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300" r:id="rId15"/>
    <p:sldId id="270" r:id="rId16"/>
    <p:sldId id="271" r:id="rId17"/>
    <p:sldId id="272" r:id="rId18"/>
    <p:sldId id="273" r:id="rId19"/>
    <p:sldId id="274" r:id="rId20"/>
    <p:sldId id="275" r:id="rId21"/>
    <p:sldId id="276" r:id="rId22"/>
    <p:sldId id="277" r:id="rId23"/>
    <p:sldId id="279" r:id="rId24"/>
    <p:sldId id="280" r:id="rId25"/>
    <p:sldId id="281" r:id="rId26"/>
    <p:sldId id="283" r:id="rId27"/>
    <p:sldId id="284" r:id="rId28"/>
    <p:sldId id="285" r:id="rId29"/>
    <p:sldId id="286" r:id="rId30"/>
    <p:sldId id="287" r:id="rId31"/>
    <p:sldId id="288" r:id="rId32"/>
    <p:sldId id="289" r:id="rId33"/>
    <p:sldId id="315" r:id="rId34"/>
    <p:sldId id="290" r:id="rId35"/>
    <p:sldId id="291" r:id="rId36"/>
    <p:sldId id="292" r:id="rId37"/>
    <p:sldId id="293" r:id="rId38"/>
    <p:sldId id="294" r:id="rId39"/>
    <p:sldId id="295" r:id="rId40"/>
    <p:sldId id="296" r:id="rId41"/>
    <p:sldId id="412" r:id="rId42"/>
    <p:sldId id="297" r:id="rId43"/>
    <p:sldId id="298" r:id="rId44"/>
    <p:sldId id="344" r:id="rId45"/>
    <p:sldId id="302" r:id="rId46"/>
    <p:sldId id="301"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6" r:id="rId60"/>
    <p:sldId id="317" r:id="rId61"/>
    <p:sldId id="333" r:id="rId62"/>
    <p:sldId id="331" r:id="rId63"/>
    <p:sldId id="318" r:id="rId64"/>
    <p:sldId id="320" r:id="rId65"/>
    <p:sldId id="321" r:id="rId66"/>
    <p:sldId id="322" r:id="rId67"/>
    <p:sldId id="323" r:id="rId68"/>
    <p:sldId id="324" r:id="rId69"/>
    <p:sldId id="325" r:id="rId70"/>
    <p:sldId id="326" r:id="rId71"/>
    <p:sldId id="327" r:id="rId72"/>
    <p:sldId id="329" r:id="rId73"/>
    <p:sldId id="330" r:id="rId74"/>
    <p:sldId id="332" r:id="rId75"/>
    <p:sldId id="334" r:id="rId76"/>
    <p:sldId id="335" r:id="rId77"/>
    <p:sldId id="336" r:id="rId78"/>
    <p:sldId id="337" r:id="rId79"/>
    <p:sldId id="338" r:id="rId80"/>
    <p:sldId id="339" r:id="rId81"/>
    <p:sldId id="340" r:id="rId82"/>
    <p:sldId id="341" r:id="rId83"/>
    <p:sldId id="342" r:id="rId84"/>
    <p:sldId id="343" r:id="rId85"/>
    <p:sldId id="345" r:id="rId86"/>
    <p:sldId id="346" r:id="rId87"/>
    <p:sldId id="347" r:id="rId88"/>
    <p:sldId id="348" r:id="rId89"/>
    <p:sldId id="353" r:id="rId90"/>
    <p:sldId id="356" r:id="rId91"/>
    <p:sldId id="357" r:id="rId92"/>
    <p:sldId id="354" r:id="rId93"/>
    <p:sldId id="359" r:id="rId94"/>
    <p:sldId id="355" r:id="rId95"/>
    <p:sldId id="358" r:id="rId96"/>
    <p:sldId id="360" r:id="rId97"/>
    <p:sldId id="361" r:id="rId98"/>
    <p:sldId id="363" r:id="rId99"/>
    <p:sldId id="364" r:id="rId100"/>
    <p:sldId id="365" r:id="rId101"/>
    <p:sldId id="366" r:id="rId102"/>
    <p:sldId id="367" r:id="rId103"/>
    <p:sldId id="368" r:id="rId104"/>
    <p:sldId id="375" r:id="rId105"/>
    <p:sldId id="389" r:id="rId106"/>
    <p:sldId id="390" r:id="rId107"/>
    <p:sldId id="391" r:id="rId108"/>
    <p:sldId id="392" r:id="rId109"/>
    <p:sldId id="393" r:id="rId110"/>
    <p:sldId id="394" r:id="rId111"/>
    <p:sldId id="395" r:id="rId112"/>
    <p:sldId id="396" r:id="rId113"/>
    <p:sldId id="397" r:id="rId114"/>
    <p:sldId id="377" r:id="rId115"/>
    <p:sldId id="378" r:id="rId116"/>
    <p:sldId id="405" r:id="rId117"/>
    <p:sldId id="404" r:id="rId118"/>
    <p:sldId id="400" r:id="rId119"/>
    <p:sldId id="401" r:id="rId120"/>
    <p:sldId id="402" r:id="rId121"/>
    <p:sldId id="403" r:id="rId122"/>
    <p:sldId id="406" r:id="rId123"/>
    <p:sldId id="407" r:id="rId124"/>
    <p:sldId id="408" r:id="rId125"/>
    <p:sldId id="409" r:id="rId126"/>
    <p:sldId id="410" r:id="rId127"/>
    <p:sldId id="411" r:id="rId128"/>
    <p:sldId id="381" r:id="rId129"/>
    <p:sldId id="382" r:id="rId130"/>
    <p:sldId id="383" r:id="rId131"/>
    <p:sldId id="384" r:id="rId132"/>
    <p:sldId id="385" r:id="rId133"/>
    <p:sldId id="386" r:id="rId134"/>
    <p:sldId id="398" r:id="rId135"/>
    <p:sldId id="399" r:id="rId1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834" y="-4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E4D05C-D285-468E-9D6E-E55A52B08BCF}" type="datetimeFigureOut">
              <a:rPr lang="en-US" smtClean="0"/>
              <a:pPr/>
              <a:t>10/15/2018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7548E0-5797-46C4-8B38-B849B3756F8B}" type="slidenum">
              <a:rPr lang="en-US" smtClean="0"/>
              <a:pPr/>
              <a:t>‹#›</a:t>
            </a:fld>
            <a:endParaRPr lang="en-US"/>
          </a:p>
        </p:txBody>
      </p:sp>
    </p:spTree>
    <p:extLst>
      <p:ext uri="{BB962C8B-B14F-4D97-AF65-F5344CB8AC3E}">
        <p14:creationId xmlns:p14="http://schemas.microsoft.com/office/powerpoint/2010/main" val="409522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7548E0-5797-46C4-8B38-B849B3756F8B}" type="slidenum">
              <a:rPr lang="en-US" smtClean="0"/>
              <a:pPr/>
              <a:t>86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7548E0-5797-46C4-8B38-B849B3756F8B}" type="slidenum">
              <a:rPr lang="en-US" smtClean="0"/>
              <a:pPr/>
              <a:t>101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.menu </a:t>
            </a:r>
            <a:r>
              <a:rPr lang="en-US" dirty="0" err="1" smtClean="0"/>
              <a:t>ul</a:t>
            </a:r>
            <a:r>
              <a:rPr lang="en-US" dirty="0" smtClean="0"/>
              <a:t> {</a:t>
            </a:r>
          </a:p>
          <a:p>
            <a:r>
              <a:rPr lang="en-US" dirty="0" smtClean="0"/>
              <a:t>    list-style-type: none;</a:t>
            </a:r>
          </a:p>
          <a:p>
            <a:r>
              <a:rPr lang="en-US" dirty="0" smtClean="0"/>
              <a:t>    margin: 0;</a:t>
            </a:r>
          </a:p>
          <a:p>
            <a:r>
              <a:rPr lang="en-US" dirty="0" smtClean="0"/>
              <a:t>    padding</a:t>
            </a:r>
            <a:endParaRPr lang="en-US" dirty="0"/>
          </a:p>
        </p:txBody>
      </p:sp>
      <p:sp>
        <p:nvSpPr>
          <p:cNvPr id="4" name="Slide Number Placeholder 3"/>
          <p:cNvSpPr>
            <a:spLocks noGrp="1"/>
          </p:cNvSpPr>
          <p:nvPr>
            <p:ph type="sldNum" sz="quarter" idx="10"/>
          </p:nvPr>
        </p:nvSpPr>
        <p:spPr/>
        <p:txBody>
          <a:bodyPr/>
          <a:lstStyle/>
          <a:p>
            <a:fld id="{6E7548E0-5797-46C4-8B38-B849B3756F8B}" type="slidenum">
              <a:rPr lang="en-US" smtClean="0"/>
              <a:pPr/>
              <a:t>134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8642DC9-5100-4018-ACA6-BF7C6503C30C}" type="datetimeFigureOut">
              <a:rPr lang="en-US" smtClean="0"/>
              <a:pPr/>
              <a:t>10/15/2018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310D37-B41B-400C-AAFB-889C3B087A0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642DC9-5100-4018-ACA6-BF7C6503C30C}" type="datetimeFigureOut">
              <a:rPr lang="en-US" smtClean="0"/>
              <a:pPr/>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10D37-B41B-400C-AAFB-889C3B087A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642DC9-5100-4018-ACA6-BF7C6503C30C}" type="datetimeFigureOut">
              <a:rPr lang="en-US" smtClean="0"/>
              <a:pPr/>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10D37-B41B-400C-AAFB-889C3B087A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642DC9-5100-4018-ACA6-BF7C6503C30C}" type="datetimeFigureOut">
              <a:rPr lang="en-US" smtClean="0"/>
              <a:pPr/>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10D37-B41B-400C-AAFB-889C3B087A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8642DC9-5100-4018-ACA6-BF7C6503C30C}" type="datetimeFigureOut">
              <a:rPr lang="en-US" smtClean="0"/>
              <a:pPr/>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10D37-B41B-400C-AAFB-889C3B087A0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8642DC9-5100-4018-ACA6-BF7C6503C30C}" type="datetimeFigureOut">
              <a:rPr lang="en-US" smtClean="0"/>
              <a:pPr/>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10D37-B41B-400C-AAFB-889C3B087A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8642DC9-5100-4018-ACA6-BF7C6503C30C}" type="datetimeFigureOut">
              <a:rPr lang="en-US" smtClean="0"/>
              <a:pPr/>
              <a:t>10/15/2018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10D37-B41B-400C-AAFB-889C3B087A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8642DC9-5100-4018-ACA6-BF7C6503C30C}" type="datetimeFigureOut">
              <a:rPr lang="en-US" smtClean="0"/>
              <a:pPr/>
              <a:t>10/15/2018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10D37-B41B-400C-AAFB-889C3B087A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642DC9-5100-4018-ACA6-BF7C6503C30C}" type="datetimeFigureOut">
              <a:rPr lang="en-US" smtClean="0"/>
              <a:pPr/>
              <a:t>10/15/2018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10D37-B41B-400C-AAFB-889C3B087A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8642DC9-5100-4018-ACA6-BF7C6503C30C}" type="datetimeFigureOut">
              <a:rPr lang="en-US" smtClean="0"/>
              <a:pPr/>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10D37-B41B-400C-AAFB-889C3B087A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8642DC9-5100-4018-ACA6-BF7C6503C30C}" type="datetimeFigureOut">
              <a:rPr lang="en-US" smtClean="0"/>
              <a:pPr/>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310D37-B41B-400C-AAFB-889C3B087A0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8642DC9-5100-4018-ACA6-BF7C6503C30C}" type="datetimeFigureOut">
              <a:rPr lang="en-US" smtClean="0"/>
              <a:pPr/>
              <a:t>10/15/2018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310D37-B41B-400C-AAFB-889C3B087A0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CSS</a:t>
            </a:r>
            <a:endParaRPr lang="en-US" dirty="0"/>
          </a:p>
        </p:txBody>
      </p:sp>
      <p:sp>
        <p:nvSpPr>
          <p:cNvPr id="3" name="Subtitle 2"/>
          <p:cNvSpPr>
            <a:spLocks noGrp="1"/>
          </p:cNvSpPr>
          <p:nvPr>
            <p:ph type="subTitle" idx="1"/>
          </p:nvPr>
        </p:nvSpPr>
        <p:spPr/>
        <p:txBody>
          <a:bodyPr/>
          <a:lstStyle/>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pic>
        <p:nvPicPr>
          <p:cNvPr id="4" name="Picture 3" descr="logo.png"/>
          <p:cNvPicPr>
            <a:picLocks noChangeAspect="1"/>
          </p:cNvPicPr>
          <p:nvPr/>
        </p:nvPicPr>
        <p:blipFill>
          <a:blip r:embed="rId2"/>
          <a:stretch>
            <a:fillRect/>
          </a:stretch>
        </p:blipFill>
        <p:spPr>
          <a:xfrm>
            <a:off x="304800" y="5638800"/>
            <a:ext cx="1202108" cy="609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295400" y="1676400"/>
            <a:ext cx="6858000" cy="1609725"/>
          </a:xfrm>
          <a:prstGeom prst="rect">
            <a:avLst/>
          </a:prstGeom>
          <a:noFill/>
          <a:ln w="9525">
            <a:noFill/>
            <a:miter lim="800000"/>
            <a:headEnd/>
            <a:tailEnd/>
          </a:ln>
          <a:effectLst/>
        </p:spPr>
      </p:pic>
      <p:pic>
        <p:nvPicPr>
          <p:cNvPr id="4" name="Picture 3" descr="selector.gif"/>
          <p:cNvPicPr>
            <a:picLocks noChangeAspect="1"/>
          </p:cNvPicPr>
          <p:nvPr/>
        </p:nvPicPr>
        <p:blipFill>
          <a:blip r:embed="rId3"/>
          <a:stretch>
            <a:fillRect/>
          </a:stretch>
        </p:blipFill>
        <p:spPr>
          <a:xfrm>
            <a:off x="1371600" y="4038600"/>
            <a:ext cx="6629400" cy="1133475"/>
          </a:xfrm>
          <a:prstGeom prst="rect">
            <a:avLst/>
          </a:prstGeom>
        </p:spPr>
      </p:pic>
      <p:pic>
        <p:nvPicPr>
          <p:cNvPr id="5" name="Picture 4" descr="logo.png"/>
          <p:cNvPicPr>
            <a:picLocks noChangeAspect="1"/>
          </p:cNvPicPr>
          <p:nvPr/>
        </p:nvPicPr>
        <p:blipFill>
          <a:blip r:embed="rId4"/>
          <a:stretch>
            <a:fillRect/>
          </a:stretch>
        </p:blipFill>
        <p:spPr>
          <a:xfrm>
            <a:off x="7239000" y="6019800"/>
            <a:ext cx="1202108" cy="609600"/>
          </a:xfrm>
          <a:prstGeom prst="rect">
            <a:avLst/>
          </a:prstGeom>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CSS Tables</a:t>
            </a:r>
            <a:br>
              <a:rPr lang="en-US" dirty="0" smtClean="0"/>
            </a:br>
            <a:endParaRPr lang="en-US" dirty="0"/>
          </a:p>
        </p:txBody>
      </p:sp>
      <p:sp>
        <p:nvSpPr>
          <p:cNvPr id="3" name="Subtitle 2"/>
          <p:cNvSpPr>
            <a:spLocks noGrp="1"/>
          </p:cNvSpPr>
          <p:nvPr>
            <p:ph type="subTitle" idx="1"/>
          </p:nvPr>
        </p:nvSpPr>
        <p:spPr/>
        <p:txBody>
          <a:bodyPr/>
          <a:lstStyle/>
          <a:p>
            <a:pPr algn="l"/>
            <a:r>
              <a:rPr lang="en-US" dirty="0" smtClean="0"/>
              <a:t>The look of an HTML table can be greatly improved with CSS</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610600" cy="7017306"/>
          </a:xfrm>
          <a:prstGeom prst="rect">
            <a:avLst/>
          </a:prstGeom>
        </p:spPr>
        <p:txBody>
          <a:bodyPr wrap="square">
            <a:spAutoFit/>
          </a:bodyPr>
          <a:lstStyle/>
          <a:p>
            <a:r>
              <a:rPr lang="en-US" dirty="0" smtClean="0"/>
              <a:t>&lt;style&gt;</a:t>
            </a:r>
          </a:p>
          <a:p>
            <a:r>
              <a:rPr lang="en-US" dirty="0" smtClean="0"/>
              <a:t>table {</a:t>
            </a:r>
          </a:p>
          <a:p>
            <a:r>
              <a:rPr lang="en-US" dirty="0" smtClean="0"/>
              <a:t>    border-collapse: collapse;</a:t>
            </a:r>
          </a:p>
          <a:p>
            <a:r>
              <a:rPr lang="en-US" dirty="0" smtClean="0"/>
              <a:t>    width: 100%;</a:t>
            </a:r>
          </a:p>
          <a:p>
            <a:r>
              <a:rPr lang="en-US" dirty="0" smtClean="0"/>
              <a:t>}</a:t>
            </a:r>
          </a:p>
          <a:p>
            <a:r>
              <a:rPr lang="en-US" dirty="0" err="1" smtClean="0"/>
              <a:t>th</a:t>
            </a:r>
            <a:r>
              <a:rPr lang="en-US" dirty="0" smtClean="0"/>
              <a:t>, td {</a:t>
            </a:r>
          </a:p>
          <a:p>
            <a:r>
              <a:rPr lang="en-US" dirty="0" smtClean="0"/>
              <a:t>    padding: 8px;</a:t>
            </a:r>
          </a:p>
          <a:p>
            <a:r>
              <a:rPr lang="en-US" dirty="0" smtClean="0"/>
              <a:t>    text-align: left;</a:t>
            </a:r>
          </a:p>
          <a:p>
            <a:r>
              <a:rPr lang="en-US" dirty="0" smtClean="0"/>
              <a:t>    border-bottom: 1px solid #</a:t>
            </a:r>
            <a:r>
              <a:rPr lang="en-US" dirty="0" err="1" smtClean="0"/>
              <a:t>ddd</a:t>
            </a:r>
            <a:r>
              <a:rPr lang="en-US" dirty="0" smtClean="0"/>
              <a:t>;</a:t>
            </a:r>
          </a:p>
          <a:p>
            <a:r>
              <a:rPr lang="en-US" dirty="0" smtClean="0"/>
              <a:t>}</a:t>
            </a:r>
          </a:p>
          <a:p>
            <a:r>
              <a:rPr lang="en-US" dirty="0" err="1" smtClean="0"/>
              <a:t>tr:hover</a:t>
            </a:r>
            <a:r>
              <a:rPr lang="en-US" dirty="0" smtClean="0"/>
              <a:t>{background-color:#f5f5f5</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&lt;h2&gt;</a:t>
            </a:r>
            <a:r>
              <a:rPr lang="en-US" dirty="0" err="1" smtClean="0"/>
              <a:t>Hoverable</a:t>
            </a:r>
            <a:r>
              <a:rPr lang="en-US" dirty="0" smtClean="0"/>
              <a:t> Table&lt;/h2&gt;</a:t>
            </a:r>
          </a:p>
          <a:p>
            <a:endParaRPr lang="en-US" sz="1000" dirty="0" smtClean="0"/>
          </a:p>
          <a:p>
            <a:r>
              <a:rPr lang="en-US" dirty="0" smtClean="0"/>
              <a:t>&lt;p&gt;Move the mouse over the table rows to see the effect.&lt;/p&gt;</a:t>
            </a:r>
          </a:p>
          <a:p>
            <a:r>
              <a:rPr lang="en-US" dirty="0" smtClean="0"/>
              <a:t>&lt;table&gt;</a:t>
            </a:r>
          </a:p>
          <a:p>
            <a:r>
              <a:rPr lang="en-US" dirty="0" smtClean="0"/>
              <a:t>  &lt;</a:t>
            </a:r>
            <a:r>
              <a:rPr lang="en-US" dirty="0" err="1" smtClean="0"/>
              <a:t>tr</a:t>
            </a:r>
            <a:r>
              <a:rPr lang="en-US" dirty="0" smtClean="0"/>
              <a:t>&gt;</a:t>
            </a:r>
          </a:p>
          <a:p>
            <a:r>
              <a:rPr lang="en-US" dirty="0" smtClean="0"/>
              <a:t>    &lt;</a:t>
            </a:r>
            <a:r>
              <a:rPr lang="en-US" dirty="0" err="1" smtClean="0"/>
              <a:t>th</a:t>
            </a:r>
            <a:r>
              <a:rPr lang="en-US" dirty="0" smtClean="0"/>
              <a:t>&gt;First Name&lt;/</a:t>
            </a:r>
            <a:r>
              <a:rPr lang="en-US" dirty="0" err="1" smtClean="0"/>
              <a:t>th</a:t>
            </a:r>
            <a:r>
              <a:rPr lang="en-US" dirty="0" smtClean="0"/>
              <a:t>&gt;</a:t>
            </a:r>
          </a:p>
          <a:p>
            <a:r>
              <a:rPr lang="en-US" dirty="0" smtClean="0"/>
              <a:t>    &lt;</a:t>
            </a:r>
            <a:r>
              <a:rPr lang="en-US" dirty="0" err="1" smtClean="0"/>
              <a:t>th</a:t>
            </a:r>
            <a:r>
              <a:rPr lang="en-US" dirty="0" smtClean="0"/>
              <a:t>&gt;Last Name&lt;/</a:t>
            </a:r>
            <a:r>
              <a:rPr lang="en-US" dirty="0" err="1" smtClean="0"/>
              <a:t>th</a:t>
            </a:r>
            <a:r>
              <a:rPr lang="en-US" dirty="0" smtClean="0"/>
              <a:t>&gt;</a:t>
            </a:r>
          </a:p>
          <a:p>
            <a:r>
              <a:rPr lang="en-US" dirty="0" smtClean="0"/>
              <a:t>    &lt;</a:t>
            </a:r>
            <a:r>
              <a:rPr lang="en-US" dirty="0" err="1" smtClean="0"/>
              <a:t>th</a:t>
            </a:r>
            <a:r>
              <a:rPr lang="en-US" dirty="0" smtClean="0"/>
              <a:t>&gt;Points&lt;/</a:t>
            </a:r>
            <a:r>
              <a:rPr lang="en-US" dirty="0" err="1" smtClean="0"/>
              <a:t>th</a:t>
            </a:r>
            <a:r>
              <a:rPr lang="en-US" dirty="0" smtClean="0"/>
              <a:t>&gt;</a:t>
            </a:r>
          </a:p>
          <a:p>
            <a:r>
              <a:rPr lang="en-US" dirty="0" smtClean="0"/>
              <a:t>  &lt;/</a:t>
            </a:r>
            <a:r>
              <a:rPr lang="en-US" dirty="0" err="1" smtClean="0"/>
              <a:t>tr</a:t>
            </a:r>
            <a:r>
              <a:rPr lang="en-US" dirty="0" smtClean="0"/>
              <a:t>&gt;</a:t>
            </a:r>
          </a:p>
        </p:txBody>
      </p:sp>
      <p:pic>
        <p:nvPicPr>
          <p:cNvPr id="3" name="Picture 2" descr="logo.png"/>
          <p:cNvPicPr>
            <a:picLocks noChangeAspect="1"/>
          </p:cNvPicPr>
          <p:nvPr/>
        </p:nvPicPr>
        <p:blipFill>
          <a:blip r:embed="rId3"/>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474345"/>
            <a:ext cx="5943600" cy="5909310"/>
          </a:xfrm>
          <a:prstGeom prst="rect">
            <a:avLst/>
          </a:prstGeom>
        </p:spPr>
        <p:txBody>
          <a:bodyPr wrap="square">
            <a:spAutoFit/>
          </a:bodyPr>
          <a:lstStyle/>
          <a:p>
            <a:r>
              <a:rPr lang="en-US" dirty="0" smtClean="0"/>
              <a:t>&lt;</a:t>
            </a:r>
            <a:r>
              <a:rPr lang="en-US" dirty="0" err="1" smtClean="0"/>
              <a:t>tr</a:t>
            </a:r>
            <a:r>
              <a:rPr lang="en-US" dirty="0" smtClean="0"/>
              <a:t>&gt;</a:t>
            </a:r>
          </a:p>
          <a:p>
            <a:r>
              <a:rPr lang="en-US" dirty="0" smtClean="0"/>
              <a:t>    &lt;td&gt;Peter&lt;/td&gt;</a:t>
            </a:r>
          </a:p>
          <a:p>
            <a:r>
              <a:rPr lang="en-US" dirty="0" smtClean="0"/>
              <a:t>    &lt;td&gt;Griffin&lt;/td&gt;</a:t>
            </a:r>
          </a:p>
          <a:p>
            <a:r>
              <a:rPr lang="en-US" dirty="0" smtClean="0"/>
              <a:t>    &lt;td&gt;$100&lt;/td&gt;</a:t>
            </a:r>
          </a:p>
          <a:p>
            <a:r>
              <a:rPr lang="en-US" dirty="0" smtClean="0"/>
              <a:t>  &lt;/</a:t>
            </a:r>
            <a:r>
              <a:rPr lang="en-US" dirty="0" err="1" smtClean="0"/>
              <a:t>tr</a:t>
            </a:r>
            <a:r>
              <a:rPr lang="en-US" dirty="0" smtClean="0"/>
              <a:t>&gt;</a:t>
            </a:r>
          </a:p>
          <a:p>
            <a:r>
              <a:rPr lang="en-US" dirty="0" smtClean="0"/>
              <a:t>  &lt;</a:t>
            </a:r>
            <a:r>
              <a:rPr lang="en-US" dirty="0" err="1" smtClean="0"/>
              <a:t>tr</a:t>
            </a:r>
            <a:r>
              <a:rPr lang="en-US" dirty="0" smtClean="0"/>
              <a:t>&gt;</a:t>
            </a:r>
          </a:p>
          <a:p>
            <a:r>
              <a:rPr lang="en-US" dirty="0" smtClean="0"/>
              <a:t>    &lt;td&gt;Lois&lt;/td&gt;</a:t>
            </a:r>
          </a:p>
          <a:p>
            <a:r>
              <a:rPr lang="en-US" dirty="0" smtClean="0"/>
              <a:t>    &lt;td&gt;Griffin&lt;/td&gt;</a:t>
            </a:r>
          </a:p>
          <a:p>
            <a:r>
              <a:rPr lang="en-US" dirty="0" smtClean="0"/>
              <a:t>    &lt;td&gt;$150&lt;/td&gt;</a:t>
            </a:r>
          </a:p>
          <a:p>
            <a:r>
              <a:rPr lang="en-US" dirty="0" smtClean="0"/>
              <a:t>  &lt;/</a:t>
            </a:r>
            <a:r>
              <a:rPr lang="en-US" dirty="0" err="1" smtClean="0"/>
              <a:t>tr</a:t>
            </a:r>
            <a:r>
              <a:rPr lang="en-US" dirty="0" smtClean="0"/>
              <a:t>&gt;</a:t>
            </a:r>
          </a:p>
          <a:p>
            <a:r>
              <a:rPr lang="en-US" dirty="0" smtClean="0"/>
              <a:t>  &lt;</a:t>
            </a:r>
            <a:r>
              <a:rPr lang="en-US" dirty="0" err="1" smtClean="0"/>
              <a:t>tr</a:t>
            </a:r>
            <a:r>
              <a:rPr lang="en-US" dirty="0" smtClean="0"/>
              <a:t>&gt;</a:t>
            </a:r>
          </a:p>
          <a:p>
            <a:r>
              <a:rPr lang="en-US" dirty="0" smtClean="0"/>
              <a:t>    &lt;td&gt;Joe&lt;/td&gt;</a:t>
            </a:r>
          </a:p>
          <a:p>
            <a:r>
              <a:rPr lang="en-US" dirty="0" smtClean="0"/>
              <a:t>    &lt;td&gt;Swanson&lt;/td&gt;</a:t>
            </a:r>
          </a:p>
          <a:p>
            <a:r>
              <a:rPr lang="en-US" dirty="0" smtClean="0"/>
              <a:t>    &lt;td&gt;$300&lt;/td&gt;</a:t>
            </a:r>
          </a:p>
          <a:p>
            <a:r>
              <a:rPr lang="en-US" dirty="0" smtClean="0"/>
              <a:t>  &lt;/</a:t>
            </a:r>
            <a:r>
              <a:rPr lang="en-US" dirty="0" err="1" smtClean="0"/>
              <a:t>tr</a:t>
            </a:r>
            <a:r>
              <a:rPr lang="en-US" dirty="0" smtClean="0"/>
              <a:t>&gt;</a:t>
            </a:r>
          </a:p>
          <a:p>
            <a:r>
              <a:rPr lang="en-US" dirty="0" smtClean="0"/>
              <a:t>  &lt;</a:t>
            </a:r>
            <a:r>
              <a:rPr lang="en-US" dirty="0" err="1" smtClean="0"/>
              <a:t>tr</a:t>
            </a:r>
            <a:r>
              <a:rPr lang="en-US" dirty="0" smtClean="0"/>
              <a:t>&gt;</a:t>
            </a:r>
          </a:p>
          <a:p>
            <a:r>
              <a:rPr lang="en-US" dirty="0" smtClean="0"/>
              <a:t>    &lt;td&gt;Cleveland&lt;/td&gt;</a:t>
            </a:r>
          </a:p>
          <a:p>
            <a:r>
              <a:rPr lang="en-US" dirty="0" smtClean="0"/>
              <a:t>    &lt;td&gt;Brown&lt;/td&gt;</a:t>
            </a:r>
          </a:p>
          <a:p>
            <a:r>
              <a:rPr lang="en-US" dirty="0" smtClean="0"/>
              <a:t>    &lt;td&gt;$250&lt;/td&gt;</a:t>
            </a:r>
          </a:p>
          <a:p>
            <a:r>
              <a:rPr lang="en-US" dirty="0" smtClean="0"/>
              <a:t>  &lt;/</a:t>
            </a:r>
            <a:r>
              <a:rPr lang="en-US" dirty="0" err="1" smtClean="0"/>
              <a:t>tr</a:t>
            </a:r>
            <a:r>
              <a:rPr lang="en-US" dirty="0" smtClean="0"/>
              <a:t>&gt;</a:t>
            </a:r>
          </a:p>
          <a:p>
            <a:r>
              <a:rPr lang="en-US" dirty="0" smtClean="0"/>
              <a:t>&lt;/table&gt;</a:t>
            </a:r>
            <a:endParaRPr lang="en-US" dirty="0"/>
          </a:p>
        </p:txBody>
      </p:sp>
      <p:pic>
        <p:nvPicPr>
          <p:cNvPr id="3" name="Picture 2"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90600"/>
            <a:ext cx="8229600" cy="5970865"/>
          </a:xfrm>
          <a:prstGeom prst="rect">
            <a:avLst/>
          </a:prstGeom>
        </p:spPr>
        <p:txBody>
          <a:bodyPr wrap="square">
            <a:spAutoFit/>
          </a:bodyPr>
          <a:lstStyle/>
          <a:p>
            <a:r>
              <a:rPr lang="en-US" sz="2000" b="1" dirty="0" smtClean="0"/>
              <a:t>For zebra-striped tables, use the nth-child() selector and add a background-color to all </a:t>
            </a:r>
            <a:r>
              <a:rPr lang="en-US" sz="2000" b="1" dirty="0" smtClean="0">
                <a:solidFill>
                  <a:srgbClr val="FF0000"/>
                </a:solidFill>
              </a:rPr>
              <a:t>even (or odd)</a:t>
            </a:r>
            <a:r>
              <a:rPr lang="en-US" sz="2000" b="1" dirty="0" smtClean="0"/>
              <a:t> table rows</a:t>
            </a:r>
          </a:p>
          <a:p>
            <a:endParaRPr lang="en-US" dirty="0" smtClean="0"/>
          </a:p>
          <a:p>
            <a:r>
              <a:rPr lang="en-US" dirty="0" smtClean="0"/>
              <a:t>&lt;style&gt;</a:t>
            </a:r>
          </a:p>
          <a:p>
            <a:r>
              <a:rPr lang="en-US" dirty="0" smtClean="0"/>
              <a:t>table {</a:t>
            </a:r>
          </a:p>
          <a:p>
            <a:r>
              <a:rPr lang="en-US" dirty="0" smtClean="0"/>
              <a:t>    border-collapse: collapse;</a:t>
            </a:r>
          </a:p>
          <a:p>
            <a:r>
              <a:rPr lang="en-US" dirty="0" smtClean="0"/>
              <a:t>    width: 100%;</a:t>
            </a:r>
          </a:p>
          <a:p>
            <a:r>
              <a:rPr lang="en-US" dirty="0" smtClean="0"/>
              <a:t>}</a:t>
            </a:r>
          </a:p>
          <a:p>
            <a:endParaRPr lang="en-US" dirty="0" smtClean="0"/>
          </a:p>
          <a:p>
            <a:r>
              <a:rPr lang="en-US" dirty="0" err="1" smtClean="0"/>
              <a:t>th</a:t>
            </a:r>
            <a:r>
              <a:rPr lang="en-US" dirty="0" smtClean="0"/>
              <a:t>, td {</a:t>
            </a:r>
          </a:p>
          <a:p>
            <a:r>
              <a:rPr lang="en-US" dirty="0" smtClean="0"/>
              <a:t>    text-align: left;</a:t>
            </a:r>
          </a:p>
          <a:p>
            <a:r>
              <a:rPr lang="en-US" dirty="0" smtClean="0"/>
              <a:t>    padding: 8px;</a:t>
            </a:r>
          </a:p>
          <a:p>
            <a:r>
              <a:rPr lang="en-US" dirty="0" smtClean="0"/>
              <a:t>}</a:t>
            </a:r>
          </a:p>
          <a:p>
            <a:endParaRPr lang="en-US" dirty="0" smtClean="0"/>
          </a:p>
          <a:p>
            <a:r>
              <a:rPr lang="en-US" dirty="0" err="1" smtClean="0"/>
              <a:t>tr:nth</a:t>
            </a:r>
            <a:r>
              <a:rPr lang="en-US" dirty="0" smtClean="0"/>
              <a:t>-child(even){background-color: #f2f2f2}</a:t>
            </a:r>
          </a:p>
          <a:p>
            <a:r>
              <a:rPr lang="en-US" dirty="0" err="1" smtClean="0"/>
              <a:t>th</a:t>
            </a:r>
            <a:r>
              <a:rPr lang="en-US" dirty="0" smtClean="0"/>
              <a:t> {</a:t>
            </a:r>
          </a:p>
          <a:p>
            <a:r>
              <a:rPr lang="en-US" dirty="0" smtClean="0"/>
              <a:t>    background-color: #4CAF50;</a:t>
            </a:r>
          </a:p>
          <a:p>
            <a:r>
              <a:rPr lang="en-US" dirty="0" smtClean="0"/>
              <a:t>    color: white;</a:t>
            </a:r>
          </a:p>
          <a:p>
            <a:r>
              <a:rPr lang="en-US" dirty="0" smtClean="0"/>
              <a:t>}</a:t>
            </a:r>
          </a:p>
          <a:p>
            <a:r>
              <a:rPr lang="en-US" dirty="0" smtClean="0"/>
              <a:t>&lt;/style&gt;</a:t>
            </a:r>
          </a:p>
          <a:p>
            <a:endParaRPr lang="en-US" dirty="0" smtClean="0"/>
          </a:p>
        </p:txBody>
      </p:sp>
      <p:pic>
        <p:nvPicPr>
          <p:cNvPr id="3" name="Picture 2"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6477000" cy="5078313"/>
          </a:xfrm>
          <a:prstGeom prst="rect">
            <a:avLst/>
          </a:prstGeom>
        </p:spPr>
        <p:txBody>
          <a:bodyPr wrap="square">
            <a:spAutoFit/>
          </a:bodyPr>
          <a:lstStyle/>
          <a:p>
            <a:endParaRPr lang="en-US" dirty="0" smtClean="0"/>
          </a:p>
          <a:p>
            <a:r>
              <a:rPr lang="en-US" dirty="0" smtClean="0"/>
              <a:t>  &lt;/div&gt;</a:t>
            </a:r>
          </a:p>
          <a:p>
            <a:endParaRPr lang="en-US" dirty="0" smtClean="0"/>
          </a:p>
          <a:p>
            <a:r>
              <a:rPr lang="en-US" dirty="0" smtClean="0"/>
              <a:t>  &lt;div class="column content"&gt;</a:t>
            </a:r>
          </a:p>
          <a:p>
            <a:r>
              <a:rPr lang="en-US" dirty="0" smtClean="0"/>
              <a:t>    &lt;h1&gt;The City&lt;/h1&gt;</a:t>
            </a:r>
          </a:p>
          <a:p>
            <a:r>
              <a:rPr lang="en-US" dirty="0" smtClean="0"/>
              <a:t>    &lt;p&gt;</a:t>
            </a:r>
            <a:r>
              <a:rPr lang="en-US" dirty="0" err="1" smtClean="0"/>
              <a:t>Chania</a:t>
            </a:r>
            <a:r>
              <a:rPr lang="en-US" dirty="0" smtClean="0"/>
              <a:t> is the capital of the </a:t>
            </a:r>
            <a:r>
              <a:rPr lang="en-US" dirty="0" err="1" smtClean="0"/>
              <a:t>Chania</a:t>
            </a:r>
            <a:r>
              <a:rPr lang="en-US" dirty="0" smtClean="0"/>
              <a:t> region on the island of Crete. The city can be divided in two parts, the old town and the modern city.&lt;/p&gt;</a:t>
            </a:r>
          </a:p>
          <a:p>
            <a:r>
              <a:rPr lang="en-US" dirty="0" smtClean="0"/>
              <a:t>    &lt;p&gt;You will learn more about web layout and responsive web pages in a later chapter.&lt;/p&gt;</a:t>
            </a:r>
          </a:p>
          <a:p>
            <a:r>
              <a:rPr lang="en-US" dirty="0" smtClean="0"/>
              <a:t>  &lt;/div&gt;</a:t>
            </a:r>
          </a:p>
          <a:p>
            <a:r>
              <a:rPr lang="en-US" dirty="0" smtClean="0"/>
              <a:t>&lt;/div&gt;</a:t>
            </a:r>
          </a:p>
          <a:p>
            <a:endParaRPr lang="en-US" dirty="0" smtClean="0"/>
          </a:p>
          <a:p>
            <a:r>
              <a:rPr lang="en-US" dirty="0" smtClean="0"/>
              <a:t>&lt;div class="footer"&gt;</a:t>
            </a:r>
          </a:p>
          <a:p>
            <a:r>
              <a:rPr lang="en-US" dirty="0" smtClean="0"/>
              <a:t>  &lt;p&gt;Footer Text&lt;/p&gt;</a:t>
            </a:r>
          </a:p>
          <a:p>
            <a:r>
              <a:rPr lang="en-US" dirty="0" smtClean="0"/>
              <a:t>&lt;/div&gt;</a:t>
            </a:r>
          </a:p>
          <a:p>
            <a:r>
              <a:rPr lang="en-US" dirty="0" smtClean="0"/>
              <a:t>&lt;/body&gt;</a:t>
            </a:r>
          </a:p>
          <a:p>
            <a:r>
              <a:rPr lang="en-US" dirty="0" smtClean="0"/>
              <a:t>&lt;/html&gt;</a:t>
            </a:r>
            <a:endParaRPr lang="en-US" dirty="0"/>
          </a:p>
        </p:txBody>
      </p:sp>
      <p:pic>
        <p:nvPicPr>
          <p:cNvPr id="3" name="Picture 2"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CSS Display</a:t>
            </a:r>
            <a:br>
              <a:rPr lang="en-US" dirty="0" smtClean="0"/>
            </a:br>
            <a:endParaRPr lang="en-US" dirty="0"/>
          </a:p>
        </p:txBody>
      </p:sp>
      <p:sp>
        <p:nvSpPr>
          <p:cNvPr id="3" name="Subtitle 2"/>
          <p:cNvSpPr>
            <a:spLocks noGrp="1"/>
          </p:cNvSpPr>
          <p:nvPr>
            <p:ph type="subTitle" idx="1"/>
          </p:nvPr>
        </p:nvSpPr>
        <p:spPr/>
        <p:txBody>
          <a:bodyPr/>
          <a:lstStyle/>
          <a:p>
            <a:pPr algn="ctr"/>
            <a:r>
              <a:rPr lang="en-US" dirty="0" smtClean="0"/>
              <a:t>The display property is the most important CSS property for controlling layout.</a:t>
            </a: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display Property</a:t>
            </a:r>
            <a:br>
              <a:rPr lang="en-US" b="1" dirty="0" smtClean="0"/>
            </a:br>
            <a:endParaRPr lang="en-US" dirty="0"/>
          </a:p>
        </p:txBody>
      </p:sp>
      <p:sp>
        <p:nvSpPr>
          <p:cNvPr id="3" name="Content Placeholder 2"/>
          <p:cNvSpPr>
            <a:spLocks noGrp="1"/>
          </p:cNvSpPr>
          <p:nvPr>
            <p:ph idx="1"/>
          </p:nvPr>
        </p:nvSpPr>
        <p:spPr/>
        <p:txBody>
          <a:bodyPr/>
          <a:lstStyle/>
          <a:p>
            <a:r>
              <a:rPr lang="en-US" dirty="0" smtClean="0"/>
              <a:t>The display property specifies if/how an element is displayed.</a:t>
            </a:r>
          </a:p>
          <a:p>
            <a:endParaRPr lang="en-US" dirty="0" smtClean="0"/>
          </a:p>
          <a:p>
            <a:r>
              <a:rPr lang="en-US" dirty="0" smtClean="0"/>
              <a:t>Every HTML element has a default display value depending on what type of element it is. The default display value for most elements is </a:t>
            </a:r>
            <a:r>
              <a:rPr lang="en-US" sz="2800" b="1" dirty="0" smtClean="0"/>
              <a:t>block or inline</a:t>
            </a:r>
            <a:r>
              <a:rPr lang="en-US" dirty="0" smtClean="0"/>
              <a:t>.</a:t>
            </a:r>
          </a:p>
          <a:p>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Block-level Elements</a:t>
            </a:r>
            <a:br>
              <a:rPr lang="en-US" b="1" dirty="0" smtClean="0"/>
            </a:br>
            <a:endParaRPr lang="en-US" dirty="0"/>
          </a:p>
        </p:txBody>
      </p:sp>
      <p:sp>
        <p:nvSpPr>
          <p:cNvPr id="3" name="Content Placeholder 2"/>
          <p:cNvSpPr>
            <a:spLocks noGrp="1"/>
          </p:cNvSpPr>
          <p:nvPr>
            <p:ph idx="1"/>
          </p:nvPr>
        </p:nvSpPr>
        <p:spPr>
          <a:xfrm>
            <a:off x="152400" y="1066800"/>
            <a:ext cx="8534400" cy="5638800"/>
          </a:xfrm>
        </p:spPr>
        <p:txBody>
          <a:bodyPr>
            <a:normAutofit/>
          </a:bodyPr>
          <a:lstStyle/>
          <a:p>
            <a:r>
              <a:rPr lang="en-US" dirty="0" smtClean="0"/>
              <a:t>A block-level element always starts on a new line and takes up the full width available (stretches out to the left and right as far as it can).</a:t>
            </a:r>
          </a:p>
          <a:p>
            <a:r>
              <a:rPr lang="en-US" dirty="0" smtClean="0"/>
              <a:t>The &lt;div&gt; element is a block-level element.</a:t>
            </a:r>
          </a:p>
          <a:p>
            <a:r>
              <a:rPr lang="en-US" dirty="0" smtClean="0"/>
              <a:t>Examples of block-level elements:</a:t>
            </a:r>
          </a:p>
          <a:p>
            <a:pPr lvl="2"/>
            <a:r>
              <a:rPr lang="en-US" dirty="0" smtClean="0"/>
              <a:t>&lt;div&gt;</a:t>
            </a:r>
          </a:p>
          <a:p>
            <a:pPr lvl="2"/>
            <a:r>
              <a:rPr lang="en-US" dirty="0" smtClean="0"/>
              <a:t>&lt;h1&gt; - &lt;h6&gt;</a:t>
            </a:r>
          </a:p>
          <a:p>
            <a:pPr lvl="2"/>
            <a:r>
              <a:rPr lang="en-US" dirty="0" smtClean="0"/>
              <a:t>&lt;p&gt;</a:t>
            </a:r>
          </a:p>
          <a:p>
            <a:pPr lvl="2"/>
            <a:r>
              <a:rPr lang="en-US" dirty="0" smtClean="0"/>
              <a:t>&lt;form&gt;</a:t>
            </a:r>
          </a:p>
          <a:p>
            <a:pPr lvl="2"/>
            <a:r>
              <a:rPr lang="en-US" dirty="0" smtClean="0"/>
              <a:t>&lt;header&gt;</a:t>
            </a:r>
          </a:p>
          <a:p>
            <a:pPr lvl="2"/>
            <a:r>
              <a:rPr lang="en-US" dirty="0" smtClean="0"/>
              <a:t>&lt;footer&gt;</a:t>
            </a:r>
          </a:p>
          <a:p>
            <a:pPr lvl="2"/>
            <a:r>
              <a:rPr lang="en-US" dirty="0" smtClean="0"/>
              <a:t>&lt;section&gt;</a:t>
            </a:r>
          </a:p>
          <a:p>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819912"/>
          </a:xfrm>
        </p:spPr>
        <p:txBody>
          <a:bodyPr/>
          <a:lstStyle/>
          <a:p>
            <a:r>
              <a:rPr lang="en-US" dirty="0" smtClean="0"/>
              <a:t>Example</a:t>
            </a:r>
            <a:endParaRPr lang="en-US" dirty="0"/>
          </a:p>
        </p:txBody>
      </p:sp>
      <p:sp>
        <p:nvSpPr>
          <p:cNvPr id="3" name="Content Placeholder 2"/>
          <p:cNvSpPr>
            <a:spLocks noGrp="1"/>
          </p:cNvSpPr>
          <p:nvPr>
            <p:ph idx="1"/>
          </p:nvPr>
        </p:nvSpPr>
        <p:spPr>
          <a:xfrm>
            <a:off x="457200" y="1371600"/>
            <a:ext cx="8229600" cy="4389120"/>
          </a:xfrm>
        </p:spPr>
        <p:txBody>
          <a:bodyPr>
            <a:noAutofit/>
          </a:bodyPr>
          <a:lstStyle/>
          <a:p>
            <a:pPr>
              <a:buNone/>
            </a:pPr>
            <a:r>
              <a:rPr lang="en-US" sz="2800" dirty="0" smtClean="0"/>
              <a:t>&lt;style&gt;</a:t>
            </a:r>
          </a:p>
          <a:p>
            <a:pPr>
              <a:buNone/>
            </a:pPr>
            <a:r>
              <a:rPr lang="en-US" sz="2800" dirty="0" smtClean="0"/>
              <a:t>span {</a:t>
            </a:r>
          </a:p>
          <a:p>
            <a:pPr>
              <a:buNone/>
            </a:pPr>
            <a:r>
              <a:rPr lang="en-US" sz="2800" dirty="0" smtClean="0"/>
              <a:t>    display: block;</a:t>
            </a:r>
          </a:p>
          <a:p>
            <a:pPr>
              <a:buNone/>
            </a:pPr>
            <a:r>
              <a:rPr lang="en-US" sz="2800" dirty="0" smtClean="0"/>
              <a:t>}</a:t>
            </a:r>
          </a:p>
          <a:p>
            <a:pPr>
              <a:buNone/>
            </a:pPr>
            <a:r>
              <a:rPr lang="en-US" sz="2800" dirty="0" smtClean="0"/>
              <a:t>&lt;/style&gt;</a:t>
            </a:r>
          </a:p>
          <a:p>
            <a:pPr>
              <a:buNone/>
            </a:pPr>
            <a:r>
              <a:rPr lang="en-US" sz="2800" dirty="0" smtClean="0"/>
              <a:t>&lt;/head&gt;</a:t>
            </a:r>
          </a:p>
          <a:p>
            <a:pPr>
              <a:buNone/>
            </a:pPr>
            <a:r>
              <a:rPr lang="en-US" sz="2800" dirty="0" smtClean="0"/>
              <a:t>&lt;body&gt;</a:t>
            </a:r>
          </a:p>
          <a:p>
            <a:pPr>
              <a:buNone/>
            </a:pPr>
            <a:endParaRPr lang="en-US" sz="2800" dirty="0" smtClean="0"/>
          </a:p>
          <a:p>
            <a:pPr>
              <a:buNone/>
            </a:pPr>
            <a:r>
              <a:rPr lang="en-US" sz="2800" dirty="0" smtClean="0"/>
              <a:t>&lt;span&gt;A display property with a value of "block" results in&lt;/span&gt; &lt;span&gt;a line break between the two elements.&lt;/span&gt;</a:t>
            </a:r>
            <a:endParaRPr lang="en-US" sz="2800"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dirty="0" smtClean="0"/>
              <a:t>Inline Elements</a:t>
            </a:r>
            <a:br>
              <a:rPr lang="en-US" b="1" dirty="0" smtClean="0"/>
            </a:br>
            <a:endParaRPr lang="en-US" dirty="0"/>
          </a:p>
        </p:txBody>
      </p:sp>
      <p:sp>
        <p:nvSpPr>
          <p:cNvPr id="3" name="Content Placeholder 2"/>
          <p:cNvSpPr>
            <a:spLocks noGrp="1"/>
          </p:cNvSpPr>
          <p:nvPr>
            <p:ph idx="1"/>
          </p:nvPr>
        </p:nvSpPr>
        <p:spPr>
          <a:xfrm>
            <a:off x="457200" y="1066800"/>
            <a:ext cx="8229600" cy="5257800"/>
          </a:xfrm>
        </p:spPr>
        <p:txBody>
          <a:bodyPr/>
          <a:lstStyle/>
          <a:p>
            <a:r>
              <a:rPr lang="en-US" dirty="0" smtClean="0"/>
              <a:t>An inline element does not start on a new line and only takes up as much width as necessary.</a:t>
            </a:r>
          </a:p>
          <a:p>
            <a:r>
              <a:rPr lang="en-US" dirty="0" smtClean="0"/>
              <a:t>This is an inline &lt;span&gt; element inside a paragraph.</a:t>
            </a:r>
          </a:p>
          <a:p>
            <a:r>
              <a:rPr lang="en-US" dirty="0" smtClean="0"/>
              <a:t>Examples of inline elements:</a:t>
            </a:r>
          </a:p>
          <a:p>
            <a:pPr lvl="2"/>
            <a:r>
              <a:rPr lang="en-US" sz="2400" dirty="0" smtClean="0"/>
              <a:t>&lt;span&gt;</a:t>
            </a:r>
          </a:p>
          <a:p>
            <a:pPr lvl="2"/>
            <a:r>
              <a:rPr lang="en-US" sz="2400" dirty="0" smtClean="0"/>
              <a:t>&lt;a&gt;</a:t>
            </a:r>
          </a:p>
          <a:p>
            <a:pPr lvl="2"/>
            <a:r>
              <a:rPr lang="en-US" sz="2400" dirty="0" smtClean="0"/>
              <a:t>&lt;</a:t>
            </a:r>
            <a:r>
              <a:rPr lang="en-US" sz="2400" dirty="0" err="1" smtClean="0"/>
              <a:t>img</a:t>
            </a:r>
            <a:r>
              <a:rPr lang="en-US" sz="2400" dirty="0" smtClean="0"/>
              <a:t>&gt;</a:t>
            </a:r>
          </a:p>
          <a:p>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Selectors</a:t>
            </a:r>
            <a:endParaRPr lang="en-US" dirty="0"/>
          </a:p>
        </p:txBody>
      </p:sp>
      <p:sp>
        <p:nvSpPr>
          <p:cNvPr id="3" name="Content Placeholder 2"/>
          <p:cNvSpPr>
            <a:spLocks noGrp="1"/>
          </p:cNvSpPr>
          <p:nvPr>
            <p:ph idx="1"/>
          </p:nvPr>
        </p:nvSpPr>
        <p:spPr/>
        <p:txBody>
          <a:bodyPr/>
          <a:lstStyle/>
          <a:p>
            <a:r>
              <a:rPr lang="en-US" dirty="0" smtClean="0"/>
              <a:t>In CSS, a </a:t>
            </a:r>
            <a:r>
              <a:rPr lang="en-US" i="1" dirty="0" smtClean="0"/>
              <a:t>selector is the HTML element or elements to which a CSS rule is applied. Put simply, the selector </a:t>
            </a:r>
            <a:r>
              <a:rPr lang="en-US" dirty="0" smtClean="0"/>
              <a:t>tells the browser what to </a:t>
            </a:r>
            <a:r>
              <a:rPr lang="en-US" smtClean="0"/>
              <a:t>format.</a:t>
            </a:r>
            <a:endParaRPr lang="en-US" dirty="0"/>
          </a:p>
        </p:txBody>
      </p:sp>
      <p:pic>
        <p:nvPicPr>
          <p:cNvPr id="4" name="Picture 3" descr="logo.png"/>
          <p:cNvPicPr>
            <a:picLocks noChangeAspect="1"/>
          </p:cNvPicPr>
          <p:nvPr/>
        </p:nvPicPr>
        <p:blipFill>
          <a:blip r:embed="rId2"/>
          <a:stretch>
            <a:fillRect/>
          </a:stretch>
        </p:blipFill>
        <p:spPr>
          <a:xfrm>
            <a:off x="7239000" y="6019800"/>
            <a:ext cx="1202108" cy="609600"/>
          </a:xfrm>
          <a:prstGeom prst="rect">
            <a:avLst/>
          </a:prstGeom>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 common example is making inline &lt;</a:t>
            </a:r>
            <a:r>
              <a:rPr lang="en-US" sz="3200" dirty="0" err="1" smtClean="0"/>
              <a:t>li</a:t>
            </a:r>
            <a:r>
              <a:rPr lang="en-US" sz="3200" dirty="0" smtClean="0"/>
              <a:t>&gt; elements for horizontal menus:</a:t>
            </a:r>
            <a:endParaRPr lang="en-US" sz="3200" dirty="0"/>
          </a:p>
        </p:txBody>
      </p:sp>
      <p:sp>
        <p:nvSpPr>
          <p:cNvPr id="3" name="Content Placeholder 2"/>
          <p:cNvSpPr>
            <a:spLocks noGrp="1"/>
          </p:cNvSpPr>
          <p:nvPr>
            <p:ph idx="1"/>
          </p:nvPr>
        </p:nvSpPr>
        <p:spPr>
          <a:xfrm>
            <a:off x="457200" y="1143000"/>
            <a:ext cx="8229600" cy="5486400"/>
          </a:xfrm>
        </p:spPr>
        <p:txBody>
          <a:bodyPr>
            <a:normAutofit fontScale="85000" lnSpcReduction="20000"/>
          </a:bodyPr>
          <a:lstStyle/>
          <a:p>
            <a:pPr>
              <a:buNone/>
            </a:pPr>
            <a:r>
              <a:rPr lang="en-US" dirty="0" smtClean="0"/>
              <a:t>&lt;style&gt;</a:t>
            </a:r>
          </a:p>
          <a:p>
            <a:pPr>
              <a:buNone/>
            </a:pPr>
            <a:r>
              <a:rPr lang="en-US" dirty="0" err="1" smtClean="0"/>
              <a:t>li</a:t>
            </a:r>
            <a:r>
              <a:rPr lang="en-US" dirty="0" smtClean="0"/>
              <a:t> {</a:t>
            </a:r>
          </a:p>
          <a:p>
            <a:pPr>
              <a:buNone/>
            </a:pPr>
            <a:r>
              <a:rPr lang="en-US" dirty="0" smtClean="0"/>
              <a:t>    display: inline;</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&lt;p&gt;Display a list of links as a horizontal menu:&lt;/p&gt;</a:t>
            </a:r>
          </a:p>
          <a:p>
            <a:pPr>
              <a:buNone/>
            </a:pPr>
            <a:endParaRPr lang="en-US" dirty="0" smtClean="0"/>
          </a:p>
          <a:p>
            <a:pPr>
              <a:buNone/>
            </a:pPr>
            <a:r>
              <a:rPr lang="en-US" dirty="0" smtClean="0"/>
              <a:t>&lt;</a:t>
            </a:r>
            <a:r>
              <a:rPr lang="en-US" dirty="0" err="1" smtClean="0"/>
              <a:t>ul</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="/html/default.asp" target="_blank"&gt;HTML&lt;/a&gt;&lt;/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a:t>
            </a:r>
            <a:r>
              <a:rPr lang="en-US" dirty="0" err="1" smtClean="0"/>
              <a:t>css</a:t>
            </a:r>
            <a:r>
              <a:rPr lang="en-US" dirty="0" smtClean="0"/>
              <a:t>/default.asp" target="_blank"&gt;CSS&lt;/a&gt;&lt;/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a:t>
            </a:r>
            <a:r>
              <a:rPr lang="en-US" dirty="0" err="1" smtClean="0"/>
              <a:t>js</a:t>
            </a:r>
            <a:r>
              <a:rPr lang="en-US" dirty="0" smtClean="0"/>
              <a:t>/default.asp" target="_blank"&gt;JavaScript&lt;/a&gt;&lt;/</a:t>
            </a:r>
            <a:r>
              <a:rPr lang="en-US" dirty="0" err="1" smtClean="0"/>
              <a:t>li</a:t>
            </a:r>
            <a:r>
              <a:rPr lang="en-US" dirty="0" smtClean="0"/>
              <a:t>&gt;</a:t>
            </a:r>
          </a:p>
          <a:p>
            <a:pPr>
              <a:buNone/>
            </a:pPr>
            <a:r>
              <a:rPr lang="en-US" dirty="0" smtClean="0"/>
              <a:t>&lt;/</a:t>
            </a:r>
            <a:r>
              <a:rPr lang="en-US" dirty="0" err="1" smtClean="0"/>
              <a:t>ul</a:t>
            </a:r>
            <a:r>
              <a:rPr lang="en-US" dirty="0" smtClean="0"/>
              <a:t>&gt;</a:t>
            </a: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Display: none;</a:t>
            </a:r>
            <a:br>
              <a:rPr lang="en-US" b="1" dirty="0" smtClean="0"/>
            </a:br>
            <a:endParaRPr lang="en-US" dirty="0"/>
          </a:p>
        </p:txBody>
      </p:sp>
      <p:sp>
        <p:nvSpPr>
          <p:cNvPr id="3" name="Content Placeholder 2"/>
          <p:cNvSpPr>
            <a:spLocks noGrp="1"/>
          </p:cNvSpPr>
          <p:nvPr>
            <p:ph idx="1"/>
          </p:nvPr>
        </p:nvSpPr>
        <p:spPr/>
        <p:txBody>
          <a:bodyPr/>
          <a:lstStyle/>
          <a:p>
            <a:r>
              <a:rPr lang="en-US" sz="2800" b="1" dirty="0" smtClean="0"/>
              <a:t>display: none; </a:t>
            </a:r>
            <a:r>
              <a:rPr lang="en-US" dirty="0" smtClean="0"/>
              <a:t>is commonly used with JavaScript to hide and show elements without deleting and recreating them. Take a look at our last example on this page if you want to know how this can be achieved.</a:t>
            </a:r>
          </a:p>
          <a:p>
            <a:r>
              <a:rPr lang="en-US" dirty="0" smtClean="0"/>
              <a:t>The &lt;script&gt; element uses display: none; as default. </a:t>
            </a:r>
          </a:p>
          <a:p>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Autofit/>
          </a:bodyPr>
          <a:lstStyle/>
          <a:p>
            <a:r>
              <a:rPr lang="en-US" sz="3200" b="1" dirty="0" smtClean="0"/>
              <a:t>Hide an Element - </a:t>
            </a:r>
            <a:r>
              <a:rPr lang="en-US" sz="3200" b="1" dirty="0" err="1" smtClean="0"/>
              <a:t>display:none</a:t>
            </a:r>
            <a:r>
              <a:rPr lang="en-US" sz="3200" b="1" dirty="0" smtClean="0"/>
              <a:t> or </a:t>
            </a:r>
            <a:r>
              <a:rPr lang="en-US" sz="3200" b="1" dirty="0" err="1" smtClean="0"/>
              <a:t>visibility:hidden</a:t>
            </a:r>
            <a:r>
              <a:rPr lang="en-US" sz="3200" b="1" dirty="0" smtClean="0"/>
              <a:t>?</a:t>
            </a:r>
            <a:br>
              <a:rPr lang="en-US" sz="3200" b="1" dirty="0" smtClean="0"/>
            </a:br>
            <a:endParaRPr lang="en-US" sz="3200" dirty="0"/>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pPr>
              <a:buNone/>
            </a:pPr>
            <a:r>
              <a:rPr lang="en-US" dirty="0" smtClean="0"/>
              <a:t>&lt;style&gt;</a:t>
            </a:r>
          </a:p>
          <a:p>
            <a:pPr>
              <a:buNone/>
            </a:pPr>
            <a:r>
              <a:rPr lang="en-US" dirty="0" smtClean="0"/>
              <a:t>h1.hidden {</a:t>
            </a:r>
          </a:p>
          <a:p>
            <a:pPr>
              <a:buNone/>
            </a:pPr>
            <a:r>
              <a:rPr lang="en-US" dirty="0" smtClean="0"/>
              <a:t>    display: none;</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&lt;h1&gt;This is a visible heading&lt;/h1&gt;</a:t>
            </a:r>
          </a:p>
          <a:p>
            <a:pPr>
              <a:buNone/>
            </a:pPr>
            <a:r>
              <a:rPr lang="en-US" dirty="0" smtClean="0"/>
              <a:t>&lt;h1 class="hidden"&gt;This is a hidden heading&lt;/h1&gt;</a:t>
            </a:r>
          </a:p>
          <a:p>
            <a:pPr>
              <a:buNone/>
            </a:pPr>
            <a:r>
              <a:rPr lang="en-US" dirty="0" smtClean="0"/>
              <a:t>&lt;p&gt;Notice that the h1 element with display: none; does not take up any space.&lt;/p&gt;</a:t>
            </a:r>
          </a:p>
          <a:p>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 Visibility: hidden;</a:t>
            </a:r>
            <a:endParaRPr lang="en-US" dirty="0"/>
          </a:p>
        </p:txBody>
      </p:sp>
      <p:sp>
        <p:nvSpPr>
          <p:cNvPr id="3" name="Content Placeholder 2"/>
          <p:cNvSpPr>
            <a:spLocks noGrp="1"/>
          </p:cNvSpPr>
          <p:nvPr>
            <p:ph idx="1"/>
          </p:nvPr>
        </p:nvSpPr>
        <p:spPr>
          <a:xfrm>
            <a:off x="457200" y="2087880"/>
            <a:ext cx="8229600" cy="4389120"/>
          </a:xfrm>
        </p:spPr>
        <p:txBody>
          <a:bodyPr>
            <a:normAutofit fontScale="92500" lnSpcReduction="20000"/>
          </a:bodyPr>
          <a:lstStyle/>
          <a:p>
            <a:pPr>
              <a:buNone/>
            </a:pPr>
            <a:r>
              <a:rPr lang="en-US" dirty="0" smtClean="0"/>
              <a:t>&lt;style&gt;</a:t>
            </a:r>
          </a:p>
          <a:p>
            <a:pPr>
              <a:buNone/>
            </a:pPr>
            <a:r>
              <a:rPr lang="en-US" dirty="0" smtClean="0"/>
              <a:t>h1.hidden {</a:t>
            </a:r>
          </a:p>
          <a:p>
            <a:pPr>
              <a:buNone/>
            </a:pPr>
            <a:r>
              <a:rPr lang="en-US" dirty="0" smtClean="0"/>
              <a:t>    visibility: hidden;</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&lt;h1&gt;This is a visible heading&lt;/h1&gt;</a:t>
            </a:r>
          </a:p>
          <a:p>
            <a:pPr>
              <a:buNone/>
            </a:pPr>
            <a:r>
              <a:rPr lang="en-US" dirty="0" smtClean="0"/>
              <a:t>&lt;h1 class="hidden"&gt;This is a hidden heading&lt;/h1&gt;</a:t>
            </a:r>
          </a:p>
          <a:p>
            <a:pPr>
              <a:buNone/>
            </a:pPr>
            <a:r>
              <a:rPr lang="en-US" dirty="0" smtClean="0"/>
              <a:t>&lt;p&gt;Notice that the hidden heading still takes up space.&lt;/p&gt;</a:t>
            </a:r>
          </a:p>
          <a:p>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00"/>
            <a:ext cx="8763000" cy="1066800"/>
          </a:xfrm>
        </p:spPr>
        <p:txBody>
          <a:bodyPr>
            <a:normAutofit fontScale="90000"/>
          </a:bodyPr>
          <a:lstStyle/>
          <a:p>
            <a:pPr algn="ctr"/>
            <a:r>
              <a:rPr lang="en-US" sz="4900" dirty="0" smtClean="0"/>
              <a:t>CSS Layout - width and max-width</a:t>
            </a:r>
            <a:r>
              <a:rPr lang="en-US" dirty="0" smtClean="0"/>
              <a:t/>
            </a:r>
            <a:br>
              <a:rPr lang="en-US" dirty="0" smtClean="0"/>
            </a:br>
            <a:endParaRPr lang="en-US" dirty="0"/>
          </a:p>
        </p:txBody>
      </p:sp>
      <p:sp>
        <p:nvSpPr>
          <p:cNvPr id="3" name="Subtitle 2"/>
          <p:cNvSpPr>
            <a:spLocks noGrp="1"/>
          </p:cNvSpPr>
          <p:nvPr>
            <p:ph type="subTitle" idx="1"/>
          </p:nvPr>
        </p:nvSpPr>
        <p:spPr/>
        <p:txBody>
          <a:bodyPr/>
          <a:lstStyle/>
          <a:p>
            <a:pPr algn="l"/>
            <a:r>
              <a:rPr lang="en-US" dirty="0" smtClean="0"/>
              <a:t>The </a:t>
            </a:r>
            <a:r>
              <a:rPr lang="en-US" b="1" dirty="0" smtClean="0"/>
              <a:t>max</a:t>
            </a:r>
            <a:r>
              <a:rPr lang="en-US" dirty="0" smtClean="0"/>
              <a:t>-</a:t>
            </a:r>
            <a:r>
              <a:rPr lang="en-US" b="1" dirty="0" smtClean="0"/>
              <a:t>width CSS</a:t>
            </a:r>
            <a:r>
              <a:rPr lang="en-US" dirty="0" smtClean="0"/>
              <a:t> property is used to set the </a:t>
            </a:r>
            <a:r>
              <a:rPr lang="en-US" b="1" dirty="0" smtClean="0"/>
              <a:t>maximum width</a:t>
            </a:r>
            <a:r>
              <a:rPr lang="en-US" dirty="0" smtClean="0"/>
              <a:t> of an element.</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a:t>
            </a:r>
            <a:endParaRPr lang="en-US" dirty="0"/>
          </a:p>
        </p:txBody>
      </p:sp>
      <p:sp>
        <p:nvSpPr>
          <p:cNvPr id="3" name="Content Placeholder 2"/>
          <p:cNvSpPr>
            <a:spLocks noGrp="1"/>
          </p:cNvSpPr>
          <p:nvPr>
            <p:ph idx="1"/>
          </p:nvPr>
        </p:nvSpPr>
        <p:spPr>
          <a:xfrm>
            <a:off x="304800" y="152400"/>
            <a:ext cx="8686800" cy="6477000"/>
          </a:xfrm>
        </p:spPr>
        <p:txBody>
          <a:bodyPr>
            <a:noAutofit/>
          </a:bodyPr>
          <a:lstStyle/>
          <a:p>
            <a:pPr>
              <a:buNone/>
            </a:pPr>
            <a:r>
              <a:rPr lang="en-US" sz="1800" dirty="0" smtClean="0"/>
              <a:t>&lt;style&gt;</a:t>
            </a:r>
          </a:p>
          <a:p>
            <a:pPr>
              <a:buNone/>
            </a:pPr>
            <a:r>
              <a:rPr lang="en-US" sz="1800" dirty="0" smtClean="0"/>
              <a:t>div.ex1 {</a:t>
            </a:r>
          </a:p>
          <a:p>
            <a:pPr>
              <a:buNone/>
            </a:pPr>
            <a:r>
              <a:rPr lang="en-US" sz="1800" dirty="0" smtClean="0"/>
              <a:t>    width:500px;</a:t>
            </a:r>
          </a:p>
          <a:p>
            <a:pPr>
              <a:buNone/>
            </a:pPr>
            <a:r>
              <a:rPr lang="en-US" sz="1800" dirty="0" smtClean="0"/>
              <a:t>    margin: auto;</a:t>
            </a:r>
          </a:p>
          <a:p>
            <a:pPr>
              <a:buNone/>
            </a:pPr>
            <a:r>
              <a:rPr lang="en-US" sz="1800" dirty="0" smtClean="0"/>
              <a:t>    border: 3px solid #73AD21;</a:t>
            </a:r>
          </a:p>
          <a:p>
            <a:pPr>
              <a:buNone/>
            </a:pPr>
            <a:r>
              <a:rPr lang="en-US" sz="1800" dirty="0" smtClean="0"/>
              <a:t>}</a:t>
            </a:r>
          </a:p>
          <a:p>
            <a:pPr>
              <a:buNone/>
            </a:pPr>
            <a:r>
              <a:rPr lang="en-US" sz="1800" dirty="0" smtClean="0"/>
              <a:t>div.ex2 {</a:t>
            </a:r>
          </a:p>
          <a:p>
            <a:pPr>
              <a:buNone/>
            </a:pPr>
            <a:r>
              <a:rPr lang="en-US" sz="1800" dirty="0" smtClean="0"/>
              <a:t>    max-width:500px;</a:t>
            </a:r>
          </a:p>
          <a:p>
            <a:pPr>
              <a:buNone/>
            </a:pPr>
            <a:r>
              <a:rPr lang="en-US" sz="1800" dirty="0" smtClean="0"/>
              <a:t>    margin: auto;</a:t>
            </a:r>
          </a:p>
          <a:p>
            <a:pPr>
              <a:buNone/>
            </a:pPr>
            <a:r>
              <a:rPr lang="en-US" sz="1800" dirty="0" smtClean="0"/>
              <a:t>    border: 3px solid #73AD21;</a:t>
            </a:r>
          </a:p>
          <a:p>
            <a:pPr>
              <a:buNone/>
            </a:pPr>
            <a:r>
              <a:rPr lang="en-US" sz="1800" dirty="0" smtClean="0"/>
              <a:t>}</a:t>
            </a:r>
          </a:p>
          <a:p>
            <a:pPr>
              <a:buNone/>
            </a:pPr>
            <a:r>
              <a:rPr lang="en-US" sz="1800" dirty="0" smtClean="0"/>
              <a:t>&lt;/style&gt;</a:t>
            </a:r>
          </a:p>
          <a:p>
            <a:pPr>
              <a:buNone/>
            </a:pPr>
            <a:r>
              <a:rPr lang="en-US" sz="1800" dirty="0" smtClean="0"/>
              <a:t>&lt;/head&gt;</a:t>
            </a:r>
          </a:p>
          <a:p>
            <a:pPr>
              <a:buNone/>
            </a:pPr>
            <a:r>
              <a:rPr lang="en-US" sz="1800" dirty="0" smtClean="0"/>
              <a:t>&lt;body&gt;</a:t>
            </a:r>
          </a:p>
          <a:p>
            <a:pPr>
              <a:buNone/>
            </a:pPr>
            <a:r>
              <a:rPr lang="en-US" sz="1800" dirty="0" smtClean="0"/>
              <a:t>&lt;div class="ex1"&gt;This div element has width: 500px;&lt;/div&gt;</a:t>
            </a:r>
          </a:p>
          <a:p>
            <a:pPr>
              <a:buNone/>
            </a:pPr>
            <a:r>
              <a:rPr lang="en-US" sz="1800" dirty="0" smtClean="0"/>
              <a:t>&lt;</a:t>
            </a:r>
            <a:r>
              <a:rPr lang="en-US" sz="1800" dirty="0" err="1" smtClean="0"/>
              <a:t>br</a:t>
            </a:r>
            <a:r>
              <a:rPr lang="en-US" sz="1800" dirty="0" smtClean="0"/>
              <a:t>&gt;</a:t>
            </a:r>
          </a:p>
          <a:p>
            <a:pPr>
              <a:buNone/>
            </a:pPr>
            <a:r>
              <a:rPr lang="en-US" sz="1800" dirty="0" smtClean="0"/>
              <a:t>&lt;div class="ex2"&gt;This div element has max-width: 500px;&lt;/div&gt;</a:t>
            </a:r>
          </a:p>
          <a:p>
            <a:pPr>
              <a:buNone/>
            </a:pPr>
            <a:r>
              <a:rPr lang="en-US" sz="1800" dirty="0" smtClean="0"/>
              <a:t>&lt;p&gt;&lt;strong&gt;Tip:&lt;/strong&gt; Drag the browser window to smaller than 500px wide, to see the difference between </a:t>
            </a:r>
          </a:p>
          <a:p>
            <a:pPr>
              <a:buNone/>
            </a:pPr>
            <a:r>
              <a:rPr lang="en-US" sz="1800" dirty="0" smtClean="0"/>
              <a:t>the two </a:t>
            </a:r>
            <a:r>
              <a:rPr lang="en-US" sz="1800" dirty="0" err="1" smtClean="0"/>
              <a:t>divs</a:t>
            </a:r>
            <a:r>
              <a:rPr lang="en-US" sz="1800" dirty="0" smtClean="0"/>
              <a:t>!&lt;/p&gt;</a:t>
            </a:r>
          </a:p>
          <a:p>
            <a:pPr>
              <a:buNone/>
            </a:pPr>
            <a:endParaRPr lang="en-US" sz="1800" dirty="0" smtClean="0"/>
          </a:p>
          <a:p>
            <a:pPr>
              <a:buNone/>
            </a:pPr>
            <a:endParaRPr lang="en-US" sz="1800" dirty="0"/>
          </a:p>
        </p:txBody>
      </p:sp>
      <p:pic>
        <p:nvPicPr>
          <p:cNvPr id="4" name="Picture 3" descr="logo.png"/>
          <p:cNvPicPr>
            <a:picLocks noChangeAspect="1"/>
          </p:cNvPicPr>
          <p:nvPr/>
        </p:nvPicPr>
        <p:blipFill>
          <a:blip r:embed="rId2"/>
          <a:stretch>
            <a:fillRect/>
          </a:stretch>
        </p:blipFill>
        <p:spPr>
          <a:xfrm>
            <a:off x="7239000" y="6248400"/>
            <a:ext cx="1202108" cy="609600"/>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CSS position</a:t>
            </a:r>
            <a:endParaRPr lang="en-US" dirty="0"/>
          </a:p>
        </p:txBody>
      </p:sp>
      <p:sp>
        <p:nvSpPr>
          <p:cNvPr id="3" name="Subtitle 2"/>
          <p:cNvSpPr>
            <a:spLocks noGrp="1"/>
          </p:cNvSpPr>
          <p:nvPr>
            <p:ph type="subTitle" idx="1"/>
          </p:nvPr>
        </p:nvSpPr>
        <p:spPr/>
        <p:txBody>
          <a:bodyPr/>
          <a:lstStyle/>
          <a:p>
            <a:pPr algn="ctr"/>
            <a:r>
              <a:rPr lang="en-US" b="1" dirty="0" smtClean="0"/>
              <a:t>CSS Layout - The position Property</a:t>
            </a:r>
          </a:p>
          <a:p>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position Property</a:t>
            </a:r>
            <a:br>
              <a:rPr lang="en-US" b="1" dirty="0" smtClean="0"/>
            </a:br>
            <a:endParaRPr lang="en-US" dirty="0"/>
          </a:p>
        </p:txBody>
      </p:sp>
      <p:sp>
        <p:nvSpPr>
          <p:cNvPr id="3" name="Content Placeholder 2"/>
          <p:cNvSpPr>
            <a:spLocks noGrp="1"/>
          </p:cNvSpPr>
          <p:nvPr>
            <p:ph idx="1"/>
          </p:nvPr>
        </p:nvSpPr>
        <p:spPr>
          <a:xfrm>
            <a:off x="304800" y="1066800"/>
            <a:ext cx="8839200" cy="5638800"/>
          </a:xfrm>
        </p:spPr>
        <p:txBody>
          <a:bodyPr>
            <a:normAutofit fontScale="92500" lnSpcReduction="10000"/>
          </a:bodyPr>
          <a:lstStyle/>
          <a:p>
            <a:r>
              <a:rPr lang="en-US" dirty="0" smtClean="0"/>
              <a:t>The position property specifies the type of positioning method used for an element (static, relative, fixed or absolute).</a:t>
            </a:r>
          </a:p>
          <a:p>
            <a:r>
              <a:rPr lang="en-US" dirty="0" smtClean="0"/>
              <a:t>The position property specifies the type of positioning method used for an element.</a:t>
            </a:r>
          </a:p>
          <a:p>
            <a:r>
              <a:rPr lang="en-US" dirty="0" smtClean="0"/>
              <a:t>There are four different position values: </a:t>
            </a:r>
          </a:p>
          <a:p>
            <a:pPr lvl="4"/>
            <a:r>
              <a:rPr lang="en-US" sz="3200" b="1" i="1" dirty="0" smtClean="0"/>
              <a:t>static</a:t>
            </a:r>
          </a:p>
          <a:p>
            <a:pPr lvl="4"/>
            <a:r>
              <a:rPr lang="en-US" sz="3200" b="1" i="1" dirty="0" smtClean="0"/>
              <a:t>relative</a:t>
            </a:r>
          </a:p>
          <a:p>
            <a:pPr lvl="4"/>
            <a:r>
              <a:rPr lang="en-US" sz="3200" b="1" i="1" dirty="0" smtClean="0"/>
              <a:t>fixed</a:t>
            </a:r>
          </a:p>
          <a:p>
            <a:pPr lvl="4"/>
            <a:r>
              <a:rPr lang="en-US" sz="3200" b="1" i="1" dirty="0" smtClean="0"/>
              <a:t>absolute</a:t>
            </a:r>
          </a:p>
          <a:p>
            <a:r>
              <a:rPr lang="en-US" dirty="0" smtClean="0"/>
              <a:t>Elements are then positioned using the top, bottom, left, and right properties. However, these properties will not work unless the position property is set first. They also work differently depending on the position value.</a:t>
            </a:r>
          </a:p>
          <a:p>
            <a:endParaRPr lang="en-US" dirty="0"/>
          </a:p>
        </p:txBody>
      </p:sp>
      <p:pic>
        <p:nvPicPr>
          <p:cNvPr id="4" name="Picture 3" descr="logo.png"/>
          <p:cNvPicPr>
            <a:picLocks noChangeAspect="1"/>
          </p:cNvPicPr>
          <p:nvPr/>
        </p:nvPicPr>
        <p:blipFill>
          <a:blip r:embed="rId2"/>
          <a:stretch>
            <a:fillRect/>
          </a:stretch>
        </p:blipFill>
        <p:spPr>
          <a:xfrm>
            <a:off x="7239000" y="6096000"/>
            <a:ext cx="1202108" cy="609600"/>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b="1" dirty="0" smtClean="0"/>
              <a:t>position: static;</a:t>
            </a:r>
            <a:br>
              <a:rPr lang="en-US" b="1" dirty="0" smtClean="0"/>
            </a:br>
            <a:endParaRPr lang="en-US" dirty="0"/>
          </a:p>
        </p:txBody>
      </p:sp>
      <p:sp>
        <p:nvSpPr>
          <p:cNvPr id="3" name="Content Placeholder 2"/>
          <p:cNvSpPr>
            <a:spLocks noGrp="1"/>
          </p:cNvSpPr>
          <p:nvPr>
            <p:ph idx="1"/>
          </p:nvPr>
        </p:nvSpPr>
        <p:spPr>
          <a:xfrm>
            <a:off x="457200" y="914400"/>
            <a:ext cx="8229600" cy="5410200"/>
          </a:xfrm>
        </p:spPr>
        <p:txBody>
          <a:bodyPr/>
          <a:lstStyle/>
          <a:p>
            <a:r>
              <a:rPr lang="en-US" dirty="0" smtClean="0"/>
              <a:t>HTML elements are positioned static by default.</a:t>
            </a:r>
          </a:p>
          <a:p>
            <a:endParaRPr lang="en-US" dirty="0" smtClean="0"/>
          </a:p>
          <a:p>
            <a:pPr>
              <a:buNone/>
            </a:pPr>
            <a:endParaRPr lang="en-US" dirty="0" smtClean="0"/>
          </a:p>
          <a:p>
            <a:r>
              <a:rPr lang="en-US" dirty="0" smtClean="0"/>
              <a:t>Static positioned elements are not affected by the top, bottom, left, and right properties.</a:t>
            </a:r>
          </a:p>
          <a:p>
            <a:endParaRPr lang="en-US" dirty="0" smtClean="0"/>
          </a:p>
          <a:p>
            <a:r>
              <a:rPr lang="en-US" dirty="0" smtClean="0"/>
              <a:t>An element with position: static; is not positioned in any special way; it is always positioned according to the normal flow of the page:</a:t>
            </a:r>
          </a:p>
          <a:p>
            <a:endParaRPr lang="en-US" dirty="0" smtClean="0"/>
          </a:p>
          <a:p>
            <a:r>
              <a:rPr lang="en-US" dirty="0" smtClean="0"/>
              <a:t>This &lt;div&gt; element has position: static;</a:t>
            </a:r>
          </a:p>
          <a:p>
            <a:endParaRPr lang="en-US" dirty="0"/>
          </a:p>
        </p:txBody>
      </p:sp>
      <p:pic>
        <p:nvPicPr>
          <p:cNvPr id="4" name="Picture 3" descr="logo.png"/>
          <p:cNvPicPr>
            <a:picLocks noChangeAspect="1"/>
          </p:cNvPicPr>
          <p:nvPr/>
        </p:nvPicPr>
        <p:blipFill>
          <a:blip r:embed="rId2"/>
          <a:stretch>
            <a:fillRect/>
          </a:stretch>
        </p:blipFill>
        <p:spPr>
          <a:xfrm>
            <a:off x="7239000" y="6096000"/>
            <a:ext cx="1202108" cy="609600"/>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0"/>
            <a:ext cx="8229600" cy="228600"/>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228600" y="304800"/>
            <a:ext cx="8458200" cy="6553200"/>
          </a:xfrm>
        </p:spPr>
        <p:txBody>
          <a:bodyPr>
            <a:normAutofit lnSpcReduction="10000"/>
          </a:bodyPr>
          <a:lstStyle/>
          <a:p>
            <a:pPr>
              <a:buNone/>
            </a:pPr>
            <a:r>
              <a:rPr lang="en-US" dirty="0" smtClean="0"/>
              <a:t>&lt;style&gt;</a:t>
            </a:r>
          </a:p>
          <a:p>
            <a:pPr>
              <a:buNone/>
            </a:pPr>
            <a:r>
              <a:rPr lang="en-US" dirty="0" err="1" smtClean="0"/>
              <a:t>div.static</a:t>
            </a:r>
            <a:r>
              <a:rPr lang="en-US" dirty="0" smtClean="0"/>
              <a:t> {</a:t>
            </a:r>
          </a:p>
          <a:p>
            <a:pPr>
              <a:buNone/>
            </a:pPr>
            <a:r>
              <a:rPr lang="en-US" dirty="0" smtClean="0"/>
              <a:t>    position: static;</a:t>
            </a:r>
          </a:p>
          <a:p>
            <a:pPr>
              <a:buNone/>
            </a:pPr>
            <a:r>
              <a:rPr lang="en-US" dirty="0" smtClean="0"/>
              <a:t>    border: 3px solid #73AD21;</a:t>
            </a:r>
          </a:p>
          <a:p>
            <a:pPr>
              <a:buNone/>
            </a:pPr>
            <a:r>
              <a:rPr lang="en-US" dirty="0" err="1" smtClean="0"/>
              <a:t>ba</a:t>
            </a:r>
            <a:endParaRPr lang="en-US" dirty="0" smtClean="0"/>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endParaRPr lang="en-US" dirty="0" smtClean="0"/>
          </a:p>
          <a:p>
            <a:pPr>
              <a:buNone/>
            </a:pPr>
            <a:r>
              <a:rPr lang="en-US" dirty="0" smtClean="0"/>
              <a:t>&lt;div class="static"&gt;</a:t>
            </a:r>
          </a:p>
          <a:p>
            <a:pPr>
              <a:buNone/>
            </a:pPr>
            <a:r>
              <a:rPr lang="en-US" dirty="0" smtClean="0"/>
              <a:t>This div element has position: static;</a:t>
            </a:r>
          </a:p>
          <a:p>
            <a:pPr>
              <a:buNone/>
            </a:pPr>
            <a:r>
              <a:rPr lang="en-US" dirty="0" smtClean="0"/>
              <a:t>&lt;/div&gt;</a:t>
            </a:r>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Declarations</a:t>
            </a:r>
            <a:endParaRPr lang="en-US" dirty="0"/>
          </a:p>
        </p:txBody>
      </p:sp>
      <p:sp>
        <p:nvSpPr>
          <p:cNvPr id="3" name="Content Placeholder 2"/>
          <p:cNvSpPr>
            <a:spLocks noGrp="1"/>
          </p:cNvSpPr>
          <p:nvPr>
            <p:ph idx="1"/>
          </p:nvPr>
        </p:nvSpPr>
        <p:spPr/>
        <p:txBody>
          <a:bodyPr/>
          <a:lstStyle/>
          <a:p>
            <a:r>
              <a:rPr lang="en-US" dirty="0" smtClean="0"/>
              <a:t>Declarations are enclosed within curly braces to separate them from selectors. A </a:t>
            </a:r>
            <a:r>
              <a:rPr lang="en-US" i="1" dirty="0" smtClean="0"/>
              <a:t>declaration is the combination </a:t>
            </a:r>
            <a:r>
              <a:rPr lang="en-US" dirty="0" smtClean="0"/>
              <a:t>of a CSS property and value</a:t>
            </a:r>
          </a:p>
          <a:p>
            <a:r>
              <a:rPr lang="en-US" dirty="0" smtClean="0"/>
              <a:t>A declaration is a complete instruction for styling a property of an HTML element.</a:t>
            </a:r>
          </a:p>
          <a:p>
            <a:r>
              <a:rPr lang="en-US" dirty="0" smtClean="0"/>
              <a:t>A declaration always ends with a semi-colon.</a:t>
            </a:r>
            <a:endParaRPr lang="en-US" dirty="0"/>
          </a:p>
        </p:txBody>
      </p:sp>
      <p:pic>
        <p:nvPicPr>
          <p:cNvPr id="4" name="Picture 3" descr="logo.png"/>
          <p:cNvPicPr>
            <a:picLocks noChangeAspect="1"/>
          </p:cNvPicPr>
          <p:nvPr/>
        </p:nvPicPr>
        <p:blipFill>
          <a:blip r:embed="rId2"/>
          <a:stretch>
            <a:fillRect/>
          </a:stretch>
        </p:blipFill>
        <p:spPr>
          <a:xfrm>
            <a:off x="7239000" y="6019800"/>
            <a:ext cx="1202108" cy="609600"/>
          </a:xfrm>
          <a:prstGeom prst="rect">
            <a:avLst/>
          </a:prstGeom>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fontScale="90000"/>
          </a:bodyPr>
          <a:lstStyle/>
          <a:p>
            <a:r>
              <a:rPr lang="en-US" b="1" dirty="0" smtClean="0"/>
              <a:t>position: relative;</a:t>
            </a:r>
            <a:br>
              <a:rPr lang="en-US" b="1" dirty="0" smtClean="0"/>
            </a:br>
            <a:endParaRPr lang="en-US" dirty="0"/>
          </a:p>
        </p:txBody>
      </p:sp>
      <p:sp>
        <p:nvSpPr>
          <p:cNvPr id="3" name="Content Placeholder 2"/>
          <p:cNvSpPr>
            <a:spLocks noGrp="1"/>
          </p:cNvSpPr>
          <p:nvPr>
            <p:ph idx="1"/>
          </p:nvPr>
        </p:nvSpPr>
        <p:spPr>
          <a:xfrm>
            <a:off x="457200" y="762000"/>
            <a:ext cx="8229600" cy="5562600"/>
          </a:xfrm>
        </p:spPr>
        <p:txBody>
          <a:bodyPr/>
          <a:lstStyle/>
          <a:p>
            <a:r>
              <a:rPr lang="en-US" dirty="0" smtClean="0"/>
              <a:t>An element with position: relative; is positioned relative to its normal position.</a:t>
            </a:r>
          </a:p>
          <a:p>
            <a:pPr>
              <a:buNone/>
            </a:pPr>
            <a:endParaRPr lang="en-US" dirty="0" smtClean="0"/>
          </a:p>
          <a:p>
            <a:r>
              <a:rPr lang="en-US" dirty="0" smtClean="0"/>
              <a:t>Setting the top, right, bottom, and left properties of a relatively-positioned element will cause it to be adjusted away from its normal position. Other content will not be adjusted to fit into any gap left by the element.</a:t>
            </a:r>
          </a:p>
          <a:p>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Here is the CSS that is used:</a:t>
            </a:r>
            <a:endParaRPr lang="en-US" dirty="0"/>
          </a:p>
        </p:txBody>
      </p:sp>
      <p:sp>
        <p:nvSpPr>
          <p:cNvPr id="3" name="Content Placeholder 2"/>
          <p:cNvSpPr>
            <a:spLocks noGrp="1"/>
          </p:cNvSpPr>
          <p:nvPr>
            <p:ph idx="1"/>
          </p:nvPr>
        </p:nvSpPr>
        <p:spPr>
          <a:xfrm>
            <a:off x="457200" y="1219200"/>
            <a:ext cx="8229600" cy="5638800"/>
          </a:xfrm>
        </p:spPr>
        <p:txBody>
          <a:bodyPr>
            <a:normAutofit fontScale="77500" lnSpcReduction="20000"/>
          </a:bodyPr>
          <a:lstStyle/>
          <a:p>
            <a:pPr>
              <a:buNone/>
            </a:pPr>
            <a:r>
              <a:rPr lang="en-US" dirty="0" smtClean="0"/>
              <a:t>&lt;style&gt;</a:t>
            </a:r>
          </a:p>
          <a:p>
            <a:pPr>
              <a:buNone/>
            </a:pPr>
            <a:r>
              <a:rPr lang="en-US" dirty="0" err="1" smtClean="0"/>
              <a:t>div.relative</a:t>
            </a:r>
            <a:r>
              <a:rPr lang="en-US" dirty="0" smtClean="0"/>
              <a:t> {</a:t>
            </a:r>
          </a:p>
          <a:p>
            <a:pPr>
              <a:buNone/>
            </a:pPr>
            <a:r>
              <a:rPr lang="en-US" dirty="0" smtClean="0"/>
              <a:t>    position: relative;</a:t>
            </a:r>
          </a:p>
          <a:p>
            <a:pPr>
              <a:buNone/>
            </a:pPr>
            <a:r>
              <a:rPr lang="en-US" dirty="0" smtClean="0"/>
              <a:t>    left: 30px;</a:t>
            </a:r>
          </a:p>
          <a:p>
            <a:pPr>
              <a:buNone/>
            </a:pPr>
            <a:r>
              <a:rPr lang="en-US" dirty="0" smtClean="0"/>
              <a:t>    border: 3px solid #73AD21;</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&lt;h2&gt;position: relative;&lt;/h2&gt;</a:t>
            </a:r>
          </a:p>
          <a:p>
            <a:pPr>
              <a:buNone/>
            </a:pPr>
            <a:endParaRPr lang="en-US" dirty="0" smtClean="0"/>
          </a:p>
          <a:p>
            <a:pPr>
              <a:buNone/>
            </a:pPr>
            <a:r>
              <a:rPr lang="en-US" dirty="0" smtClean="0"/>
              <a:t>&lt;p&gt;An element with position: relative; is positioned relative to its normal position:&lt;/p&gt;</a:t>
            </a:r>
          </a:p>
          <a:p>
            <a:pPr>
              <a:buNone/>
            </a:pPr>
            <a:endParaRPr lang="en-US" dirty="0" smtClean="0"/>
          </a:p>
          <a:p>
            <a:pPr>
              <a:buNone/>
            </a:pPr>
            <a:r>
              <a:rPr lang="en-US" dirty="0" smtClean="0"/>
              <a:t>&lt;div class="relative"&gt;</a:t>
            </a:r>
          </a:p>
          <a:p>
            <a:pPr>
              <a:buNone/>
            </a:pPr>
            <a:r>
              <a:rPr lang="en-US" dirty="0" smtClean="0"/>
              <a:t>This div element has position: relative;</a:t>
            </a:r>
          </a:p>
          <a:p>
            <a:pPr>
              <a:buNone/>
            </a:pPr>
            <a:r>
              <a:rPr lang="en-US" dirty="0" smtClean="0"/>
              <a:t>&lt;/div&gt;</a:t>
            </a:r>
          </a:p>
          <a:p>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09600"/>
          </a:xfrm>
        </p:spPr>
        <p:txBody>
          <a:bodyPr>
            <a:normAutofit fontScale="90000"/>
          </a:bodyPr>
          <a:lstStyle/>
          <a:p>
            <a:r>
              <a:rPr lang="en-US" b="1" dirty="0" smtClean="0"/>
              <a:t>Position: fixed;</a:t>
            </a:r>
            <a:br>
              <a:rPr lang="en-US" b="1" dirty="0" smtClean="0"/>
            </a:br>
            <a:endParaRPr lang="en-US" dirty="0"/>
          </a:p>
        </p:txBody>
      </p:sp>
      <p:sp>
        <p:nvSpPr>
          <p:cNvPr id="3" name="Content Placeholder 2"/>
          <p:cNvSpPr>
            <a:spLocks noGrp="1"/>
          </p:cNvSpPr>
          <p:nvPr>
            <p:ph idx="1"/>
          </p:nvPr>
        </p:nvSpPr>
        <p:spPr>
          <a:xfrm>
            <a:off x="457200" y="990600"/>
            <a:ext cx="8229600" cy="5334000"/>
          </a:xfrm>
        </p:spPr>
        <p:txBody>
          <a:bodyPr/>
          <a:lstStyle/>
          <a:p>
            <a:r>
              <a:rPr lang="en-US" dirty="0" smtClean="0"/>
              <a:t>An element with position: fixed; is positioned relative to the viewport, which means it always stays in the same place even if the page is scrolled. The top, right, bottom, and left properties are used to position the element.</a:t>
            </a:r>
          </a:p>
          <a:p>
            <a:pPr>
              <a:buNone/>
            </a:pPr>
            <a:endParaRPr lang="en-US" dirty="0" smtClean="0"/>
          </a:p>
          <a:p>
            <a:r>
              <a:rPr lang="en-US" dirty="0" smtClean="0"/>
              <a:t>A fixed element does not leave a gap in the page where it would normally have been located.</a:t>
            </a:r>
          </a:p>
          <a:p>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sz="3200" dirty="0" smtClean="0"/>
              <a:t>The fixed element in the lower-right corner of the page. Here is the CSS that is used:</a:t>
            </a:r>
            <a:endParaRPr lang="en-US" sz="3200" dirty="0"/>
          </a:p>
        </p:txBody>
      </p:sp>
      <p:sp>
        <p:nvSpPr>
          <p:cNvPr id="3" name="Content Placeholder 2"/>
          <p:cNvSpPr>
            <a:spLocks noGrp="1"/>
          </p:cNvSpPr>
          <p:nvPr>
            <p:ph idx="1"/>
          </p:nvPr>
        </p:nvSpPr>
        <p:spPr>
          <a:xfrm>
            <a:off x="304800" y="1371600"/>
            <a:ext cx="8686800" cy="5486400"/>
          </a:xfrm>
        </p:spPr>
        <p:txBody>
          <a:bodyPr>
            <a:normAutofit fontScale="70000" lnSpcReduction="20000"/>
          </a:bodyPr>
          <a:lstStyle/>
          <a:p>
            <a:pPr>
              <a:buNone/>
            </a:pPr>
            <a:r>
              <a:rPr lang="en-US" dirty="0" smtClean="0"/>
              <a:t>&lt;style&gt;</a:t>
            </a:r>
          </a:p>
          <a:p>
            <a:pPr>
              <a:buNone/>
            </a:pPr>
            <a:r>
              <a:rPr lang="en-US" dirty="0" err="1" smtClean="0"/>
              <a:t>div.fixed</a:t>
            </a:r>
            <a:r>
              <a:rPr lang="en-US" dirty="0" smtClean="0"/>
              <a:t> {</a:t>
            </a:r>
          </a:p>
          <a:p>
            <a:pPr>
              <a:buNone/>
            </a:pPr>
            <a:r>
              <a:rPr lang="en-US" dirty="0" smtClean="0"/>
              <a:t>    position: fixed;</a:t>
            </a:r>
          </a:p>
          <a:p>
            <a:pPr>
              <a:buNone/>
            </a:pPr>
            <a:r>
              <a:rPr lang="en-US" dirty="0" smtClean="0"/>
              <a:t>    bottom: 0;</a:t>
            </a:r>
          </a:p>
          <a:p>
            <a:pPr>
              <a:buNone/>
            </a:pPr>
            <a:r>
              <a:rPr lang="en-US" dirty="0" smtClean="0"/>
              <a:t>    right: 0;</a:t>
            </a:r>
          </a:p>
          <a:p>
            <a:pPr>
              <a:buNone/>
            </a:pPr>
            <a:r>
              <a:rPr lang="en-US" dirty="0" smtClean="0"/>
              <a:t>    width: 300px;</a:t>
            </a:r>
          </a:p>
          <a:p>
            <a:pPr>
              <a:buNone/>
            </a:pPr>
            <a:r>
              <a:rPr lang="en-US" dirty="0" smtClean="0"/>
              <a:t>    border: 3px solid #73AD21;</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&lt;h2&gt;position: fixed;&lt;/h2&gt;</a:t>
            </a:r>
          </a:p>
          <a:p>
            <a:pPr>
              <a:buNone/>
            </a:pPr>
            <a:endParaRPr lang="en-US" dirty="0" smtClean="0"/>
          </a:p>
          <a:p>
            <a:pPr>
              <a:buNone/>
            </a:pPr>
            <a:r>
              <a:rPr lang="en-US" dirty="0" smtClean="0"/>
              <a:t>&lt;p&gt;An element with position: fixed; is positioned relative to the viewport, which means it always stays in the same place even if the page is scrolled:&lt;/p&gt;</a:t>
            </a:r>
          </a:p>
          <a:p>
            <a:pPr>
              <a:buNone/>
            </a:pPr>
            <a:endParaRPr lang="en-US" dirty="0" smtClean="0"/>
          </a:p>
          <a:p>
            <a:pPr>
              <a:buNone/>
            </a:pPr>
            <a:r>
              <a:rPr lang="en-US" dirty="0" smtClean="0"/>
              <a:t>&lt;div class="fixed"&gt;</a:t>
            </a:r>
          </a:p>
          <a:p>
            <a:pPr>
              <a:buNone/>
            </a:pPr>
            <a:r>
              <a:rPr lang="en-US" dirty="0" smtClean="0"/>
              <a:t>This div element has position: fixed;</a:t>
            </a:r>
          </a:p>
          <a:p>
            <a:pPr>
              <a:buNone/>
            </a:pPr>
            <a:r>
              <a:rPr lang="en-US" dirty="0" smtClean="0"/>
              <a:t>&lt;/div&gt;</a:t>
            </a:r>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rmAutofit fontScale="90000"/>
          </a:bodyPr>
          <a:lstStyle/>
          <a:p>
            <a:r>
              <a:rPr lang="en-US" b="1" dirty="0" smtClean="0"/>
              <a:t>Position: Absolute;</a:t>
            </a:r>
            <a:br>
              <a:rPr lang="en-US" b="1" dirty="0" smtClean="0"/>
            </a:br>
            <a:endParaRPr lang="en-US" dirty="0"/>
          </a:p>
        </p:txBody>
      </p:sp>
      <p:sp>
        <p:nvSpPr>
          <p:cNvPr id="3" name="Content Placeholder 2"/>
          <p:cNvSpPr>
            <a:spLocks noGrp="1"/>
          </p:cNvSpPr>
          <p:nvPr>
            <p:ph idx="1"/>
          </p:nvPr>
        </p:nvSpPr>
        <p:spPr>
          <a:xfrm>
            <a:off x="457200" y="914400"/>
            <a:ext cx="8229600" cy="5410200"/>
          </a:xfrm>
        </p:spPr>
        <p:txBody>
          <a:bodyPr/>
          <a:lstStyle/>
          <a:p>
            <a:r>
              <a:rPr lang="en-US" dirty="0" smtClean="0"/>
              <a:t>An element with position: absolute; is positioned relative to the nearest positioned ancestor (instead of positioned relative to the viewport, like fixed).</a:t>
            </a:r>
          </a:p>
          <a:p>
            <a:endParaRPr lang="en-US" dirty="0" smtClean="0"/>
          </a:p>
          <a:p>
            <a:r>
              <a:rPr lang="en-US" dirty="0" smtClean="0"/>
              <a:t>However; if an absolute positioned element has no positioned ancestors, it uses the document body, and moves along with page scrolling.</a:t>
            </a:r>
          </a:p>
          <a:p>
            <a:endParaRPr lang="en-US" dirty="0" smtClean="0"/>
          </a:p>
          <a:p>
            <a:r>
              <a:rPr lang="en-US" b="1" dirty="0" smtClean="0"/>
              <a:t>Note:</a:t>
            </a:r>
            <a:r>
              <a:rPr lang="en-US" dirty="0" smtClean="0"/>
              <a:t> A "positioned" element is one whose position is anything except static.</a:t>
            </a:r>
          </a:p>
          <a:p>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0"/>
            <a:ext cx="8229600" cy="704088"/>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228600" y="304800"/>
            <a:ext cx="8915400" cy="6019800"/>
          </a:xfrm>
        </p:spPr>
        <p:txBody>
          <a:bodyPr>
            <a:noAutofit/>
          </a:bodyPr>
          <a:lstStyle/>
          <a:p>
            <a:pPr>
              <a:buNone/>
            </a:pPr>
            <a:r>
              <a:rPr lang="en-US" sz="1600" dirty="0" smtClean="0"/>
              <a:t>&lt;style&gt;</a:t>
            </a:r>
          </a:p>
          <a:p>
            <a:pPr>
              <a:buNone/>
            </a:pPr>
            <a:r>
              <a:rPr lang="en-US" sz="1600" dirty="0" err="1" smtClean="0"/>
              <a:t>div.relative</a:t>
            </a:r>
            <a:r>
              <a:rPr lang="en-US" sz="1600" dirty="0" smtClean="0"/>
              <a:t> {</a:t>
            </a:r>
          </a:p>
          <a:p>
            <a:pPr>
              <a:buNone/>
            </a:pPr>
            <a:r>
              <a:rPr lang="en-US" sz="1600" dirty="0" smtClean="0"/>
              <a:t>    position: relative;</a:t>
            </a:r>
          </a:p>
          <a:p>
            <a:pPr>
              <a:buNone/>
            </a:pPr>
            <a:r>
              <a:rPr lang="en-US" sz="1600" dirty="0" smtClean="0"/>
              <a:t>    width: 400px;</a:t>
            </a:r>
          </a:p>
          <a:p>
            <a:pPr>
              <a:buNone/>
            </a:pPr>
            <a:r>
              <a:rPr lang="en-US" sz="1600" dirty="0" smtClean="0"/>
              <a:t>    height: 200px;</a:t>
            </a:r>
          </a:p>
          <a:p>
            <a:pPr>
              <a:buNone/>
            </a:pPr>
            <a:r>
              <a:rPr lang="en-US" sz="1600" dirty="0" smtClean="0"/>
              <a:t>    border: 3px solid #</a:t>
            </a:r>
            <a:r>
              <a:rPr lang="en-US" sz="1600" smtClean="0"/>
              <a:t>73AD21;}</a:t>
            </a:r>
            <a:endParaRPr lang="en-US" sz="1600" dirty="0" smtClean="0"/>
          </a:p>
          <a:p>
            <a:pPr>
              <a:buNone/>
            </a:pPr>
            <a:r>
              <a:rPr lang="en-US" sz="1600" dirty="0" err="1" smtClean="0"/>
              <a:t>div.absolute</a:t>
            </a:r>
            <a:r>
              <a:rPr lang="en-US" sz="1600" dirty="0" smtClean="0"/>
              <a:t> {</a:t>
            </a:r>
          </a:p>
          <a:p>
            <a:pPr>
              <a:buNone/>
            </a:pPr>
            <a:r>
              <a:rPr lang="en-US" sz="1600" dirty="0" smtClean="0"/>
              <a:t>    position: absolute;</a:t>
            </a:r>
          </a:p>
          <a:p>
            <a:pPr>
              <a:buNone/>
            </a:pPr>
            <a:r>
              <a:rPr lang="en-US" sz="1600" dirty="0" smtClean="0"/>
              <a:t>    top: 80px;</a:t>
            </a:r>
          </a:p>
          <a:p>
            <a:pPr>
              <a:buNone/>
            </a:pPr>
            <a:r>
              <a:rPr lang="en-US" sz="1600" dirty="0" smtClean="0"/>
              <a:t>    right: 0;</a:t>
            </a:r>
          </a:p>
          <a:p>
            <a:pPr>
              <a:buNone/>
            </a:pPr>
            <a:r>
              <a:rPr lang="en-US" sz="1600" dirty="0" smtClean="0"/>
              <a:t>    width: 200px;</a:t>
            </a:r>
          </a:p>
          <a:p>
            <a:pPr>
              <a:buNone/>
            </a:pPr>
            <a:r>
              <a:rPr lang="en-US" sz="1600" dirty="0" smtClean="0"/>
              <a:t>    height: 100px;</a:t>
            </a:r>
          </a:p>
          <a:p>
            <a:pPr>
              <a:buNone/>
            </a:pPr>
            <a:r>
              <a:rPr lang="en-US" sz="1600" dirty="0" smtClean="0"/>
              <a:t>    border: 3px solid #73AD21;}</a:t>
            </a:r>
          </a:p>
          <a:p>
            <a:pPr>
              <a:buNone/>
            </a:pPr>
            <a:r>
              <a:rPr lang="en-US" sz="1600" dirty="0" smtClean="0"/>
              <a:t>&lt;/style&gt;</a:t>
            </a:r>
          </a:p>
          <a:p>
            <a:pPr>
              <a:buNone/>
            </a:pPr>
            <a:r>
              <a:rPr lang="en-US" sz="1600" dirty="0" smtClean="0"/>
              <a:t>&lt;/head&gt;</a:t>
            </a:r>
          </a:p>
          <a:p>
            <a:pPr>
              <a:buNone/>
            </a:pPr>
            <a:r>
              <a:rPr lang="en-US" sz="1600" dirty="0" smtClean="0"/>
              <a:t>&lt;body&gt;</a:t>
            </a:r>
          </a:p>
          <a:p>
            <a:pPr>
              <a:buNone/>
            </a:pPr>
            <a:r>
              <a:rPr lang="en-US" sz="1600" dirty="0" smtClean="0"/>
              <a:t>&lt;h2&gt;position: absolute;&lt;/h2&gt;</a:t>
            </a:r>
          </a:p>
          <a:p>
            <a:pPr>
              <a:buNone/>
            </a:pPr>
            <a:r>
              <a:rPr lang="en-US" sz="1600" dirty="0" smtClean="0"/>
              <a:t>&lt;p&gt;An element with position: absolute; is positioned relative to the nearest positioned ancestor (instead of positioned relative to the viewport, like fixed):&lt;/p&gt;</a:t>
            </a:r>
          </a:p>
          <a:p>
            <a:pPr>
              <a:buNone/>
            </a:pPr>
            <a:r>
              <a:rPr lang="en-US" sz="1600" dirty="0" smtClean="0"/>
              <a:t>&lt;div class="relative"&gt;This div element has position: relative;</a:t>
            </a:r>
          </a:p>
          <a:p>
            <a:pPr>
              <a:buNone/>
            </a:pPr>
            <a:r>
              <a:rPr lang="en-US" sz="1600" dirty="0" smtClean="0"/>
              <a:t>  &lt;div class="absolute"&gt;This div element has position: absolute;&lt;/div&gt;</a:t>
            </a:r>
          </a:p>
          <a:p>
            <a:pPr>
              <a:buNone/>
            </a:pPr>
            <a:r>
              <a:rPr lang="en-US" sz="1600" dirty="0" smtClean="0"/>
              <a:t>&lt;/div&gt;</a:t>
            </a:r>
          </a:p>
          <a:p>
            <a:pPr>
              <a:buNone/>
            </a:pPr>
            <a:endParaRPr lang="en-US" sz="1600"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515112"/>
          </a:xfrm>
        </p:spPr>
        <p:txBody>
          <a:bodyPr>
            <a:normAutofit fontScale="90000"/>
          </a:bodyPr>
          <a:lstStyle/>
          <a:p>
            <a:r>
              <a:rPr lang="en-US" b="1" dirty="0" smtClean="0"/>
              <a:t>Overlapping Elements</a:t>
            </a:r>
            <a:br>
              <a:rPr lang="en-US" b="1" dirty="0" smtClean="0"/>
            </a:br>
            <a:endParaRPr lang="en-US" dirty="0"/>
          </a:p>
        </p:txBody>
      </p:sp>
      <p:sp>
        <p:nvSpPr>
          <p:cNvPr id="3" name="Content Placeholder 2"/>
          <p:cNvSpPr>
            <a:spLocks noGrp="1"/>
          </p:cNvSpPr>
          <p:nvPr>
            <p:ph idx="1"/>
          </p:nvPr>
        </p:nvSpPr>
        <p:spPr/>
        <p:txBody>
          <a:bodyPr/>
          <a:lstStyle/>
          <a:p>
            <a:r>
              <a:rPr lang="en-US" dirty="0" smtClean="0"/>
              <a:t>When elements are positioned, they can overlap other elements.</a:t>
            </a:r>
          </a:p>
          <a:p>
            <a:pPr>
              <a:buNone/>
            </a:pPr>
            <a:endParaRPr lang="en-US" dirty="0" smtClean="0"/>
          </a:p>
          <a:p>
            <a:r>
              <a:rPr lang="en-US" dirty="0" smtClean="0"/>
              <a:t>The z-index property specifies the stack order of an element (which element should be placed in front of, or behind, the others).</a:t>
            </a:r>
          </a:p>
          <a:p>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1524000"/>
            <a:ext cx="8229600" cy="5334000"/>
          </a:xfrm>
        </p:spPr>
        <p:txBody>
          <a:bodyPr>
            <a:normAutofit fontScale="85000" lnSpcReduction="20000"/>
          </a:bodyPr>
          <a:lstStyle/>
          <a:p>
            <a:pPr>
              <a:buNone/>
            </a:pPr>
            <a:r>
              <a:rPr lang="en-US" dirty="0" smtClean="0"/>
              <a:t>&lt;style&gt;</a:t>
            </a:r>
          </a:p>
          <a:p>
            <a:pPr>
              <a:buNone/>
            </a:pPr>
            <a:r>
              <a:rPr lang="en-US" dirty="0" err="1" smtClean="0"/>
              <a:t>img</a:t>
            </a:r>
            <a:r>
              <a:rPr lang="en-US" dirty="0" smtClean="0"/>
              <a:t> {</a:t>
            </a:r>
          </a:p>
          <a:p>
            <a:pPr>
              <a:buNone/>
            </a:pPr>
            <a:r>
              <a:rPr lang="en-US" dirty="0" smtClean="0"/>
              <a:t>    position: absolute;</a:t>
            </a:r>
          </a:p>
          <a:p>
            <a:pPr>
              <a:buNone/>
            </a:pPr>
            <a:r>
              <a:rPr lang="en-US" dirty="0" smtClean="0"/>
              <a:t>    left: 0px;</a:t>
            </a:r>
          </a:p>
          <a:p>
            <a:pPr>
              <a:buNone/>
            </a:pPr>
            <a:r>
              <a:rPr lang="en-US" dirty="0" smtClean="0"/>
              <a:t>    top: 0px;</a:t>
            </a:r>
          </a:p>
          <a:p>
            <a:pPr>
              <a:buNone/>
            </a:pPr>
            <a:r>
              <a:rPr lang="en-US" dirty="0" smtClean="0"/>
              <a:t>    z-index: -1;</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&lt;h1&gt;This is a heading&lt;/h1&gt;</a:t>
            </a:r>
          </a:p>
          <a:p>
            <a:pPr>
              <a:buNone/>
            </a:pPr>
            <a:r>
              <a:rPr lang="en-US" dirty="0" smtClean="0"/>
              <a:t>&lt;</a:t>
            </a:r>
            <a:r>
              <a:rPr lang="en-US" dirty="0" err="1" smtClean="0"/>
              <a:t>img</a:t>
            </a:r>
            <a:r>
              <a:rPr lang="en-US" dirty="0" smtClean="0"/>
              <a:t> </a:t>
            </a:r>
            <a:r>
              <a:rPr lang="en-US" dirty="0" err="1" smtClean="0"/>
              <a:t>src</a:t>
            </a:r>
            <a:r>
              <a:rPr lang="en-US" dirty="0" smtClean="0"/>
              <a:t>="w3css.gif" width="100" height="140"&gt;</a:t>
            </a:r>
          </a:p>
          <a:p>
            <a:pPr>
              <a:buNone/>
            </a:pPr>
            <a:r>
              <a:rPr lang="en-US" dirty="0" smtClean="0"/>
              <a:t>&lt;p&gt;Because the image has a z-index of -1, it will be placed behind the text.&lt;/p&gt;</a:t>
            </a:r>
          </a:p>
          <a:p>
            <a:endParaRPr lang="en-US" dirty="0"/>
          </a:p>
        </p:txBody>
      </p:sp>
      <p:pic>
        <p:nvPicPr>
          <p:cNvPr id="4" name="Picture 3" descr="logo.png"/>
          <p:cNvPicPr>
            <a:picLocks noChangeAspect="1"/>
          </p:cNvPicPr>
          <p:nvPr/>
        </p:nvPicPr>
        <p:blipFill>
          <a:blip r:embed="rId2"/>
          <a:stretch>
            <a:fillRect/>
          </a:stretch>
        </p:blipFill>
        <p:spPr>
          <a:xfrm>
            <a:off x="7239000" y="6172200"/>
            <a:ext cx="1202108" cy="609600"/>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CSS Icons</a:t>
            </a:r>
            <a:br>
              <a:rPr lang="en-US" dirty="0" smtClean="0"/>
            </a:br>
            <a:endParaRPr lang="en-US" dirty="0"/>
          </a:p>
        </p:txBody>
      </p:sp>
      <p:sp>
        <p:nvSpPr>
          <p:cNvPr id="3" name="Subtitle 2"/>
          <p:cNvSpPr>
            <a:spLocks noGrp="1"/>
          </p:cNvSpPr>
          <p:nvPr>
            <p:ph type="subTitle" idx="1"/>
          </p:nvPr>
        </p:nvSpPr>
        <p:spPr/>
        <p:txBody>
          <a:bodyPr/>
          <a:lstStyle/>
          <a:p>
            <a:pPr algn="ctr"/>
            <a:r>
              <a:rPr lang="en-US" dirty="0" smtClean="0"/>
              <a:t>The simplest way to add an icon to your HTML page, is with an icon library, such as Font Awesome.</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To Add Icons</a:t>
            </a:r>
            <a:br>
              <a:rPr lang="en-US" b="1" dirty="0" smtClean="0"/>
            </a:br>
            <a:endParaRPr lang="en-US" dirty="0"/>
          </a:p>
        </p:txBody>
      </p:sp>
      <p:sp>
        <p:nvSpPr>
          <p:cNvPr id="3" name="Content Placeholder 2"/>
          <p:cNvSpPr>
            <a:spLocks noGrp="1"/>
          </p:cNvSpPr>
          <p:nvPr>
            <p:ph idx="1"/>
          </p:nvPr>
        </p:nvSpPr>
        <p:spPr/>
        <p:txBody>
          <a:bodyPr/>
          <a:lstStyle/>
          <a:p>
            <a:r>
              <a:rPr lang="en-US" dirty="0" smtClean="0"/>
              <a:t>Add the name of the specified icon class to any inline HTML element </a:t>
            </a:r>
            <a:r>
              <a:rPr lang="en-US" sz="2800" b="1" dirty="0" smtClean="0"/>
              <a:t>(like &lt;</a:t>
            </a:r>
            <a:r>
              <a:rPr lang="en-US" sz="2800" b="1" dirty="0" err="1" smtClean="0"/>
              <a:t>i</a:t>
            </a:r>
            <a:r>
              <a:rPr lang="en-US" sz="2800" b="1" dirty="0" smtClean="0"/>
              <a:t>&gt; or &lt;span&gt;).</a:t>
            </a:r>
          </a:p>
          <a:p>
            <a:endParaRPr lang="en-US" dirty="0" smtClean="0"/>
          </a:p>
          <a:p>
            <a:endParaRPr lang="en-US" dirty="0" smtClean="0"/>
          </a:p>
          <a:p>
            <a:r>
              <a:rPr lang="en-US" dirty="0" smtClean="0"/>
              <a:t>All the icons in the icon libraries below, are scalable vectors that can be customized with CSS (size, color, shadow, etc.)</a:t>
            </a:r>
          </a:p>
          <a:p>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Selectors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28600" y="1981200"/>
            <a:ext cx="7239000" cy="1752600"/>
          </a:xfrm>
          <a:prstGeom prst="rect">
            <a:avLst/>
          </a:prstGeom>
          <a:noFill/>
          <a:ln w="9525">
            <a:noFill/>
            <a:miter lim="800000"/>
            <a:headEnd/>
            <a:tailEnd/>
          </a:ln>
          <a:effectLst/>
        </p:spPr>
      </p:pic>
      <p:sp>
        <p:nvSpPr>
          <p:cNvPr id="5" name="TextBox 4"/>
          <p:cNvSpPr txBox="1"/>
          <p:nvPr/>
        </p:nvSpPr>
        <p:spPr>
          <a:xfrm>
            <a:off x="533400" y="3886200"/>
            <a:ext cx="6280887" cy="646331"/>
          </a:xfrm>
          <a:prstGeom prst="rect">
            <a:avLst/>
          </a:prstGeom>
          <a:noFill/>
        </p:spPr>
        <p:txBody>
          <a:bodyPr wrap="square" rtlCol="0">
            <a:spAutoFit/>
          </a:bodyPr>
          <a:lstStyle/>
          <a:p>
            <a:r>
              <a:rPr lang="en-US" dirty="0"/>
              <a:t>You can group multiple selectors together in a single rule </a:t>
            </a:r>
            <a:r>
              <a:rPr lang="en-US" dirty="0" smtClean="0"/>
              <a:t>by</a:t>
            </a:r>
          </a:p>
          <a:p>
            <a:r>
              <a:rPr lang="en-US" dirty="0" smtClean="0"/>
              <a:t> </a:t>
            </a:r>
            <a:r>
              <a:rPr lang="en-US" dirty="0"/>
              <a:t>providing a comma after each selector</a:t>
            </a:r>
          </a:p>
        </p:txBody>
      </p:sp>
      <p:pic>
        <p:nvPicPr>
          <p:cNvPr id="6" name="Picture 5" descr="logo.png"/>
          <p:cNvPicPr>
            <a:picLocks noChangeAspect="1"/>
          </p:cNvPicPr>
          <p:nvPr/>
        </p:nvPicPr>
        <p:blipFill>
          <a:blip r:embed="rId3"/>
          <a:stretch>
            <a:fillRect/>
          </a:stretch>
        </p:blipFill>
        <p:spPr>
          <a:xfrm>
            <a:off x="7239000" y="6019800"/>
            <a:ext cx="1202108" cy="609600"/>
          </a:xfrm>
          <a:prstGeom prst="rect">
            <a:avLst/>
          </a:prstGeom>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Font Awesome Icons</a:t>
            </a:r>
            <a:br>
              <a:rPr lang="en-US" b="1" dirty="0" smtClean="0"/>
            </a:br>
            <a:endParaRPr lang="en-US" dirty="0"/>
          </a:p>
        </p:txBody>
      </p:sp>
      <p:sp>
        <p:nvSpPr>
          <p:cNvPr id="3" name="Content Placeholder 2"/>
          <p:cNvSpPr>
            <a:spLocks noGrp="1"/>
          </p:cNvSpPr>
          <p:nvPr>
            <p:ph idx="1"/>
          </p:nvPr>
        </p:nvSpPr>
        <p:spPr/>
        <p:txBody>
          <a:bodyPr/>
          <a:lstStyle/>
          <a:p>
            <a:r>
              <a:rPr lang="en-US" dirty="0" smtClean="0"/>
              <a:t>To use the Font Awesome icons, add the following line inside the &lt;head&gt; section of your HTML page:</a:t>
            </a:r>
          </a:p>
          <a:p>
            <a:pPr>
              <a:buNone/>
            </a:pPr>
            <a:endParaRPr lang="en-US" dirty="0" smtClean="0"/>
          </a:p>
          <a:p>
            <a:r>
              <a:rPr lang="en-US" dirty="0" smtClean="0"/>
              <a:t>&lt;link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="https://cdnjs.cloudflare.com/ajax/libs/font-awesome/4.7.0/css/font-awesome.min.css"&gt;</a:t>
            </a:r>
          </a:p>
          <a:p>
            <a:endParaRPr lang="en-US" dirty="0" smtClean="0"/>
          </a:p>
          <a:p>
            <a:r>
              <a:rPr lang="en-US" b="1" dirty="0" smtClean="0"/>
              <a:t>Note: No downloading or installation is required!</a:t>
            </a:r>
          </a:p>
          <a:p>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smtClean="0"/>
              <a:t>Example</a:t>
            </a:r>
            <a:br>
              <a:rPr lang="en-US" b="1" dirty="0" smtClean="0"/>
            </a:br>
            <a:endParaRPr lang="en-US" dirty="0"/>
          </a:p>
        </p:txBody>
      </p:sp>
      <p:sp>
        <p:nvSpPr>
          <p:cNvPr id="3" name="Content Placeholder 2"/>
          <p:cNvSpPr>
            <a:spLocks noGrp="1"/>
          </p:cNvSpPr>
          <p:nvPr>
            <p:ph idx="1"/>
          </p:nvPr>
        </p:nvSpPr>
        <p:spPr>
          <a:xfrm>
            <a:off x="457200" y="914400"/>
            <a:ext cx="8229600" cy="5943600"/>
          </a:xfrm>
        </p:spPr>
        <p:txBody>
          <a:bodyPr>
            <a:normAutofit fontScale="85000" lnSpcReduction="20000"/>
          </a:bodyPr>
          <a:lstStyle/>
          <a:p>
            <a:pPr>
              <a:buNone/>
            </a:pPr>
            <a:r>
              <a:rPr lang="en-US" dirty="0" smtClean="0"/>
              <a:t>&lt;link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="https://cdnjs.cloudflare.com/ajax/libs/font-awesome/4.7.0/css/font-awesome.min.css"&gt;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&lt;p&gt;Some Font Awesome icons:&lt;/p&gt;</a:t>
            </a:r>
          </a:p>
          <a:p>
            <a:pPr>
              <a:buNone/>
            </a:pPr>
            <a:r>
              <a:rPr lang="en-US" dirty="0" smtClean="0"/>
              <a:t>&lt;</a:t>
            </a:r>
            <a:r>
              <a:rPr lang="en-US" dirty="0" err="1" smtClean="0"/>
              <a:t>i</a:t>
            </a:r>
            <a:r>
              <a:rPr lang="en-US" dirty="0" smtClean="0"/>
              <a:t> class="</a:t>
            </a:r>
            <a:r>
              <a:rPr lang="en-US" dirty="0" err="1" smtClean="0"/>
              <a:t>fa</a:t>
            </a:r>
            <a:r>
              <a:rPr lang="en-US" dirty="0" smtClean="0"/>
              <a:t> </a:t>
            </a:r>
            <a:r>
              <a:rPr lang="en-US" dirty="0" err="1" smtClean="0"/>
              <a:t>fa</a:t>
            </a:r>
            <a:r>
              <a:rPr lang="en-US" dirty="0" smtClean="0"/>
              <a:t>-cloud"&gt;&lt;/</a:t>
            </a:r>
            <a:r>
              <a:rPr lang="en-US" dirty="0" err="1" smtClean="0"/>
              <a:t>i</a:t>
            </a:r>
            <a:r>
              <a:rPr lang="en-US" dirty="0" smtClean="0"/>
              <a:t>&gt;</a:t>
            </a:r>
          </a:p>
          <a:p>
            <a:pPr>
              <a:buNone/>
            </a:pPr>
            <a:r>
              <a:rPr lang="en-US" dirty="0" smtClean="0"/>
              <a:t>&lt;</a:t>
            </a:r>
            <a:r>
              <a:rPr lang="en-US" dirty="0" err="1" smtClean="0"/>
              <a:t>i</a:t>
            </a:r>
            <a:r>
              <a:rPr lang="en-US" dirty="0" smtClean="0"/>
              <a:t> class="</a:t>
            </a:r>
            <a:r>
              <a:rPr lang="en-US" dirty="0" err="1" smtClean="0"/>
              <a:t>fa</a:t>
            </a:r>
            <a:r>
              <a:rPr lang="en-US" dirty="0" smtClean="0"/>
              <a:t> </a:t>
            </a:r>
            <a:r>
              <a:rPr lang="en-US" dirty="0" err="1" smtClean="0"/>
              <a:t>fa</a:t>
            </a:r>
            <a:r>
              <a:rPr lang="en-US" dirty="0" smtClean="0"/>
              <a:t>-heart"&gt;&lt;/</a:t>
            </a:r>
            <a:r>
              <a:rPr lang="en-US" dirty="0" err="1" smtClean="0"/>
              <a:t>i</a:t>
            </a:r>
            <a:r>
              <a:rPr lang="en-US" dirty="0" smtClean="0"/>
              <a:t>&gt;</a:t>
            </a:r>
          </a:p>
          <a:p>
            <a:pPr>
              <a:buNone/>
            </a:pPr>
            <a:r>
              <a:rPr lang="en-US" dirty="0" smtClean="0"/>
              <a:t>&lt;</a:t>
            </a:r>
            <a:r>
              <a:rPr lang="en-US" dirty="0" err="1" smtClean="0"/>
              <a:t>i</a:t>
            </a:r>
            <a:r>
              <a:rPr lang="en-US" dirty="0" smtClean="0"/>
              <a:t> class="</a:t>
            </a:r>
            <a:r>
              <a:rPr lang="en-US" dirty="0" err="1" smtClean="0"/>
              <a:t>fa</a:t>
            </a:r>
            <a:r>
              <a:rPr lang="en-US" dirty="0" smtClean="0"/>
              <a:t> </a:t>
            </a:r>
            <a:r>
              <a:rPr lang="en-US" dirty="0" err="1" smtClean="0"/>
              <a:t>fa</a:t>
            </a:r>
            <a:r>
              <a:rPr lang="en-US" dirty="0" smtClean="0"/>
              <a:t>-car"&gt;&lt;/</a:t>
            </a:r>
            <a:r>
              <a:rPr lang="en-US" dirty="0" err="1" smtClean="0"/>
              <a:t>i</a:t>
            </a:r>
            <a:r>
              <a:rPr lang="en-US" dirty="0" smtClean="0"/>
              <a:t>&gt;</a:t>
            </a:r>
          </a:p>
          <a:p>
            <a:pPr>
              <a:buNone/>
            </a:pPr>
            <a:r>
              <a:rPr lang="en-US" dirty="0" smtClean="0"/>
              <a:t>&lt;</a:t>
            </a:r>
            <a:r>
              <a:rPr lang="en-US" dirty="0" err="1" smtClean="0"/>
              <a:t>i</a:t>
            </a:r>
            <a:r>
              <a:rPr lang="en-US" dirty="0" smtClean="0"/>
              <a:t> class="</a:t>
            </a:r>
            <a:r>
              <a:rPr lang="en-US" dirty="0" err="1" smtClean="0"/>
              <a:t>fa</a:t>
            </a:r>
            <a:r>
              <a:rPr lang="en-US" dirty="0" smtClean="0"/>
              <a:t> </a:t>
            </a:r>
            <a:r>
              <a:rPr lang="en-US" dirty="0" err="1" smtClean="0"/>
              <a:t>fa</a:t>
            </a:r>
            <a:r>
              <a:rPr lang="en-US" dirty="0" smtClean="0"/>
              <a:t>-file"&gt;&lt;/</a:t>
            </a:r>
            <a:r>
              <a:rPr lang="en-US" dirty="0" err="1" smtClean="0"/>
              <a:t>i</a:t>
            </a:r>
            <a:r>
              <a:rPr lang="en-US" dirty="0" smtClean="0"/>
              <a:t>&gt;</a:t>
            </a:r>
          </a:p>
          <a:p>
            <a:pPr>
              <a:buNone/>
            </a:pPr>
            <a:r>
              <a:rPr lang="en-US" dirty="0" smtClean="0"/>
              <a:t>&lt;</a:t>
            </a:r>
            <a:r>
              <a:rPr lang="en-US" dirty="0" err="1" smtClean="0"/>
              <a:t>i</a:t>
            </a:r>
            <a:r>
              <a:rPr lang="en-US" dirty="0" smtClean="0"/>
              <a:t> class="</a:t>
            </a:r>
            <a:r>
              <a:rPr lang="en-US" dirty="0" err="1" smtClean="0"/>
              <a:t>fa</a:t>
            </a:r>
            <a:r>
              <a:rPr lang="en-US" dirty="0" smtClean="0"/>
              <a:t> </a:t>
            </a:r>
            <a:r>
              <a:rPr lang="en-US" dirty="0" err="1" smtClean="0"/>
              <a:t>fa</a:t>
            </a:r>
            <a:r>
              <a:rPr lang="en-US" dirty="0" smtClean="0"/>
              <a:t>-bars"&gt;&lt;/</a:t>
            </a:r>
            <a:r>
              <a:rPr lang="en-US" dirty="0" err="1" smtClean="0"/>
              <a:t>i</a:t>
            </a:r>
            <a:r>
              <a:rPr lang="en-US" dirty="0" smtClean="0"/>
              <a:t>&gt;</a:t>
            </a:r>
          </a:p>
          <a:p>
            <a:pPr>
              <a:buNone/>
            </a:pPr>
            <a:endParaRPr lang="en-US" dirty="0" smtClean="0"/>
          </a:p>
          <a:p>
            <a:pPr>
              <a:buNone/>
            </a:pPr>
            <a:r>
              <a:rPr lang="en-US" dirty="0" smtClean="0"/>
              <a:t>&lt;p&gt;Styled Font Awesome icons (size and color):&lt;/p&gt;</a:t>
            </a:r>
          </a:p>
          <a:p>
            <a:pPr>
              <a:buNone/>
            </a:pPr>
            <a:r>
              <a:rPr lang="en-US" dirty="0" smtClean="0"/>
              <a:t>&lt;</a:t>
            </a:r>
            <a:r>
              <a:rPr lang="en-US" dirty="0" err="1" smtClean="0"/>
              <a:t>i</a:t>
            </a:r>
            <a:r>
              <a:rPr lang="en-US" dirty="0" smtClean="0"/>
              <a:t> class="</a:t>
            </a:r>
            <a:r>
              <a:rPr lang="en-US" dirty="0" err="1" smtClean="0"/>
              <a:t>fa</a:t>
            </a:r>
            <a:r>
              <a:rPr lang="en-US" dirty="0" smtClean="0"/>
              <a:t> </a:t>
            </a:r>
            <a:r>
              <a:rPr lang="en-US" dirty="0" err="1" smtClean="0"/>
              <a:t>fa</a:t>
            </a:r>
            <a:r>
              <a:rPr lang="en-US" dirty="0" smtClean="0"/>
              <a:t>-cloud" style="font-size:24px;"&gt;&lt;/</a:t>
            </a:r>
            <a:r>
              <a:rPr lang="en-US" dirty="0" err="1" smtClean="0"/>
              <a:t>i</a:t>
            </a:r>
            <a:r>
              <a:rPr lang="en-US" dirty="0" smtClean="0"/>
              <a:t>&gt;</a:t>
            </a:r>
          </a:p>
          <a:p>
            <a:pPr>
              <a:buNone/>
            </a:pPr>
            <a:r>
              <a:rPr lang="en-US" dirty="0" smtClean="0"/>
              <a:t>&lt;</a:t>
            </a:r>
            <a:r>
              <a:rPr lang="en-US" dirty="0" err="1" smtClean="0"/>
              <a:t>i</a:t>
            </a:r>
            <a:r>
              <a:rPr lang="en-US" dirty="0" smtClean="0"/>
              <a:t> class="</a:t>
            </a:r>
            <a:r>
              <a:rPr lang="en-US" dirty="0" err="1" smtClean="0"/>
              <a:t>fa</a:t>
            </a:r>
            <a:r>
              <a:rPr lang="en-US" dirty="0" smtClean="0"/>
              <a:t> </a:t>
            </a:r>
            <a:r>
              <a:rPr lang="en-US" dirty="0" err="1" smtClean="0"/>
              <a:t>fa</a:t>
            </a:r>
            <a:r>
              <a:rPr lang="en-US" dirty="0" smtClean="0"/>
              <a:t>-cloud" style="font-size:36px;"&gt;&lt;/</a:t>
            </a:r>
            <a:r>
              <a:rPr lang="en-US" dirty="0" err="1" smtClean="0"/>
              <a:t>i</a:t>
            </a:r>
            <a:r>
              <a:rPr lang="en-US" dirty="0" smtClean="0"/>
              <a:t>&gt;</a:t>
            </a:r>
          </a:p>
          <a:p>
            <a:pPr>
              <a:buNone/>
            </a:pPr>
            <a:r>
              <a:rPr lang="en-US" dirty="0" smtClean="0"/>
              <a:t>&lt;</a:t>
            </a:r>
            <a:r>
              <a:rPr lang="en-US" dirty="0" err="1" smtClean="0"/>
              <a:t>i</a:t>
            </a:r>
            <a:r>
              <a:rPr lang="en-US" dirty="0" smtClean="0"/>
              <a:t> class="</a:t>
            </a:r>
            <a:r>
              <a:rPr lang="en-US" dirty="0" err="1" smtClean="0"/>
              <a:t>fa</a:t>
            </a:r>
            <a:r>
              <a:rPr lang="en-US" dirty="0" smtClean="0"/>
              <a:t> </a:t>
            </a:r>
            <a:r>
              <a:rPr lang="en-US" dirty="0" err="1" smtClean="0"/>
              <a:t>fa</a:t>
            </a:r>
            <a:r>
              <a:rPr lang="en-US" dirty="0" smtClean="0"/>
              <a:t>-cloud" style="font-size:48px;color:red;"&gt;&lt;/</a:t>
            </a:r>
            <a:r>
              <a:rPr lang="en-US" dirty="0" err="1" smtClean="0"/>
              <a:t>i</a:t>
            </a:r>
            <a:r>
              <a:rPr lang="en-US" dirty="0" smtClean="0"/>
              <a:t>&gt;</a:t>
            </a:r>
          </a:p>
          <a:p>
            <a:pPr>
              <a:buNone/>
            </a:pPr>
            <a:r>
              <a:rPr lang="en-US" dirty="0" smtClean="0"/>
              <a:t>&lt;</a:t>
            </a:r>
            <a:r>
              <a:rPr lang="en-US" dirty="0" err="1" smtClean="0"/>
              <a:t>i</a:t>
            </a:r>
            <a:r>
              <a:rPr lang="en-US" dirty="0" smtClean="0"/>
              <a:t> class="</a:t>
            </a:r>
            <a:r>
              <a:rPr lang="en-US" dirty="0" err="1" smtClean="0"/>
              <a:t>fa</a:t>
            </a:r>
            <a:r>
              <a:rPr lang="en-US" dirty="0" smtClean="0"/>
              <a:t> </a:t>
            </a:r>
            <a:r>
              <a:rPr lang="en-US" dirty="0" err="1" smtClean="0"/>
              <a:t>fa</a:t>
            </a:r>
            <a:r>
              <a:rPr lang="en-US" dirty="0" smtClean="0"/>
              <a:t>-cloud" style="font-size:60px;color:lightblue;"&gt;&lt;/</a:t>
            </a:r>
            <a:r>
              <a:rPr lang="en-US" dirty="0" err="1" smtClean="0"/>
              <a:t>i</a:t>
            </a:r>
            <a:r>
              <a:rPr lang="en-US" dirty="0" smtClean="0"/>
              <a:t>&gt;</a:t>
            </a:r>
          </a:p>
          <a:p>
            <a:pPr>
              <a:buNone/>
            </a:pP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fontScale="90000"/>
          </a:bodyPr>
          <a:lstStyle/>
          <a:p>
            <a:r>
              <a:rPr lang="en-US" b="1" dirty="0" smtClean="0"/>
              <a:t>Google Icons</a:t>
            </a:r>
            <a:br>
              <a:rPr lang="en-US" b="1" dirty="0" smtClean="0"/>
            </a:br>
            <a:endParaRPr lang="en-US" dirty="0"/>
          </a:p>
        </p:txBody>
      </p:sp>
      <p:sp>
        <p:nvSpPr>
          <p:cNvPr id="3" name="Content Placeholder 2"/>
          <p:cNvSpPr>
            <a:spLocks noGrp="1"/>
          </p:cNvSpPr>
          <p:nvPr>
            <p:ph idx="1"/>
          </p:nvPr>
        </p:nvSpPr>
        <p:spPr>
          <a:xfrm>
            <a:off x="304800" y="762000"/>
            <a:ext cx="8839200" cy="6096000"/>
          </a:xfrm>
        </p:spPr>
        <p:txBody>
          <a:bodyPr>
            <a:normAutofit fontScale="77500" lnSpcReduction="20000"/>
          </a:bodyPr>
          <a:lstStyle/>
          <a:p>
            <a:pPr>
              <a:buNone/>
            </a:pPr>
            <a:endParaRPr lang="en-US" b="1" dirty="0" smtClean="0"/>
          </a:p>
          <a:p>
            <a:pPr>
              <a:buNone/>
            </a:pPr>
            <a:r>
              <a:rPr lang="en-US" b="1" dirty="0" smtClean="0"/>
              <a:t>&lt;link </a:t>
            </a:r>
            <a:r>
              <a:rPr lang="en-US" b="1" dirty="0" err="1" smtClean="0"/>
              <a:t>rel</a:t>
            </a:r>
            <a:r>
              <a:rPr lang="en-US" b="1" dirty="0" smtClean="0"/>
              <a:t>="</a:t>
            </a:r>
            <a:r>
              <a:rPr lang="en-US" b="1" dirty="0" err="1" smtClean="0"/>
              <a:t>stylesheet</a:t>
            </a:r>
            <a:r>
              <a:rPr lang="en-US" b="1" dirty="0" smtClean="0"/>
              <a:t>" </a:t>
            </a:r>
            <a:r>
              <a:rPr lang="en-US" b="1" dirty="0" err="1" smtClean="0"/>
              <a:t>href</a:t>
            </a:r>
            <a:r>
              <a:rPr lang="en-US" b="1" dirty="0" smtClean="0"/>
              <a:t>="https://fonts.googleapis.com/icon?family=Material+Icons"&gt;</a:t>
            </a:r>
          </a:p>
          <a:p>
            <a:pPr>
              <a:buNone/>
            </a:pPr>
            <a:r>
              <a:rPr lang="en-US" b="1" dirty="0" smtClean="0"/>
              <a:t>&lt;/head&gt;</a:t>
            </a:r>
          </a:p>
          <a:p>
            <a:pPr>
              <a:buNone/>
            </a:pPr>
            <a:r>
              <a:rPr lang="en-US" b="1" dirty="0" smtClean="0"/>
              <a:t>&lt;body&gt;</a:t>
            </a:r>
          </a:p>
          <a:p>
            <a:pPr>
              <a:buNone/>
            </a:pPr>
            <a:endParaRPr lang="en-US" b="1" dirty="0" smtClean="0"/>
          </a:p>
          <a:p>
            <a:pPr>
              <a:buNone/>
            </a:pPr>
            <a:r>
              <a:rPr lang="en-US" b="1" dirty="0" smtClean="0"/>
              <a:t>&lt;p&gt;Some Google icons:&lt;/p&gt;</a:t>
            </a:r>
          </a:p>
          <a:p>
            <a:pPr>
              <a:buNone/>
            </a:pPr>
            <a:r>
              <a:rPr lang="en-US" b="1" dirty="0" smtClean="0"/>
              <a:t>&lt;</a:t>
            </a:r>
            <a:r>
              <a:rPr lang="en-US" b="1" dirty="0" err="1" smtClean="0"/>
              <a:t>i</a:t>
            </a:r>
            <a:r>
              <a:rPr lang="en-US" b="1" dirty="0" smtClean="0"/>
              <a:t> class="material-icons"&gt;cloud&lt;/</a:t>
            </a:r>
            <a:r>
              <a:rPr lang="en-US" b="1" dirty="0" err="1" smtClean="0"/>
              <a:t>i</a:t>
            </a:r>
            <a:r>
              <a:rPr lang="en-US" b="1" dirty="0" smtClean="0"/>
              <a:t>&gt;</a:t>
            </a:r>
          </a:p>
          <a:p>
            <a:pPr>
              <a:buNone/>
            </a:pPr>
            <a:r>
              <a:rPr lang="en-US" b="1" dirty="0" smtClean="0"/>
              <a:t>&lt;</a:t>
            </a:r>
            <a:r>
              <a:rPr lang="en-US" b="1" dirty="0" err="1" smtClean="0"/>
              <a:t>i</a:t>
            </a:r>
            <a:r>
              <a:rPr lang="en-US" b="1" dirty="0" smtClean="0"/>
              <a:t> class="material-icons"&gt;favorite&lt;/</a:t>
            </a:r>
            <a:r>
              <a:rPr lang="en-US" b="1" dirty="0" err="1" smtClean="0"/>
              <a:t>i</a:t>
            </a:r>
            <a:r>
              <a:rPr lang="en-US" b="1" dirty="0" smtClean="0"/>
              <a:t>&gt;</a:t>
            </a:r>
          </a:p>
          <a:p>
            <a:pPr>
              <a:buNone/>
            </a:pPr>
            <a:r>
              <a:rPr lang="en-US" b="1" dirty="0" smtClean="0"/>
              <a:t>&lt;</a:t>
            </a:r>
            <a:r>
              <a:rPr lang="en-US" b="1" dirty="0" err="1" smtClean="0"/>
              <a:t>i</a:t>
            </a:r>
            <a:r>
              <a:rPr lang="en-US" b="1" dirty="0" smtClean="0"/>
              <a:t> class="material-icons"&gt;attachment&lt;/</a:t>
            </a:r>
            <a:r>
              <a:rPr lang="en-US" b="1" dirty="0" err="1" smtClean="0"/>
              <a:t>i</a:t>
            </a:r>
            <a:r>
              <a:rPr lang="en-US" b="1" dirty="0" smtClean="0"/>
              <a:t>&gt;</a:t>
            </a:r>
          </a:p>
          <a:p>
            <a:pPr>
              <a:buNone/>
            </a:pPr>
            <a:r>
              <a:rPr lang="en-US" b="1" dirty="0" smtClean="0"/>
              <a:t>&lt;</a:t>
            </a:r>
            <a:r>
              <a:rPr lang="en-US" b="1" dirty="0" err="1" smtClean="0"/>
              <a:t>i</a:t>
            </a:r>
            <a:r>
              <a:rPr lang="en-US" b="1" dirty="0" smtClean="0"/>
              <a:t> class="material-icons"&gt;computer&lt;/</a:t>
            </a:r>
            <a:r>
              <a:rPr lang="en-US" b="1" dirty="0" err="1" smtClean="0"/>
              <a:t>i</a:t>
            </a:r>
            <a:r>
              <a:rPr lang="en-US" b="1" dirty="0" smtClean="0"/>
              <a:t>&gt;</a:t>
            </a:r>
          </a:p>
          <a:p>
            <a:pPr>
              <a:buNone/>
            </a:pPr>
            <a:r>
              <a:rPr lang="en-US" b="1" dirty="0" smtClean="0"/>
              <a:t>&lt;</a:t>
            </a:r>
            <a:r>
              <a:rPr lang="en-US" b="1" dirty="0" err="1" smtClean="0"/>
              <a:t>i</a:t>
            </a:r>
            <a:r>
              <a:rPr lang="en-US" b="1" dirty="0" smtClean="0"/>
              <a:t> class="material-icons"&gt;traffic&lt;/</a:t>
            </a:r>
            <a:r>
              <a:rPr lang="en-US" b="1" dirty="0" err="1" smtClean="0"/>
              <a:t>i</a:t>
            </a:r>
            <a:r>
              <a:rPr lang="en-US" b="1" dirty="0" smtClean="0"/>
              <a:t>&gt;</a:t>
            </a:r>
          </a:p>
          <a:p>
            <a:pPr>
              <a:buNone/>
            </a:pPr>
            <a:r>
              <a:rPr lang="en-US" b="1" dirty="0" smtClean="0"/>
              <a:t>&lt;</a:t>
            </a:r>
            <a:r>
              <a:rPr lang="en-US" b="1" dirty="0" err="1" smtClean="0"/>
              <a:t>br</a:t>
            </a:r>
            <a:r>
              <a:rPr lang="en-US" b="1" dirty="0" smtClean="0"/>
              <a:t>&gt;&lt;</a:t>
            </a:r>
            <a:r>
              <a:rPr lang="en-US" b="1" dirty="0" err="1" smtClean="0"/>
              <a:t>br</a:t>
            </a:r>
            <a:r>
              <a:rPr lang="en-US" b="1" dirty="0" smtClean="0"/>
              <a:t>&gt;</a:t>
            </a:r>
          </a:p>
          <a:p>
            <a:pPr>
              <a:buNone/>
            </a:pPr>
            <a:endParaRPr lang="en-US" b="1" dirty="0" smtClean="0"/>
          </a:p>
          <a:p>
            <a:pPr>
              <a:buNone/>
            </a:pPr>
            <a:r>
              <a:rPr lang="en-US" b="1" dirty="0" smtClean="0"/>
              <a:t>&lt;p&gt;Styled Google icons (size and color):&lt;/p&gt;</a:t>
            </a:r>
          </a:p>
          <a:p>
            <a:pPr>
              <a:buNone/>
            </a:pPr>
            <a:r>
              <a:rPr lang="en-US" b="1" dirty="0" smtClean="0"/>
              <a:t>&lt;</a:t>
            </a:r>
            <a:r>
              <a:rPr lang="en-US" b="1" dirty="0" err="1" smtClean="0"/>
              <a:t>i</a:t>
            </a:r>
            <a:r>
              <a:rPr lang="en-US" b="1" dirty="0" smtClean="0"/>
              <a:t> class="material-icons" style="font-size:24px;"&gt;cloud&lt;/</a:t>
            </a:r>
            <a:r>
              <a:rPr lang="en-US" b="1" dirty="0" err="1" smtClean="0"/>
              <a:t>i</a:t>
            </a:r>
            <a:r>
              <a:rPr lang="en-US" b="1" dirty="0" smtClean="0"/>
              <a:t>&gt;</a:t>
            </a:r>
          </a:p>
          <a:p>
            <a:pPr>
              <a:buNone/>
            </a:pPr>
            <a:r>
              <a:rPr lang="en-US" b="1" dirty="0" smtClean="0"/>
              <a:t>&lt;</a:t>
            </a:r>
            <a:r>
              <a:rPr lang="en-US" b="1" dirty="0" err="1" smtClean="0"/>
              <a:t>i</a:t>
            </a:r>
            <a:r>
              <a:rPr lang="en-US" b="1" dirty="0" smtClean="0"/>
              <a:t> class="material-icons" style="font-size:36px;"&gt;cloud&lt;/</a:t>
            </a:r>
            <a:r>
              <a:rPr lang="en-US" b="1" dirty="0" err="1" smtClean="0"/>
              <a:t>i</a:t>
            </a:r>
            <a:r>
              <a:rPr lang="en-US" b="1" dirty="0" smtClean="0"/>
              <a:t>&gt;</a:t>
            </a:r>
          </a:p>
          <a:p>
            <a:pPr>
              <a:buNone/>
            </a:pPr>
            <a:r>
              <a:rPr lang="en-US" b="1" dirty="0" smtClean="0"/>
              <a:t>&lt;</a:t>
            </a:r>
            <a:r>
              <a:rPr lang="en-US" b="1" dirty="0" err="1" smtClean="0"/>
              <a:t>i</a:t>
            </a:r>
            <a:r>
              <a:rPr lang="en-US" b="1" dirty="0" smtClean="0"/>
              <a:t> class="material-icons" style="font-size:48px;color:red;"&gt;cloud&lt;/</a:t>
            </a:r>
            <a:r>
              <a:rPr lang="en-US" b="1" dirty="0" err="1" smtClean="0"/>
              <a:t>i</a:t>
            </a:r>
            <a:r>
              <a:rPr lang="en-US" b="1" dirty="0" smtClean="0"/>
              <a:t>&gt;</a:t>
            </a:r>
          </a:p>
          <a:p>
            <a:pPr>
              <a:buNone/>
            </a:pPr>
            <a:r>
              <a:rPr lang="en-US" b="1" dirty="0" smtClean="0"/>
              <a:t>&lt;</a:t>
            </a:r>
            <a:r>
              <a:rPr lang="en-US" b="1" dirty="0" err="1" smtClean="0"/>
              <a:t>i</a:t>
            </a:r>
            <a:r>
              <a:rPr lang="en-US" b="1" dirty="0" smtClean="0"/>
              <a:t> class="material-icons" style="font-size:60px;color:lightblue;"&gt;cloud&lt;/</a:t>
            </a:r>
            <a:r>
              <a:rPr lang="en-US" b="1" dirty="0" err="1" smtClean="0"/>
              <a:t>i</a:t>
            </a:r>
            <a:r>
              <a:rPr lang="en-US" b="1" dirty="0" smtClean="0"/>
              <a:t>&gt;</a:t>
            </a:r>
          </a:p>
        </p:txBody>
      </p:sp>
      <p:pic>
        <p:nvPicPr>
          <p:cNvPr id="4" name="Picture 3" descr="logo.png"/>
          <p:cNvPicPr>
            <a:picLocks noChangeAspect="1"/>
          </p:cNvPicPr>
          <p:nvPr/>
        </p:nvPicPr>
        <p:blipFill>
          <a:blip r:embed="rId2"/>
          <a:stretch>
            <a:fillRect/>
          </a:stretch>
        </p:blipFill>
        <p:spPr>
          <a:xfrm>
            <a:off x="7239000" y="6172200"/>
            <a:ext cx="1202108" cy="609600"/>
          </a:xfrm>
          <a:prstGeom prst="rect">
            <a:avLst/>
          </a:prstGeom>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CSS </a:t>
            </a:r>
            <a:r>
              <a:rPr lang="en-US" dirty="0" err="1" smtClean="0"/>
              <a:t>EXtra</a:t>
            </a:r>
            <a:endParaRPr lang="en-US" dirty="0"/>
          </a:p>
        </p:txBody>
      </p:sp>
      <p:sp>
        <p:nvSpPr>
          <p:cNvPr id="3" name="Subtitle 2"/>
          <p:cNvSpPr>
            <a:spLocks noGrp="1"/>
          </p:cNvSpPr>
          <p:nvPr>
            <p:ph type="subTitle" idx="1"/>
          </p:nvPr>
        </p:nvSpPr>
        <p:spPr/>
        <p:txBody>
          <a:bodyPr/>
          <a:lstStyle/>
          <a:p>
            <a:pPr algn="ctr"/>
            <a:r>
              <a:rPr lang="en-US" smtClean="0"/>
              <a:t>Float</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17693"/>
            <a:ext cx="7848600" cy="6740307"/>
          </a:xfrm>
          <a:prstGeom prst="rect">
            <a:avLst/>
          </a:prstGeom>
        </p:spPr>
        <p:txBody>
          <a:bodyPr wrap="square">
            <a:spAutoFit/>
          </a:bodyPr>
          <a:lstStyle/>
          <a:p>
            <a:r>
              <a:rPr lang="en-US" dirty="0" smtClean="0"/>
              <a:t>&lt;style&gt;</a:t>
            </a:r>
          </a:p>
          <a:p>
            <a:r>
              <a:rPr lang="en-US" dirty="0" smtClean="0"/>
              <a:t>* {</a:t>
            </a:r>
          </a:p>
          <a:p>
            <a:r>
              <a:rPr lang="en-US" dirty="0" smtClean="0"/>
              <a:t>    box-sizing: border-box;</a:t>
            </a:r>
          </a:p>
          <a:p>
            <a:r>
              <a:rPr lang="en-US" dirty="0" smtClean="0"/>
              <a:t>}</a:t>
            </a:r>
          </a:p>
          <a:p>
            <a:r>
              <a:rPr lang="en-US" dirty="0" smtClean="0"/>
              <a:t>.header, .footer {</a:t>
            </a:r>
          </a:p>
          <a:p>
            <a:r>
              <a:rPr lang="en-US" dirty="0" smtClean="0"/>
              <a:t>    background-color: grey;</a:t>
            </a:r>
          </a:p>
          <a:p>
            <a:r>
              <a:rPr lang="en-US" dirty="0" smtClean="0"/>
              <a:t>    color: white;</a:t>
            </a:r>
          </a:p>
          <a:p>
            <a:r>
              <a:rPr lang="en-US" dirty="0" smtClean="0"/>
              <a:t>    padding: 15px;</a:t>
            </a:r>
          </a:p>
          <a:p>
            <a:r>
              <a:rPr lang="en-US" dirty="0" smtClean="0"/>
              <a:t>}</a:t>
            </a:r>
          </a:p>
          <a:p>
            <a:r>
              <a:rPr lang="en-US" dirty="0" smtClean="0"/>
              <a:t>.column {</a:t>
            </a:r>
          </a:p>
          <a:p>
            <a:r>
              <a:rPr lang="en-US" dirty="0" smtClean="0"/>
              <a:t>    float: left;</a:t>
            </a:r>
          </a:p>
          <a:p>
            <a:r>
              <a:rPr lang="en-US" dirty="0" smtClean="0"/>
              <a:t>    padding: 15px;</a:t>
            </a:r>
          </a:p>
          <a:p>
            <a:r>
              <a:rPr lang="en-US" dirty="0" smtClean="0"/>
              <a:t>}</a:t>
            </a:r>
          </a:p>
          <a:p>
            <a:r>
              <a:rPr lang="en-US" dirty="0" smtClean="0"/>
              <a:t>.</a:t>
            </a:r>
            <a:r>
              <a:rPr lang="en-US" dirty="0" err="1" smtClean="0"/>
              <a:t>clearfix</a:t>
            </a:r>
            <a:r>
              <a:rPr lang="en-US" dirty="0" smtClean="0"/>
              <a:t>::after {</a:t>
            </a:r>
          </a:p>
          <a:p>
            <a:r>
              <a:rPr lang="en-US" dirty="0" smtClean="0"/>
              <a:t>    content: "";</a:t>
            </a:r>
          </a:p>
          <a:p>
            <a:r>
              <a:rPr lang="en-US" dirty="0" smtClean="0"/>
              <a:t>    clear: both;</a:t>
            </a:r>
          </a:p>
          <a:p>
            <a:r>
              <a:rPr lang="en-US" dirty="0" smtClean="0"/>
              <a:t>    display: table;</a:t>
            </a:r>
          </a:p>
          <a:p>
            <a:r>
              <a:rPr lang="en-US" dirty="0" smtClean="0"/>
              <a:t>}</a:t>
            </a:r>
          </a:p>
          <a:p>
            <a:r>
              <a:rPr lang="en-US" dirty="0" smtClean="0"/>
              <a:t>.menu {</a:t>
            </a:r>
          </a:p>
          <a:p>
            <a:r>
              <a:rPr lang="en-US" dirty="0" smtClean="0"/>
              <a:t>    width: 25%;</a:t>
            </a:r>
          </a:p>
          <a:p>
            <a:r>
              <a:rPr lang="en-US" dirty="0" smtClean="0"/>
              <a:t>}</a:t>
            </a:r>
          </a:p>
          <a:p>
            <a:r>
              <a:rPr lang="en-US" dirty="0" smtClean="0"/>
              <a:t>.content {</a:t>
            </a:r>
          </a:p>
          <a:p>
            <a:r>
              <a:rPr lang="en-US" dirty="0" smtClean="0"/>
              <a:t>    width: 75%;</a:t>
            </a:r>
          </a:p>
          <a:p>
            <a:r>
              <a:rPr lang="en-US" dirty="0" smtClean="0"/>
              <a:t>}</a:t>
            </a:r>
          </a:p>
        </p:txBody>
      </p:sp>
      <p:pic>
        <p:nvPicPr>
          <p:cNvPr id="3" name="Picture 2" descr="logo.png"/>
          <p:cNvPicPr>
            <a:picLocks noChangeAspect="1"/>
          </p:cNvPicPr>
          <p:nvPr/>
        </p:nvPicPr>
        <p:blipFill>
          <a:blip r:embed="rId3"/>
          <a:stretch>
            <a:fillRect/>
          </a:stretch>
        </p:blipFill>
        <p:spPr>
          <a:xfrm>
            <a:off x="7239000" y="5867400"/>
            <a:ext cx="1202108" cy="609600"/>
          </a:xfrm>
          <a:prstGeom prst="rect">
            <a:avLst/>
          </a:prstGeom>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0"/>
            <a:ext cx="4572000" cy="7017306"/>
          </a:xfrm>
          <a:prstGeom prst="rect">
            <a:avLst/>
          </a:prstGeom>
        </p:spPr>
        <p:txBody>
          <a:bodyPr wrap="square">
            <a:spAutoFit/>
          </a:bodyPr>
          <a:lstStyle/>
          <a:p>
            <a:r>
              <a:rPr lang="en-US" dirty="0" smtClean="0"/>
              <a:t>.menu </a:t>
            </a:r>
            <a:r>
              <a:rPr lang="en-US" dirty="0" err="1" smtClean="0"/>
              <a:t>ul</a:t>
            </a:r>
            <a:r>
              <a:rPr lang="en-US" dirty="0" smtClean="0"/>
              <a:t> {</a:t>
            </a:r>
          </a:p>
          <a:p>
            <a:r>
              <a:rPr lang="en-US" dirty="0" smtClean="0"/>
              <a:t>    list-style-type: none;</a:t>
            </a:r>
          </a:p>
          <a:p>
            <a:r>
              <a:rPr lang="en-US" dirty="0" smtClean="0"/>
              <a:t>    margin: 0;</a:t>
            </a:r>
          </a:p>
          <a:p>
            <a:r>
              <a:rPr lang="en-US" dirty="0" smtClean="0"/>
              <a:t>    padding: 0;</a:t>
            </a:r>
          </a:p>
          <a:p>
            <a:r>
              <a:rPr lang="en-US" dirty="0" smtClean="0"/>
              <a:t>}</a:t>
            </a:r>
          </a:p>
          <a:p>
            <a:r>
              <a:rPr lang="en-US" dirty="0" smtClean="0"/>
              <a:t>.menu </a:t>
            </a:r>
            <a:r>
              <a:rPr lang="en-US" dirty="0" err="1" smtClean="0"/>
              <a:t>li</a:t>
            </a:r>
            <a:r>
              <a:rPr lang="en-US" dirty="0" smtClean="0"/>
              <a:t> {</a:t>
            </a:r>
          </a:p>
          <a:p>
            <a:r>
              <a:rPr lang="en-US" dirty="0" smtClean="0"/>
              <a:t>    padding: 8px;</a:t>
            </a:r>
          </a:p>
          <a:p>
            <a:r>
              <a:rPr lang="en-US" dirty="0" smtClean="0"/>
              <a:t>    margin-bottom: 8px;</a:t>
            </a:r>
          </a:p>
          <a:p>
            <a:r>
              <a:rPr lang="en-US" dirty="0" smtClean="0"/>
              <a:t>    background-color: #33b5e5;</a:t>
            </a:r>
          </a:p>
          <a:p>
            <a:r>
              <a:rPr lang="en-US" dirty="0" smtClean="0"/>
              <a:t>    color: #</a:t>
            </a:r>
            <a:r>
              <a:rPr lang="en-US" dirty="0" err="1" smtClean="0"/>
              <a:t>ffffff</a:t>
            </a:r>
            <a:r>
              <a:rPr lang="en-US" dirty="0" smtClean="0"/>
              <a:t>;</a:t>
            </a:r>
          </a:p>
          <a:p>
            <a:r>
              <a:rPr lang="en-US" dirty="0" smtClean="0"/>
              <a:t>}</a:t>
            </a:r>
          </a:p>
          <a:p>
            <a:r>
              <a:rPr lang="en-US" dirty="0" smtClean="0"/>
              <a:t>.menu </a:t>
            </a:r>
            <a:r>
              <a:rPr lang="en-US" dirty="0" err="1" smtClean="0"/>
              <a:t>li:hover</a:t>
            </a:r>
            <a:r>
              <a:rPr lang="en-US" dirty="0" smtClean="0"/>
              <a:t> {</a:t>
            </a:r>
          </a:p>
          <a:p>
            <a:r>
              <a:rPr lang="en-US" dirty="0" smtClean="0"/>
              <a:t>    background-color: #0099cc;</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&lt;div class="header"&gt;</a:t>
            </a:r>
          </a:p>
          <a:p>
            <a:r>
              <a:rPr lang="en-US" dirty="0" smtClean="0"/>
              <a:t>  &lt;h1&gt;</a:t>
            </a:r>
            <a:r>
              <a:rPr lang="en-US" dirty="0" err="1" smtClean="0"/>
              <a:t>Chania</a:t>
            </a:r>
            <a:r>
              <a:rPr lang="en-US" dirty="0" smtClean="0"/>
              <a:t>&lt;/h1&gt;</a:t>
            </a:r>
          </a:p>
          <a:p>
            <a:r>
              <a:rPr lang="en-US" dirty="0" smtClean="0"/>
              <a:t>&lt;/div&gt;</a:t>
            </a:r>
          </a:p>
          <a:p>
            <a:endParaRPr lang="en-US" dirty="0" smtClean="0"/>
          </a:p>
          <a:p>
            <a:r>
              <a:rPr lang="en-US" dirty="0" smtClean="0"/>
              <a:t>&lt;div class="</a:t>
            </a:r>
            <a:r>
              <a:rPr lang="en-US" dirty="0" err="1" smtClean="0"/>
              <a:t>clearfix</a:t>
            </a:r>
            <a:r>
              <a:rPr lang="en-US" dirty="0" smtClean="0"/>
              <a:t>"&gt;</a:t>
            </a:r>
          </a:p>
          <a:p>
            <a:r>
              <a:rPr lang="en-US" dirty="0" smtClean="0"/>
              <a:t>  &lt;div class="column menu"&gt;</a:t>
            </a:r>
          </a:p>
          <a:p>
            <a:endParaRPr lang="en-US" dirty="0"/>
          </a:p>
        </p:txBody>
      </p:sp>
      <p:pic>
        <p:nvPicPr>
          <p:cNvPr id="3" name="Picture 2"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CSS </a:t>
            </a:r>
            <a:endParaRPr lang="en-US" dirty="0"/>
          </a:p>
        </p:txBody>
      </p:sp>
      <p:sp>
        <p:nvSpPr>
          <p:cNvPr id="3" name="Subtitle 2"/>
          <p:cNvSpPr>
            <a:spLocks noGrp="1"/>
          </p:cNvSpPr>
          <p:nvPr>
            <p:ph type="subTitle" idx="1"/>
          </p:nvPr>
        </p:nvSpPr>
        <p:spPr/>
        <p:txBody>
          <a:bodyPr>
            <a:normAutofit/>
          </a:bodyPr>
          <a:lstStyle/>
          <a:p>
            <a:pPr algn="ctr"/>
            <a:r>
              <a:rPr lang="en-US" sz="4800" dirty="0" smtClean="0"/>
              <a:t>Class Two</a:t>
            </a:r>
            <a:endParaRPr lang="en-US" sz="4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8229600" cy="762000"/>
          </a:xfrm>
        </p:spPr>
        <p:txBody>
          <a:bodyPr>
            <a:normAutofit fontScale="90000"/>
          </a:bodyPr>
          <a:lstStyle/>
          <a:p>
            <a:pPr algn="ctr"/>
            <a:r>
              <a:rPr lang="en-US" b="1" dirty="0" smtClean="0"/>
              <a:t>Background Color</a:t>
            </a:r>
            <a:br>
              <a:rPr lang="en-US" b="1" dirty="0" smtClean="0"/>
            </a:br>
            <a:endParaRPr lang="en-US" dirty="0"/>
          </a:p>
        </p:txBody>
      </p:sp>
      <p:sp>
        <p:nvSpPr>
          <p:cNvPr id="3" name="Content Placeholder 2"/>
          <p:cNvSpPr>
            <a:spLocks noGrp="1"/>
          </p:cNvSpPr>
          <p:nvPr>
            <p:ph idx="1"/>
          </p:nvPr>
        </p:nvSpPr>
        <p:spPr>
          <a:xfrm>
            <a:off x="457200" y="1219200"/>
            <a:ext cx="8229600" cy="5105400"/>
          </a:xfrm>
        </p:spPr>
        <p:txBody>
          <a:bodyPr>
            <a:normAutofit lnSpcReduction="10000"/>
          </a:bodyPr>
          <a:lstStyle/>
          <a:p>
            <a:r>
              <a:rPr lang="en-US" dirty="0" smtClean="0"/>
              <a:t>The background-color property specifies the background color of an element.</a:t>
            </a:r>
          </a:p>
          <a:p>
            <a:r>
              <a:rPr lang="en-US" dirty="0" smtClean="0"/>
              <a:t>With CSS, a color is most often specified by: </a:t>
            </a:r>
          </a:p>
          <a:p>
            <a:pPr marL="514350" indent="-514350">
              <a:buAutoNum type="arabicPeriod"/>
            </a:pPr>
            <a:r>
              <a:rPr lang="en-US" dirty="0" smtClean="0"/>
              <a:t>A valid color name - like "red” </a:t>
            </a:r>
          </a:p>
          <a:p>
            <a:pPr marL="514350" indent="-514350">
              <a:buAutoNum type="arabicPeriod"/>
            </a:pPr>
            <a:r>
              <a:rPr lang="en-US" dirty="0" smtClean="0"/>
              <a:t>a HEX value - like "#ff0000“</a:t>
            </a:r>
          </a:p>
          <a:p>
            <a:pPr marL="514350" indent="-514350">
              <a:buFont typeface="Wingdings 2"/>
              <a:buAutoNum type="arabicPeriod"/>
            </a:pPr>
            <a:r>
              <a:rPr lang="en-US" dirty="0" smtClean="0"/>
              <a:t>an RGB value - like "</a:t>
            </a:r>
            <a:r>
              <a:rPr lang="en-US" dirty="0" err="1" smtClean="0"/>
              <a:t>rgb</a:t>
            </a:r>
            <a:r>
              <a:rPr lang="en-US" dirty="0" smtClean="0"/>
              <a:t>(255,0,0)"</a:t>
            </a:r>
          </a:p>
          <a:p>
            <a:pPr marL="514350" indent="-514350">
              <a:buNone/>
            </a:pPr>
            <a:endParaRPr lang="en-US" dirty="0" smtClean="0"/>
          </a:p>
          <a:p>
            <a:pPr marL="514350" indent="-514350">
              <a:buAutoNum type="arabicPeriod"/>
            </a:pPr>
            <a:endParaRPr lang="en-US" dirty="0" smtClean="0"/>
          </a:p>
          <a:p>
            <a:pPr>
              <a:buNone/>
            </a:pPr>
            <a:r>
              <a:rPr lang="en-US" sz="3600" dirty="0" smtClean="0"/>
              <a:t>. In the example below, the &lt;h1&gt;, &lt;p&gt;, and &lt;div&gt; elements have different background colors:</a:t>
            </a:r>
            <a:endParaRPr lang="en-US" sz="3600" dirty="0"/>
          </a:p>
        </p:txBody>
      </p:sp>
      <p:pic>
        <p:nvPicPr>
          <p:cNvPr id="4" name="Picture 3"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9220200" cy="45719"/>
          </a:xfrm>
        </p:spPr>
        <p:txBody>
          <a:bodyPr>
            <a:noAutofit/>
          </a:bodyPr>
          <a:lstStyle/>
          <a:p>
            <a:r>
              <a:rPr lang="en-US" sz="2800" dirty="0" smtClean="0"/>
              <a:t>.</a:t>
            </a:r>
            <a:endParaRPr lang="en-US" sz="2800" dirty="0"/>
          </a:p>
        </p:txBody>
      </p:sp>
      <p:sp>
        <p:nvSpPr>
          <p:cNvPr id="3" name="Content Placeholder 2"/>
          <p:cNvSpPr>
            <a:spLocks noGrp="1"/>
          </p:cNvSpPr>
          <p:nvPr>
            <p:ph idx="1"/>
          </p:nvPr>
        </p:nvSpPr>
        <p:spPr>
          <a:xfrm>
            <a:off x="457200" y="228600"/>
            <a:ext cx="8229600" cy="6781800"/>
          </a:xfrm>
        </p:spPr>
        <p:txBody>
          <a:bodyPr>
            <a:normAutofit/>
          </a:bodyPr>
          <a:lstStyle/>
          <a:p>
            <a:pPr marL="0" indent="0">
              <a:buNone/>
            </a:pPr>
            <a:r>
              <a:rPr lang="en-US" dirty="0" smtClean="0"/>
              <a:t>&lt;style&gt;</a:t>
            </a:r>
          </a:p>
          <a:p>
            <a:pPr marL="0" indent="0">
              <a:buNone/>
            </a:pPr>
            <a:r>
              <a:rPr lang="en-US" dirty="0" smtClean="0"/>
              <a:t>h1 { background-color: green;}</a:t>
            </a:r>
          </a:p>
          <a:p>
            <a:pPr marL="0" indent="0">
              <a:buNone/>
            </a:pPr>
            <a:r>
              <a:rPr lang="en-US" dirty="0" smtClean="0"/>
              <a:t>div { background-color: </a:t>
            </a:r>
            <a:r>
              <a:rPr lang="en-US" dirty="0" err="1" smtClean="0"/>
              <a:t>lightblue</a:t>
            </a:r>
            <a:r>
              <a:rPr lang="en-US" dirty="0" smtClean="0"/>
              <a:t>; }</a:t>
            </a:r>
          </a:p>
          <a:p>
            <a:pPr marL="0" indent="0">
              <a:buNone/>
            </a:pPr>
            <a:r>
              <a:rPr lang="en-US" dirty="0" smtClean="0"/>
              <a:t>p { background-color: yellow; }</a:t>
            </a:r>
          </a:p>
          <a:p>
            <a:pPr marL="0" indent="0">
              <a:buNone/>
            </a:pPr>
            <a:r>
              <a:rPr lang="en-US" dirty="0" smtClean="0"/>
              <a:t>&lt;/style&gt;</a:t>
            </a:r>
          </a:p>
          <a:p>
            <a:pPr marL="0" indent="0">
              <a:buNone/>
            </a:pPr>
            <a:r>
              <a:rPr lang="en-US" dirty="0" smtClean="0"/>
              <a:t>&lt;/head&gt;</a:t>
            </a:r>
          </a:p>
          <a:p>
            <a:pPr marL="0" indent="0">
              <a:buNone/>
            </a:pPr>
            <a:r>
              <a:rPr lang="en-US" dirty="0" smtClean="0"/>
              <a:t>&lt;body&gt;</a:t>
            </a:r>
          </a:p>
          <a:p>
            <a:pPr marL="0" indent="0">
              <a:buNone/>
            </a:pPr>
            <a:r>
              <a:rPr lang="en-US" dirty="0" smtClean="0"/>
              <a:t>&lt;h1&gt;CSS background-color example!&lt;/h1&gt;</a:t>
            </a:r>
          </a:p>
          <a:p>
            <a:pPr marL="0" indent="0">
              <a:buNone/>
            </a:pPr>
            <a:r>
              <a:rPr lang="en-US" dirty="0" smtClean="0"/>
              <a:t>&lt;div&gt;</a:t>
            </a:r>
          </a:p>
          <a:p>
            <a:pPr marL="0" indent="0">
              <a:buNone/>
            </a:pPr>
            <a:r>
              <a:rPr lang="en-US" dirty="0" smtClean="0"/>
              <a:t>This is a text inside a div element.</a:t>
            </a:r>
          </a:p>
          <a:p>
            <a:pPr marL="0" indent="0">
              <a:buNone/>
            </a:pPr>
            <a:r>
              <a:rPr lang="en-US" dirty="0" smtClean="0"/>
              <a:t>&lt;p&gt;This paragraph has its own background color.&lt;/p&gt;</a:t>
            </a:r>
          </a:p>
          <a:p>
            <a:pPr marL="0" indent="0">
              <a:buNone/>
            </a:pPr>
            <a:r>
              <a:rPr lang="en-US" dirty="0" smtClean="0"/>
              <a:t>We are still in the div element.</a:t>
            </a:r>
          </a:p>
          <a:p>
            <a:pPr marL="0" indent="0">
              <a:buNone/>
            </a:pPr>
            <a:r>
              <a:rPr lang="en-US" dirty="0" smtClean="0"/>
              <a:t>&lt;/div&gt;</a:t>
            </a:r>
          </a:p>
          <a:p>
            <a:endParaRPr lang="en-US" dirty="0"/>
          </a:p>
        </p:txBody>
      </p:sp>
      <p:pic>
        <p:nvPicPr>
          <p:cNvPr id="4" name="Picture 3"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457200"/>
          </a:xfrm>
        </p:spPr>
        <p:txBody>
          <a:bodyPr>
            <a:normAutofit fontScale="90000"/>
          </a:bodyPr>
          <a:lstStyle/>
          <a:p>
            <a:pPr algn="ctr"/>
            <a:r>
              <a:rPr lang="en-US" b="1" dirty="0" smtClean="0"/>
              <a:t>Background Image</a:t>
            </a:r>
            <a:br>
              <a:rPr lang="en-US" b="1" dirty="0" smtClean="0"/>
            </a:br>
            <a:endParaRPr lang="en-US" dirty="0"/>
          </a:p>
        </p:txBody>
      </p:sp>
      <p:sp>
        <p:nvSpPr>
          <p:cNvPr id="3" name="Content Placeholder 2"/>
          <p:cNvSpPr>
            <a:spLocks noGrp="1"/>
          </p:cNvSpPr>
          <p:nvPr>
            <p:ph idx="1"/>
          </p:nvPr>
        </p:nvSpPr>
        <p:spPr>
          <a:xfrm>
            <a:off x="457200" y="1371600"/>
            <a:ext cx="8229600" cy="4953000"/>
          </a:xfrm>
        </p:spPr>
        <p:txBody>
          <a:bodyPr/>
          <a:lstStyle/>
          <a:p>
            <a:r>
              <a:rPr lang="en-US" sz="3200" dirty="0" smtClean="0"/>
              <a:t>The background-image property specifies an image to use as the background of an element.</a:t>
            </a:r>
          </a:p>
          <a:p>
            <a:r>
              <a:rPr lang="en-US" sz="3200" dirty="0" smtClean="0"/>
              <a:t>By default, the image is repeated so it covers the entire element.</a:t>
            </a:r>
          </a:p>
          <a:p>
            <a:pPr>
              <a:buNone/>
            </a:pPr>
            <a:r>
              <a:rPr lang="en-US" sz="3200" dirty="0" smtClean="0"/>
              <a:t>	</a:t>
            </a:r>
          </a:p>
          <a:p>
            <a:pPr>
              <a:buNone/>
            </a:pPr>
            <a:r>
              <a:rPr lang="en-US" sz="3200" b="1" dirty="0" smtClean="0"/>
              <a:t>The background image for a page can be set like this:</a:t>
            </a:r>
          </a:p>
          <a:p>
            <a:pPr>
              <a:buNone/>
            </a:pPr>
            <a:endParaRPr lang="en-US" dirty="0"/>
          </a:p>
        </p:txBody>
      </p:sp>
      <p:pic>
        <p:nvPicPr>
          <p:cNvPr id="4" name="Picture 3"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304800" y="762000"/>
            <a:ext cx="8382000" cy="5562600"/>
          </a:xfrm>
        </p:spPr>
        <p:txBody>
          <a:bodyPr>
            <a:normAutofit/>
          </a:bodyPr>
          <a:lstStyle/>
          <a:p>
            <a:r>
              <a:rPr lang="en-US" dirty="0" smtClean="0"/>
              <a:t>&lt;style&gt;</a:t>
            </a:r>
          </a:p>
          <a:p>
            <a:r>
              <a:rPr lang="en-US" dirty="0" smtClean="0"/>
              <a:t>body {</a:t>
            </a:r>
          </a:p>
          <a:p>
            <a:r>
              <a:rPr lang="en-US" dirty="0" smtClean="0"/>
              <a:t>    background-image: </a:t>
            </a:r>
            <a:r>
              <a:rPr lang="en-US" dirty="0" err="1" smtClean="0"/>
              <a:t>url</a:t>
            </a:r>
            <a:r>
              <a:rPr lang="en-US" dirty="0" smtClean="0"/>
              <a:t>("paper.gif");</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&lt;h1&gt;Hello World!&lt;/h1&gt;</a:t>
            </a:r>
          </a:p>
          <a:p>
            <a:endParaRPr lang="en-US" dirty="0" smtClean="0"/>
          </a:p>
          <a:p>
            <a:r>
              <a:rPr lang="en-US" dirty="0" smtClean="0"/>
              <a:t>&lt;p&gt;This page has an image as the background!&lt;/p&gt;</a:t>
            </a:r>
          </a:p>
          <a:p>
            <a:endParaRPr lang="en-US" dirty="0"/>
          </a:p>
        </p:txBody>
      </p:sp>
      <p:pic>
        <p:nvPicPr>
          <p:cNvPr id="4" name="Picture 3"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Background Image - Repeat</a:t>
            </a:r>
            <a:br>
              <a:rPr lang="en-US" b="1" dirty="0" smtClean="0"/>
            </a:br>
            <a:endParaRPr lang="en-US" dirty="0"/>
          </a:p>
        </p:txBody>
      </p:sp>
      <p:sp>
        <p:nvSpPr>
          <p:cNvPr id="3" name="Content Placeholder 2"/>
          <p:cNvSpPr>
            <a:spLocks noGrp="1"/>
          </p:cNvSpPr>
          <p:nvPr>
            <p:ph idx="1"/>
          </p:nvPr>
        </p:nvSpPr>
        <p:spPr>
          <a:xfrm>
            <a:off x="457200" y="1295400"/>
            <a:ext cx="8229600" cy="5029200"/>
          </a:xfrm>
        </p:spPr>
        <p:txBody>
          <a:bodyPr>
            <a:normAutofit fontScale="92500" lnSpcReduction="10000"/>
          </a:bodyPr>
          <a:lstStyle/>
          <a:p>
            <a:r>
              <a:rPr lang="en-US" dirty="0" smtClean="0"/>
              <a:t>&lt;style&gt;</a:t>
            </a:r>
          </a:p>
          <a:p>
            <a:r>
              <a:rPr lang="en-US" dirty="0" smtClean="0"/>
              <a:t>body {</a:t>
            </a:r>
          </a:p>
          <a:p>
            <a:r>
              <a:rPr lang="en-US" dirty="0" smtClean="0"/>
              <a:t>    background-image: </a:t>
            </a:r>
            <a:r>
              <a:rPr lang="en-US" dirty="0" err="1" smtClean="0"/>
              <a:t>url</a:t>
            </a:r>
            <a:r>
              <a:rPr lang="en-US" dirty="0" smtClean="0"/>
              <a:t>("gradient_bg.png");</a:t>
            </a:r>
          </a:p>
          <a:p>
            <a:r>
              <a:rPr lang="en-US" dirty="0" smtClean="0"/>
              <a:t>    background-repeat: repeat-x;</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&lt;h1&gt;Hello World!&lt;/h1&gt;</a:t>
            </a:r>
          </a:p>
          <a:p>
            <a:r>
              <a:rPr lang="en-US" dirty="0" smtClean="0"/>
              <a:t>&lt;p&gt;Here, a </a:t>
            </a:r>
            <a:r>
              <a:rPr lang="en-US" dirty="0" err="1" smtClean="0"/>
              <a:t>backgound</a:t>
            </a:r>
            <a:r>
              <a:rPr lang="en-US" dirty="0" smtClean="0"/>
              <a:t> image is repeated only horizontally!&lt;/p&gt;</a:t>
            </a:r>
          </a:p>
          <a:p>
            <a:endParaRPr lang="en-US" dirty="0"/>
          </a:p>
        </p:txBody>
      </p:sp>
      <p:pic>
        <p:nvPicPr>
          <p:cNvPr id="4" name="Picture 3"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CSS </a:t>
            </a:r>
            <a:endParaRPr lang="en-US" dirty="0"/>
          </a:p>
        </p:txBody>
      </p:sp>
      <p:sp>
        <p:nvSpPr>
          <p:cNvPr id="3" name="Content Placeholder 2"/>
          <p:cNvSpPr>
            <a:spLocks noGrp="1"/>
          </p:cNvSpPr>
          <p:nvPr>
            <p:ph idx="1"/>
          </p:nvPr>
        </p:nvSpPr>
        <p:spPr/>
        <p:txBody>
          <a:bodyPr/>
          <a:lstStyle/>
          <a:p>
            <a:r>
              <a:rPr lang="en-US" dirty="0" smtClean="0"/>
              <a:t>Cascading Style Sheet.</a:t>
            </a:r>
          </a:p>
          <a:p>
            <a:r>
              <a:rPr lang="en-US" dirty="0" err="1" smtClean="0"/>
              <a:t>Hakon</a:t>
            </a:r>
            <a:r>
              <a:rPr lang="en-US" dirty="0" smtClean="0"/>
              <a:t> </a:t>
            </a:r>
            <a:r>
              <a:rPr lang="en-US" dirty="0" err="1" smtClean="0"/>
              <a:t>Wium</a:t>
            </a:r>
            <a:r>
              <a:rPr lang="en-US" dirty="0" smtClean="0"/>
              <a:t> Lie published his first</a:t>
            </a:r>
          </a:p>
          <a:p>
            <a:pPr>
              <a:buNone/>
            </a:pPr>
            <a:r>
              <a:rPr lang="en-US" dirty="0" smtClean="0"/>
              <a:t>    draft of Cascading HTML Style Sheets. In 1994</a:t>
            </a:r>
          </a:p>
          <a:p>
            <a:r>
              <a:rPr lang="en-US" dirty="0" smtClean="0"/>
              <a:t>CSS is a language that describes the style of an HTML document.</a:t>
            </a:r>
          </a:p>
          <a:p>
            <a:r>
              <a:rPr lang="en-US" dirty="0" smtClean="0"/>
              <a:t>CSS describes how HTML elements should be displayed.</a:t>
            </a:r>
          </a:p>
          <a:p>
            <a:endParaRPr lang="en-US" dirty="0"/>
          </a:p>
        </p:txBody>
      </p:sp>
      <p:pic>
        <p:nvPicPr>
          <p:cNvPr id="4" name="Picture 3" descr="logo.png"/>
          <p:cNvPicPr>
            <a:picLocks noChangeAspect="1"/>
          </p:cNvPicPr>
          <p:nvPr/>
        </p:nvPicPr>
        <p:blipFill>
          <a:blip r:embed="rId2"/>
          <a:stretch>
            <a:fillRect/>
          </a:stretch>
        </p:blipFill>
        <p:spPr>
          <a:xfrm>
            <a:off x="7391400" y="5410200"/>
            <a:ext cx="1202108" cy="6096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Background Image – NO-Repeat</a:t>
            </a:r>
            <a:br>
              <a:rPr lang="en-US" b="1" dirty="0" smtClean="0"/>
            </a:br>
            <a:endParaRPr lang="en-US" dirty="0"/>
          </a:p>
        </p:txBody>
      </p:sp>
      <p:sp>
        <p:nvSpPr>
          <p:cNvPr id="3" name="Content Placeholder 2"/>
          <p:cNvSpPr>
            <a:spLocks noGrp="1"/>
          </p:cNvSpPr>
          <p:nvPr>
            <p:ph idx="1"/>
          </p:nvPr>
        </p:nvSpPr>
        <p:spPr/>
        <p:txBody>
          <a:bodyPr/>
          <a:lstStyle/>
          <a:p>
            <a:pPr>
              <a:buNone/>
            </a:pPr>
            <a:r>
              <a:rPr lang="en-US" dirty="0" smtClean="0"/>
              <a:t>	&lt;style&gt;</a:t>
            </a:r>
          </a:p>
          <a:p>
            <a:pPr>
              <a:buNone/>
            </a:pPr>
            <a:r>
              <a:rPr lang="en-US" dirty="0" smtClean="0"/>
              <a:t>	body {</a:t>
            </a:r>
          </a:p>
          <a:p>
            <a:pPr>
              <a:buNone/>
            </a:pPr>
            <a:r>
              <a:rPr lang="en-US" dirty="0" smtClean="0"/>
              <a:t>    	background-image: </a:t>
            </a:r>
            <a:r>
              <a:rPr lang="en-US" dirty="0" err="1" smtClean="0"/>
              <a:t>url</a:t>
            </a:r>
            <a:r>
              <a:rPr lang="en-US" dirty="0" smtClean="0"/>
              <a:t>("img_tree.png");</a:t>
            </a:r>
          </a:p>
          <a:p>
            <a:pPr>
              <a:buNone/>
            </a:pPr>
            <a:r>
              <a:rPr lang="en-US" dirty="0" smtClean="0"/>
              <a:t>   	 background-repeat: no-repeat;</a:t>
            </a:r>
          </a:p>
          <a:p>
            <a:pPr>
              <a:buNone/>
            </a:pPr>
            <a:r>
              <a:rPr lang="en-US" dirty="0" smtClean="0"/>
              <a:t>    	background-position: right top;</a:t>
            </a:r>
          </a:p>
          <a:p>
            <a:pPr>
              <a:buNone/>
            </a:pPr>
            <a:r>
              <a:rPr lang="en-US" dirty="0" smtClean="0"/>
              <a:t>    margin-right: 200px;</a:t>
            </a:r>
          </a:p>
          <a:p>
            <a:pPr>
              <a:buNone/>
            </a:pPr>
            <a:r>
              <a:rPr lang="en-US" dirty="0" smtClean="0"/>
              <a:t>  	  background-attachment: fixed;</a:t>
            </a:r>
          </a:p>
          <a:p>
            <a:pPr>
              <a:buNone/>
            </a:pPr>
            <a:r>
              <a:rPr lang="en-US" dirty="0" smtClean="0"/>
              <a:t>}</a:t>
            </a:r>
          </a:p>
          <a:p>
            <a:pPr>
              <a:buNone/>
            </a:pPr>
            <a:r>
              <a:rPr lang="en-US" dirty="0" smtClean="0"/>
              <a:t>&lt;/style&gt;</a:t>
            </a:r>
            <a:endParaRPr lang="en-US" dirty="0"/>
          </a:p>
        </p:txBody>
      </p:sp>
      <p:pic>
        <p:nvPicPr>
          <p:cNvPr id="4" name="Picture 3"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52600"/>
            <a:ext cx="8229600" cy="438912"/>
          </a:xfrm>
        </p:spPr>
        <p:txBody>
          <a:bodyPr>
            <a:normAutofit fontScale="90000"/>
          </a:bodyPr>
          <a:lstStyle/>
          <a:p>
            <a:r>
              <a:rPr lang="en-US" b="1" dirty="0" smtClean="0"/>
              <a:t>CSS Border Properties</a:t>
            </a:r>
            <a:br>
              <a:rPr lang="en-US" b="1" dirty="0" smtClean="0"/>
            </a:br>
            <a:endParaRPr lang="en-US" dirty="0"/>
          </a:p>
        </p:txBody>
      </p:sp>
      <p:sp>
        <p:nvSpPr>
          <p:cNvPr id="3" name="Content Placeholder 2"/>
          <p:cNvSpPr>
            <a:spLocks noGrp="1"/>
          </p:cNvSpPr>
          <p:nvPr>
            <p:ph idx="1"/>
          </p:nvPr>
        </p:nvSpPr>
        <p:spPr>
          <a:xfrm>
            <a:off x="457200" y="1676400"/>
            <a:ext cx="8229600" cy="5638800"/>
          </a:xfrm>
        </p:spPr>
        <p:txBody>
          <a:bodyPr>
            <a:normAutofit/>
          </a:bodyPr>
          <a:lstStyle/>
          <a:p>
            <a:r>
              <a:rPr lang="en-US" dirty="0" err="1" smtClean="0"/>
              <a:t>p.dotted</a:t>
            </a:r>
            <a:r>
              <a:rPr lang="en-US" dirty="0" smtClean="0"/>
              <a:t> {border-style: dotted;}</a:t>
            </a:r>
            <a:br>
              <a:rPr lang="en-US" dirty="0" smtClean="0"/>
            </a:br>
            <a:r>
              <a:rPr lang="en-US" dirty="0" err="1" smtClean="0"/>
              <a:t>p.dashed</a:t>
            </a:r>
            <a:r>
              <a:rPr lang="en-US" dirty="0" smtClean="0"/>
              <a:t> {border-style: dashed;}</a:t>
            </a:r>
            <a:br>
              <a:rPr lang="en-US" dirty="0" smtClean="0"/>
            </a:br>
            <a:r>
              <a:rPr lang="en-US" dirty="0" err="1" smtClean="0"/>
              <a:t>p.solid</a:t>
            </a:r>
            <a:r>
              <a:rPr lang="en-US" dirty="0" smtClean="0"/>
              <a:t> {border-style: solid;}</a:t>
            </a:r>
            <a:br>
              <a:rPr lang="en-US" dirty="0" smtClean="0"/>
            </a:br>
            <a:r>
              <a:rPr lang="en-US" dirty="0" err="1" smtClean="0"/>
              <a:t>p.double</a:t>
            </a:r>
            <a:r>
              <a:rPr lang="en-US" dirty="0" smtClean="0"/>
              <a:t> {border-style: double;}</a:t>
            </a:r>
            <a:br>
              <a:rPr lang="en-US" dirty="0" smtClean="0"/>
            </a:br>
            <a:r>
              <a:rPr lang="en-US" dirty="0" err="1" smtClean="0"/>
              <a:t>p.groove</a:t>
            </a:r>
            <a:r>
              <a:rPr lang="en-US" dirty="0" smtClean="0"/>
              <a:t> {border-style: groove;}</a:t>
            </a:r>
            <a:br>
              <a:rPr lang="en-US" dirty="0" smtClean="0"/>
            </a:br>
            <a:r>
              <a:rPr lang="en-US" dirty="0" err="1" smtClean="0"/>
              <a:t>p.ridge</a:t>
            </a:r>
            <a:r>
              <a:rPr lang="en-US" dirty="0" smtClean="0"/>
              <a:t> {border-style: ridge;}</a:t>
            </a:r>
            <a:br>
              <a:rPr lang="en-US" dirty="0" smtClean="0"/>
            </a:br>
            <a:r>
              <a:rPr lang="en-US" dirty="0" err="1" smtClean="0"/>
              <a:t>p.inset</a:t>
            </a:r>
            <a:r>
              <a:rPr lang="en-US" dirty="0" smtClean="0"/>
              <a:t> {border-style: inset;}</a:t>
            </a:r>
            <a:br>
              <a:rPr lang="en-US" dirty="0" smtClean="0"/>
            </a:br>
            <a:r>
              <a:rPr lang="en-US" dirty="0" err="1" smtClean="0"/>
              <a:t>p.outset</a:t>
            </a:r>
            <a:r>
              <a:rPr lang="en-US" dirty="0" smtClean="0"/>
              <a:t> {border-style: outset;}</a:t>
            </a:r>
            <a:br>
              <a:rPr lang="en-US" dirty="0" smtClean="0"/>
            </a:br>
            <a:r>
              <a:rPr lang="en-US" dirty="0" err="1" smtClean="0"/>
              <a:t>p.none</a:t>
            </a:r>
            <a:r>
              <a:rPr lang="en-US" dirty="0" smtClean="0"/>
              <a:t> {border-style: none;}</a:t>
            </a:r>
            <a:br>
              <a:rPr lang="en-US" dirty="0" smtClean="0"/>
            </a:br>
            <a:r>
              <a:rPr lang="en-US" dirty="0" err="1" smtClean="0"/>
              <a:t>p.hidden</a:t>
            </a:r>
            <a:r>
              <a:rPr lang="en-US" dirty="0" smtClean="0"/>
              <a:t> {border-style: hidden;}</a:t>
            </a:r>
            <a:br>
              <a:rPr lang="en-US" dirty="0" smtClean="0"/>
            </a:br>
            <a:r>
              <a:rPr lang="en-US" dirty="0" smtClean="0"/>
              <a:t>p.mix {border-style: dotted dashed solid double;}</a:t>
            </a:r>
            <a:endParaRPr lang="en-US" dirty="0"/>
          </a:p>
        </p:txBody>
      </p:sp>
      <p:pic>
        <p:nvPicPr>
          <p:cNvPr id="4" name="Picture 3"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381000"/>
          </a:xfrm>
        </p:spPr>
        <p:txBody>
          <a:bodyPr>
            <a:normAutofit fontScale="90000"/>
          </a:bodyPr>
          <a:lstStyle/>
          <a:p>
            <a:r>
              <a:rPr lang="en-US" b="1" dirty="0" smtClean="0"/>
              <a:t>Border Width</a:t>
            </a:r>
            <a:br>
              <a:rPr lang="en-US" b="1" dirty="0" smtClean="0"/>
            </a:br>
            <a:endParaRPr lang="en-US" dirty="0"/>
          </a:p>
        </p:txBody>
      </p:sp>
      <p:sp>
        <p:nvSpPr>
          <p:cNvPr id="3" name="Content Placeholder 2"/>
          <p:cNvSpPr>
            <a:spLocks noGrp="1"/>
          </p:cNvSpPr>
          <p:nvPr>
            <p:ph idx="1"/>
          </p:nvPr>
        </p:nvSpPr>
        <p:spPr>
          <a:xfrm>
            <a:off x="457200" y="1447800"/>
            <a:ext cx="8229600" cy="4876800"/>
          </a:xfrm>
        </p:spPr>
        <p:txBody>
          <a:bodyPr>
            <a:normAutofit lnSpcReduction="10000"/>
          </a:bodyPr>
          <a:lstStyle/>
          <a:p>
            <a:r>
              <a:rPr lang="en-US" sz="3200" dirty="0" smtClean="0"/>
              <a:t>The border-width property specifies the width of the four borders.</a:t>
            </a:r>
          </a:p>
          <a:p>
            <a:pPr>
              <a:buNone/>
            </a:pPr>
            <a:endParaRPr lang="en-US" sz="3200" dirty="0" smtClean="0"/>
          </a:p>
          <a:p>
            <a:r>
              <a:rPr lang="en-US" sz="3200" dirty="0" smtClean="0"/>
              <a:t>The width can be set as a specific size (in </a:t>
            </a:r>
            <a:r>
              <a:rPr lang="en-US" sz="3200" dirty="0" err="1" smtClean="0"/>
              <a:t>px</a:t>
            </a:r>
            <a:r>
              <a:rPr lang="en-US" sz="3200" dirty="0" smtClean="0"/>
              <a:t>, pt, cm, </a:t>
            </a:r>
            <a:r>
              <a:rPr lang="en-US" sz="3200" dirty="0" err="1" smtClean="0"/>
              <a:t>em</a:t>
            </a:r>
            <a:r>
              <a:rPr lang="en-US" sz="3200" dirty="0" smtClean="0"/>
              <a:t>, etc) or by using one of the three pre-defined values: thin, medium, or thick.</a:t>
            </a:r>
          </a:p>
          <a:p>
            <a:pPr>
              <a:buNone/>
            </a:pPr>
            <a:endParaRPr lang="en-US" sz="3200" dirty="0" smtClean="0"/>
          </a:p>
          <a:p>
            <a:r>
              <a:rPr lang="en-US" sz="3200" dirty="0" smtClean="0"/>
              <a:t>The border-width property can have from one to four values (for the top border, right border, bottom border, and the left border).</a:t>
            </a:r>
          </a:p>
          <a:p>
            <a:endParaRPr lang="en-US" sz="3200" dirty="0"/>
          </a:p>
        </p:txBody>
      </p:sp>
      <p:pic>
        <p:nvPicPr>
          <p:cNvPr id="4" name="Picture 3" descr="logo.png"/>
          <p:cNvPicPr>
            <a:picLocks noChangeAspect="1"/>
          </p:cNvPicPr>
          <p:nvPr/>
        </p:nvPicPr>
        <p:blipFill>
          <a:blip r:embed="rId2"/>
          <a:stretch>
            <a:fillRect/>
          </a:stretch>
        </p:blipFill>
        <p:spPr>
          <a:xfrm>
            <a:off x="7239000" y="6248400"/>
            <a:ext cx="1143000" cy="6096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612845"/>
            <a:ext cx="6019800" cy="6001643"/>
          </a:xfrm>
          <a:prstGeom prst="rect">
            <a:avLst/>
          </a:prstGeom>
        </p:spPr>
        <p:txBody>
          <a:bodyPr wrap="square">
            <a:spAutoFit/>
          </a:bodyPr>
          <a:lstStyle/>
          <a:p>
            <a:r>
              <a:rPr lang="en-US" sz="2400" dirty="0" smtClean="0"/>
              <a:t>&lt;style&gt;</a:t>
            </a:r>
          </a:p>
          <a:p>
            <a:r>
              <a:rPr lang="en-US" sz="2400" dirty="0" err="1" smtClean="0"/>
              <a:t>p.one</a:t>
            </a:r>
            <a:r>
              <a:rPr lang="en-US" sz="2400" dirty="0" smtClean="0"/>
              <a:t> {</a:t>
            </a:r>
          </a:p>
          <a:p>
            <a:r>
              <a:rPr lang="en-US" sz="2400" dirty="0" smtClean="0"/>
              <a:t>    border-style: solid;</a:t>
            </a:r>
          </a:p>
          <a:p>
            <a:r>
              <a:rPr lang="en-US" sz="2400" dirty="0" smtClean="0"/>
              <a:t>    border-width: 5px;</a:t>
            </a:r>
          </a:p>
          <a:p>
            <a:r>
              <a:rPr lang="en-US" sz="2400" dirty="0" smtClean="0"/>
              <a:t>}</a:t>
            </a:r>
          </a:p>
          <a:p>
            <a:endParaRPr lang="en-US" sz="2400" dirty="0" smtClean="0"/>
          </a:p>
          <a:p>
            <a:r>
              <a:rPr lang="en-US" sz="2400" dirty="0" err="1" smtClean="0"/>
              <a:t>p.two</a:t>
            </a:r>
            <a:r>
              <a:rPr lang="en-US" sz="2400" dirty="0" smtClean="0"/>
              <a:t> {</a:t>
            </a:r>
          </a:p>
          <a:p>
            <a:r>
              <a:rPr lang="en-US" sz="2400" dirty="0" smtClean="0"/>
              <a:t>    border-style: solid;</a:t>
            </a:r>
          </a:p>
          <a:p>
            <a:r>
              <a:rPr lang="en-US" sz="2400" dirty="0" smtClean="0"/>
              <a:t>    border-width: medium;</a:t>
            </a:r>
          </a:p>
          <a:p>
            <a:r>
              <a:rPr lang="en-US" sz="2400" dirty="0" smtClean="0"/>
              <a:t>}</a:t>
            </a:r>
          </a:p>
          <a:p>
            <a:endParaRPr lang="en-US" sz="2400" dirty="0" smtClean="0"/>
          </a:p>
          <a:p>
            <a:r>
              <a:rPr lang="en-US" sz="2400" dirty="0" err="1" smtClean="0"/>
              <a:t>p.three</a:t>
            </a:r>
            <a:r>
              <a:rPr lang="en-US" sz="2400" dirty="0" smtClean="0"/>
              <a:t> {</a:t>
            </a:r>
          </a:p>
          <a:p>
            <a:r>
              <a:rPr lang="en-US" sz="2400" dirty="0" smtClean="0"/>
              <a:t>    border-style: dotted;</a:t>
            </a:r>
          </a:p>
          <a:p>
            <a:r>
              <a:rPr lang="en-US" sz="2400" dirty="0" smtClean="0"/>
              <a:t>    border-width: 2px;</a:t>
            </a:r>
          </a:p>
          <a:p>
            <a:r>
              <a:rPr lang="en-US" sz="2400" dirty="0" smtClean="0"/>
              <a:t>}</a:t>
            </a:r>
          </a:p>
          <a:p>
            <a:endParaRPr lang="en-US" sz="2400" dirty="0" smtClean="0"/>
          </a:p>
        </p:txBody>
      </p:sp>
      <p:pic>
        <p:nvPicPr>
          <p:cNvPr id="4" name="Picture 3"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0"/>
            <a:ext cx="6781800" cy="6863417"/>
          </a:xfrm>
          <a:prstGeom prst="rect">
            <a:avLst/>
          </a:prstGeom>
        </p:spPr>
        <p:txBody>
          <a:bodyPr wrap="square">
            <a:spAutoFit/>
          </a:bodyPr>
          <a:lstStyle/>
          <a:p>
            <a:r>
              <a:rPr lang="en-US" sz="2000" dirty="0" err="1" smtClean="0"/>
              <a:t>p.four</a:t>
            </a:r>
            <a:r>
              <a:rPr lang="en-US" sz="2000" dirty="0" smtClean="0"/>
              <a:t> {</a:t>
            </a:r>
          </a:p>
          <a:p>
            <a:r>
              <a:rPr lang="en-US" sz="2000" dirty="0" smtClean="0"/>
              <a:t>    border-style: dotted;</a:t>
            </a:r>
          </a:p>
          <a:p>
            <a:r>
              <a:rPr lang="en-US" sz="2000" dirty="0" smtClean="0"/>
              <a:t>    border-width: thick;</a:t>
            </a:r>
          </a:p>
          <a:p>
            <a:r>
              <a:rPr lang="en-US" sz="2000" dirty="0" smtClean="0"/>
              <a:t>}</a:t>
            </a:r>
          </a:p>
          <a:p>
            <a:endParaRPr lang="en-US" sz="2000" dirty="0" smtClean="0"/>
          </a:p>
          <a:p>
            <a:r>
              <a:rPr lang="en-US" sz="2000" dirty="0" err="1" smtClean="0"/>
              <a:t>p.five</a:t>
            </a:r>
            <a:r>
              <a:rPr lang="en-US" sz="2000" dirty="0" smtClean="0"/>
              <a:t> {</a:t>
            </a:r>
          </a:p>
          <a:p>
            <a:r>
              <a:rPr lang="en-US" sz="2000" dirty="0" smtClean="0"/>
              <a:t>    border-style: double;</a:t>
            </a:r>
          </a:p>
          <a:p>
            <a:r>
              <a:rPr lang="en-US" sz="2000" dirty="0" smtClean="0"/>
              <a:t>    border-width: 15px;</a:t>
            </a:r>
          </a:p>
          <a:p>
            <a:r>
              <a:rPr lang="en-US" sz="2000" dirty="0" smtClean="0"/>
              <a:t>}</a:t>
            </a:r>
          </a:p>
          <a:p>
            <a:endParaRPr lang="en-US" sz="2000" dirty="0" smtClean="0"/>
          </a:p>
          <a:p>
            <a:r>
              <a:rPr lang="en-US" sz="2000" dirty="0" err="1" smtClean="0"/>
              <a:t>p.six</a:t>
            </a:r>
            <a:r>
              <a:rPr lang="en-US" sz="2000" dirty="0" smtClean="0"/>
              <a:t> {</a:t>
            </a:r>
          </a:p>
          <a:p>
            <a:r>
              <a:rPr lang="en-US" sz="2000" dirty="0" smtClean="0"/>
              <a:t>    border-style: double;</a:t>
            </a:r>
          </a:p>
          <a:p>
            <a:r>
              <a:rPr lang="en-US" sz="2000" dirty="0" smtClean="0"/>
              <a:t>    border-width: thick;</a:t>
            </a:r>
          </a:p>
          <a:p>
            <a:r>
              <a:rPr lang="en-US" sz="2000" dirty="0" smtClean="0"/>
              <a:t>}</a:t>
            </a:r>
          </a:p>
          <a:p>
            <a:r>
              <a:rPr lang="en-US" sz="2000" dirty="0" err="1" smtClean="0"/>
              <a:t>p.seven</a:t>
            </a:r>
            <a:r>
              <a:rPr lang="en-US" sz="2000" dirty="0" smtClean="0"/>
              <a:t> {</a:t>
            </a:r>
          </a:p>
          <a:p>
            <a:r>
              <a:rPr lang="en-US" sz="2000" dirty="0" smtClean="0"/>
              <a:t>    border-style: solid;</a:t>
            </a:r>
          </a:p>
          <a:p>
            <a:r>
              <a:rPr lang="en-US" sz="2000" dirty="0" smtClean="0"/>
              <a:t>    border-width: 2px 10px 4px 20px;</a:t>
            </a:r>
          </a:p>
          <a:p>
            <a:r>
              <a:rPr lang="en-US" sz="2000" dirty="0" smtClean="0"/>
              <a:t>}</a:t>
            </a:r>
          </a:p>
          <a:p>
            <a:r>
              <a:rPr lang="en-US" sz="2000" dirty="0" smtClean="0"/>
              <a:t>&lt;/style&gt;</a:t>
            </a:r>
          </a:p>
          <a:p>
            <a:r>
              <a:rPr lang="en-US" sz="2000" dirty="0" smtClean="0"/>
              <a:t>&lt;/head&gt;</a:t>
            </a:r>
          </a:p>
          <a:p>
            <a:r>
              <a:rPr lang="en-US" sz="2000" dirty="0" smtClean="0"/>
              <a:t>&lt;body&gt;</a:t>
            </a:r>
          </a:p>
          <a:p>
            <a:endParaRPr lang="en-US" sz="2000" dirty="0" smtClean="0"/>
          </a:p>
        </p:txBody>
      </p:sp>
      <p:pic>
        <p:nvPicPr>
          <p:cNvPr id="3" name="Picture 2"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5638800" cy="5570756"/>
          </a:xfrm>
          <a:prstGeom prst="rect">
            <a:avLst/>
          </a:prstGeom>
        </p:spPr>
        <p:txBody>
          <a:bodyPr wrap="square">
            <a:spAutoFit/>
          </a:bodyPr>
          <a:lstStyle/>
          <a:p>
            <a:endParaRPr lang="en-US" dirty="0" smtClean="0"/>
          </a:p>
          <a:p>
            <a:endParaRPr lang="en-US" dirty="0" smtClean="0"/>
          </a:p>
          <a:p>
            <a:r>
              <a:rPr lang="en-US" sz="2000" dirty="0" smtClean="0"/>
              <a:t>&lt;h2&gt;The border-width Property&lt;/h2&gt;</a:t>
            </a:r>
          </a:p>
          <a:p>
            <a:r>
              <a:rPr lang="en-US" sz="2000" dirty="0" smtClean="0"/>
              <a:t>&lt;p&gt;This property specifies the width of the four borders:&lt;/p&gt;</a:t>
            </a:r>
          </a:p>
          <a:p>
            <a:endParaRPr lang="en-US" sz="2000" dirty="0" smtClean="0"/>
          </a:p>
          <a:p>
            <a:r>
              <a:rPr lang="en-US" sz="2000" dirty="0" smtClean="0"/>
              <a:t>&lt;p class="one"&gt;Some text.&lt;/p&gt;</a:t>
            </a:r>
          </a:p>
          <a:p>
            <a:r>
              <a:rPr lang="en-US" sz="2000" dirty="0" smtClean="0"/>
              <a:t>&lt;p class="two"&gt;Some text.&lt;/p&gt;</a:t>
            </a:r>
          </a:p>
          <a:p>
            <a:r>
              <a:rPr lang="en-US" sz="2000" dirty="0" smtClean="0"/>
              <a:t>&lt;p class="three"&gt;Some text.&lt;/p&gt;</a:t>
            </a:r>
          </a:p>
          <a:p>
            <a:r>
              <a:rPr lang="en-US" sz="2000" dirty="0" smtClean="0"/>
              <a:t>&lt;p class="four"&gt;Some text.&lt;/p&gt;</a:t>
            </a:r>
          </a:p>
          <a:p>
            <a:r>
              <a:rPr lang="en-US" sz="2000" dirty="0" smtClean="0"/>
              <a:t>&lt;p class="five"&gt;Some text.&lt;/p&gt;</a:t>
            </a:r>
          </a:p>
          <a:p>
            <a:r>
              <a:rPr lang="en-US" sz="2000" dirty="0" smtClean="0"/>
              <a:t>&lt;p class="six"&gt;Some text.&lt;/p&gt;</a:t>
            </a:r>
          </a:p>
          <a:p>
            <a:r>
              <a:rPr lang="en-US" sz="2000" dirty="0" smtClean="0"/>
              <a:t>&lt;p class="seven"&gt;Some text.&lt;/p&gt;</a:t>
            </a:r>
          </a:p>
          <a:p>
            <a:endParaRPr lang="en-US" sz="2000" dirty="0" smtClean="0"/>
          </a:p>
          <a:p>
            <a:r>
              <a:rPr lang="en-US" sz="2000" dirty="0" smtClean="0"/>
              <a:t>&lt;p&gt;&lt;b&gt;Note:&lt;/b&gt; The "border-width" property does not work if it is used alone. </a:t>
            </a:r>
          </a:p>
          <a:p>
            <a:r>
              <a:rPr lang="en-US" sz="2000" dirty="0" smtClean="0"/>
              <a:t>Always specify the "border-style" property to set the borders first.&lt;/p&gt;</a:t>
            </a:r>
            <a:endParaRPr lang="en-US" sz="2000" dirty="0"/>
          </a:p>
        </p:txBody>
      </p:sp>
      <p:pic>
        <p:nvPicPr>
          <p:cNvPr id="3" name="Picture 2"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normAutofit fontScale="90000"/>
          </a:bodyPr>
          <a:lstStyle/>
          <a:p>
            <a:r>
              <a:rPr lang="en-US" b="1" dirty="0" smtClean="0"/>
              <a:t>Border Color</a:t>
            </a:r>
            <a:br>
              <a:rPr lang="en-US" b="1" dirty="0" smtClean="0"/>
            </a:br>
            <a:endParaRPr lang="en-US" dirty="0"/>
          </a:p>
        </p:txBody>
      </p:sp>
      <p:sp>
        <p:nvSpPr>
          <p:cNvPr id="3" name="Content Placeholder 2"/>
          <p:cNvSpPr>
            <a:spLocks noGrp="1"/>
          </p:cNvSpPr>
          <p:nvPr>
            <p:ph idx="1"/>
          </p:nvPr>
        </p:nvSpPr>
        <p:spPr>
          <a:xfrm>
            <a:off x="457200" y="990600"/>
            <a:ext cx="8229600" cy="5334000"/>
          </a:xfrm>
        </p:spPr>
        <p:txBody>
          <a:bodyPr>
            <a:normAutofit fontScale="77500" lnSpcReduction="20000"/>
          </a:bodyPr>
          <a:lstStyle/>
          <a:p>
            <a:pPr marL="0" indent="0">
              <a:buNone/>
            </a:pPr>
            <a:r>
              <a:rPr lang="en-US" dirty="0" smtClean="0"/>
              <a:t>&lt;style&gt;</a:t>
            </a:r>
          </a:p>
          <a:p>
            <a:pPr marL="0" indent="0">
              <a:buNone/>
            </a:pPr>
            <a:r>
              <a:rPr lang="en-US" dirty="0" err="1" smtClean="0"/>
              <a:t>p.one</a:t>
            </a:r>
            <a:r>
              <a:rPr lang="en-US" dirty="0" smtClean="0"/>
              <a:t> {</a:t>
            </a:r>
          </a:p>
          <a:p>
            <a:pPr marL="0" indent="0">
              <a:buNone/>
            </a:pPr>
            <a:r>
              <a:rPr lang="en-US" dirty="0" smtClean="0"/>
              <a:t>    border-style: solid;</a:t>
            </a:r>
          </a:p>
          <a:p>
            <a:pPr marL="0" indent="0">
              <a:buNone/>
            </a:pPr>
            <a:r>
              <a:rPr lang="en-US" dirty="0" smtClean="0"/>
              <a:t>    border-color: red;</a:t>
            </a:r>
          </a:p>
          <a:p>
            <a:pPr marL="0" indent="0">
              <a:buNone/>
            </a:pPr>
            <a:r>
              <a:rPr lang="en-US" dirty="0" smtClean="0"/>
              <a:t>}</a:t>
            </a:r>
          </a:p>
          <a:p>
            <a:pPr marL="0" indent="0">
              <a:buNone/>
            </a:pPr>
            <a:endParaRPr lang="en-US" dirty="0" smtClean="0"/>
          </a:p>
          <a:p>
            <a:pPr marL="0" indent="0">
              <a:buNone/>
            </a:pPr>
            <a:r>
              <a:rPr lang="en-US" dirty="0" err="1" smtClean="0"/>
              <a:t>p.two</a:t>
            </a:r>
            <a:r>
              <a:rPr lang="en-US" dirty="0" smtClean="0"/>
              <a:t> {</a:t>
            </a:r>
          </a:p>
          <a:p>
            <a:pPr marL="0" indent="0">
              <a:buNone/>
            </a:pPr>
            <a:r>
              <a:rPr lang="en-US" dirty="0" smtClean="0"/>
              <a:t>    border-style: solid;</a:t>
            </a:r>
          </a:p>
          <a:p>
            <a:pPr marL="0" indent="0">
              <a:buNone/>
            </a:pPr>
            <a:r>
              <a:rPr lang="en-US" dirty="0" smtClean="0"/>
              <a:t>    border-color: green;</a:t>
            </a:r>
          </a:p>
          <a:p>
            <a:pPr marL="0" indent="0">
              <a:buNone/>
            </a:pPr>
            <a:r>
              <a:rPr lang="en-US" dirty="0" smtClean="0"/>
              <a:t>} </a:t>
            </a:r>
          </a:p>
          <a:p>
            <a:pPr marL="0" indent="0">
              <a:buNone/>
            </a:pPr>
            <a:endParaRPr lang="en-US" dirty="0" smtClean="0"/>
          </a:p>
          <a:p>
            <a:pPr marL="0" indent="0">
              <a:buNone/>
            </a:pPr>
            <a:r>
              <a:rPr lang="en-US" dirty="0" err="1" smtClean="0"/>
              <a:t>p.three</a:t>
            </a:r>
            <a:r>
              <a:rPr lang="en-US" dirty="0" smtClean="0"/>
              <a:t> {</a:t>
            </a:r>
          </a:p>
          <a:p>
            <a:pPr marL="0" indent="0">
              <a:buNone/>
            </a:pPr>
            <a:r>
              <a:rPr lang="en-US" dirty="0" smtClean="0"/>
              <a:t>    border-style: solid;</a:t>
            </a:r>
          </a:p>
          <a:p>
            <a:pPr marL="0" indent="0">
              <a:buNone/>
            </a:pPr>
            <a:r>
              <a:rPr lang="en-US" dirty="0" smtClean="0"/>
              <a:t>    border-color: red green blue yellow;</a:t>
            </a:r>
          </a:p>
          <a:p>
            <a:pPr marL="0" indent="0">
              <a:buNone/>
            </a:pPr>
            <a:r>
              <a:rPr lang="en-US" dirty="0" smtClean="0"/>
              <a:t>} </a:t>
            </a:r>
          </a:p>
          <a:p>
            <a:pPr marL="0" indent="0">
              <a:buNone/>
            </a:pPr>
            <a:r>
              <a:rPr lang="en-US" dirty="0" smtClean="0"/>
              <a:t>&lt;/style&gt;</a:t>
            </a:r>
          </a:p>
          <a:p>
            <a:endParaRPr lang="en-US" dirty="0"/>
          </a:p>
        </p:txBody>
      </p:sp>
      <p:pic>
        <p:nvPicPr>
          <p:cNvPr id="4" name="Picture 3"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Border - Individual Sides</a:t>
            </a:r>
            <a:br>
              <a:rPr lang="en-US" b="1"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&lt;style&gt;</a:t>
            </a:r>
          </a:p>
          <a:p>
            <a:pPr marL="0" indent="0">
              <a:buNone/>
            </a:pPr>
            <a:r>
              <a:rPr lang="en-US" dirty="0" smtClean="0"/>
              <a:t>p {</a:t>
            </a:r>
          </a:p>
          <a:p>
            <a:pPr marL="0" indent="0">
              <a:buNone/>
            </a:pPr>
            <a:r>
              <a:rPr lang="en-US" dirty="0" smtClean="0"/>
              <a:t>    border-top-style: dotted;</a:t>
            </a:r>
          </a:p>
          <a:p>
            <a:pPr marL="0" indent="0">
              <a:buNone/>
            </a:pPr>
            <a:r>
              <a:rPr lang="en-US" dirty="0" smtClean="0"/>
              <a:t>    border-right-style: solid;</a:t>
            </a:r>
          </a:p>
          <a:p>
            <a:pPr marL="0" indent="0">
              <a:buNone/>
            </a:pPr>
            <a:r>
              <a:rPr lang="en-US" dirty="0" smtClean="0"/>
              <a:t>    border-bottom-style: dotted;</a:t>
            </a:r>
          </a:p>
          <a:p>
            <a:pPr marL="0" indent="0">
              <a:buNone/>
            </a:pPr>
            <a:r>
              <a:rPr lang="en-US" dirty="0" smtClean="0"/>
              <a:t>    border-left-style: solid;</a:t>
            </a:r>
          </a:p>
          <a:p>
            <a:pPr marL="0" indent="0">
              <a:buNone/>
            </a:pPr>
            <a:r>
              <a:rPr lang="en-US" dirty="0" smtClean="0"/>
              <a:t>}</a:t>
            </a:r>
            <a:endParaRPr lang="en-US" dirty="0"/>
          </a:p>
        </p:txBody>
      </p:sp>
      <p:pic>
        <p:nvPicPr>
          <p:cNvPr id="4" name="Picture 3"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b="1" dirty="0" smtClean="0"/>
              <a:t>Border - Shorthand Property</a:t>
            </a:r>
            <a:br>
              <a:rPr lang="en-US" b="1" dirty="0" smtClean="0"/>
            </a:br>
            <a:endParaRPr lang="en-US" dirty="0"/>
          </a:p>
        </p:txBody>
      </p:sp>
      <p:sp>
        <p:nvSpPr>
          <p:cNvPr id="3" name="Content Placeholder 2"/>
          <p:cNvSpPr>
            <a:spLocks noGrp="1"/>
          </p:cNvSpPr>
          <p:nvPr>
            <p:ph idx="1"/>
          </p:nvPr>
        </p:nvSpPr>
        <p:spPr>
          <a:xfrm>
            <a:off x="457200" y="685800"/>
            <a:ext cx="8229600" cy="6172200"/>
          </a:xfrm>
        </p:spPr>
        <p:txBody>
          <a:bodyPr>
            <a:normAutofit/>
          </a:bodyPr>
          <a:lstStyle/>
          <a:p>
            <a:r>
              <a:rPr lang="en-US" dirty="0" smtClean="0"/>
              <a:t>As you can see from the examples above, there are many properties to consider when dealing with borders.</a:t>
            </a:r>
          </a:p>
          <a:p>
            <a:r>
              <a:rPr lang="en-US" dirty="0" smtClean="0"/>
              <a:t>To shorten the code, it is also possible to specify all the individual border properties in one property.</a:t>
            </a:r>
          </a:p>
          <a:p>
            <a:pPr>
              <a:buNone/>
            </a:pPr>
            <a:endParaRPr lang="en-US" dirty="0" smtClean="0"/>
          </a:p>
          <a:p>
            <a:r>
              <a:rPr lang="en-US" dirty="0" smtClean="0"/>
              <a:t>The border property is a shorthand property for the following individual border properties:</a:t>
            </a:r>
          </a:p>
          <a:p>
            <a:pPr>
              <a:buNone/>
            </a:pPr>
            <a:endParaRPr lang="en-US" dirty="0" smtClean="0"/>
          </a:p>
          <a:p>
            <a:r>
              <a:rPr lang="en-US" dirty="0" smtClean="0"/>
              <a:t>border-width</a:t>
            </a:r>
          </a:p>
          <a:p>
            <a:r>
              <a:rPr lang="en-US" dirty="0" smtClean="0"/>
              <a:t>border-style (required)</a:t>
            </a:r>
          </a:p>
          <a:p>
            <a:r>
              <a:rPr lang="en-US" dirty="0" smtClean="0"/>
              <a:t>border-color</a:t>
            </a:r>
            <a:endParaRPr lang="en-US" dirty="0"/>
          </a:p>
        </p:txBody>
      </p:sp>
      <p:pic>
        <p:nvPicPr>
          <p:cNvPr id="4" name="Picture 3"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&lt;style&gt;</a:t>
            </a:r>
          </a:p>
          <a:p>
            <a:r>
              <a:rPr lang="en-US" dirty="0" smtClean="0"/>
              <a:t>p {</a:t>
            </a:r>
          </a:p>
          <a:p>
            <a:r>
              <a:rPr lang="en-US" dirty="0" smtClean="0"/>
              <a:t>    border-top-style: dotted;</a:t>
            </a:r>
          </a:p>
          <a:p>
            <a:r>
              <a:rPr lang="en-US" dirty="0" smtClean="0"/>
              <a:t>    border-right-style: solid;</a:t>
            </a:r>
          </a:p>
          <a:p>
            <a:r>
              <a:rPr lang="en-US" dirty="0" smtClean="0"/>
              <a:t>    border-bottom-style: dotted;</a:t>
            </a:r>
          </a:p>
          <a:p>
            <a:r>
              <a:rPr lang="en-US" dirty="0" smtClean="0"/>
              <a:t>    border-left-style: solid;</a:t>
            </a:r>
          </a:p>
          <a:p>
            <a:r>
              <a:rPr lang="en-US" dirty="0" smtClean="0"/>
              <a:t>}</a:t>
            </a:r>
            <a:endParaRPr lang="en-US" dirty="0"/>
          </a:p>
        </p:txBody>
      </p:sp>
      <p:pic>
        <p:nvPicPr>
          <p:cNvPr id="4" name="Picture 3"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Example</a:t>
            </a:r>
            <a:endParaRPr lang="en-US" dirty="0"/>
          </a:p>
        </p:txBody>
      </p:sp>
      <p:sp>
        <p:nvSpPr>
          <p:cNvPr id="3" name="Content Placeholder 2"/>
          <p:cNvSpPr>
            <a:spLocks noGrp="1"/>
          </p:cNvSpPr>
          <p:nvPr>
            <p:ph idx="1"/>
          </p:nvPr>
        </p:nvSpPr>
        <p:spPr/>
        <p:txBody>
          <a:bodyPr/>
          <a:lstStyle/>
          <a:p>
            <a:pPr>
              <a:buNone/>
            </a:pPr>
            <a:r>
              <a:rPr lang="en-US" dirty="0" smtClean="0"/>
              <a:t>body {</a:t>
            </a:r>
          </a:p>
          <a:p>
            <a:pPr>
              <a:buNone/>
            </a:pPr>
            <a:r>
              <a:rPr lang="en-US" dirty="0" smtClean="0"/>
              <a:t>margin: 0;</a:t>
            </a:r>
          </a:p>
          <a:p>
            <a:pPr>
              <a:buNone/>
            </a:pPr>
            <a:r>
              <a:rPr lang="en-US" dirty="0" smtClean="0"/>
              <a:t>padding: 0;</a:t>
            </a:r>
          </a:p>
          <a:p>
            <a:pPr>
              <a:buNone/>
            </a:pPr>
            <a:r>
              <a:rPr lang="en-US" dirty="0" smtClean="0"/>
              <a:t>background: #000 </a:t>
            </a:r>
            <a:r>
              <a:rPr lang="en-US" dirty="0" err="1" smtClean="0"/>
              <a:t>url</a:t>
            </a:r>
            <a:r>
              <a:rPr lang="en-US" dirty="0" smtClean="0"/>
              <a:t>(‘images/backgrounds/star.png’) no-repeat fixed;</a:t>
            </a:r>
          </a:p>
          <a:p>
            <a:pPr>
              <a:buNone/>
            </a:pPr>
            <a:r>
              <a:rPr lang="en-US" dirty="0" smtClean="0"/>
              <a:t>font: 12px sans-serif;</a:t>
            </a:r>
          </a:p>
          <a:p>
            <a:pPr>
              <a:buNone/>
            </a:pPr>
            <a:r>
              <a:rPr lang="en-US" dirty="0" smtClean="0"/>
              <a:t>}</a:t>
            </a:r>
            <a:endParaRPr lang="en-US" dirty="0"/>
          </a:p>
        </p:txBody>
      </p:sp>
      <p:pic>
        <p:nvPicPr>
          <p:cNvPr id="4" name="Picture 3" descr="logo.png"/>
          <p:cNvPicPr>
            <a:picLocks noChangeAspect="1"/>
          </p:cNvPicPr>
          <p:nvPr/>
        </p:nvPicPr>
        <p:blipFill>
          <a:blip r:embed="rId2"/>
          <a:stretch>
            <a:fillRect/>
          </a:stretch>
        </p:blipFill>
        <p:spPr>
          <a:xfrm>
            <a:off x="304800" y="5638800"/>
            <a:ext cx="1202108" cy="6096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828800"/>
            <a:ext cx="8229600" cy="1143000"/>
          </a:xfrm>
        </p:spPr>
        <p:txBody>
          <a:bodyPr>
            <a:normAutofit fontScale="90000"/>
          </a:bodyPr>
          <a:lstStyle/>
          <a:p>
            <a:r>
              <a:rPr lang="en-US" dirty="0" smtClean="0"/>
              <a:t>You can also specify all the individual border properties for just one side:</a:t>
            </a:r>
            <a:endParaRPr lang="en-US" dirty="0"/>
          </a:p>
        </p:txBody>
      </p:sp>
      <p:sp>
        <p:nvSpPr>
          <p:cNvPr id="3" name="Content Placeholder 2"/>
          <p:cNvSpPr>
            <a:spLocks noGrp="1"/>
          </p:cNvSpPr>
          <p:nvPr>
            <p:ph idx="1"/>
          </p:nvPr>
        </p:nvSpPr>
        <p:spPr>
          <a:xfrm>
            <a:off x="457200" y="3124200"/>
            <a:ext cx="8229600" cy="4389120"/>
          </a:xfrm>
        </p:spPr>
        <p:txBody>
          <a:bodyPr/>
          <a:lstStyle/>
          <a:p>
            <a:r>
              <a:rPr lang="en-US" dirty="0" smtClean="0"/>
              <a:t>&lt;style&gt;</a:t>
            </a:r>
          </a:p>
          <a:p>
            <a:r>
              <a:rPr lang="en-US" dirty="0" smtClean="0"/>
              <a:t>p {</a:t>
            </a:r>
          </a:p>
          <a:p>
            <a:r>
              <a:rPr lang="en-US" dirty="0" smtClean="0"/>
              <a:t>    border-left: 6px solid red;</a:t>
            </a:r>
          </a:p>
          <a:p>
            <a:r>
              <a:rPr lang="en-US" dirty="0" smtClean="0"/>
              <a:t>    background-color: </a:t>
            </a:r>
            <a:r>
              <a:rPr lang="en-US" dirty="0" err="1" smtClean="0"/>
              <a:t>lightgrey</a:t>
            </a:r>
            <a:r>
              <a:rPr lang="en-US" dirty="0" smtClean="0"/>
              <a:t>;</a:t>
            </a:r>
          </a:p>
          <a:p>
            <a:r>
              <a:rPr lang="en-US" dirty="0" smtClean="0"/>
              <a:t>}</a:t>
            </a:r>
          </a:p>
          <a:p>
            <a:r>
              <a:rPr lang="en-US" dirty="0" smtClean="0"/>
              <a:t>&lt;/style&gt;</a:t>
            </a:r>
            <a:endParaRPr lang="en-US" dirty="0"/>
          </a:p>
        </p:txBody>
      </p:sp>
      <p:pic>
        <p:nvPicPr>
          <p:cNvPr id="4" name="Picture 3"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Bottom Border</a:t>
            </a:r>
            <a:br>
              <a:rPr lang="en-US" b="1" dirty="0" smtClean="0"/>
            </a:br>
            <a:endParaRPr lang="en-US" dirty="0"/>
          </a:p>
        </p:txBody>
      </p:sp>
      <p:sp>
        <p:nvSpPr>
          <p:cNvPr id="3" name="Content Placeholder 2"/>
          <p:cNvSpPr>
            <a:spLocks noGrp="1"/>
          </p:cNvSpPr>
          <p:nvPr>
            <p:ph idx="1"/>
          </p:nvPr>
        </p:nvSpPr>
        <p:spPr/>
        <p:txBody>
          <a:bodyPr/>
          <a:lstStyle/>
          <a:p>
            <a:r>
              <a:rPr lang="en-US" dirty="0" smtClean="0"/>
              <a:t>&lt;style&gt;</a:t>
            </a:r>
          </a:p>
          <a:p>
            <a:r>
              <a:rPr lang="en-US" dirty="0" smtClean="0"/>
              <a:t>p {</a:t>
            </a:r>
          </a:p>
          <a:p>
            <a:r>
              <a:rPr lang="en-US" dirty="0" smtClean="0"/>
              <a:t>    border-bottom: 6px solid red;</a:t>
            </a:r>
          </a:p>
          <a:p>
            <a:r>
              <a:rPr lang="en-US" dirty="0" smtClean="0"/>
              <a:t>    background-color: </a:t>
            </a:r>
            <a:r>
              <a:rPr lang="en-US" dirty="0" err="1" smtClean="0"/>
              <a:t>lightgrey</a:t>
            </a:r>
            <a:r>
              <a:rPr lang="en-US" dirty="0" smtClean="0"/>
              <a:t>;</a:t>
            </a:r>
          </a:p>
          <a:p>
            <a:r>
              <a:rPr lang="en-US" dirty="0" smtClean="0"/>
              <a: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95400"/>
            <a:ext cx="8229600" cy="627888"/>
          </a:xfrm>
        </p:spPr>
        <p:txBody>
          <a:bodyPr>
            <a:normAutofit fontScale="90000"/>
          </a:bodyPr>
          <a:lstStyle/>
          <a:p>
            <a:r>
              <a:rPr lang="en-US" b="1" dirty="0" smtClean="0"/>
              <a:t>Rounded Borders</a:t>
            </a:r>
            <a:br>
              <a:rPr lang="en-US" b="1" dirty="0" smtClean="0"/>
            </a:br>
            <a:endParaRPr lang="en-US" dirty="0"/>
          </a:p>
        </p:txBody>
      </p:sp>
      <p:sp>
        <p:nvSpPr>
          <p:cNvPr id="3" name="Content Placeholder 2"/>
          <p:cNvSpPr>
            <a:spLocks noGrp="1"/>
          </p:cNvSpPr>
          <p:nvPr>
            <p:ph idx="1"/>
          </p:nvPr>
        </p:nvSpPr>
        <p:spPr>
          <a:xfrm>
            <a:off x="228600" y="1447800"/>
            <a:ext cx="8534400" cy="5410200"/>
          </a:xfrm>
        </p:spPr>
        <p:txBody>
          <a:bodyPr>
            <a:noAutofit/>
          </a:bodyPr>
          <a:lstStyle/>
          <a:p>
            <a:r>
              <a:rPr lang="en-US" sz="2000" dirty="0" smtClean="0"/>
              <a:t>&lt;style&gt;</a:t>
            </a:r>
          </a:p>
          <a:p>
            <a:r>
              <a:rPr lang="en-US" sz="2000" dirty="0" err="1" smtClean="0"/>
              <a:t>p.normal</a:t>
            </a:r>
            <a:r>
              <a:rPr lang="en-US" sz="2000" dirty="0" smtClean="0"/>
              <a:t> {</a:t>
            </a:r>
          </a:p>
          <a:p>
            <a:r>
              <a:rPr lang="en-US" sz="2000" dirty="0" smtClean="0"/>
              <a:t>    border: 2px solid red;</a:t>
            </a:r>
          </a:p>
          <a:p>
            <a:r>
              <a:rPr lang="en-US" sz="2000" dirty="0" smtClean="0"/>
              <a:t>}</a:t>
            </a:r>
          </a:p>
          <a:p>
            <a:r>
              <a:rPr lang="en-US" sz="2000" dirty="0" smtClean="0"/>
              <a:t>p.round1 {</a:t>
            </a:r>
          </a:p>
          <a:p>
            <a:r>
              <a:rPr lang="en-US" sz="2000" dirty="0" smtClean="0"/>
              <a:t>    border: 2px solid red;</a:t>
            </a:r>
          </a:p>
          <a:p>
            <a:r>
              <a:rPr lang="en-US" sz="2000" dirty="0" smtClean="0"/>
              <a:t>    border-radius: 5px;</a:t>
            </a:r>
          </a:p>
          <a:p>
            <a:r>
              <a:rPr lang="en-US" sz="2000" dirty="0" smtClean="0"/>
              <a:t>}</a:t>
            </a:r>
          </a:p>
          <a:p>
            <a:r>
              <a:rPr lang="en-US" sz="2000" dirty="0" smtClean="0"/>
              <a:t>p.round2 {</a:t>
            </a:r>
          </a:p>
          <a:p>
            <a:r>
              <a:rPr lang="en-US" sz="2000" dirty="0" smtClean="0"/>
              <a:t>    border: 2px solid red;</a:t>
            </a:r>
          </a:p>
          <a:p>
            <a:r>
              <a:rPr lang="en-US" sz="2000" dirty="0" smtClean="0"/>
              <a:t>    border-radius: 8px;</a:t>
            </a:r>
          </a:p>
          <a:p>
            <a:r>
              <a:rPr lang="en-US" sz="2000" dirty="0" smtClean="0"/>
              <a:t>} </a:t>
            </a:r>
          </a:p>
          <a:p>
            <a:r>
              <a:rPr lang="en-US" sz="2000" dirty="0" smtClean="0"/>
              <a:t>&lt;/style&gt;</a:t>
            </a:r>
            <a:endParaRPr lang="en-US" sz="2000" dirty="0"/>
          </a:p>
        </p:txBody>
      </p:sp>
      <p:pic>
        <p:nvPicPr>
          <p:cNvPr id="4" name="Picture 3"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6200"/>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457200" y="152400"/>
            <a:ext cx="8229600" cy="6705600"/>
          </a:xfrm>
        </p:spPr>
        <p:txBody>
          <a:bodyPr>
            <a:normAutofit fontScale="77500" lnSpcReduction="20000"/>
          </a:bodyPr>
          <a:lstStyle/>
          <a:p>
            <a:pPr>
              <a:buNone/>
            </a:pPr>
            <a:r>
              <a:rPr lang="en-US" dirty="0" smtClean="0"/>
              <a:t>&lt;style&gt;</a:t>
            </a:r>
            <a:endParaRPr lang="en-US" b="1" dirty="0" smtClean="0"/>
          </a:p>
          <a:p>
            <a:pPr>
              <a:buNone/>
            </a:pPr>
            <a:r>
              <a:rPr lang="en-US" dirty="0" smtClean="0"/>
              <a:t>div {</a:t>
            </a:r>
          </a:p>
          <a:p>
            <a:pPr>
              <a:buNone/>
            </a:pPr>
            <a:r>
              <a:rPr lang="en-US" dirty="0" smtClean="0"/>
              <a:t>    border: 1px solid black;</a:t>
            </a:r>
          </a:p>
          <a:p>
            <a:pPr>
              <a:buNone/>
            </a:pPr>
            <a:r>
              <a:rPr lang="en-US" dirty="0" smtClean="0"/>
              <a:t>    background-color: </a:t>
            </a:r>
            <a:r>
              <a:rPr lang="en-US" dirty="0" err="1" smtClean="0"/>
              <a:t>lightblue</a:t>
            </a:r>
            <a:r>
              <a:rPr lang="en-US" dirty="0" smtClean="0"/>
              <a:t>;</a:t>
            </a:r>
          </a:p>
          <a:p>
            <a:pPr>
              <a:buNone/>
            </a:pPr>
            <a:r>
              <a:rPr lang="en-US" dirty="0" smtClean="0"/>
              <a:t>}</a:t>
            </a:r>
          </a:p>
          <a:p>
            <a:pPr>
              <a:buNone/>
            </a:pPr>
            <a:endParaRPr lang="en-US" dirty="0" smtClean="0"/>
          </a:p>
          <a:p>
            <a:pPr>
              <a:buNone/>
            </a:pPr>
            <a:r>
              <a:rPr lang="en-US" dirty="0" smtClean="0"/>
              <a:t>div.ex1 {</a:t>
            </a:r>
          </a:p>
          <a:p>
            <a:pPr>
              <a:buNone/>
            </a:pPr>
            <a:r>
              <a:rPr lang="en-US" dirty="0" smtClean="0"/>
              <a:t>    padding: 25px 50px 75px 100px;</a:t>
            </a:r>
          </a:p>
          <a:p>
            <a:pPr>
              <a:buNone/>
            </a:pPr>
            <a:r>
              <a:rPr lang="en-US" dirty="0" smtClean="0"/>
              <a:t>}</a:t>
            </a:r>
          </a:p>
          <a:p>
            <a:pPr>
              <a:buNone/>
            </a:pPr>
            <a:endParaRPr lang="en-US" dirty="0" smtClean="0"/>
          </a:p>
          <a:p>
            <a:pPr>
              <a:buNone/>
            </a:pPr>
            <a:r>
              <a:rPr lang="en-US" dirty="0" smtClean="0"/>
              <a:t>div.ex2 {</a:t>
            </a:r>
          </a:p>
          <a:p>
            <a:pPr>
              <a:buNone/>
            </a:pPr>
            <a:r>
              <a:rPr lang="en-US" dirty="0" smtClean="0"/>
              <a:t>    padding: 25px 50px 75px;</a:t>
            </a:r>
          </a:p>
          <a:p>
            <a:pPr>
              <a:buNone/>
            </a:pPr>
            <a:r>
              <a:rPr lang="en-US" dirty="0" smtClean="0"/>
              <a:t>}</a:t>
            </a:r>
          </a:p>
          <a:p>
            <a:pPr>
              <a:buNone/>
            </a:pPr>
            <a:endParaRPr lang="en-US" dirty="0" smtClean="0"/>
          </a:p>
          <a:p>
            <a:pPr>
              <a:buNone/>
            </a:pPr>
            <a:r>
              <a:rPr lang="en-US" dirty="0" smtClean="0"/>
              <a:t>div.ex3 {</a:t>
            </a:r>
          </a:p>
          <a:p>
            <a:pPr>
              <a:buNone/>
            </a:pPr>
            <a:r>
              <a:rPr lang="en-US" dirty="0" smtClean="0"/>
              <a:t>    padding: 25px 50px;</a:t>
            </a:r>
          </a:p>
          <a:p>
            <a:pPr>
              <a:buNone/>
            </a:pPr>
            <a:r>
              <a:rPr lang="en-US" dirty="0" smtClean="0"/>
              <a:t>}</a:t>
            </a:r>
          </a:p>
          <a:p>
            <a:pPr>
              <a:buNone/>
            </a:pPr>
            <a:endParaRPr lang="en-US" dirty="0" smtClean="0"/>
          </a:p>
          <a:p>
            <a:pPr>
              <a:buNone/>
            </a:pPr>
            <a:r>
              <a:rPr lang="en-US" dirty="0" smtClean="0"/>
              <a:t>div.ex4 {</a:t>
            </a:r>
          </a:p>
          <a:p>
            <a:pPr>
              <a:buNone/>
            </a:pPr>
            <a:r>
              <a:rPr lang="en-US" dirty="0" smtClean="0"/>
              <a:t>    padding: 25px;</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CSS Margins</a:t>
            </a:r>
            <a:br>
              <a:rPr lang="en-US" dirty="0" smtClean="0"/>
            </a:br>
            <a:endParaRPr lang="en-US" dirty="0"/>
          </a:p>
        </p:txBody>
      </p:sp>
      <p:sp>
        <p:nvSpPr>
          <p:cNvPr id="3" name="Subtitle 2"/>
          <p:cNvSpPr>
            <a:spLocks noGrp="1"/>
          </p:cNvSpPr>
          <p:nvPr>
            <p:ph type="subTitle" idx="1"/>
          </p:nvPr>
        </p:nvSpPr>
        <p:spPr/>
        <p:txBody>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658369"/>
            <a:ext cx="8229600" cy="45719"/>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457200" y="685800"/>
            <a:ext cx="8229600" cy="6172200"/>
          </a:xfrm>
        </p:spPr>
        <p:txBody>
          <a:bodyPr/>
          <a:lstStyle/>
          <a:p>
            <a:r>
              <a:rPr lang="en-US" dirty="0" smtClean="0"/>
              <a:t>The CSS margin properties are used to generate space around elements.</a:t>
            </a:r>
          </a:p>
          <a:p>
            <a:r>
              <a:rPr lang="en-US" dirty="0" smtClean="0"/>
              <a:t>The margin properties set the size of the white space outside the border.</a:t>
            </a:r>
          </a:p>
          <a:p>
            <a:r>
              <a:rPr lang="en-US" dirty="0" smtClean="0"/>
              <a:t>With CSS, you have full control over the margins. There are CSS properties for setting the margin for each side of an element (top, right, bottom, and left).</a:t>
            </a:r>
          </a:p>
          <a:p>
            <a:r>
              <a:rPr lang="en-US" dirty="0" smtClean="0"/>
              <a:t>CSS has properties for specifying the margin for each side of an element:</a:t>
            </a:r>
          </a:p>
          <a:p>
            <a:pPr lvl="3"/>
            <a:r>
              <a:rPr lang="en-US" sz="2800" dirty="0" smtClean="0"/>
              <a:t>margin-top</a:t>
            </a:r>
          </a:p>
          <a:p>
            <a:pPr lvl="3"/>
            <a:r>
              <a:rPr lang="en-US" sz="2800" dirty="0" smtClean="0"/>
              <a:t>margin-right</a:t>
            </a:r>
          </a:p>
          <a:p>
            <a:pPr lvl="3"/>
            <a:r>
              <a:rPr lang="en-US" sz="2800" dirty="0" smtClean="0"/>
              <a:t>margin-bottom</a:t>
            </a:r>
          </a:p>
          <a:p>
            <a:pPr lvl="3"/>
            <a:r>
              <a:rPr lang="en-US" sz="2800" dirty="0" smtClean="0"/>
              <a:t>margin-left</a:t>
            </a:r>
          </a:p>
          <a:p>
            <a:endParaRPr lang="en-US" dirty="0" smtClean="0"/>
          </a:p>
          <a:p>
            <a:endParaRPr lang="en-US" dirty="0"/>
          </a:p>
        </p:txBody>
      </p:sp>
      <p:pic>
        <p:nvPicPr>
          <p:cNvPr id="4" name="Picture 3"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0"/>
            <a:ext cx="8229600" cy="704088"/>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457200" y="838200"/>
            <a:ext cx="8229600" cy="5791200"/>
          </a:xfrm>
        </p:spPr>
        <p:txBody>
          <a:bodyPr>
            <a:normAutofit/>
          </a:bodyPr>
          <a:lstStyle/>
          <a:p>
            <a:r>
              <a:rPr lang="en-US" dirty="0" smtClean="0"/>
              <a:t>All the margin properties can have the following values:</a:t>
            </a:r>
          </a:p>
          <a:p>
            <a:r>
              <a:rPr lang="en-US" dirty="0" smtClean="0"/>
              <a:t>auto - the browser calculates the margin</a:t>
            </a:r>
          </a:p>
          <a:p>
            <a:r>
              <a:rPr lang="en-US" i="1" dirty="0" smtClean="0"/>
              <a:t>length</a:t>
            </a:r>
            <a:r>
              <a:rPr lang="en-US" dirty="0" smtClean="0"/>
              <a:t> - specifies a margin in </a:t>
            </a:r>
            <a:r>
              <a:rPr lang="en-US" dirty="0" err="1" smtClean="0"/>
              <a:t>px</a:t>
            </a:r>
            <a:r>
              <a:rPr lang="en-US" dirty="0" smtClean="0"/>
              <a:t>, pt, cm, etc.</a:t>
            </a:r>
          </a:p>
          <a:p>
            <a:r>
              <a:rPr lang="en-US" i="1" dirty="0" smtClean="0"/>
              <a:t>%</a:t>
            </a:r>
            <a:r>
              <a:rPr lang="en-US" dirty="0" smtClean="0"/>
              <a:t> - specifies a margin in % of the width of the containing element</a:t>
            </a:r>
          </a:p>
          <a:p>
            <a:r>
              <a:rPr lang="en-US" dirty="0" smtClean="0"/>
              <a:t>inherit - specifies that the margin should be inherited from the parent element</a:t>
            </a:r>
          </a:p>
          <a:p>
            <a:r>
              <a:rPr lang="en-US" sz="3200" b="1" dirty="0" smtClean="0"/>
              <a:t>Tip: Negative values are allowed.</a:t>
            </a:r>
          </a:p>
          <a:p>
            <a:r>
              <a:rPr lang="en-US" dirty="0" smtClean="0"/>
              <a:t>The following example sets different margins for all four sides of a &lt;p&gt; element:</a:t>
            </a:r>
          </a:p>
          <a:p>
            <a:endParaRPr lang="en-US" dirty="0"/>
          </a:p>
        </p:txBody>
      </p:sp>
      <p:pic>
        <p:nvPicPr>
          <p:cNvPr id="4" name="Picture 3"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2359"/>
            <a:ext cx="7924800" cy="6555641"/>
          </a:xfrm>
          <a:prstGeom prst="rect">
            <a:avLst/>
          </a:prstGeom>
        </p:spPr>
        <p:txBody>
          <a:bodyPr wrap="square">
            <a:spAutoFit/>
          </a:bodyPr>
          <a:lstStyle/>
          <a:p>
            <a:r>
              <a:rPr lang="en-US" sz="2800" dirty="0" smtClean="0"/>
              <a:t>&lt;style&gt;</a:t>
            </a:r>
          </a:p>
          <a:p>
            <a:r>
              <a:rPr lang="en-US" sz="2800" dirty="0" smtClean="0"/>
              <a:t>div {</a:t>
            </a:r>
          </a:p>
          <a:p>
            <a:r>
              <a:rPr lang="en-US" sz="2800" dirty="0" smtClean="0"/>
              <a:t>    border: 1px solid black;</a:t>
            </a:r>
          </a:p>
          <a:p>
            <a:r>
              <a:rPr lang="en-US" sz="2800" dirty="0" smtClean="0"/>
              <a:t>    margin-top: 100px;</a:t>
            </a:r>
          </a:p>
          <a:p>
            <a:r>
              <a:rPr lang="en-US" sz="2800" dirty="0" smtClean="0"/>
              <a:t>    margin-bottom: 100px;</a:t>
            </a:r>
          </a:p>
          <a:p>
            <a:r>
              <a:rPr lang="en-US" sz="2800" dirty="0" smtClean="0"/>
              <a:t>    margin-right: 150px;</a:t>
            </a:r>
          </a:p>
          <a:p>
            <a:r>
              <a:rPr lang="en-US" sz="2800" dirty="0" smtClean="0"/>
              <a:t>    margin-left: 80px;</a:t>
            </a:r>
          </a:p>
          <a:p>
            <a:r>
              <a:rPr lang="en-US" sz="2800" dirty="0" smtClean="0"/>
              <a:t>    background-color: </a:t>
            </a:r>
            <a:r>
              <a:rPr lang="en-US" sz="2800" dirty="0" err="1" smtClean="0"/>
              <a:t>lightblue</a:t>
            </a:r>
            <a:r>
              <a:rPr lang="en-US" sz="2800" dirty="0" smtClean="0"/>
              <a:t>;}</a:t>
            </a:r>
          </a:p>
          <a:p>
            <a:r>
              <a:rPr lang="en-US" sz="2800" dirty="0" smtClean="0"/>
              <a:t>&lt;/style&gt;&lt;/head&gt;</a:t>
            </a:r>
          </a:p>
          <a:p>
            <a:r>
              <a:rPr lang="en-US" sz="2800" dirty="0" smtClean="0"/>
              <a:t>&lt;body&gt;</a:t>
            </a:r>
          </a:p>
          <a:p>
            <a:r>
              <a:rPr lang="en-US" sz="2800" dirty="0" smtClean="0"/>
              <a:t>&lt;h2&gt;Using individual margin properties&lt;/h2&gt;</a:t>
            </a:r>
          </a:p>
          <a:p>
            <a:r>
              <a:rPr lang="en-US" sz="2800" dirty="0" smtClean="0"/>
              <a:t>&lt;div&gt;This div element has a top margin of 100px, a right margin of 150px, a bottom margin of 100px, and a left margin of 80px.&lt;/div&gt;</a:t>
            </a:r>
          </a:p>
          <a:p>
            <a:endParaRPr lang="en-US" sz="2800" dirty="0"/>
          </a:p>
        </p:txBody>
      </p:sp>
      <p:pic>
        <p:nvPicPr>
          <p:cNvPr id="3" name="Picture 2"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990600"/>
          </a:xfrm>
        </p:spPr>
        <p:txBody>
          <a:bodyPr>
            <a:noAutofit/>
          </a:bodyPr>
          <a:lstStyle/>
          <a:p>
            <a:r>
              <a:rPr lang="en-US" sz="3200" b="1" dirty="0" smtClean="0"/>
              <a:t>Margin - Shorthand Property</a:t>
            </a:r>
            <a:br>
              <a:rPr lang="en-US" sz="3200" b="1" dirty="0" smtClean="0"/>
            </a:br>
            <a:endParaRPr lang="en-US" sz="3200" dirty="0"/>
          </a:p>
        </p:txBody>
      </p:sp>
      <p:sp>
        <p:nvSpPr>
          <p:cNvPr id="3" name="Content Placeholder 2"/>
          <p:cNvSpPr>
            <a:spLocks noGrp="1"/>
          </p:cNvSpPr>
          <p:nvPr>
            <p:ph idx="1"/>
          </p:nvPr>
        </p:nvSpPr>
        <p:spPr>
          <a:xfrm>
            <a:off x="228600" y="1219200"/>
            <a:ext cx="8382000" cy="5410200"/>
          </a:xfrm>
        </p:spPr>
        <p:txBody>
          <a:bodyPr>
            <a:normAutofit fontScale="70000" lnSpcReduction="20000"/>
          </a:bodyPr>
          <a:lstStyle/>
          <a:p>
            <a:r>
              <a:rPr lang="en-US" sz="3100" dirty="0" smtClean="0"/>
              <a:t>To shorten the code, it is possible to specify all the </a:t>
            </a:r>
            <a:r>
              <a:rPr lang="en-US" sz="3100" dirty="0" err="1" smtClean="0"/>
              <a:t>margiTo</a:t>
            </a:r>
            <a:r>
              <a:rPr lang="en-US" sz="3100" dirty="0" smtClean="0"/>
              <a:t> shorten the code, it is possible to specify all the margin properties in one property.</a:t>
            </a:r>
          </a:p>
          <a:p>
            <a:pPr>
              <a:buNone/>
            </a:pPr>
            <a:endParaRPr lang="en-US" dirty="0" smtClean="0"/>
          </a:p>
          <a:p>
            <a:pPr marL="0" indent="0">
              <a:buNone/>
            </a:pPr>
            <a:r>
              <a:rPr lang="en-US" dirty="0" smtClean="0"/>
              <a:t>&lt;style&gt;</a:t>
            </a:r>
          </a:p>
          <a:p>
            <a:pPr marL="0" indent="0">
              <a:buNone/>
            </a:pPr>
            <a:r>
              <a:rPr lang="en-US" dirty="0" smtClean="0"/>
              <a:t>div {</a:t>
            </a:r>
          </a:p>
          <a:p>
            <a:pPr marL="0" indent="0">
              <a:buNone/>
            </a:pPr>
            <a:r>
              <a:rPr lang="en-US" dirty="0" smtClean="0"/>
              <a:t>    border: 1px solid black;</a:t>
            </a:r>
          </a:p>
          <a:p>
            <a:pPr marL="0" indent="0">
              <a:buNone/>
            </a:pPr>
            <a:r>
              <a:rPr lang="en-US" dirty="0" smtClean="0"/>
              <a:t>    margin: 100px 150px 100px 80px;</a:t>
            </a:r>
          </a:p>
          <a:p>
            <a:pPr marL="0" indent="0">
              <a:buNone/>
            </a:pPr>
            <a:r>
              <a:rPr lang="en-US" dirty="0" smtClean="0"/>
              <a:t>    background-color: </a:t>
            </a:r>
            <a:r>
              <a:rPr lang="en-US" dirty="0" err="1" smtClean="0"/>
              <a:t>lightblue</a:t>
            </a:r>
            <a:r>
              <a:rPr lang="en-US" dirty="0" smtClean="0"/>
              <a:t>;</a:t>
            </a:r>
          </a:p>
          <a:p>
            <a:pPr marL="0" indent="0">
              <a:buNone/>
            </a:pPr>
            <a:r>
              <a:rPr lang="en-US" dirty="0" smtClean="0"/>
              <a:t>}</a:t>
            </a:r>
          </a:p>
          <a:p>
            <a:pPr marL="0" indent="0">
              <a:buNone/>
            </a:pPr>
            <a:r>
              <a:rPr lang="en-US" dirty="0" smtClean="0"/>
              <a:t>&lt;/style&gt;</a:t>
            </a:r>
          </a:p>
          <a:p>
            <a:pPr marL="0" indent="0">
              <a:buNone/>
            </a:pPr>
            <a:r>
              <a:rPr lang="en-US" dirty="0" smtClean="0"/>
              <a:t>&lt;/head&gt;</a:t>
            </a:r>
          </a:p>
          <a:p>
            <a:pPr marL="0" indent="0">
              <a:buNone/>
            </a:pPr>
            <a:r>
              <a:rPr lang="en-US" dirty="0" smtClean="0"/>
              <a:t>&lt;body&gt;</a:t>
            </a:r>
          </a:p>
          <a:p>
            <a:pPr marL="0" indent="0">
              <a:buNone/>
            </a:pPr>
            <a:endParaRPr lang="en-US" dirty="0" smtClean="0"/>
          </a:p>
          <a:p>
            <a:pPr marL="0" indent="0">
              <a:buNone/>
            </a:pPr>
            <a:r>
              <a:rPr lang="en-US" dirty="0" smtClean="0"/>
              <a:t>&lt;h2&gt;Using the margin shorthand property&lt;/h2&gt;</a:t>
            </a:r>
          </a:p>
          <a:p>
            <a:pPr marL="0" indent="0">
              <a:buNone/>
            </a:pPr>
            <a:r>
              <a:rPr lang="en-US" dirty="0" smtClean="0"/>
              <a:t>&lt;div&gt;This div element has a top margin of 100px, a right margin of 150px, a bottom margin of 100px, and a left margin of 80px.&lt;/div&gt;n properties in one property.</a:t>
            </a:r>
            <a:endParaRPr lang="en-US" dirty="0"/>
          </a:p>
        </p:txBody>
      </p:sp>
      <p:pic>
        <p:nvPicPr>
          <p:cNvPr id="4" name="Picture 3"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The auto Value</a:t>
            </a:r>
            <a:br>
              <a:rPr lang="en-US" b="1" dirty="0" smtClean="0"/>
            </a:br>
            <a:endParaRPr lang="en-US" dirty="0"/>
          </a:p>
        </p:txBody>
      </p:sp>
      <p:sp>
        <p:nvSpPr>
          <p:cNvPr id="3" name="Content Placeholder 2"/>
          <p:cNvSpPr>
            <a:spLocks noGrp="1"/>
          </p:cNvSpPr>
          <p:nvPr>
            <p:ph idx="1"/>
          </p:nvPr>
        </p:nvSpPr>
        <p:spPr>
          <a:xfrm>
            <a:off x="457200" y="1295400"/>
            <a:ext cx="8229600" cy="5029200"/>
          </a:xfrm>
        </p:spPr>
        <p:txBody>
          <a:bodyPr/>
          <a:lstStyle/>
          <a:p>
            <a:r>
              <a:rPr lang="en-US" dirty="0" smtClean="0"/>
              <a:t>You can set the margin property to auto to horizontally center the element within its container.</a:t>
            </a:r>
          </a:p>
          <a:p>
            <a:endParaRPr lang="en-US" dirty="0" smtClean="0"/>
          </a:p>
          <a:p>
            <a:pPr>
              <a:buNone/>
            </a:pPr>
            <a:r>
              <a:rPr lang="en-US" dirty="0" smtClean="0"/>
              <a:t>div {</a:t>
            </a:r>
          </a:p>
          <a:p>
            <a:pPr>
              <a:buNone/>
            </a:pPr>
            <a:r>
              <a:rPr lang="en-US" dirty="0" smtClean="0"/>
              <a:t>    width:300px;</a:t>
            </a:r>
          </a:p>
          <a:p>
            <a:pPr>
              <a:buNone/>
            </a:pPr>
            <a:r>
              <a:rPr lang="en-US" dirty="0" smtClean="0"/>
              <a:t>    margin: auto;</a:t>
            </a:r>
          </a:p>
          <a:p>
            <a:pPr>
              <a:buNone/>
            </a:pPr>
            <a:r>
              <a:rPr lang="en-US" dirty="0" smtClean="0"/>
              <a:t>    border: 1px solid red;</a:t>
            </a:r>
          </a:p>
          <a:p>
            <a:pPr>
              <a:buNone/>
            </a:pPr>
            <a:r>
              <a:rPr lang="en-US" dirty="0" smtClean="0"/>
              <a:t>}</a:t>
            </a:r>
            <a:endParaRPr lang="en-US" dirty="0"/>
          </a:p>
        </p:txBody>
      </p:sp>
      <p:pic>
        <p:nvPicPr>
          <p:cNvPr id="4" name="Picture 3"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Three Ways to Insert CSS</a:t>
            </a:r>
            <a:endParaRPr lang="en-US" dirty="0"/>
          </a:p>
        </p:txBody>
      </p:sp>
      <p:sp>
        <p:nvSpPr>
          <p:cNvPr id="3" name="Content Placeholder 2"/>
          <p:cNvSpPr>
            <a:spLocks noGrp="1"/>
          </p:cNvSpPr>
          <p:nvPr>
            <p:ph idx="1"/>
          </p:nvPr>
        </p:nvSpPr>
        <p:spPr/>
        <p:txBody>
          <a:bodyPr>
            <a:normAutofit/>
          </a:bodyPr>
          <a:lstStyle/>
          <a:p>
            <a:r>
              <a:rPr lang="en-US" dirty="0" smtClean="0"/>
              <a:t>Internal style sheet</a:t>
            </a:r>
          </a:p>
          <a:p>
            <a:r>
              <a:rPr lang="en-US" dirty="0" smtClean="0"/>
              <a:t>External style sheet</a:t>
            </a:r>
          </a:p>
          <a:p>
            <a:r>
              <a:rPr lang="en-US" dirty="0" smtClean="0"/>
              <a:t>Inline style</a:t>
            </a:r>
          </a:p>
          <a:p>
            <a:endParaRPr lang="en-US" dirty="0" smtClean="0"/>
          </a:p>
          <a:p>
            <a:endParaRPr lang="en-US" dirty="0" smtClean="0"/>
          </a:p>
          <a:p>
            <a:endParaRPr lang="en-US" dirty="0"/>
          </a:p>
        </p:txBody>
      </p:sp>
      <p:pic>
        <p:nvPicPr>
          <p:cNvPr id="4" name="Picture 3" descr="logo.png"/>
          <p:cNvPicPr>
            <a:picLocks noChangeAspect="1"/>
          </p:cNvPicPr>
          <p:nvPr/>
        </p:nvPicPr>
        <p:blipFill>
          <a:blip r:embed="rId2"/>
          <a:stretch>
            <a:fillRect/>
          </a:stretch>
        </p:blipFill>
        <p:spPr>
          <a:xfrm>
            <a:off x="304800" y="5638800"/>
            <a:ext cx="1202108" cy="6096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US" b="1" dirty="0" smtClean="0"/>
              <a:t>The inherit Value</a:t>
            </a:r>
            <a:br>
              <a:rPr lang="en-US" b="1" dirty="0" smtClean="0"/>
            </a:br>
            <a:endParaRPr lang="en-US" dirty="0"/>
          </a:p>
        </p:txBody>
      </p:sp>
      <p:sp>
        <p:nvSpPr>
          <p:cNvPr id="3" name="Content Placeholder 2"/>
          <p:cNvSpPr>
            <a:spLocks noGrp="1"/>
          </p:cNvSpPr>
          <p:nvPr>
            <p:ph idx="1"/>
          </p:nvPr>
        </p:nvSpPr>
        <p:spPr>
          <a:xfrm>
            <a:off x="457200" y="914400"/>
            <a:ext cx="8229600" cy="5410200"/>
          </a:xfrm>
        </p:spPr>
        <p:txBody>
          <a:bodyPr/>
          <a:lstStyle/>
          <a:p>
            <a:pPr>
              <a:buNone/>
            </a:pPr>
            <a:r>
              <a:rPr lang="en-US" dirty="0" err="1" smtClean="0"/>
              <a:t>div.container</a:t>
            </a:r>
            <a:r>
              <a:rPr lang="en-US" dirty="0" smtClean="0"/>
              <a:t> {</a:t>
            </a:r>
          </a:p>
          <a:p>
            <a:pPr>
              <a:buNone/>
            </a:pPr>
            <a:r>
              <a:rPr lang="en-US" dirty="0" smtClean="0"/>
              <a:t>    border: 1px solid red;</a:t>
            </a:r>
          </a:p>
          <a:p>
            <a:pPr>
              <a:buNone/>
            </a:pPr>
            <a:r>
              <a:rPr lang="en-US" dirty="0" smtClean="0"/>
              <a:t>    margin-left: 100px;</a:t>
            </a:r>
          </a:p>
          <a:p>
            <a:pPr>
              <a:buNone/>
            </a:pPr>
            <a:r>
              <a:rPr lang="en-US" dirty="0" smtClean="0"/>
              <a:t>}</a:t>
            </a:r>
          </a:p>
          <a:p>
            <a:pPr>
              <a:buNone/>
            </a:pPr>
            <a:endParaRPr lang="en-US" dirty="0" smtClean="0"/>
          </a:p>
          <a:p>
            <a:pPr>
              <a:buNone/>
            </a:pPr>
            <a:r>
              <a:rPr lang="en-US" dirty="0" err="1" smtClean="0"/>
              <a:t>p.one</a:t>
            </a:r>
            <a:r>
              <a:rPr lang="en-US" dirty="0" smtClean="0"/>
              <a:t> {</a:t>
            </a:r>
          </a:p>
          <a:p>
            <a:pPr>
              <a:buNone/>
            </a:pPr>
            <a:r>
              <a:rPr lang="en-US" dirty="0" smtClean="0"/>
              <a:t>    margin-left: inherit;</a:t>
            </a:r>
          </a:p>
          <a:p>
            <a:pPr>
              <a:buNone/>
            </a:pPr>
            <a:r>
              <a:rPr lang="en-US" dirty="0" smtClean="0"/>
              <a:t>}</a:t>
            </a:r>
            <a:endParaRPr lang="en-US" dirty="0"/>
          </a:p>
        </p:txBody>
      </p:sp>
      <p:pic>
        <p:nvPicPr>
          <p:cNvPr id="4" name="Picture 3"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6476999"/>
          </a:xfrm>
          <a:prstGeom prst="rect">
            <a:avLst/>
          </a:prstGeom>
        </p:spPr>
        <p:txBody>
          <a:bodyPr wrap="square">
            <a:spAutoFit/>
          </a:bodyPr>
          <a:lstStyle/>
          <a:p>
            <a:r>
              <a:rPr lang="en-US" dirty="0" smtClean="0"/>
              <a:t>&lt;style&gt;</a:t>
            </a:r>
          </a:p>
          <a:p>
            <a:r>
              <a:rPr lang="en-US" dirty="0" smtClean="0"/>
              <a:t>span {</a:t>
            </a:r>
          </a:p>
          <a:p>
            <a:r>
              <a:rPr lang="en-US" dirty="0" smtClean="0"/>
              <a:t>    color: blue;</a:t>
            </a:r>
          </a:p>
          <a:p>
            <a:r>
              <a:rPr lang="en-US" dirty="0" smtClean="0"/>
              <a:t>    border: 1px solid black;</a:t>
            </a:r>
          </a:p>
          <a:p>
            <a:r>
              <a:rPr lang="en-US" dirty="0" smtClean="0"/>
              <a:t>}</a:t>
            </a:r>
          </a:p>
          <a:p>
            <a:r>
              <a:rPr lang="en-US" dirty="0" smtClean="0"/>
              <a:t>.extra span {</a:t>
            </a:r>
          </a:p>
          <a:p>
            <a:r>
              <a:rPr lang="en-US" dirty="0" smtClean="0"/>
              <a:t>    color: inherit;</a:t>
            </a:r>
          </a:p>
          <a:p>
            <a:r>
              <a:rPr lang="en-US" dirty="0" smtClean="0"/>
              <a:t>}</a:t>
            </a:r>
          </a:p>
          <a:p>
            <a:r>
              <a:rPr lang="en-US" dirty="0" smtClean="0"/>
              <a:t>&lt;/style&gt;</a:t>
            </a:r>
          </a:p>
          <a:p>
            <a:r>
              <a:rPr lang="en-US" dirty="0" smtClean="0"/>
              <a:t>&lt;/head&gt;</a:t>
            </a:r>
          </a:p>
          <a:p>
            <a:r>
              <a:rPr lang="en-US" dirty="0" smtClean="0"/>
              <a:t>&lt;body&gt;</a:t>
            </a:r>
          </a:p>
          <a:p>
            <a:r>
              <a:rPr lang="en-US" dirty="0" smtClean="0"/>
              <a:t>&lt;div&gt;</a:t>
            </a:r>
          </a:p>
          <a:p>
            <a:r>
              <a:rPr lang="en-US" dirty="0" smtClean="0"/>
              <a:t>Here is &lt;span&gt;a span element&lt;/span&gt; which is blue, as span elements are set to be.</a:t>
            </a:r>
          </a:p>
          <a:p>
            <a:r>
              <a:rPr lang="en-US" dirty="0" smtClean="0"/>
              <a:t>&lt;/div&gt;</a:t>
            </a:r>
          </a:p>
          <a:p>
            <a:endParaRPr lang="en-US" dirty="0" smtClean="0"/>
          </a:p>
          <a:p>
            <a:r>
              <a:rPr lang="en-US" dirty="0" smtClean="0"/>
              <a:t>&lt;div class="extra" style="</a:t>
            </a:r>
            <a:r>
              <a:rPr lang="en-US" dirty="0" err="1" smtClean="0"/>
              <a:t>color:green</a:t>
            </a:r>
            <a:r>
              <a:rPr lang="en-US" dirty="0" smtClean="0"/>
              <a:t>"&gt;</a:t>
            </a:r>
          </a:p>
          <a:p>
            <a:r>
              <a:rPr lang="en-US" dirty="0" smtClean="0"/>
              <a:t>Here is &lt;span&gt;a span element&lt;/span&gt; which is green, because it inherits from its parent.</a:t>
            </a:r>
          </a:p>
          <a:p>
            <a:r>
              <a:rPr lang="en-US" dirty="0" smtClean="0"/>
              <a:t>&lt;/div&gt;</a:t>
            </a:r>
          </a:p>
          <a:p>
            <a:endParaRPr lang="en-US" dirty="0" smtClean="0"/>
          </a:p>
          <a:p>
            <a:r>
              <a:rPr lang="en-US" dirty="0" smtClean="0"/>
              <a:t>&lt;div style="</a:t>
            </a:r>
            <a:r>
              <a:rPr lang="en-US" dirty="0" err="1" smtClean="0"/>
              <a:t>color:red</a:t>
            </a:r>
            <a:r>
              <a:rPr lang="en-US" dirty="0" smtClean="0"/>
              <a:t>"&gt;</a:t>
            </a:r>
          </a:p>
          <a:p>
            <a:r>
              <a:rPr lang="en-US" dirty="0" smtClean="0"/>
              <a:t>Here is &lt;span&gt;a span element&lt;/span&gt; which is blue, as span elements are set to be.</a:t>
            </a:r>
          </a:p>
          <a:p>
            <a:r>
              <a:rPr lang="en-US" dirty="0" smtClean="0"/>
              <a:t>&lt;/div&gt;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pPr algn="ctr"/>
            <a:r>
              <a:rPr lang="en-US" b="1" dirty="0" smtClean="0"/>
              <a:t>Margin Collapse</a:t>
            </a:r>
            <a:br>
              <a:rPr lang="en-US" b="1" dirty="0" smtClean="0"/>
            </a:br>
            <a:endParaRPr lang="en-US" dirty="0"/>
          </a:p>
        </p:txBody>
      </p:sp>
      <p:sp>
        <p:nvSpPr>
          <p:cNvPr id="3" name="Content Placeholder 2"/>
          <p:cNvSpPr>
            <a:spLocks noGrp="1"/>
          </p:cNvSpPr>
          <p:nvPr>
            <p:ph idx="1"/>
          </p:nvPr>
        </p:nvSpPr>
        <p:spPr>
          <a:xfrm>
            <a:off x="152400" y="838200"/>
            <a:ext cx="8991600" cy="5943600"/>
          </a:xfrm>
        </p:spPr>
        <p:txBody>
          <a:bodyPr>
            <a:normAutofit fontScale="85000" lnSpcReduction="20000"/>
          </a:bodyPr>
          <a:lstStyle/>
          <a:p>
            <a:pPr>
              <a:buNone/>
            </a:pPr>
            <a:r>
              <a:rPr lang="en-US" dirty="0" smtClean="0"/>
              <a:t>h1 {</a:t>
            </a:r>
          </a:p>
          <a:p>
            <a:pPr>
              <a:buNone/>
            </a:pPr>
            <a:r>
              <a:rPr lang="en-US" dirty="0" smtClean="0"/>
              <a:t>    margin: 0 0 50px 0;</a:t>
            </a:r>
          </a:p>
          <a:p>
            <a:pPr>
              <a:buNone/>
            </a:pPr>
            <a:r>
              <a:rPr lang="en-US" dirty="0" smtClean="0"/>
              <a:t>}</a:t>
            </a:r>
          </a:p>
          <a:p>
            <a:pPr>
              <a:buNone/>
            </a:pPr>
            <a:endParaRPr lang="en-US" dirty="0" smtClean="0"/>
          </a:p>
          <a:p>
            <a:pPr>
              <a:buNone/>
            </a:pPr>
            <a:r>
              <a:rPr lang="en-US" dirty="0" smtClean="0"/>
              <a:t>h2 {</a:t>
            </a:r>
          </a:p>
          <a:p>
            <a:pPr>
              <a:buNone/>
            </a:pPr>
            <a:r>
              <a:rPr lang="en-US" dirty="0" smtClean="0"/>
              <a:t>    margin: 20px 0 0 0;</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&lt;p&gt;In this example the h1 element has a bottom margin of 50px and the h2 element has a top margin of 20px. Then, the vertical margin between h1 and h2 should have been 70px (50px + 20px). However, due to margin collapse, the actual margin ends up being 50px.&lt;/p&gt;</a:t>
            </a:r>
          </a:p>
          <a:p>
            <a:pPr>
              <a:buNone/>
            </a:pPr>
            <a:endParaRPr lang="en-US" dirty="0" smtClean="0"/>
          </a:p>
          <a:p>
            <a:pPr>
              <a:buNone/>
            </a:pPr>
            <a:r>
              <a:rPr lang="en-US" dirty="0" smtClean="0"/>
              <a:t>&lt;h1&gt;Heading 1&lt;/h1&gt;</a:t>
            </a:r>
          </a:p>
          <a:p>
            <a:pPr>
              <a:buNone/>
            </a:pPr>
            <a:r>
              <a:rPr lang="en-US" dirty="0" smtClean="0"/>
              <a:t>&lt;h2&gt;Heading 2&lt;/h2&gt;</a:t>
            </a:r>
            <a:endParaRPr lang="en-US" dirty="0"/>
          </a:p>
        </p:txBody>
      </p:sp>
      <p:pic>
        <p:nvPicPr>
          <p:cNvPr id="4" name="Picture 3"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229600" cy="1143000"/>
          </a:xfrm>
        </p:spPr>
        <p:txBody>
          <a:bodyPr>
            <a:normAutofit fontScale="90000"/>
          </a:bodyPr>
          <a:lstStyle/>
          <a:p>
            <a:r>
              <a:rPr lang="en-US" dirty="0" smtClean="0"/>
              <a:t>. So, here is how it works:</a:t>
            </a:r>
            <a:br>
              <a:rPr lang="en-US" dirty="0" smtClean="0"/>
            </a:br>
            <a:endParaRPr lang="en-US" dirty="0"/>
          </a:p>
        </p:txBody>
      </p:sp>
      <p:sp>
        <p:nvSpPr>
          <p:cNvPr id="3" name="Content Placeholder 2"/>
          <p:cNvSpPr>
            <a:spLocks noGrp="1"/>
          </p:cNvSpPr>
          <p:nvPr>
            <p:ph idx="1"/>
          </p:nvPr>
        </p:nvSpPr>
        <p:spPr>
          <a:xfrm>
            <a:off x="0" y="1066800"/>
            <a:ext cx="9144000" cy="6324600"/>
          </a:xfrm>
        </p:spPr>
        <p:txBody>
          <a:bodyPr>
            <a:normAutofit fontScale="85000" lnSpcReduction="20000"/>
          </a:bodyPr>
          <a:lstStyle/>
          <a:p>
            <a:r>
              <a:rPr lang="en-US" dirty="0" smtClean="0"/>
              <a:t>If the margin property has four values:</a:t>
            </a:r>
          </a:p>
          <a:p>
            <a:r>
              <a:rPr lang="en-US" b="1" dirty="0" smtClean="0"/>
              <a:t>margin: 25px 50px 75px 100px; </a:t>
            </a:r>
            <a:endParaRPr lang="en-US" dirty="0" smtClean="0"/>
          </a:p>
          <a:p>
            <a:pPr lvl="1"/>
            <a:r>
              <a:rPr lang="en-US" dirty="0" smtClean="0"/>
              <a:t>top margin is 25px</a:t>
            </a:r>
          </a:p>
          <a:p>
            <a:pPr lvl="1"/>
            <a:r>
              <a:rPr lang="en-US" dirty="0" smtClean="0"/>
              <a:t>right margin is 50px</a:t>
            </a:r>
          </a:p>
          <a:p>
            <a:pPr lvl="1"/>
            <a:r>
              <a:rPr lang="en-US" dirty="0" smtClean="0"/>
              <a:t>bottom margin is 75px</a:t>
            </a:r>
          </a:p>
          <a:p>
            <a:pPr lvl="1"/>
            <a:r>
              <a:rPr lang="en-US" dirty="0" smtClean="0"/>
              <a:t>left margin is 100px</a:t>
            </a:r>
          </a:p>
          <a:p>
            <a:r>
              <a:rPr lang="en-US" dirty="0" smtClean="0"/>
              <a:t>If the margin property has three values:</a:t>
            </a:r>
          </a:p>
          <a:p>
            <a:r>
              <a:rPr lang="en-US" b="1" dirty="0" smtClean="0"/>
              <a:t>margin: 25px 50px 75px;</a:t>
            </a:r>
            <a:endParaRPr lang="en-US" dirty="0" smtClean="0"/>
          </a:p>
          <a:p>
            <a:pPr lvl="1"/>
            <a:r>
              <a:rPr lang="en-US" dirty="0" smtClean="0"/>
              <a:t>top margin is 25px</a:t>
            </a:r>
          </a:p>
          <a:p>
            <a:pPr lvl="1"/>
            <a:r>
              <a:rPr lang="en-US" dirty="0" smtClean="0"/>
              <a:t>right and left margins are 50px</a:t>
            </a:r>
          </a:p>
          <a:p>
            <a:pPr lvl="1"/>
            <a:r>
              <a:rPr lang="en-US" dirty="0" smtClean="0"/>
              <a:t>bottom margin is 75px</a:t>
            </a:r>
          </a:p>
          <a:p>
            <a:r>
              <a:rPr lang="en-US" dirty="0" smtClean="0"/>
              <a:t>If the margin property has two values:</a:t>
            </a:r>
          </a:p>
          <a:p>
            <a:r>
              <a:rPr lang="en-US" b="1" dirty="0" smtClean="0"/>
              <a:t>margin: 25px 50px;</a:t>
            </a:r>
            <a:endParaRPr lang="en-US" dirty="0" smtClean="0"/>
          </a:p>
          <a:p>
            <a:pPr lvl="1"/>
            <a:r>
              <a:rPr lang="en-US" dirty="0" smtClean="0"/>
              <a:t>top and bottom margins are 25px</a:t>
            </a:r>
          </a:p>
          <a:p>
            <a:pPr lvl="1"/>
            <a:r>
              <a:rPr lang="en-US" dirty="0" smtClean="0"/>
              <a:t>right and left margins are 50px</a:t>
            </a:r>
          </a:p>
          <a:p>
            <a:r>
              <a:rPr lang="en-US" dirty="0" smtClean="0"/>
              <a:t>If the margin property has one value:</a:t>
            </a:r>
          </a:p>
          <a:p>
            <a:r>
              <a:rPr lang="en-US" b="1" dirty="0" smtClean="0"/>
              <a:t>margin: 25px;</a:t>
            </a:r>
            <a:endParaRPr lang="en-US" dirty="0" smtClean="0"/>
          </a:p>
          <a:p>
            <a:pPr lvl="1"/>
            <a:r>
              <a:rPr lang="en-US" dirty="0" smtClean="0"/>
              <a:t>all four margins are 25px</a:t>
            </a:r>
          </a:p>
          <a:p>
            <a:pPr>
              <a:buNone/>
            </a:pPr>
            <a:endParaRPr lang="en-US" dirty="0"/>
          </a:p>
        </p:txBody>
      </p:sp>
      <p:pic>
        <p:nvPicPr>
          <p:cNvPr id="4" name="Picture 3"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Practical</a:t>
            </a:r>
            <a:endParaRPr lang="en-US" dirty="0"/>
          </a:p>
        </p:txBody>
      </p:sp>
      <p:sp>
        <p:nvSpPr>
          <p:cNvPr id="3" name="Content Placeholder 2"/>
          <p:cNvSpPr>
            <a:spLocks noGrp="1"/>
          </p:cNvSpPr>
          <p:nvPr>
            <p:ph idx="1"/>
          </p:nvPr>
        </p:nvSpPr>
        <p:spPr/>
        <p:txBody>
          <a:bodyPr/>
          <a:lstStyle/>
          <a:p>
            <a:r>
              <a:rPr lang="en-US" dirty="0" smtClean="0"/>
              <a:t>In the example above, the &lt;h1&gt; element has a bottom margin of 50px. The &lt;h2&gt; element has a top margin set to 20px.</a:t>
            </a:r>
          </a:p>
          <a:p>
            <a:r>
              <a:rPr lang="en-US" dirty="0" smtClean="0"/>
              <a:t>Common sense would seem to suggest that the vertical margin between the &lt;h1&gt; and the &lt;h2&gt; would be a total of 70px (50px + 20px</a:t>
            </a:r>
            <a:r>
              <a:rPr lang="en-US"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CSS Padding</a:t>
            </a:r>
            <a:br>
              <a:rPr lang="en-US" dirty="0" smtClean="0"/>
            </a:br>
            <a:endParaRPr lang="en-US" dirty="0"/>
          </a:p>
        </p:txBody>
      </p:sp>
      <p:sp>
        <p:nvSpPr>
          <p:cNvPr id="3" name="Subtitle 2"/>
          <p:cNvSpPr>
            <a:spLocks noGrp="1"/>
          </p:cNvSpPr>
          <p:nvPr>
            <p:ph type="subTitle" idx="1"/>
          </p:nvPr>
        </p:nvSpPr>
        <p:spPr/>
        <p:txBody>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43712"/>
          </a:xfrm>
        </p:spPr>
        <p:txBody>
          <a:bodyPr>
            <a:noAutofit/>
          </a:bodyPr>
          <a:lstStyle/>
          <a:p>
            <a:r>
              <a:rPr lang="en-US" sz="5400" b="1" dirty="0" smtClean="0"/>
              <a:t>CSS Padding</a:t>
            </a:r>
            <a:br>
              <a:rPr lang="en-US" sz="5400" b="1" dirty="0" smtClean="0"/>
            </a:br>
            <a:endParaRPr lang="en-US" sz="5400" dirty="0"/>
          </a:p>
        </p:txBody>
      </p:sp>
      <p:sp>
        <p:nvSpPr>
          <p:cNvPr id="3" name="Content Placeholder 2"/>
          <p:cNvSpPr>
            <a:spLocks noGrp="1"/>
          </p:cNvSpPr>
          <p:nvPr>
            <p:ph idx="1"/>
          </p:nvPr>
        </p:nvSpPr>
        <p:spPr>
          <a:xfrm>
            <a:off x="228600" y="838200"/>
            <a:ext cx="8915400" cy="5791200"/>
          </a:xfrm>
        </p:spPr>
        <p:txBody>
          <a:bodyPr/>
          <a:lstStyle/>
          <a:p>
            <a:r>
              <a:rPr lang="en-US" dirty="0" smtClean="0"/>
              <a:t>The CSS padding properties are used to generate space around content.</a:t>
            </a:r>
          </a:p>
          <a:p>
            <a:r>
              <a:rPr lang="en-US" dirty="0" smtClean="0"/>
              <a:t>The padding clears an area around the content (inside the border) of an element.</a:t>
            </a:r>
          </a:p>
          <a:p>
            <a:r>
              <a:rPr lang="en-US" dirty="0" smtClean="0"/>
              <a:t>With CSS, you have full control over the padding. There are CSS properties for setting the padding for each side of an element (top, right, bottom, and left).</a:t>
            </a:r>
          </a:p>
          <a:p>
            <a:endParaRPr lang="en-US" dirty="0"/>
          </a:p>
        </p:txBody>
      </p:sp>
      <p:pic>
        <p:nvPicPr>
          <p:cNvPr id="4" name="Picture 3"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Padding - Individual Sides</a:t>
            </a:r>
            <a:br>
              <a:rPr lang="en-US" b="1" dirty="0" smtClean="0"/>
            </a:br>
            <a:endParaRPr lang="en-US" dirty="0"/>
          </a:p>
        </p:txBody>
      </p:sp>
      <p:sp>
        <p:nvSpPr>
          <p:cNvPr id="3" name="Content Placeholder 2"/>
          <p:cNvSpPr>
            <a:spLocks noGrp="1"/>
          </p:cNvSpPr>
          <p:nvPr>
            <p:ph idx="1"/>
          </p:nvPr>
        </p:nvSpPr>
        <p:spPr>
          <a:xfrm>
            <a:off x="457200" y="1295400"/>
            <a:ext cx="8229600" cy="5029200"/>
          </a:xfrm>
        </p:spPr>
        <p:txBody>
          <a:bodyPr>
            <a:normAutofit fontScale="85000" lnSpcReduction="20000"/>
          </a:bodyPr>
          <a:lstStyle/>
          <a:p>
            <a:r>
              <a:rPr lang="en-US" dirty="0" smtClean="0"/>
              <a:t>CSS has properties for specifying the padding for each side of an element:</a:t>
            </a:r>
          </a:p>
          <a:p>
            <a:pPr lvl="2"/>
            <a:r>
              <a:rPr lang="en-US" sz="3000" dirty="0" smtClean="0"/>
              <a:t>padding-top</a:t>
            </a:r>
          </a:p>
          <a:p>
            <a:pPr lvl="2"/>
            <a:r>
              <a:rPr lang="en-US" sz="3000" dirty="0" smtClean="0"/>
              <a:t>padding-right</a:t>
            </a:r>
          </a:p>
          <a:p>
            <a:pPr lvl="2"/>
            <a:r>
              <a:rPr lang="en-US" sz="3000" dirty="0" smtClean="0"/>
              <a:t>padding-bottom</a:t>
            </a:r>
          </a:p>
          <a:p>
            <a:pPr lvl="2"/>
            <a:r>
              <a:rPr lang="en-US" sz="3000" dirty="0" smtClean="0"/>
              <a:t>padding-left</a:t>
            </a:r>
          </a:p>
          <a:p>
            <a:r>
              <a:rPr lang="en-US" dirty="0" smtClean="0"/>
              <a:t>All the padding properties can have the following values:</a:t>
            </a:r>
          </a:p>
          <a:p>
            <a:r>
              <a:rPr lang="en-US" i="1" dirty="0" smtClean="0"/>
              <a:t>length</a:t>
            </a:r>
            <a:r>
              <a:rPr lang="en-US" dirty="0" smtClean="0"/>
              <a:t> - specifies a padding in </a:t>
            </a:r>
            <a:r>
              <a:rPr lang="en-US" dirty="0" err="1" smtClean="0"/>
              <a:t>px</a:t>
            </a:r>
            <a:r>
              <a:rPr lang="en-US" dirty="0" smtClean="0"/>
              <a:t>, pt, cm, etc.</a:t>
            </a:r>
          </a:p>
          <a:p>
            <a:r>
              <a:rPr lang="en-US" i="1" dirty="0" smtClean="0"/>
              <a:t>%</a:t>
            </a:r>
            <a:r>
              <a:rPr lang="en-US" dirty="0" smtClean="0"/>
              <a:t> - specifies a padding in % of the width of the containing element</a:t>
            </a:r>
          </a:p>
          <a:p>
            <a:r>
              <a:rPr lang="en-US" dirty="0" smtClean="0"/>
              <a:t>inherit - specifies that the padding should be inherited from the parent element</a:t>
            </a:r>
          </a:p>
          <a:p>
            <a:r>
              <a:rPr lang="en-US" dirty="0" smtClean="0"/>
              <a:t>The following example sets different padding for all four sides of a &lt;p&gt; element: </a:t>
            </a:r>
            <a:endParaRPr lang="en-US" dirty="0"/>
          </a:p>
        </p:txBody>
      </p:sp>
      <p:pic>
        <p:nvPicPr>
          <p:cNvPr id="4" name="Picture 3"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div {</a:t>
            </a:r>
          </a:p>
          <a:p>
            <a:pPr>
              <a:buNone/>
            </a:pPr>
            <a:r>
              <a:rPr lang="en-US" dirty="0" smtClean="0"/>
              <a:t>    border: 1px solid black;</a:t>
            </a:r>
          </a:p>
          <a:p>
            <a:pPr>
              <a:buNone/>
            </a:pPr>
            <a:r>
              <a:rPr lang="en-US" dirty="0" smtClean="0"/>
              <a:t>    background-color: </a:t>
            </a:r>
            <a:r>
              <a:rPr lang="en-US" dirty="0" err="1" smtClean="0"/>
              <a:t>lightblue</a:t>
            </a:r>
            <a:r>
              <a:rPr lang="en-US" dirty="0" smtClean="0"/>
              <a:t>;</a:t>
            </a:r>
          </a:p>
          <a:p>
            <a:pPr>
              <a:buNone/>
            </a:pPr>
            <a:r>
              <a:rPr lang="en-US" dirty="0" smtClean="0"/>
              <a:t>    padding-top: 50px;</a:t>
            </a:r>
          </a:p>
          <a:p>
            <a:pPr>
              <a:buNone/>
            </a:pPr>
            <a:r>
              <a:rPr lang="en-US" dirty="0" smtClean="0"/>
              <a:t>    padding-right: 30px;</a:t>
            </a:r>
          </a:p>
          <a:p>
            <a:pPr>
              <a:buNone/>
            </a:pPr>
            <a:r>
              <a:rPr lang="en-US" dirty="0" smtClean="0"/>
              <a:t>    padding-bottom: 50px;</a:t>
            </a:r>
          </a:p>
          <a:p>
            <a:pPr>
              <a:buNone/>
            </a:pPr>
            <a:r>
              <a:rPr lang="en-US" dirty="0" smtClean="0"/>
              <a:t>    padding-left: 80px;</a:t>
            </a:r>
          </a:p>
          <a:p>
            <a:pPr>
              <a:buNone/>
            </a:pPr>
            <a:r>
              <a:rPr lang="en-US" dirty="0" smtClean="0"/>
              <a:t>}</a:t>
            </a:r>
            <a:endParaRPr lang="en-US" dirty="0"/>
          </a:p>
        </p:txBody>
      </p:sp>
      <p:pic>
        <p:nvPicPr>
          <p:cNvPr id="4" name="Picture 3"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Padding - Shorthand Property</a:t>
            </a:r>
            <a:br>
              <a:rPr lang="en-US" b="1" dirty="0" smtClean="0"/>
            </a:br>
            <a:endParaRPr lang="en-US" dirty="0"/>
          </a:p>
        </p:txBody>
      </p:sp>
      <p:sp>
        <p:nvSpPr>
          <p:cNvPr id="3" name="Content Placeholder 2"/>
          <p:cNvSpPr>
            <a:spLocks noGrp="1"/>
          </p:cNvSpPr>
          <p:nvPr>
            <p:ph idx="1"/>
          </p:nvPr>
        </p:nvSpPr>
        <p:spPr>
          <a:xfrm>
            <a:off x="457200" y="1219200"/>
            <a:ext cx="8229600" cy="5105400"/>
          </a:xfrm>
        </p:spPr>
        <p:txBody>
          <a:bodyPr/>
          <a:lstStyle/>
          <a:p>
            <a:r>
              <a:rPr lang="en-US" dirty="0" smtClean="0"/>
              <a:t>To shorten the code, it is possible to specify all the padding properties in one property.</a:t>
            </a:r>
          </a:p>
          <a:p>
            <a:endParaRPr lang="en-US" dirty="0" smtClean="0"/>
          </a:p>
          <a:p>
            <a:pPr>
              <a:buNone/>
            </a:pPr>
            <a:r>
              <a:rPr lang="en-US" dirty="0" smtClean="0"/>
              <a:t>div {</a:t>
            </a:r>
          </a:p>
          <a:p>
            <a:pPr>
              <a:buNone/>
            </a:pPr>
            <a:r>
              <a:rPr lang="en-US" dirty="0" smtClean="0"/>
              <a:t>    border: 1px solid black;</a:t>
            </a:r>
          </a:p>
          <a:p>
            <a:pPr>
              <a:buNone/>
            </a:pPr>
            <a:r>
              <a:rPr lang="en-US" dirty="0" smtClean="0"/>
              <a:t>    background-color: </a:t>
            </a:r>
            <a:r>
              <a:rPr lang="en-US" dirty="0" err="1" smtClean="0"/>
              <a:t>lightblue</a:t>
            </a:r>
            <a:r>
              <a:rPr lang="en-US" dirty="0" smtClean="0"/>
              <a:t>;</a:t>
            </a:r>
          </a:p>
          <a:p>
            <a:pPr>
              <a:buNone/>
            </a:pPr>
            <a:r>
              <a:rPr lang="en-US" dirty="0" smtClean="0"/>
              <a:t>    padding: 50px 30px 50px 80px;</a:t>
            </a:r>
          </a:p>
          <a:p>
            <a:pPr>
              <a:buNone/>
            </a:pPr>
            <a:r>
              <a:rPr lang="en-US" dirty="0" smtClean="0"/>
              <a:t>}</a:t>
            </a:r>
            <a:endParaRPr lang="en-US" dirty="0"/>
          </a:p>
        </p:txBody>
      </p:sp>
      <p:pic>
        <p:nvPicPr>
          <p:cNvPr id="4" name="Picture 3"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Internal style sheet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&lt;head&gt;</a:t>
            </a:r>
            <a:br>
              <a:rPr lang="en-US" dirty="0" smtClean="0"/>
            </a:br>
            <a:r>
              <a:rPr lang="en-US" dirty="0" smtClean="0"/>
              <a:t>&lt;style&gt;</a:t>
            </a:r>
            <a:br>
              <a:rPr lang="en-US" dirty="0" smtClean="0"/>
            </a:br>
            <a:r>
              <a:rPr lang="en-US" dirty="0" smtClean="0"/>
              <a:t>body {</a:t>
            </a:r>
            <a:br>
              <a:rPr lang="en-US" dirty="0" smtClean="0"/>
            </a:br>
            <a:r>
              <a:rPr lang="en-US" dirty="0" smtClean="0"/>
              <a:t>    background-color: linen;</a:t>
            </a:r>
            <a:br>
              <a:rPr lang="en-US" dirty="0" smtClean="0"/>
            </a:br>
            <a:r>
              <a:rPr lang="en-US" dirty="0" smtClean="0"/>
              <a:t>}</a:t>
            </a:r>
            <a:br>
              <a:rPr lang="en-US" dirty="0" smtClean="0"/>
            </a:br>
            <a:r>
              <a:rPr lang="en-US" dirty="0" smtClean="0"/>
              <a:t/>
            </a:r>
            <a:br>
              <a:rPr lang="en-US" dirty="0" smtClean="0"/>
            </a:br>
            <a:r>
              <a:rPr lang="en-US" dirty="0" smtClean="0"/>
              <a:t>h1 {</a:t>
            </a:r>
            <a:br>
              <a:rPr lang="en-US" dirty="0" smtClean="0"/>
            </a:br>
            <a:r>
              <a:rPr lang="en-US" dirty="0" smtClean="0"/>
              <a:t>    color: maroon;</a:t>
            </a:r>
            <a:br>
              <a:rPr lang="en-US" dirty="0" smtClean="0"/>
            </a:br>
            <a:r>
              <a:rPr lang="en-US" dirty="0" smtClean="0"/>
              <a:t>    margin-left: 40px;</a:t>
            </a:r>
            <a:br>
              <a:rPr lang="en-US" dirty="0" smtClean="0"/>
            </a:br>
            <a:r>
              <a:rPr lang="en-US" dirty="0" smtClean="0"/>
              <a:t>} </a:t>
            </a:r>
            <a:br>
              <a:rPr lang="en-US" dirty="0" smtClean="0"/>
            </a:br>
            <a:r>
              <a:rPr lang="en-US" dirty="0" smtClean="0"/>
              <a:t>&lt;/style&gt;</a:t>
            </a:r>
            <a:br>
              <a:rPr lang="en-US" dirty="0" smtClean="0"/>
            </a:br>
            <a:r>
              <a:rPr lang="en-US" dirty="0" smtClean="0"/>
              <a:t>&lt;/head&gt; </a:t>
            </a:r>
          </a:p>
          <a:p>
            <a:endParaRPr lang="en-US" dirty="0"/>
          </a:p>
        </p:txBody>
      </p:sp>
      <p:pic>
        <p:nvPicPr>
          <p:cNvPr id="4" name="Picture 3" descr="logo.png"/>
          <p:cNvPicPr>
            <a:picLocks noChangeAspect="1"/>
          </p:cNvPicPr>
          <p:nvPr/>
        </p:nvPicPr>
        <p:blipFill>
          <a:blip r:embed="rId2"/>
          <a:stretch>
            <a:fillRect/>
          </a:stretch>
        </p:blipFill>
        <p:spPr>
          <a:xfrm>
            <a:off x="7239000" y="6019800"/>
            <a:ext cx="1202108" cy="60960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228600"/>
            <a:ext cx="8991600" cy="64017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So, here is how it works: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If the </a:t>
            </a: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padding</a:t>
            </a:r>
            <a:r>
              <a:rPr kumimoji="0" lang="en-US" sz="2800" b="0" i="0" u="none" strike="noStrike" cap="none" normalizeH="0" baseline="0" dirty="0" smtClean="0">
                <a:ln>
                  <a:noFill/>
                </a:ln>
                <a:solidFill>
                  <a:schemeClr val="tx1"/>
                </a:solidFill>
                <a:effectLst/>
                <a:latin typeface="Arial" pitchFamily="34" charset="0"/>
                <a:cs typeface="Arial" pitchFamily="34" charset="0"/>
              </a:rPr>
              <a:t> property has four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smtClean="0">
                <a:ln>
                  <a:noFill/>
                </a:ln>
                <a:solidFill>
                  <a:schemeClr val="tx1"/>
                </a:solidFill>
                <a:effectLst/>
                <a:latin typeface="Arial" pitchFamily="34" charset="0"/>
                <a:cs typeface="Arial" pitchFamily="34" charset="0"/>
              </a:rPr>
              <a:t>padding: 25px 50px 75px 100px;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top padding is 25px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right padding is 50px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bottom padding is 75px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left padding is 100px</a:t>
            </a:r>
          </a:p>
          <a:p>
            <a:pPr marL="457200" marR="0" lvl="1" indent="0" algn="l" defTabSz="914400" rtl="0" eaLnBrk="0" fontAlgn="base" latinLnBrk="0" hangingPunct="0">
              <a:lnSpc>
                <a:spcPct val="100000"/>
              </a:lnSpc>
              <a:spcBef>
                <a:spcPct val="0"/>
              </a:spcBef>
              <a:spcAft>
                <a:spcPct val="0"/>
              </a:spcAft>
              <a:buClrTx/>
              <a:buSzTx/>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If the </a:t>
            </a: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padding</a:t>
            </a:r>
            <a:r>
              <a:rPr kumimoji="0" lang="en-US" sz="2800" b="0" i="0" u="none" strike="noStrike" cap="none" normalizeH="0" baseline="0" dirty="0" smtClean="0">
                <a:ln>
                  <a:noFill/>
                </a:ln>
                <a:solidFill>
                  <a:schemeClr val="tx1"/>
                </a:solidFill>
                <a:effectLst/>
                <a:latin typeface="Arial" pitchFamily="34" charset="0"/>
                <a:cs typeface="Arial" pitchFamily="34" charset="0"/>
              </a:rPr>
              <a:t> property has three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smtClean="0">
                <a:ln>
                  <a:noFill/>
                </a:ln>
                <a:solidFill>
                  <a:schemeClr val="tx1"/>
                </a:solidFill>
                <a:effectLst/>
                <a:latin typeface="Arial" pitchFamily="34" charset="0"/>
                <a:cs typeface="Arial" pitchFamily="34" charset="0"/>
              </a:rPr>
              <a:t>padding: 25px 50px 75px;</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top padding is 25px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right and left </a:t>
            </a:r>
            <a:r>
              <a:rPr kumimoji="0" lang="en-US" sz="2800" b="0" i="0" u="none" strike="noStrike" cap="none" normalizeH="0" baseline="0" dirty="0" err="1" smtClean="0">
                <a:ln>
                  <a:noFill/>
                </a:ln>
                <a:solidFill>
                  <a:schemeClr val="tx1"/>
                </a:solidFill>
                <a:effectLst/>
                <a:latin typeface="Arial" pitchFamily="34" charset="0"/>
                <a:cs typeface="Arial" pitchFamily="34" charset="0"/>
              </a:rPr>
              <a:t>paddings</a:t>
            </a:r>
            <a:r>
              <a:rPr kumimoji="0" lang="en-US" sz="2800" b="0" i="0" u="none" strike="noStrike" cap="none" normalizeH="0" baseline="0" dirty="0" smtClean="0">
                <a:ln>
                  <a:noFill/>
                </a:ln>
                <a:solidFill>
                  <a:schemeClr val="tx1"/>
                </a:solidFill>
                <a:effectLst/>
                <a:latin typeface="Arial" pitchFamily="34" charset="0"/>
                <a:cs typeface="Arial" pitchFamily="34" charset="0"/>
              </a:rPr>
              <a:t> are 50px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bottom padding is 75px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ChangeArrowheads="1"/>
          </p:cNvSpPr>
          <p:nvPr/>
        </p:nvSpPr>
        <p:spPr bwMode="auto">
          <a:xfrm>
            <a:off x="838200" y="685800"/>
            <a:ext cx="8305800" cy="46782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If the </a:t>
            </a: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padding</a:t>
            </a:r>
            <a:r>
              <a:rPr kumimoji="0" lang="en-US" sz="2800" b="0" i="0" u="none" strike="noStrike" cap="none" normalizeH="0" baseline="0" dirty="0" smtClean="0">
                <a:ln>
                  <a:noFill/>
                </a:ln>
                <a:solidFill>
                  <a:schemeClr val="tx1"/>
                </a:solidFill>
                <a:effectLst/>
                <a:latin typeface="Arial" pitchFamily="34" charset="0"/>
                <a:cs typeface="Arial" pitchFamily="34" charset="0"/>
              </a:rPr>
              <a:t> property has two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smtClean="0">
                <a:ln>
                  <a:noFill/>
                </a:ln>
                <a:solidFill>
                  <a:schemeClr val="tx1"/>
                </a:solidFill>
                <a:effectLst/>
                <a:latin typeface="Arial" pitchFamily="34" charset="0"/>
                <a:cs typeface="Arial" pitchFamily="34" charset="0"/>
              </a:rPr>
              <a:t>padding: 25px 50px;</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top and bottom </a:t>
            </a:r>
            <a:r>
              <a:rPr kumimoji="0" lang="en-US" sz="2800" b="0" i="0" u="none" strike="noStrike" cap="none" normalizeH="0" baseline="0" dirty="0" err="1" smtClean="0">
                <a:ln>
                  <a:noFill/>
                </a:ln>
                <a:solidFill>
                  <a:schemeClr val="tx1"/>
                </a:solidFill>
                <a:effectLst/>
                <a:latin typeface="Arial" pitchFamily="34" charset="0"/>
                <a:cs typeface="Arial" pitchFamily="34" charset="0"/>
              </a:rPr>
              <a:t>paddings</a:t>
            </a:r>
            <a:r>
              <a:rPr kumimoji="0" lang="en-US" sz="2800" b="0" i="0" u="none" strike="noStrike" cap="none" normalizeH="0" baseline="0" dirty="0" smtClean="0">
                <a:ln>
                  <a:noFill/>
                </a:ln>
                <a:solidFill>
                  <a:schemeClr val="tx1"/>
                </a:solidFill>
                <a:effectLst/>
                <a:latin typeface="Arial" pitchFamily="34" charset="0"/>
                <a:cs typeface="Arial" pitchFamily="34" charset="0"/>
              </a:rPr>
              <a:t> are 25px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right and left </a:t>
            </a:r>
            <a:r>
              <a:rPr kumimoji="0" lang="en-US" sz="2800" b="0" i="0" u="none" strike="noStrike" cap="none" normalizeH="0" baseline="0" dirty="0" err="1" smtClean="0">
                <a:ln>
                  <a:noFill/>
                </a:ln>
                <a:solidFill>
                  <a:schemeClr val="tx1"/>
                </a:solidFill>
                <a:effectLst/>
                <a:latin typeface="Arial" pitchFamily="34" charset="0"/>
                <a:cs typeface="Arial" pitchFamily="34" charset="0"/>
              </a:rPr>
              <a:t>paddings</a:t>
            </a:r>
            <a:r>
              <a:rPr kumimoji="0" lang="en-US" sz="2800" b="0" i="0" u="none" strike="noStrike" cap="none" normalizeH="0" baseline="0" dirty="0" smtClean="0">
                <a:ln>
                  <a:noFill/>
                </a:ln>
                <a:solidFill>
                  <a:schemeClr val="tx1"/>
                </a:solidFill>
                <a:effectLst/>
                <a:latin typeface="Arial" pitchFamily="34" charset="0"/>
                <a:cs typeface="Arial" pitchFamily="34" charset="0"/>
              </a:rPr>
              <a:t> are 50px</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sz="2800" dirty="0" smtClean="0">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If the </a:t>
            </a: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padding</a:t>
            </a:r>
            <a:r>
              <a:rPr kumimoji="0" lang="en-US" sz="2800" b="0" i="0" u="none" strike="noStrike" cap="none" normalizeH="0" baseline="0" dirty="0" smtClean="0">
                <a:ln>
                  <a:noFill/>
                </a:ln>
                <a:solidFill>
                  <a:schemeClr val="tx1"/>
                </a:solidFill>
                <a:effectLst/>
                <a:latin typeface="Arial" pitchFamily="34" charset="0"/>
                <a:cs typeface="Arial" pitchFamily="34" charset="0"/>
              </a:rPr>
              <a:t> property has one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smtClean="0">
                <a:ln>
                  <a:noFill/>
                </a:ln>
                <a:solidFill>
                  <a:schemeClr val="tx1"/>
                </a:solidFill>
                <a:effectLst/>
                <a:latin typeface="Arial" pitchFamily="34" charset="0"/>
                <a:cs typeface="Arial" pitchFamily="34" charset="0"/>
              </a:rPr>
              <a:t>padding: 25px;</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all four </a:t>
            </a:r>
            <a:r>
              <a:rPr kumimoji="0" lang="en-US" sz="2800" b="0" i="0" u="none" strike="noStrike" cap="none" normalizeH="0" baseline="0" dirty="0" err="1" smtClean="0">
                <a:ln>
                  <a:noFill/>
                </a:ln>
                <a:solidFill>
                  <a:schemeClr val="tx1"/>
                </a:solidFill>
                <a:effectLst/>
                <a:latin typeface="Arial" pitchFamily="34" charset="0"/>
                <a:cs typeface="Arial" pitchFamily="34" charset="0"/>
              </a:rPr>
              <a:t>paddings</a:t>
            </a:r>
            <a:r>
              <a:rPr kumimoji="0" lang="en-US" sz="2800" b="0" i="0" u="none" strike="noStrike" cap="none" normalizeH="0" baseline="0" dirty="0" smtClean="0">
                <a:ln>
                  <a:noFill/>
                </a:ln>
                <a:solidFill>
                  <a:schemeClr val="tx1"/>
                </a:solidFill>
                <a:effectLst/>
                <a:latin typeface="Arial" pitchFamily="34" charset="0"/>
                <a:cs typeface="Arial" pitchFamily="34" charset="0"/>
              </a:rPr>
              <a:t> are 25px</a:t>
            </a:r>
          </a:p>
          <a:p>
            <a:pPr marL="457200" marR="0" lvl="1" indent="0" algn="l" defTabSz="914400" rtl="0" eaLnBrk="0" fontAlgn="base" latinLnBrk="0" hangingPunct="0">
              <a:lnSpc>
                <a:spcPct val="100000"/>
              </a:lnSpc>
              <a:spcBef>
                <a:spcPct val="0"/>
              </a:spcBef>
              <a:spcAft>
                <a:spcPct val="0"/>
              </a:spcAft>
              <a:buClrTx/>
              <a:buSzTx/>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8305800" cy="6001643"/>
          </a:xfrm>
          <a:prstGeom prst="rect">
            <a:avLst/>
          </a:prstGeom>
        </p:spPr>
        <p:txBody>
          <a:bodyPr wrap="square">
            <a:spAutoFit/>
          </a:bodyPr>
          <a:lstStyle/>
          <a:p>
            <a:r>
              <a:rPr lang="en-US" sz="2400" dirty="0" smtClean="0"/>
              <a:t>div {</a:t>
            </a:r>
          </a:p>
          <a:p>
            <a:r>
              <a:rPr lang="en-US" sz="2400" dirty="0" smtClean="0"/>
              <a:t>    border: 1px solid black;</a:t>
            </a:r>
          </a:p>
          <a:p>
            <a:r>
              <a:rPr lang="en-US" sz="2400" dirty="0" smtClean="0"/>
              <a:t>    background-color: </a:t>
            </a:r>
            <a:r>
              <a:rPr lang="en-US" sz="2400" dirty="0" err="1" smtClean="0"/>
              <a:t>lightblue</a:t>
            </a:r>
            <a:r>
              <a:rPr lang="en-US" sz="2400" dirty="0" smtClean="0"/>
              <a:t>;</a:t>
            </a:r>
          </a:p>
          <a:p>
            <a:r>
              <a:rPr lang="en-US" sz="2400" dirty="0" smtClean="0"/>
              <a:t>}</a:t>
            </a:r>
          </a:p>
          <a:p>
            <a:r>
              <a:rPr lang="en-US" sz="2400" dirty="0" smtClean="0"/>
              <a:t>div.ex1 {</a:t>
            </a:r>
          </a:p>
          <a:p>
            <a:r>
              <a:rPr lang="en-US" sz="2400" dirty="0" smtClean="0"/>
              <a:t>    padding: 25px 50px 75px 100px;</a:t>
            </a:r>
          </a:p>
          <a:p>
            <a:r>
              <a:rPr lang="en-US" sz="2400" dirty="0" smtClean="0"/>
              <a:t>}</a:t>
            </a:r>
          </a:p>
          <a:p>
            <a:r>
              <a:rPr lang="en-US" sz="2400" dirty="0" smtClean="0"/>
              <a:t>div.ex2 {</a:t>
            </a:r>
          </a:p>
          <a:p>
            <a:r>
              <a:rPr lang="en-US" sz="2400" dirty="0" smtClean="0"/>
              <a:t>    padding: 25px 50px 75px;</a:t>
            </a:r>
          </a:p>
          <a:p>
            <a:r>
              <a:rPr lang="en-US" sz="2400" dirty="0" smtClean="0"/>
              <a:t>}</a:t>
            </a:r>
          </a:p>
          <a:p>
            <a:r>
              <a:rPr lang="en-US" sz="2400" dirty="0" smtClean="0"/>
              <a:t>div.ex3 {</a:t>
            </a:r>
          </a:p>
          <a:p>
            <a:r>
              <a:rPr lang="en-US" sz="2400" dirty="0" smtClean="0"/>
              <a:t>    padding: 25px 50px;</a:t>
            </a:r>
          </a:p>
          <a:p>
            <a:r>
              <a:rPr lang="en-US" sz="2400" dirty="0" smtClean="0"/>
              <a:t>}</a:t>
            </a:r>
          </a:p>
          <a:p>
            <a:r>
              <a:rPr lang="en-US" sz="2400" dirty="0" smtClean="0"/>
              <a:t>div.ex4 {</a:t>
            </a:r>
          </a:p>
          <a:p>
            <a:r>
              <a:rPr lang="en-US" sz="2400" dirty="0" smtClean="0"/>
              <a:t>    padding: 25px;</a:t>
            </a:r>
          </a:p>
          <a:p>
            <a:r>
              <a:rPr lang="en-US" sz="2400" dirty="0" smtClean="0"/>
              <a:t>}</a:t>
            </a:r>
            <a:endParaRPr lang="en-US" sz="2400" dirty="0"/>
          </a:p>
        </p:txBody>
      </p:sp>
      <p:pic>
        <p:nvPicPr>
          <p:cNvPr id="3" name="Picture 2"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740307"/>
          </a:xfrm>
          <a:prstGeom prst="rect">
            <a:avLst/>
          </a:prstGeom>
        </p:spPr>
        <p:txBody>
          <a:bodyPr wrap="square">
            <a:spAutoFit/>
          </a:bodyPr>
          <a:lstStyle/>
          <a:p>
            <a:r>
              <a:rPr lang="en-US" sz="2400" dirty="0" smtClean="0"/>
              <a:t>&lt;body&gt;</a:t>
            </a:r>
          </a:p>
          <a:p>
            <a:r>
              <a:rPr lang="en-US" sz="2400" dirty="0" smtClean="0"/>
              <a:t>&lt;h2&gt;Using the padding shorthand property&lt;/h2&gt;</a:t>
            </a:r>
          </a:p>
          <a:p>
            <a:endParaRPr lang="en-US" sz="2400" dirty="0" smtClean="0"/>
          </a:p>
          <a:p>
            <a:r>
              <a:rPr lang="en-US" sz="2400" dirty="0" smtClean="0"/>
              <a:t>&lt;div class="ex1"&gt;This div element has a top padding of 25px, a right padding of 50px, a bottom padding of 75px and a left padding of 100px.&lt;/div&gt;&lt;</a:t>
            </a:r>
            <a:r>
              <a:rPr lang="en-US" sz="2400" dirty="0" err="1" smtClean="0"/>
              <a:t>br</a:t>
            </a:r>
            <a:r>
              <a:rPr lang="en-US" sz="2400" dirty="0" smtClean="0"/>
              <a:t>&gt;</a:t>
            </a:r>
          </a:p>
          <a:p>
            <a:endParaRPr lang="en-US" sz="2400" dirty="0" smtClean="0"/>
          </a:p>
          <a:p>
            <a:r>
              <a:rPr lang="en-US" sz="2400" dirty="0" smtClean="0"/>
              <a:t>&lt;div class="ex2"&gt;This div element has a top padding of 25px, a left and right padding of 50px, and a bottom padding of 75px.&lt;/div&gt;&lt;</a:t>
            </a:r>
            <a:r>
              <a:rPr lang="en-US" sz="2400" dirty="0" err="1" smtClean="0"/>
              <a:t>br</a:t>
            </a:r>
            <a:r>
              <a:rPr lang="en-US" sz="2400" dirty="0" smtClean="0"/>
              <a:t>&gt;</a:t>
            </a:r>
          </a:p>
          <a:p>
            <a:endParaRPr lang="en-US" sz="2400" dirty="0" smtClean="0"/>
          </a:p>
          <a:p>
            <a:r>
              <a:rPr lang="en-US" sz="2400" dirty="0" smtClean="0"/>
              <a:t>&lt;div class="ex3"&gt;This div element has a top and bottom padding of 25px, and a left and right padding of 50px.&lt;/div&gt;&lt;</a:t>
            </a:r>
            <a:r>
              <a:rPr lang="en-US" sz="2400" dirty="0" err="1" smtClean="0"/>
              <a:t>br</a:t>
            </a:r>
            <a:r>
              <a:rPr lang="en-US" sz="2400" dirty="0" smtClean="0"/>
              <a:t>&gt;</a:t>
            </a:r>
          </a:p>
          <a:p>
            <a:endParaRPr lang="en-US" sz="2400" dirty="0" smtClean="0"/>
          </a:p>
          <a:p>
            <a:r>
              <a:rPr lang="en-US" sz="2400" dirty="0" smtClean="0"/>
              <a:t>&lt;div class="ex4"&gt;This div element has a top, right, bottom and left </a:t>
            </a:r>
            <a:r>
              <a:rPr lang="en-US" sz="2400" dirty="0" err="1" smtClean="0"/>
              <a:t>paddding</a:t>
            </a:r>
            <a:r>
              <a:rPr lang="en-US" sz="2400" dirty="0" smtClean="0"/>
              <a:t> of 25px.&lt;/div&gt;</a:t>
            </a:r>
          </a:p>
          <a:p>
            <a:endParaRPr lang="en-US" sz="2400" dirty="0" smtClean="0"/>
          </a:p>
          <a:p>
            <a:r>
              <a:rPr lang="en-US" sz="2400" dirty="0" smtClean="0"/>
              <a:t>&lt;/body&gt;</a:t>
            </a:r>
            <a:endParaRPr lang="en-US" sz="2400" dirty="0"/>
          </a:p>
        </p:txBody>
      </p:sp>
      <p:pic>
        <p:nvPicPr>
          <p:cNvPr id="3" name="Picture 2" descr="logo.png"/>
          <p:cNvPicPr>
            <a:picLocks noChangeAspect="1"/>
          </p:cNvPicPr>
          <p:nvPr/>
        </p:nvPicPr>
        <p:blipFill>
          <a:blip r:embed="rId2"/>
          <a:stretch>
            <a:fillRect/>
          </a:stretch>
        </p:blipFill>
        <p:spPr>
          <a:xfrm>
            <a:off x="7239000" y="6019800"/>
            <a:ext cx="1143000" cy="609600"/>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CSS Box Model</a:t>
            </a:r>
            <a:br>
              <a:rPr lang="en-US" dirty="0" smtClean="0"/>
            </a:br>
            <a:endParaRPr lang="en-US" dirty="0"/>
          </a:p>
        </p:txBody>
      </p:sp>
      <p:sp>
        <p:nvSpPr>
          <p:cNvPr id="3" name="Subtitle 2"/>
          <p:cNvSpPr>
            <a:spLocks noGrp="1"/>
          </p:cNvSpPr>
          <p:nvPr>
            <p:ph type="subTitle" idx="1"/>
          </p:nvPr>
        </p:nvSpPr>
        <p:spPr/>
        <p:txBody>
          <a:bodyPr/>
          <a:lstStyle/>
          <a:p>
            <a:r>
              <a:rPr lang="en-US" dirty="0" smtClean="0"/>
              <a:t>.</a:t>
            </a:r>
            <a:endParaRPr lang="en-US" dirty="0"/>
          </a:p>
        </p:txBody>
      </p:sp>
      <p:pic>
        <p:nvPicPr>
          <p:cNvPr id="4" name="Picture 3" descr="logo.png"/>
          <p:cNvPicPr>
            <a:picLocks noChangeAspect="1"/>
          </p:cNvPicPr>
          <p:nvPr/>
        </p:nvPicPr>
        <p:blipFill>
          <a:blip r:embed="rId2"/>
          <a:stretch>
            <a:fillRect/>
          </a:stretch>
        </p:blipFill>
        <p:spPr>
          <a:xfrm>
            <a:off x="304800" y="5638800"/>
            <a:ext cx="1202108" cy="609600"/>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685800"/>
            <a:ext cx="8915400" cy="5632311"/>
          </a:xfrm>
          <a:prstGeom prst="rect">
            <a:avLst/>
          </a:prstGeom>
        </p:spPr>
        <p:txBody>
          <a:bodyPr wrap="square">
            <a:spAutoFit/>
          </a:bodyPr>
          <a:lstStyle/>
          <a:p>
            <a:r>
              <a:rPr lang="en-US" sz="3600" b="1" dirty="0" smtClean="0"/>
              <a:t>The CSS Box Model</a:t>
            </a:r>
          </a:p>
          <a:p>
            <a:endParaRPr lang="en-US" sz="3600" b="1" dirty="0" smtClean="0"/>
          </a:p>
          <a:p>
            <a:r>
              <a:rPr lang="en-US" sz="3600" dirty="0" smtClean="0"/>
              <a:t>All HTML elements can be considered as boxes. In CSS, the term "box model" is used when talking about design and layout.</a:t>
            </a:r>
          </a:p>
          <a:p>
            <a:r>
              <a:rPr lang="en-US" sz="3600" dirty="0" smtClean="0"/>
              <a:t>The CSS box model is essentially a box that wraps around every HTML element. It consists of: margins, borders, padding, and the actual content. The image below illustrates the box model:</a:t>
            </a:r>
            <a:endParaRPr lang="en-US" sz="3600"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8915400" cy="5663089"/>
          </a:xfrm>
          <a:prstGeom prst="rect">
            <a:avLst/>
          </a:prstGeom>
        </p:spPr>
        <p:txBody>
          <a:bodyPr wrap="square">
            <a:spAutoFit/>
          </a:bodyPr>
          <a:lstStyle/>
          <a:p>
            <a:r>
              <a:rPr lang="en-US" sz="3600" b="1" i="1" dirty="0" err="1" smtClean="0">
                <a:solidFill>
                  <a:srgbClr val="FF0000"/>
                </a:solidFill>
              </a:rPr>
              <a:t>xplanation</a:t>
            </a:r>
            <a:r>
              <a:rPr lang="en-US" sz="3600" b="1" i="1" dirty="0" smtClean="0">
                <a:solidFill>
                  <a:srgbClr val="FF0000"/>
                </a:solidFill>
              </a:rPr>
              <a:t> of the different parts:</a:t>
            </a:r>
          </a:p>
          <a:p>
            <a:endParaRPr lang="en-US" sz="900" dirty="0" smtClean="0"/>
          </a:p>
          <a:p>
            <a:r>
              <a:rPr lang="en-US" sz="3600" b="1" dirty="0" smtClean="0"/>
              <a:t>Content</a:t>
            </a:r>
            <a:r>
              <a:rPr lang="en-US" sz="3600" dirty="0" smtClean="0"/>
              <a:t> - The content of the box, where text and images appear</a:t>
            </a:r>
          </a:p>
          <a:p>
            <a:endParaRPr lang="en-US" sz="900" dirty="0" smtClean="0"/>
          </a:p>
          <a:p>
            <a:r>
              <a:rPr lang="en-US" sz="3600" b="1" dirty="0" smtClean="0"/>
              <a:t>Padding</a:t>
            </a:r>
            <a:r>
              <a:rPr lang="en-US" sz="3600" dirty="0" smtClean="0"/>
              <a:t> - Clears an area around the content. The padding is transparent</a:t>
            </a:r>
          </a:p>
          <a:p>
            <a:endParaRPr lang="en-US" sz="1200" dirty="0" smtClean="0"/>
          </a:p>
          <a:p>
            <a:r>
              <a:rPr lang="en-US" sz="3600" b="1" dirty="0" smtClean="0"/>
              <a:t>Border</a:t>
            </a:r>
            <a:r>
              <a:rPr lang="en-US" sz="3600" dirty="0" smtClean="0"/>
              <a:t> - A border that goes around the padding and content</a:t>
            </a:r>
          </a:p>
          <a:p>
            <a:endParaRPr lang="en-US" sz="800" dirty="0" smtClean="0"/>
          </a:p>
          <a:p>
            <a:r>
              <a:rPr lang="en-US" sz="3600" b="1" dirty="0" smtClean="0"/>
              <a:t>Margin</a:t>
            </a:r>
            <a:r>
              <a:rPr lang="en-US" sz="3600" dirty="0" smtClean="0"/>
              <a:t> - Clears an area outside the border. The margin is transparent</a:t>
            </a:r>
            <a:endParaRPr lang="en-US" sz="3600"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Box Model</a:t>
            </a:r>
            <a:br>
              <a:rPr lang="en-US" b="1" dirty="0" smtClean="0"/>
            </a:br>
            <a:endParaRPr lang="en-US" dirty="0"/>
          </a:p>
        </p:txBody>
      </p:sp>
      <p:sp>
        <p:nvSpPr>
          <p:cNvPr id="3" name="Content Placeholder 2"/>
          <p:cNvSpPr>
            <a:spLocks noGrp="1"/>
          </p:cNvSpPr>
          <p:nvPr>
            <p:ph idx="1"/>
          </p:nvPr>
        </p:nvSpPr>
        <p:spPr/>
        <p:txBody>
          <a:bodyPr/>
          <a:lstStyle/>
          <a:p>
            <a:pPr>
              <a:buNone/>
            </a:pPr>
            <a:r>
              <a:rPr lang="en-US" dirty="0" smtClean="0"/>
              <a:t>&lt;style&gt;</a:t>
            </a:r>
          </a:p>
          <a:p>
            <a:pPr>
              <a:buNone/>
            </a:pPr>
            <a:r>
              <a:rPr lang="en-US" dirty="0" smtClean="0"/>
              <a:t>div {</a:t>
            </a:r>
          </a:p>
          <a:p>
            <a:pPr>
              <a:buNone/>
            </a:pPr>
            <a:r>
              <a:rPr lang="en-US" dirty="0" smtClean="0"/>
              <a:t>    background-color: </a:t>
            </a:r>
            <a:r>
              <a:rPr lang="en-US" dirty="0" err="1" smtClean="0"/>
              <a:t>lightgrey</a:t>
            </a:r>
            <a:r>
              <a:rPr lang="en-US" dirty="0" smtClean="0"/>
              <a:t>;</a:t>
            </a:r>
          </a:p>
          <a:p>
            <a:pPr>
              <a:buNone/>
            </a:pPr>
            <a:r>
              <a:rPr lang="en-US" dirty="0" smtClean="0"/>
              <a:t>    width: 300px;</a:t>
            </a:r>
          </a:p>
          <a:p>
            <a:pPr>
              <a:buNone/>
            </a:pPr>
            <a:r>
              <a:rPr lang="en-US" dirty="0" smtClean="0"/>
              <a:t>    border: 25px solid green;</a:t>
            </a:r>
          </a:p>
          <a:p>
            <a:pPr>
              <a:buNone/>
            </a:pPr>
            <a:r>
              <a:rPr lang="en-US" dirty="0" smtClean="0"/>
              <a:t>    padding: 25px;</a:t>
            </a:r>
          </a:p>
          <a:p>
            <a:pPr>
              <a:buNone/>
            </a:pPr>
            <a:r>
              <a:rPr lang="en-US" dirty="0" smtClean="0"/>
              <a:t>    margin: 25px;</a:t>
            </a:r>
          </a:p>
          <a:p>
            <a:pPr>
              <a:buNone/>
            </a:pPr>
            <a:r>
              <a:rPr lang="en-US" dirty="0" smtClean="0"/>
              <a:t>}</a:t>
            </a:r>
          </a:p>
          <a:p>
            <a:pPr>
              <a:buNone/>
            </a:pPr>
            <a:r>
              <a:rPr lang="en-US" dirty="0" smtClean="0"/>
              <a:t>&lt;/style&gt;</a:t>
            </a:r>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91600" cy="6370975"/>
          </a:xfrm>
          <a:prstGeom prst="rect">
            <a:avLst/>
          </a:prstGeom>
        </p:spPr>
        <p:txBody>
          <a:bodyPr wrap="square">
            <a:spAutoFit/>
          </a:bodyPr>
          <a:lstStyle/>
          <a:p>
            <a:r>
              <a:rPr lang="en-US" sz="2400" b="1" dirty="0" smtClean="0"/>
              <a:t>&lt;body&gt;</a:t>
            </a:r>
          </a:p>
          <a:p>
            <a:endParaRPr lang="en-US" sz="2400" dirty="0" smtClean="0"/>
          </a:p>
          <a:p>
            <a:r>
              <a:rPr lang="en-US" sz="2400" dirty="0" smtClean="0"/>
              <a:t>&lt;h2&gt;Demonstrating the Box Model&lt;/h2&gt;</a:t>
            </a:r>
          </a:p>
          <a:p>
            <a:endParaRPr lang="en-US" sz="2400" dirty="0" smtClean="0"/>
          </a:p>
          <a:p>
            <a:r>
              <a:rPr lang="en-US" sz="2400" dirty="0" smtClean="0"/>
              <a:t>&lt;</a:t>
            </a:r>
            <a:r>
              <a:rPr lang="en-US" sz="2400" b="1" dirty="0" smtClean="0"/>
              <a:t>p&gt;</a:t>
            </a:r>
            <a:r>
              <a:rPr lang="en-US" sz="2400" dirty="0" smtClean="0"/>
              <a:t>The CSS box model is essentially a box that wraps around every HTML element. It consists of: borders, padding, margins, and the actual content</a:t>
            </a:r>
            <a:r>
              <a:rPr lang="en-US" sz="2400" b="1" dirty="0" smtClean="0"/>
              <a:t>.&lt;/p&gt;</a:t>
            </a:r>
          </a:p>
          <a:p>
            <a:endParaRPr lang="en-US" sz="2400" dirty="0" smtClean="0"/>
          </a:p>
          <a:p>
            <a:r>
              <a:rPr lang="en-US" sz="2400" b="1" dirty="0" smtClean="0"/>
              <a:t>&lt;div&gt;</a:t>
            </a:r>
            <a:r>
              <a:rPr lang="en-US" sz="2400" dirty="0" smtClean="0"/>
              <a:t>This text is the actual content of the box. We have added a 25px padding, 25px margin and a 25px green border. </a:t>
            </a:r>
            <a:r>
              <a:rPr lang="en-US" sz="2400" dirty="0" err="1" smtClean="0"/>
              <a:t>Ut</a:t>
            </a:r>
            <a:r>
              <a:rPr lang="en-US" sz="2400" dirty="0" smtClean="0"/>
              <a:t> </a:t>
            </a:r>
            <a:r>
              <a:rPr lang="en-US" sz="2400" dirty="0" err="1" smtClean="0"/>
              <a:t>enim</a:t>
            </a:r>
            <a:r>
              <a:rPr lang="en-US" sz="2400" dirty="0" smtClean="0"/>
              <a:t> ad minim </a:t>
            </a:r>
            <a:r>
              <a:rPr lang="en-US" sz="2400" dirty="0" err="1" smtClean="0"/>
              <a:t>veniam</a:t>
            </a:r>
            <a:r>
              <a:rPr lang="en-US" sz="2400" dirty="0" smtClean="0"/>
              <a:t>, </a:t>
            </a:r>
            <a:r>
              <a:rPr lang="en-US" sz="2400" dirty="0" err="1" smtClean="0"/>
              <a:t>quis</a:t>
            </a:r>
            <a:r>
              <a:rPr lang="en-US" sz="2400" dirty="0" smtClean="0"/>
              <a:t> </a:t>
            </a:r>
            <a:r>
              <a:rPr lang="en-US" sz="2400" dirty="0" err="1" smtClean="0"/>
              <a:t>nostrud</a:t>
            </a:r>
            <a:r>
              <a:rPr lang="en-US" sz="2400" dirty="0" smtClean="0"/>
              <a:t> exercitation </a:t>
            </a:r>
            <a:r>
              <a:rPr lang="en-US" sz="2400" dirty="0" err="1" smtClean="0"/>
              <a:t>ullamco</a:t>
            </a:r>
            <a:r>
              <a:rPr lang="en-US" sz="2400" dirty="0" smtClean="0"/>
              <a:t> </a:t>
            </a:r>
            <a:r>
              <a:rPr lang="en-US" sz="2400" dirty="0" err="1" smtClean="0"/>
              <a:t>laboris</a:t>
            </a:r>
            <a:r>
              <a:rPr lang="en-US" sz="2400" dirty="0" smtClean="0"/>
              <a:t> nisi </a:t>
            </a:r>
            <a:r>
              <a:rPr lang="en-US" sz="2400" dirty="0" err="1" smtClean="0"/>
              <a:t>ut</a:t>
            </a:r>
            <a:r>
              <a:rPr lang="en-US" sz="2400" dirty="0" smtClean="0"/>
              <a:t> </a:t>
            </a:r>
            <a:r>
              <a:rPr lang="en-US" sz="2400" dirty="0" err="1" smtClean="0"/>
              <a:t>aliquip</a:t>
            </a:r>
            <a:r>
              <a:rPr lang="en-US" sz="2400" dirty="0" smtClean="0"/>
              <a:t> ex ea </a:t>
            </a:r>
            <a:r>
              <a:rPr lang="en-US" sz="2400" dirty="0" err="1" smtClean="0"/>
              <a:t>commodo</a:t>
            </a:r>
            <a:r>
              <a:rPr lang="en-US" sz="2400" dirty="0" smtClean="0"/>
              <a:t> </a:t>
            </a:r>
            <a:r>
              <a:rPr lang="en-US" sz="2400" dirty="0" err="1" smtClean="0"/>
              <a:t>consequat</a:t>
            </a:r>
            <a:r>
              <a:rPr lang="en-US" sz="2400" dirty="0" smtClean="0"/>
              <a:t>. </a:t>
            </a:r>
            <a:r>
              <a:rPr lang="en-US" sz="2400" dirty="0" err="1" smtClean="0"/>
              <a:t>Duis</a:t>
            </a:r>
            <a:r>
              <a:rPr lang="en-US" sz="2400" dirty="0" smtClean="0"/>
              <a:t> </a:t>
            </a:r>
            <a:r>
              <a:rPr lang="en-US" sz="2400" dirty="0" err="1" smtClean="0"/>
              <a:t>aute</a:t>
            </a:r>
            <a:r>
              <a:rPr lang="en-US" sz="2400" dirty="0" smtClean="0"/>
              <a:t> </a:t>
            </a:r>
            <a:r>
              <a:rPr lang="en-US" sz="2400" dirty="0" err="1" smtClean="0"/>
              <a:t>irure</a:t>
            </a:r>
            <a:r>
              <a:rPr lang="en-US" sz="2400" dirty="0" smtClean="0"/>
              <a:t> dolor in </a:t>
            </a:r>
            <a:r>
              <a:rPr lang="en-US" sz="2400" dirty="0" err="1" smtClean="0"/>
              <a:t>reprehenderit</a:t>
            </a:r>
            <a:r>
              <a:rPr lang="en-US" sz="2400" dirty="0" smtClean="0"/>
              <a:t> in </a:t>
            </a:r>
            <a:r>
              <a:rPr lang="en-US" sz="2400" dirty="0" err="1" smtClean="0"/>
              <a:t>voluptate</a:t>
            </a:r>
            <a:r>
              <a:rPr lang="en-US" sz="2400" dirty="0" smtClean="0"/>
              <a:t> </a:t>
            </a:r>
            <a:r>
              <a:rPr lang="en-US" sz="2400" dirty="0" err="1" smtClean="0"/>
              <a:t>velit</a:t>
            </a:r>
            <a:r>
              <a:rPr lang="en-US" sz="2400" dirty="0" smtClean="0"/>
              <a:t> </a:t>
            </a:r>
            <a:r>
              <a:rPr lang="en-US" sz="2400" dirty="0" err="1" smtClean="0"/>
              <a:t>esse</a:t>
            </a:r>
            <a:r>
              <a:rPr lang="en-US" sz="2400" dirty="0" smtClean="0"/>
              <a:t> </a:t>
            </a:r>
            <a:r>
              <a:rPr lang="en-US" sz="2400" dirty="0" err="1" smtClean="0"/>
              <a:t>cillum</a:t>
            </a:r>
            <a:r>
              <a:rPr lang="en-US" sz="2400" dirty="0" smtClean="0"/>
              <a:t> </a:t>
            </a:r>
            <a:r>
              <a:rPr lang="en-US" sz="2400" dirty="0" err="1" smtClean="0"/>
              <a:t>dolore</a:t>
            </a:r>
            <a:r>
              <a:rPr lang="en-US" sz="2400" dirty="0" smtClean="0"/>
              <a:t> </a:t>
            </a:r>
            <a:r>
              <a:rPr lang="en-US" sz="2400" dirty="0" err="1" smtClean="0"/>
              <a:t>eu</a:t>
            </a:r>
            <a:r>
              <a:rPr lang="en-US" sz="2400" dirty="0" smtClean="0"/>
              <a:t> </a:t>
            </a:r>
            <a:r>
              <a:rPr lang="en-US" sz="2400" dirty="0" err="1" smtClean="0"/>
              <a:t>fugiat</a:t>
            </a:r>
            <a:r>
              <a:rPr lang="en-US" sz="2400" dirty="0" smtClean="0"/>
              <a:t> </a:t>
            </a:r>
            <a:r>
              <a:rPr lang="en-US" sz="2400" dirty="0" err="1" smtClean="0"/>
              <a:t>nulla</a:t>
            </a:r>
            <a:r>
              <a:rPr lang="en-US" sz="2400" dirty="0" smtClean="0"/>
              <a:t> </a:t>
            </a:r>
            <a:r>
              <a:rPr lang="en-US" sz="2400" dirty="0" err="1" smtClean="0"/>
              <a:t>pariatur</a:t>
            </a:r>
            <a:r>
              <a:rPr lang="en-US" sz="2400" dirty="0" smtClean="0"/>
              <a:t>. </a:t>
            </a:r>
            <a:r>
              <a:rPr lang="en-US" sz="2400" dirty="0" err="1" smtClean="0"/>
              <a:t>Excepteur</a:t>
            </a:r>
            <a:r>
              <a:rPr lang="en-US" sz="2400" dirty="0" smtClean="0"/>
              <a:t> </a:t>
            </a:r>
            <a:r>
              <a:rPr lang="en-US" sz="2400" dirty="0" err="1" smtClean="0"/>
              <a:t>sint</a:t>
            </a:r>
            <a:r>
              <a:rPr lang="en-US" sz="2400" dirty="0" smtClean="0"/>
              <a:t> </a:t>
            </a:r>
            <a:r>
              <a:rPr lang="en-US" sz="2400" dirty="0" err="1" smtClean="0"/>
              <a:t>occaecat</a:t>
            </a:r>
            <a:r>
              <a:rPr lang="en-US" sz="2400" dirty="0" smtClean="0"/>
              <a:t> </a:t>
            </a:r>
            <a:r>
              <a:rPr lang="en-US" sz="2400" dirty="0" err="1" smtClean="0"/>
              <a:t>cupidatat</a:t>
            </a:r>
            <a:r>
              <a:rPr lang="en-US" sz="2400" dirty="0" smtClean="0"/>
              <a:t> non </a:t>
            </a:r>
            <a:r>
              <a:rPr lang="en-US" sz="2400" dirty="0" err="1" smtClean="0"/>
              <a:t>proident</a:t>
            </a:r>
            <a:r>
              <a:rPr lang="en-US" sz="2400" dirty="0" smtClean="0"/>
              <a:t>, </a:t>
            </a:r>
            <a:r>
              <a:rPr lang="en-US" sz="2400" dirty="0" err="1" smtClean="0"/>
              <a:t>sunt</a:t>
            </a:r>
            <a:r>
              <a:rPr lang="en-US" sz="2400" dirty="0" smtClean="0"/>
              <a:t> in culpa qui </a:t>
            </a:r>
            <a:r>
              <a:rPr lang="en-US" sz="2400" dirty="0" err="1" smtClean="0"/>
              <a:t>officia</a:t>
            </a:r>
            <a:r>
              <a:rPr lang="en-US" sz="2400" dirty="0" smtClean="0"/>
              <a:t> </a:t>
            </a:r>
            <a:r>
              <a:rPr lang="en-US" sz="2400" dirty="0" err="1" smtClean="0"/>
              <a:t>deserunt</a:t>
            </a:r>
            <a:r>
              <a:rPr lang="en-US" sz="2400" dirty="0" smtClean="0"/>
              <a:t> </a:t>
            </a:r>
            <a:r>
              <a:rPr lang="en-US" sz="2400" dirty="0" err="1" smtClean="0"/>
              <a:t>mollit</a:t>
            </a:r>
            <a:r>
              <a:rPr lang="en-US" sz="2400" dirty="0" smtClean="0"/>
              <a:t> </a:t>
            </a:r>
            <a:r>
              <a:rPr lang="en-US" sz="2400" dirty="0" err="1" smtClean="0"/>
              <a:t>anim</a:t>
            </a:r>
            <a:r>
              <a:rPr lang="en-US" sz="2400" dirty="0" smtClean="0"/>
              <a:t> id </a:t>
            </a:r>
            <a:r>
              <a:rPr lang="en-US" sz="2400" dirty="0" err="1" smtClean="0"/>
              <a:t>est</a:t>
            </a:r>
            <a:r>
              <a:rPr lang="en-US" sz="2400" dirty="0" smtClean="0"/>
              <a:t> </a:t>
            </a:r>
            <a:r>
              <a:rPr lang="en-US" sz="2400" dirty="0" err="1" smtClean="0"/>
              <a:t>laborum</a:t>
            </a:r>
            <a:r>
              <a:rPr lang="en-US" sz="2400" b="1" dirty="0" smtClean="0"/>
              <a:t>.&lt;/div&gt;</a:t>
            </a:r>
          </a:p>
          <a:p>
            <a:endParaRPr lang="en-US" sz="2400" dirty="0" smtClean="0"/>
          </a:p>
          <a:p>
            <a:r>
              <a:rPr lang="en-US" sz="2400" b="1" dirty="0" smtClean="0"/>
              <a:t>&lt;/body&gt;</a:t>
            </a:r>
            <a:endParaRPr lang="en-US" sz="2400" b="1" dirty="0"/>
          </a:p>
        </p:txBody>
      </p:sp>
      <p:pic>
        <p:nvPicPr>
          <p:cNvPr id="3" name="Picture 2"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15400" cy="6801862"/>
          </a:xfrm>
          <a:prstGeom prst="rect">
            <a:avLst/>
          </a:prstGeom>
        </p:spPr>
        <p:txBody>
          <a:bodyPr wrap="square">
            <a:spAutoFit/>
          </a:bodyPr>
          <a:lstStyle/>
          <a:p>
            <a:r>
              <a:rPr lang="en-US" sz="2800" b="1" dirty="0" smtClean="0"/>
              <a:t>Calculate the total width:</a:t>
            </a:r>
          </a:p>
          <a:p>
            <a:endParaRPr lang="en-US" sz="2400" dirty="0" smtClean="0"/>
          </a:p>
          <a:p>
            <a:r>
              <a:rPr lang="en-US" sz="2400" dirty="0" smtClean="0"/>
              <a:t>&lt;style&gt;</a:t>
            </a:r>
          </a:p>
          <a:p>
            <a:r>
              <a:rPr lang="en-US" sz="2400" dirty="0" smtClean="0"/>
              <a:t>div {</a:t>
            </a:r>
          </a:p>
          <a:p>
            <a:r>
              <a:rPr lang="en-US" sz="2400" dirty="0" smtClean="0"/>
              <a:t>    width: 320px;</a:t>
            </a:r>
          </a:p>
          <a:p>
            <a:r>
              <a:rPr lang="en-US" sz="2400" dirty="0" smtClean="0"/>
              <a:t>    padding: 10px;</a:t>
            </a:r>
          </a:p>
          <a:p>
            <a:r>
              <a:rPr lang="en-US" sz="2400" dirty="0" smtClean="0"/>
              <a:t>    border: 5px solid gray;</a:t>
            </a:r>
          </a:p>
          <a:p>
            <a:r>
              <a:rPr lang="en-US" sz="2400" dirty="0" smtClean="0"/>
              <a:t>    margin: 0; }</a:t>
            </a:r>
          </a:p>
          <a:p>
            <a:r>
              <a:rPr lang="en-US" sz="2400" dirty="0" smtClean="0"/>
              <a:t>&lt;/style&gt;</a:t>
            </a:r>
          </a:p>
          <a:p>
            <a:r>
              <a:rPr lang="en-US" sz="2400" dirty="0" smtClean="0"/>
              <a:t>&lt;/head&gt;</a:t>
            </a:r>
          </a:p>
          <a:p>
            <a:r>
              <a:rPr lang="en-US" sz="2400" dirty="0" smtClean="0"/>
              <a:t>&lt;body&gt;</a:t>
            </a:r>
          </a:p>
          <a:p>
            <a:endParaRPr lang="en-US" sz="2400" dirty="0" smtClean="0"/>
          </a:p>
          <a:p>
            <a:r>
              <a:rPr lang="en-US" sz="2400" dirty="0" smtClean="0"/>
              <a:t>&lt;h2&gt;Calculate the total width:&lt;/h2&gt;</a:t>
            </a:r>
          </a:p>
          <a:p>
            <a:r>
              <a:rPr lang="en-US" sz="2400" dirty="0" smtClean="0"/>
              <a:t>&lt;</a:t>
            </a:r>
            <a:r>
              <a:rPr lang="en-US" sz="2400" dirty="0" err="1" smtClean="0"/>
              <a:t>img</a:t>
            </a:r>
            <a:r>
              <a:rPr lang="en-US" sz="2400" dirty="0" smtClean="0"/>
              <a:t> </a:t>
            </a:r>
            <a:r>
              <a:rPr lang="en-US" sz="2400" dirty="0" err="1" smtClean="0"/>
              <a:t>src</a:t>
            </a:r>
            <a:r>
              <a:rPr lang="en-US" sz="2400" dirty="0" smtClean="0"/>
              <a:t>="klematis4_big.jpg" width="350" height="263" alt="</a:t>
            </a:r>
            <a:r>
              <a:rPr lang="en-US" sz="2400" dirty="0" err="1" smtClean="0"/>
              <a:t>Klematis</a:t>
            </a:r>
            <a:r>
              <a:rPr lang="en-US" sz="2400" dirty="0" smtClean="0"/>
              <a:t>"&gt;</a:t>
            </a:r>
          </a:p>
          <a:p>
            <a:endParaRPr lang="en-US" sz="2400" dirty="0" smtClean="0"/>
          </a:p>
          <a:p>
            <a:r>
              <a:rPr lang="en-US" sz="2400" dirty="0" smtClean="0"/>
              <a:t>&lt;div&gt;The picture above is 350px wide. The total width of this element is also 350px.&lt;/div&gt;</a:t>
            </a:r>
            <a:endParaRPr lang="en-US" sz="2400" dirty="0"/>
          </a:p>
        </p:txBody>
      </p:sp>
      <p:pic>
        <p:nvPicPr>
          <p:cNvPr id="3" name="Picture 2"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style sheet</a:t>
            </a:r>
            <a:endParaRPr lang="en-US" dirty="0"/>
          </a:p>
        </p:txBody>
      </p:sp>
      <p:sp>
        <p:nvSpPr>
          <p:cNvPr id="3" name="Content Placeholder 2"/>
          <p:cNvSpPr>
            <a:spLocks noGrp="1"/>
          </p:cNvSpPr>
          <p:nvPr>
            <p:ph idx="1"/>
          </p:nvPr>
        </p:nvSpPr>
        <p:spPr/>
        <p:txBody>
          <a:bodyPr/>
          <a:lstStyle/>
          <a:p>
            <a:r>
              <a:rPr lang="en-US" dirty="0" smtClean="0"/>
              <a:t>&lt;link </a:t>
            </a:r>
            <a:r>
              <a:rPr lang="en-US" dirty="0" err="1" smtClean="0"/>
              <a:t>rel</a:t>
            </a:r>
            <a:r>
              <a:rPr lang="en-US" dirty="0" smtClean="0"/>
              <a:t>="</a:t>
            </a:r>
            <a:r>
              <a:rPr lang="en-US" dirty="0" err="1" smtClean="0"/>
              <a:t>stylesheet</a:t>
            </a:r>
            <a:r>
              <a:rPr lang="en-US" dirty="0" smtClean="0"/>
              <a:t>" type="text/</a:t>
            </a:r>
            <a:r>
              <a:rPr lang="en-US" dirty="0" err="1" smtClean="0"/>
              <a:t>css</a:t>
            </a:r>
            <a:r>
              <a:rPr lang="en-US" dirty="0" smtClean="0"/>
              <a:t>" </a:t>
            </a:r>
            <a:r>
              <a:rPr lang="en-US" dirty="0" err="1" smtClean="0"/>
              <a:t>href</a:t>
            </a:r>
            <a:r>
              <a:rPr lang="en-US" dirty="0" smtClean="0"/>
              <a:t>="mystyle.css"&gt;</a:t>
            </a:r>
            <a:endParaRPr lang="en-US" dirty="0"/>
          </a:p>
        </p:txBody>
      </p:sp>
      <p:pic>
        <p:nvPicPr>
          <p:cNvPr id="4" name="Picture 3" descr="logo.png"/>
          <p:cNvPicPr>
            <a:picLocks noChangeAspect="1"/>
          </p:cNvPicPr>
          <p:nvPr/>
        </p:nvPicPr>
        <p:blipFill>
          <a:blip r:embed="rId2"/>
          <a:stretch>
            <a:fillRect/>
          </a:stretch>
        </p:blipFill>
        <p:spPr>
          <a:xfrm>
            <a:off x="7239000" y="6019800"/>
            <a:ext cx="1202108" cy="609600"/>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658112"/>
          </a:xfrm>
        </p:spPr>
        <p:txBody>
          <a:bodyPr>
            <a:noAutofit/>
          </a:bodyPr>
          <a:lstStyle/>
          <a:p>
            <a:r>
              <a:rPr lang="en-US" sz="2800" dirty="0" smtClean="0"/>
              <a:t>320px (width)</a:t>
            </a:r>
            <a:br>
              <a:rPr lang="en-US" sz="2800" dirty="0" smtClean="0"/>
            </a:br>
            <a:r>
              <a:rPr lang="en-US" sz="2800" dirty="0" smtClean="0"/>
              <a:t>+ 20px (left + right padding)</a:t>
            </a:r>
            <a:br>
              <a:rPr lang="en-US" sz="2800" dirty="0" smtClean="0"/>
            </a:br>
            <a:r>
              <a:rPr lang="en-US" sz="2800" dirty="0" smtClean="0"/>
              <a:t>+ 10px (left + right border)</a:t>
            </a:r>
            <a:br>
              <a:rPr lang="en-US" sz="2800" dirty="0" smtClean="0"/>
            </a:br>
            <a:r>
              <a:rPr lang="en-US" sz="2800" dirty="0" smtClean="0"/>
              <a:t>+ 0px (left + right margin)</a:t>
            </a:r>
            <a:br>
              <a:rPr lang="en-US" sz="2800" dirty="0" smtClean="0"/>
            </a:br>
            <a:r>
              <a:rPr lang="en-US" sz="2800" b="1" dirty="0" smtClean="0"/>
              <a:t>= 350px </a:t>
            </a:r>
            <a:endParaRPr lang="en-US" sz="2800" dirty="0"/>
          </a:p>
        </p:txBody>
      </p:sp>
      <p:pic>
        <p:nvPicPr>
          <p:cNvPr id="4" name="Content Placeholder 3" descr="Untitled.png"/>
          <p:cNvPicPr>
            <a:picLocks noGrp="1" noChangeAspect="1"/>
          </p:cNvPicPr>
          <p:nvPr>
            <p:ph idx="1"/>
          </p:nvPr>
        </p:nvPicPr>
        <p:blipFill>
          <a:blip r:embed="rId2"/>
          <a:stretch>
            <a:fillRect/>
          </a:stretch>
        </p:blipFill>
        <p:spPr>
          <a:xfrm>
            <a:off x="152400" y="2468563"/>
            <a:ext cx="8991600" cy="4389437"/>
          </a:xfrm>
        </p:spPr>
      </p:pic>
      <p:pic>
        <p:nvPicPr>
          <p:cNvPr id="5" name="Picture 4" descr="logo.png"/>
          <p:cNvPicPr>
            <a:picLocks noChangeAspect="1"/>
          </p:cNvPicPr>
          <p:nvPr/>
        </p:nvPicPr>
        <p:blipFill>
          <a:blip r:embed="rId3"/>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Practical</a:t>
            </a:r>
            <a:endParaRPr lang="en-US" b="1" dirty="0"/>
          </a:p>
        </p:txBody>
      </p:sp>
      <p:pic>
        <p:nvPicPr>
          <p:cNvPr id="4" name="Content Placeholder 3" descr="box model.png"/>
          <p:cNvPicPr>
            <a:picLocks noGrp="1" noChangeAspect="1"/>
          </p:cNvPicPr>
          <p:nvPr>
            <p:ph idx="1"/>
          </p:nvPr>
        </p:nvPicPr>
        <p:blipFill>
          <a:blip r:embed="rId2"/>
          <a:stretch>
            <a:fillRect/>
          </a:stretch>
        </p:blipFill>
        <p:spPr>
          <a:xfrm>
            <a:off x="626078" y="1935163"/>
            <a:ext cx="7891843" cy="4389437"/>
          </a:xfrm>
        </p:spPr>
      </p:pic>
      <p:pic>
        <p:nvPicPr>
          <p:cNvPr id="5" name="Picture 4" descr="logo.png"/>
          <p:cNvPicPr>
            <a:picLocks noChangeAspect="1"/>
          </p:cNvPicPr>
          <p:nvPr/>
        </p:nvPicPr>
        <p:blipFill>
          <a:blip r:embed="rId3"/>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CSS Text</a:t>
            </a:r>
            <a:br>
              <a:rPr lang="en-US" dirty="0" smtClean="0"/>
            </a:br>
            <a:endParaRPr lang="en-US" dirty="0"/>
          </a:p>
        </p:txBody>
      </p:sp>
      <p:sp>
        <p:nvSpPr>
          <p:cNvPr id="3" name="Subtitle 2"/>
          <p:cNvSpPr>
            <a:spLocks noGrp="1"/>
          </p:cNvSpPr>
          <p:nvPr>
            <p:ph type="subTitle" idx="1"/>
          </p:nvPr>
        </p:nvSpPr>
        <p:spPr>
          <a:xfrm>
            <a:off x="533400" y="2743200"/>
            <a:ext cx="7854696" cy="3048000"/>
          </a:xfrm>
        </p:spPr>
        <p:txBody>
          <a:bodyPr>
            <a:normAutofit/>
          </a:bodyPr>
          <a:lstStyle/>
          <a:p>
            <a:pPr algn="just"/>
            <a:r>
              <a:rPr lang="en-US" b="1" cap="all" dirty="0" smtClean="0"/>
              <a:t>text formatting</a:t>
            </a:r>
          </a:p>
          <a:p>
            <a:pPr algn="just"/>
            <a:r>
              <a:rPr lang="en-US" dirty="0" smtClean="0"/>
              <a:t>This text is styled with some of the text formatting properties. The heading uses the text-align, text-transform, and color properties. The paragraph is indented, aligned, and the space between characters is specified. The underline is removed from this colored link.</a:t>
            </a:r>
          </a:p>
          <a:p>
            <a:pPr algn="just"/>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838200"/>
          </a:xfrm>
        </p:spPr>
        <p:txBody>
          <a:bodyPr>
            <a:normAutofit fontScale="90000"/>
          </a:bodyPr>
          <a:lstStyle/>
          <a:p>
            <a:pPr algn="ctr"/>
            <a:r>
              <a:rPr lang="en-US" b="1" dirty="0" smtClean="0"/>
              <a:t>Text Color</a:t>
            </a:r>
            <a:br>
              <a:rPr lang="en-US" b="1" dirty="0" smtClean="0"/>
            </a:br>
            <a:endParaRPr lang="en-US" dirty="0"/>
          </a:p>
        </p:txBody>
      </p:sp>
      <p:sp>
        <p:nvSpPr>
          <p:cNvPr id="3" name="Content Placeholder 2"/>
          <p:cNvSpPr>
            <a:spLocks noGrp="1"/>
          </p:cNvSpPr>
          <p:nvPr>
            <p:ph idx="1"/>
          </p:nvPr>
        </p:nvSpPr>
        <p:spPr>
          <a:xfrm>
            <a:off x="457200" y="990600"/>
            <a:ext cx="8686800" cy="5867400"/>
          </a:xfrm>
        </p:spPr>
        <p:txBody>
          <a:bodyPr>
            <a:normAutofit fontScale="92500" lnSpcReduction="20000"/>
          </a:bodyPr>
          <a:lstStyle/>
          <a:p>
            <a:pPr>
              <a:buNone/>
            </a:pPr>
            <a:endParaRPr lang="en-US" dirty="0" smtClean="0"/>
          </a:p>
          <a:p>
            <a:pPr>
              <a:buNone/>
            </a:pPr>
            <a:r>
              <a:rPr lang="en-US" dirty="0" smtClean="0"/>
              <a:t>&lt;style&gt;</a:t>
            </a:r>
          </a:p>
          <a:p>
            <a:pPr>
              <a:buNone/>
            </a:pPr>
            <a:r>
              <a:rPr lang="en-US" dirty="0" smtClean="0"/>
              <a:t>body {</a:t>
            </a:r>
          </a:p>
          <a:p>
            <a:pPr>
              <a:buNone/>
            </a:pPr>
            <a:r>
              <a:rPr lang="en-US" dirty="0" smtClean="0"/>
              <a:t>    color: blue;</a:t>
            </a:r>
          </a:p>
          <a:p>
            <a:pPr>
              <a:buNone/>
            </a:pPr>
            <a:r>
              <a:rPr lang="en-US" dirty="0" smtClean="0"/>
              <a:t>}</a:t>
            </a:r>
          </a:p>
          <a:p>
            <a:pPr>
              <a:buNone/>
            </a:pPr>
            <a:r>
              <a:rPr lang="en-US" dirty="0" smtClean="0"/>
              <a:t>h1 {</a:t>
            </a:r>
          </a:p>
          <a:p>
            <a:pPr>
              <a:buNone/>
            </a:pPr>
            <a:r>
              <a:rPr lang="en-US" dirty="0" smtClean="0"/>
              <a:t>    color: green;</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&lt;h1&gt;This is heading 1&lt;/h1&gt;</a:t>
            </a:r>
          </a:p>
          <a:p>
            <a:pPr>
              <a:buNone/>
            </a:pPr>
            <a:r>
              <a:rPr lang="en-US" dirty="0" smtClean="0"/>
              <a:t>&lt;p&gt;This is an ordinary paragraph. Notice that this text is blue. The default text color for a page is defined in the body selector.&lt;/p&gt;</a:t>
            </a:r>
          </a:p>
          <a:p>
            <a:pPr>
              <a:buNone/>
            </a:pPr>
            <a:endParaRPr lang="en-US" dirty="0"/>
          </a:p>
        </p:txBody>
      </p:sp>
      <p:pic>
        <p:nvPicPr>
          <p:cNvPr id="4" name="Picture 3" descr="logo.png"/>
          <p:cNvPicPr>
            <a:picLocks noChangeAspect="1"/>
          </p:cNvPicPr>
          <p:nvPr/>
        </p:nvPicPr>
        <p:blipFill>
          <a:blip r:embed="rId2"/>
          <a:stretch>
            <a:fillRect/>
          </a:stretch>
        </p:blipFill>
        <p:spPr>
          <a:xfrm>
            <a:off x="7848600" y="6172200"/>
            <a:ext cx="1049708" cy="457200"/>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35846"/>
            <a:ext cx="7391400" cy="6247864"/>
          </a:xfrm>
          <a:prstGeom prst="rect">
            <a:avLst/>
          </a:prstGeom>
        </p:spPr>
        <p:txBody>
          <a:bodyPr wrap="square">
            <a:spAutoFit/>
          </a:bodyPr>
          <a:lstStyle/>
          <a:p>
            <a:r>
              <a:rPr lang="en-US" sz="2000" dirty="0" smtClean="0"/>
              <a:t>&lt;style&gt;</a:t>
            </a:r>
          </a:p>
          <a:p>
            <a:r>
              <a:rPr lang="en-US" sz="2000" dirty="0" smtClean="0"/>
              <a:t>h1 {</a:t>
            </a:r>
          </a:p>
          <a:p>
            <a:r>
              <a:rPr lang="en-US" sz="2000" dirty="0" smtClean="0"/>
              <a:t>    text-align: center;</a:t>
            </a:r>
          </a:p>
          <a:p>
            <a:r>
              <a:rPr lang="en-US" sz="2000" dirty="0" smtClean="0"/>
              <a:t>}</a:t>
            </a:r>
          </a:p>
          <a:p>
            <a:r>
              <a:rPr lang="en-US" sz="2000" dirty="0" smtClean="0"/>
              <a:t>h2 {</a:t>
            </a:r>
          </a:p>
          <a:p>
            <a:r>
              <a:rPr lang="en-US" sz="2000" dirty="0" smtClean="0"/>
              <a:t>    text-align: left;</a:t>
            </a:r>
          </a:p>
          <a:p>
            <a:r>
              <a:rPr lang="en-US" sz="2000" dirty="0" smtClean="0"/>
              <a:t>}</a:t>
            </a:r>
          </a:p>
          <a:p>
            <a:r>
              <a:rPr lang="en-US" sz="2000" dirty="0" smtClean="0"/>
              <a:t>h3 {</a:t>
            </a:r>
          </a:p>
          <a:p>
            <a:r>
              <a:rPr lang="en-US" sz="2000" dirty="0" smtClean="0"/>
              <a:t>    text-align: right;</a:t>
            </a:r>
          </a:p>
          <a:p>
            <a:r>
              <a:rPr lang="en-US" sz="2000" dirty="0" smtClean="0"/>
              <a:t>}</a:t>
            </a:r>
          </a:p>
          <a:p>
            <a:r>
              <a:rPr lang="en-US" sz="2000" dirty="0" smtClean="0"/>
              <a:t>&lt;/style&gt;</a:t>
            </a:r>
          </a:p>
          <a:p>
            <a:r>
              <a:rPr lang="en-US" sz="2000" dirty="0" smtClean="0"/>
              <a:t>&lt;/head&gt;</a:t>
            </a:r>
          </a:p>
          <a:p>
            <a:r>
              <a:rPr lang="en-US" sz="2000" dirty="0" smtClean="0"/>
              <a:t>&lt;body&gt;</a:t>
            </a:r>
          </a:p>
          <a:p>
            <a:endParaRPr lang="en-US" sz="2000" dirty="0" smtClean="0"/>
          </a:p>
          <a:p>
            <a:r>
              <a:rPr lang="en-US" sz="2000" dirty="0" smtClean="0"/>
              <a:t>&lt;h1&gt;Heading 1 (center)&lt;/h1&gt;</a:t>
            </a:r>
          </a:p>
          <a:p>
            <a:r>
              <a:rPr lang="en-US" sz="2000" dirty="0" smtClean="0"/>
              <a:t>&lt;h2&gt;Heading 2 (left)&lt;/h2&gt;</a:t>
            </a:r>
          </a:p>
          <a:p>
            <a:r>
              <a:rPr lang="en-US" sz="2000" dirty="0" smtClean="0"/>
              <a:t>&lt;h3&gt;Heading 3 (right)&lt;/h3&gt;</a:t>
            </a:r>
          </a:p>
          <a:p>
            <a:endParaRPr lang="en-US" sz="2000" dirty="0" smtClean="0"/>
          </a:p>
          <a:p>
            <a:r>
              <a:rPr lang="en-US" sz="2000" dirty="0" smtClean="0"/>
              <a:t>&lt;p&gt;The three headings above are aligned center, left and right.&lt;/p&gt;</a:t>
            </a:r>
            <a:endParaRPr lang="en-US" sz="2000" dirty="0"/>
          </a:p>
        </p:txBody>
      </p:sp>
      <p:pic>
        <p:nvPicPr>
          <p:cNvPr id="3" name="Picture 2"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a:bodyPr>
          <a:lstStyle/>
          <a:p>
            <a:r>
              <a:rPr lang="en-US" sz="2400" dirty="0" smtClean="0"/>
              <a:t>When the text-align property is set to "justify", each line is stretched so that every line has equal width, and the left and right margins are straight (like in magazines and newspapers):</a:t>
            </a:r>
            <a:endParaRPr lang="en-US" sz="2400" dirty="0"/>
          </a:p>
        </p:txBody>
      </p:sp>
      <p:sp>
        <p:nvSpPr>
          <p:cNvPr id="3" name="Content Placeholder 2"/>
          <p:cNvSpPr>
            <a:spLocks noGrp="1"/>
          </p:cNvSpPr>
          <p:nvPr>
            <p:ph idx="1"/>
          </p:nvPr>
        </p:nvSpPr>
        <p:spPr>
          <a:xfrm>
            <a:off x="457200" y="1524000"/>
            <a:ext cx="8229600" cy="4800600"/>
          </a:xfrm>
        </p:spPr>
        <p:txBody>
          <a:bodyPr>
            <a:normAutofit fontScale="55000" lnSpcReduction="20000"/>
          </a:bodyPr>
          <a:lstStyle/>
          <a:p>
            <a:pPr>
              <a:buNone/>
            </a:pPr>
            <a:r>
              <a:rPr lang="en-US" dirty="0" smtClean="0"/>
              <a:t>&lt;style&gt;</a:t>
            </a:r>
          </a:p>
          <a:p>
            <a:pPr>
              <a:buNone/>
            </a:pPr>
            <a:r>
              <a:rPr lang="en-US" dirty="0" smtClean="0"/>
              <a:t>div {</a:t>
            </a:r>
          </a:p>
          <a:p>
            <a:pPr>
              <a:buNone/>
            </a:pPr>
            <a:r>
              <a:rPr lang="en-US" dirty="0" smtClean="0"/>
              <a:t>    border: 1px solid black;</a:t>
            </a:r>
          </a:p>
          <a:p>
            <a:pPr>
              <a:buNone/>
            </a:pPr>
            <a:r>
              <a:rPr lang="en-US" dirty="0" smtClean="0"/>
              <a:t>    padding: 10px;</a:t>
            </a:r>
          </a:p>
          <a:p>
            <a:pPr>
              <a:buNone/>
            </a:pPr>
            <a:r>
              <a:rPr lang="en-US" dirty="0" smtClean="0"/>
              <a:t>    width: 200px;</a:t>
            </a:r>
          </a:p>
          <a:p>
            <a:pPr>
              <a:buNone/>
            </a:pPr>
            <a:r>
              <a:rPr lang="en-US" dirty="0" smtClean="0"/>
              <a:t>    height: 200px;</a:t>
            </a:r>
          </a:p>
          <a:p>
            <a:pPr>
              <a:buNone/>
            </a:pPr>
            <a:r>
              <a:rPr lang="en-US" dirty="0" smtClean="0"/>
              <a:t>    text-align: justify;</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&lt;h1&gt;Example text-align: justify;&lt;/h1&gt;</a:t>
            </a:r>
          </a:p>
          <a:p>
            <a:pPr>
              <a:buNone/>
            </a:pPr>
            <a:endParaRPr lang="en-US" dirty="0" smtClean="0"/>
          </a:p>
          <a:p>
            <a:pPr>
              <a:buNone/>
            </a:pPr>
            <a:r>
              <a:rPr lang="en-US" dirty="0" smtClean="0"/>
              <a:t>&lt;p&gt;The text-align: justify; value stretches the lines so that each line has equal width (like in newspapers and magazines).&lt;/p&gt;</a:t>
            </a:r>
          </a:p>
          <a:p>
            <a:pPr>
              <a:buNone/>
            </a:pPr>
            <a:endParaRPr lang="en-US" dirty="0" smtClean="0"/>
          </a:p>
          <a:p>
            <a:pPr>
              <a:buNone/>
            </a:pPr>
            <a:r>
              <a:rPr lang="en-US" dirty="0" smtClean="0"/>
              <a:t>&lt;div&gt;</a:t>
            </a:r>
          </a:p>
          <a:p>
            <a:pPr>
              <a:buNone/>
            </a:pPr>
            <a:r>
              <a:rPr lang="en-US" dirty="0" smtClean="0"/>
              <a:t>In my younger and more vulnerable years my father gave me some advice that I've been turning over in my mind ever since. 'Whenever you feel like criticizing anyone,' he told me, 'just remember that all the people in this world haven't had the advantages that you've had.'</a:t>
            </a:r>
          </a:p>
          <a:p>
            <a:pPr>
              <a:buNone/>
            </a:pPr>
            <a:r>
              <a:rPr lang="en-US" dirty="0" smtClean="0"/>
              <a:t>&lt;/div&gt;</a:t>
            </a:r>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905000"/>
            <a:ext cx="8229600" cy="819912"/>
          </a:xfrm>
        </p:spPr>
        <p:txBody>
          <a:bodyPr>
            <a:normAutofit fontScale="90000"/>
          </a:bodyPr>
          <a:lstStyle/>
          <a:p>
            <a:r>
              <a:rPr lang="en-US" b="1" dirty="0" smtClean="0"/>
              <a:t>Text Decoration</a:t>
            </a:r>
            <a:br>
              <a:rPr lang="en-US" b="1" dirty="0" smtClean="0"/>
            </a:br>
            <a:r>
              <a:rPr lang="en-US" sz="2200" dirty="0" smtClean="0"/>
              <a:t>The text-decoration property is used to set or remove decorations from text.</a:t>
            </a:r>
            <a:br>
              <a:rPr lang="en-US" sz="2200" dirty="0" smtClean="0"/>
            </a:br>
            <a:r>
              <a:rPr lang="en-US" sz="2200" dirty="0" smtClean="0"/>
              <a:t>The value text-decoration: none; is often used to remove underlines from links:</a:t>
            </a:r>
            <a:r>
              <a:rPr lang="en-US" sz="2000" dirty="0" smtClean="0"/>
              <a:t/>
            </a:r>
            <a:br>
              <a:rPr lang="en-US" sz="2000" dirty="0" smtClean="0"/>
            </a:br>
            <a:r>
              <a:rPr lang="en-US" b="1" dirty="0" smtClean="0"/>
              <a:t/>
            </a:r>
            <a:br>
              <a:rPr lang="en-US" b="1" dirty="0" smtClean="0"/>
            </a:br>
            <a:endParaRPr lang="en-US" dirty="0"/>
          </a:p>
        </p:txBody>
      </p:sp>
      <p:sp>
        <p:nvSpPr>
          <p:cNvPr id="3" name="Content Placeholder 2"/>
          <p:cNvSpPr>
            <a:spLocks noGrp="1"/>
          </p:cNvSpPr>
          <p:nvPr>
            <p:ph idx="1"/>
          </p:nvPr>
        </p:nvSpPr>
        <p:spPr>
          <a:xfrm>
            <a:off x="381000" y="2438400"/>
            <a:ext cx="8229600" cy="4419600"/>
          </a:xfrm>
        </p:spPr>
        <p:txBody>
          <a:bodyPr>
            <a:normAutofit fontScale="92500" lnSpcReduction="10000"/>
          </a:bodyPr>
          <a:lstStyle/>
          <a:p>
            <a:pPr>
              <a:buNone/>
            </a:pPr>
            <a:r>
              <a:rPr lang="en-US" dirty="0" smtClean="0"/>
              <a:t>&lt;style&gt;</a:t>
            </a:r>
          </a:p>
          <a:p>
            <a:pPr>
              <a:buNone/>
            </a:pPr>
            <a:r>
              <a:rPr lang="en-US" dirty="0" smtClean="0"/>
              <a:t>a {</a:t>
            </a:r>
          </a:p>
          <a:p>
            <a:pPr>
              <a:buNone/>
            </a:pPr>
            <a:r>
              <a:rPr lang="en-US" dirty="0" smtClean="0"/>
              <a:t>    text-decoration: none;</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&lt;p&gt;A link with no underline: &lt;a </a:t>
            </a:r>
            <a:r>
              <a:rPr lang="en-US" dirty="0" err="1" smtClean="0"/>
              <a:t>href</a:t>
            </a:r>
            <a:r>
              <a:rPr lang="en-US" dirty="0" smtClean="0"/>
              <a:t>="https://www.w3schools.com"&gt;W3Schools.com&lt;/a&gt;&lt;/p&gt;</a:t>
            </a:r>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3600" dirty="0" smtClean="0"/>
              <a:t>The other text-decoration values are used to decorate text:</a:t>
            </a:r>
            <a:endParaRPr lang="en-US" sz="3600" dirty="0"/>
          </a:p>
        </p:txBody>
      </p:sp>
      <p:sp>
        <p:nvSpPr>
          <p:cNvPr id="3" name="Content Placeholder 2"/>
          <p:cNvSpPr>
            <a:spLocks noGrp="1"/>
          </p:cNvSpPr>
          <p:nvPr>
            <p:ph idx="1"/>
          </p:nvPr>
        </p:nvSpPr>
        <p:spPr>
          <a:xfrm>
            <a:off x="457200" y="1447800"/>
            <a:ext cx="8229600" cy="5410200"/>
          </a:xfrm>
        </p:spPr>
        <p:txBody>
          <a:bodyPr>
            <a:noAutofit/>
          </a:bodyPr>
          <a:lstStyle/>
          <a:p>
            <a:pPr>
              <a:buNone/>
            </a:pPr>
            <a:r>
              <a:rPr lang="en-US" sz="1800" dirty="0" smtClean="0"/>
              <a:t>&lt;style&gt;</a:t>
            </a:r>
          </a:p>
          <a:p>
            <a:pPr>
              <a:buNone/>
            </a:pPr>
            <a:r>
              <a:rPr lang="en-US" sz="1800" dirty="0" smtClean="0"/>
              <a:t>h1 {</a:t>
            </a:r>
          </a:p>
          <a:p>
            <a:pPr>
              <a:buNone/>
            </a:pPr>
            <a:r>
              <a:rPr lang="en-US" sz="1800" dirty="0" smtClean="0"/>
              <a:t>    text-decoration: </a:t>
            </a:r>
            <a:r>
              <a:rPr lang="en-US" sz="1800" dirty="0" err="1" smtClean="0"/>
              <a:t>overline</a:t>
            </a:r>
            <a:r>
              <a:rPr lang="en-US" sz="1800" dirty="0" smtClean="0"/>
              <a:t>;</a:t>
            </a:r>
          </a:p>
          <a:p>
            <a:pPr>
              <a:buNone/>
            </a:pPr>
            <a:r>
              <a:rPr lang="en-US" sz="1800" dirty="0" smtClean="0"/>
              <a:t>}</a:t>
            </a:r>
          </a:p>
          <a:p>
            <a:pPr>
              <a:buNone/>
            </a:pPr>
            <a:r>
              <a:rPr lang="en-US" sz="1800" dirty="0" smtClean="0"/>
              <a:t>h2 {</a:t>
            </a:r>
          </a:p>
          <a:p>
            <a:pPr>
              <a:buNone/>
            </a:pPr>
            <a:r>
              <a:rPr lang="en-US" sz="1800" dirty="0" smtClean="0"/>
              <a:t>    text-decoration: line-through;</a:t>
            </a:r>
          </a:p>
          <a:p>
            <a:pPr>
              <a:buNone/>
            </a:pPr>
            <a:r>
              <a:rPr lang="en-US" sz="1800" dirty="0" smtClean="0"/>
              <a:t>}</a:t>
            </a:r>
          </a:p>
          <a:p>
            <a:pPr>
              <a:buNone/>
            </a:pPr>
            <a:r>
              <a:rPr lang="en-US" sz="1800" dirty="0" smtClean="0"/>
              <a:t>h3 {</a:t>
            </a:r>
          </a:p>
          <a:p>
            <a:pPr>
              <a:buNone/>
            </a:pPr>
            <a:r>
              <a:rPr lang="en-US" sz="1800" dirty="0" smtClean="0"/>
              <a:t>    text-decoration: underline;</a:t>
            </a:r>
          </a:p>
          <a:p>
            <a:pPr>
              <a:buNone/>
            </a:pPr>
            <a:r>
              <a:rPr lang="en-US" sz="1800" dirty="0" smtClean="0"/>
              <a:t>}</a:t>
            </a:r>
          </a:p>
          <a:p>
            <a:pPr>
              <a:buNone/>
            </a:pPr>
            <a:r>
              <a:rPr lang="en-US" sz="1800" dirty="0" smtClean="0"/>
              <a:t>&lt;/style&gt;</a:t>
            </a:r>
          </a:p>
          <a:p>
            <a:pPr>
              <a:buNone/>
            </a:pPr>
            <a:r>
              <a:rPr lang="en-US" sz="1800" dirty="0" smtClean="0"/>
              <a:t>&lt;/head&gt;</a:t>
            </a:r>
          </a:p>
          <a:p>
            <a:pPr>
              <a:buNone/>
            </a:pPr>
            <a:r>
              <a:rPr lang="en-US" sz="1800" dirty="0" smtClean="0"/>
              <a:t>&lt;body&gt;</a:t>
            </a:r>
          </a:p>
          <a:p>
            <a:pPr>
              <a:buNone/>
            </a:pPr>
            <a:r>
              <a:rPr lang="en-US" sz="1800" dirty="0" smtClean="0"/>
              <a:t>&lt;h1&gt;This is heading 1&lt;/h1&gt;</a:t>
            </a:r>
          </a:p>
          <a:p>
            <a:pPr>
              <a:buNone/>
            </a:pPr>
            <a:r>
              <a:rPr lang="en-US" sz="1800" dirty="0" smtClean="0"/>
              <a:t>&lt;h2&gt;This is heading 2&lt;/h2&gt;</a:t>
            </a:r>
          </a:p>
          <a:p>
            <a:pPr>
              <a:buNone/>
            </a:pPr>
            <a:r>
              <a:rPr lang="en-US" sz="1800" dirty="0" smtClean="0"/>
              <a:t>&lt;h3&gt;This is heading 3&lt;/h3&gt;</a:t>
            </a:r>
            <a:endParaRPr lang="en-US" sz="1800"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b="1" dirty="0" smtClean="0"/>
              <a:t>Text Transformation</a:t>
            </a:r>
            <a:br>
              <a:rPr lang="en-US" b="1" dirty="0" smtClean="0"/>
            </a:br>
            <a:r>
              <a:rPr lang="en-US" sz="2000" dirty="0" smtClean="0"/>
              <a:t>The text-transform property is used to specify uppercase and lowercase letters in a text.</a:t>
            </a:r>
            <a:r>
              <a:rPr lang="en-US" b="1" dirty="0" smtClean="0"/>
              <a:t/>
            </a:r>
            <a:br>
              <a:rPr lang="en-US" b="1" dirty="0" smtClean="0"/>
            </a:br>
            <a:endParaRPr lang="en-US" dirty="0"/>
          </a:p>
        </p:txBody>
      </p:sp>
      <p:sp>
        <p:nvSpPr>
          <p:cNvPr id="3" name="Content Placeholder 2"/>
          <p:cNvSpPr>
            <a:spLocks noGrp="1"/>
          </p:cNvSpPr>
          <p:nvPr>
            <p:ph idx="1"/>
          </p:nvPr>
        </p:nvSpPr>
        <p:spPr>
          <a:xfrm>
            <a:off x="457200" y="1524000"/>
            <a:ext cx="8229600" cy="5334000"/>
          </a:xfrm>
        </p:spPr>
        <p:txBody>
          <a:bodyPr>
            <a:normAutofit fontScale="70000" lnSpcReduction="20000"/>
          </a:bodyPr>
          <a:lstStyle/>
          <a:p>
            <a:pPr>
              <a:buNone/>
            </a:pPr>
            <a:r>
              <a:rPr lang="en-US" dirty="0" smtClean="0"/>
              <a:t>&lt;style&gt;</a:t>
            </a:r>
          </a:p>
          <a:p>
            <a:pPr>
              <a:buNone/>
            </a:pPr>
            <a:r>
              <a:rPr lang="en-US" dirty="0" err="1" smtClean="0"/>
              <a:t>p.uppercase</a:t>
            </a:r>
            <a:r>
              <a:rPr lang="en-US" dirty="0" smtClean="0"/>
              <a:t> {</a:t>
            </a:r>
          </a:p>
          <a:p>
            <a:pPr>
              <a:buNone/>
            </a:pPr>
            <a:r>
              <a:rPr lang="en-US" dirty="0" smtClean="0"/>
              <a:t>    text-transform: uppercase;</a:t>
            </a:r>
          </a:p>
          <a:p>
            <a:pPr>
              <a:buNone/>
            </a:pPr>
            <a:r>
              <a:rPr lang="en-US" dirty="0" smtClean="0"/>
              <a:t>}</a:t>
            </a:r>
          </a:p>
          <a:p>
            <a:pPr>
              <a:buNone/>
            </a:pPr>
            <a:endParaRPr lang="en-US" dirty="0" smtClean="0"/>
          </a:p>
          <a:p>
            <a:pPr>
              <a:buNone/>
            </a:pPr>
            <a:r>
              <a:rPr lang="en-US" dirty="0" err="1" smtClean="0"/>
              <a:t>p.lowercase</a:t>
            </a:r>
            <a:r>
              <a:rPr lang="en-US" dirty="0" smtClean="0"/>
              <a:t> {</a:t>
            </a:r>
          </a:p>
          <a:p>
            <a:pPr>
              <a:buNone/>
            </a:pPr>
            <a:r>
              <a:rPr lang="en-US" dirty="0" smtClean="0"/>
              <a:t>    text-transform: lowercase;</a:t>
            </a:r>
          </a:p>
          <a:p>
            <a:pPr>
              <a:buNone/>
            </a:pPr>
            <a:r>
              <a:rPr lang="en-US" dirty="0" smtClean="0"/>
              <a:t>}</a:t>
            </a:r>
          </a:p>
          <a:p>
            <a:pPr>
              <a:buNone/>
            </a:pPr>
            <a:endParaRPr lang="en-US" dirty="0" smtClean="0"/>
          </a:p>
          <a:p>
            <a:pPr>
              <a:buNone/>
            </a:pPr>
            <a:r>
              <a:rPr lang="en-US" dirty="0" err="1" smtClean="0"/>
              <a:t>p.capitalize</a:t>
            </a:r>
            <a:r>
              <a:rPr lang="en-US" dirty="0" smtClean="0"/>
              <a:t> {</a:t>
            </a:r>
          </a:p>
          <a:p>
            <a:pPr>
              <a:buNone/>
            </a:pPr>
            <a:r>
              <a:rPr lang="en-US" dirty="0" smtClean="0"/>
              <a:t>    text-transform: capitalize;</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&lt;p class="uppercase"&gt;This is some text.&lt;/p&gt;</a:t>
            </a:r>
          </a:p>
          <a:p>
            <a:pPr>
              <a:buNone/>
            </a:pPr>
            <a:r>
              <a:rPr lang="en-US" dirty="0" smtClean="0"/>
              <a:t>&lt;p class="lowercase"&gt;This is some text.&lt;/p&gt;</a:t>
            </a:r>
          </a:p>
          <a:p>
            <a:pPr>
              <a:buNone/>
            </a:pPr>
            <a:r>
              <a:rPr lang="en-US" dirty="0" smtClean="0"/>
              <a:t>&lt;p class="capitalize"&gt;This is some text.&lt;/p&gt;</a:t>
            </a:r>
          </a:p>
          <a:p>
            <a:pPr>
              <a:buNone/>
            </a:pPr>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Text Indentation</a:t>
            </a:r>
            <a:br>
              <a:rPr lang="en-US" b="1" dirty="0" smtClean="0"/>
            </a:b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r>
              <a:rPr lang="en-US" dirty="0" smtClean="0"/>
              <a:t>&lt;style&gt;</a:t>
            </a:r>
          </a:p>
          <a:p>
            <a:r>
              <a:rPr lang="en-US" dirty="0" smtClean="0"/>
              <a:t>p {</a:t>
            </a:r>
          </a:p>
          <a:p>
            <a:r>
              <a:rPr lang="en-US" dirty="0" smtClean="0"/>
              <a:t>    text-indent: 50px;</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&lt;p&gt;The </a:t>
            </a:r>
            <a:r>
              <a:rPr lang="en-US" b="1" dirty="0" smtClean="0"/>
              <a:t>text</a:t>
            </a:r>
            <a:r>
              <a:rPr lang="en-US" dirty="0" smtClean="0"/>
              <a:t>-</a:t>
            </a:r>
            <a:r>
              <a:rPr lang="en-US" b="1" dirty="0" smtClean="0"/>
              <a:t>indent CSS</a:t>
            </a:r>
            <a:r>
              <a:rPr lang="en-US" dirty="0" smtClean="0"/>
              <a:t> property specifies the amount of </a:t>
            </a:r>
            <a:r>
              <a:rPr lang="en-US" b="1" dirty="0" smtClean="0"/>
              <a:t>indentation</a:t>
            </a:r>
            <a:r>
              <a:rPr lang="en-US" dirty="0" smtClean="0"/>
              <a:t> (empty space) that is put before lines of </a:t>
            </a:r>
            <a:r>
              <a:rPr lang="en-US" b="1" dirty="0" smtClean="0"/>
              <a:t>text</a:t>
            </a:r>
            <a:r>
              <a:rPr lang="en-US" dirty="0" smtClean="0"/>
              <a:t> in a block. By default, this controls the </a:t>
            </a:r>
            <a:r>
              <a:rPr lang="en-US" b="1" dirty="0" smtClean="0"/>
              <a:t>indentation</a:t>
            </a:r>
            <a:r>
              <a:rPr lang="en-US" dirty="0" smtClean="0"/>
              <a:t> of only the first formatted line of the block,.'&lt;/p&gt;</a:t>
            </a:r>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Inline style</a:t>
            </a:r>
            <a:endParaRPr lang="en-US" dirty="0"/>
          </a:p>
        </p:txBody>
      </p:sp>
      <p:sp>
        <p:nvSpPr>
          <p:cNvPr id="3" name="Content Placeholder 2"/>
          <p:cNvSpPr>
            <a:spLocks noGrp="1"/>
          </p:cNvSpPr>
          <p:nvPr>
            <p:ph idx="1"/>
          </p:nvPr>
        </p:nvSpPr>
        <p:spPr/>
        <p:txBody>
          <a:bodyPr/>
          <a:lstStyle/>
          <a:p>
            <a:r>
              <a:rPr lang="en-US" dirty="0" smtClean="0"/>
              <a:t>&lt;h1 style="color:blue;margin-left:30px;"&gt;This is a heading&lt;/h1&gt; </a:t>
            </a:r>
          </a:p>
          <a:p>
            <a:endParaRPr lang="en-US" dirty="0"/>
          </a:p>
        </p:txBody>
      </p:sp>
      <p:pic>
        <p:nvPicPr>
          <p:cNvPr id="4" name="Picture 3" descr="logo.png"/>
          <p:cNvPicPr>
            <a:picLocks noChangeAspect="1"/>
          </p:cNvPicPr>
          <p:nvPr/>
        </p:nvPicPr>
        <p:blipFill>
          <a:blip r:embed="rId2"/>
          <a:stretch>
            <a:fillRect/>
          </a:stretch>
        </p:blipFill>
        <p:spPr>
          <a:xfrm>
            <a:off x="7239000" y="6019800"/>
            <a:ext cx="1202108" cy="609600"/>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Letter Spacing</a:t>
            </a:r>
            <a:br>
              <a:rPr lang="en-US" b="1" dirty="0" smtClean="0"/>
            </a:br>
            <a:endParaRPr lang="en-US" dirty="0"/>
          </a:p>
        </p:txBody>
      </p:sp>
      <p:sp>
        <p:nvSpPr>
          <p:cNvPr id="3" name="Content Placeholder 2"/>
          <p:cNvSpPr>
            <a:spLocks noGrp="1"/>
          </p:cNvSpPr>
          <p:nvPr>
            <p:ph idx="1"/>
          </p:nvPr>
        </p:nvSpPr>
        <p:spPr>
          <a:xfrm>
            <a:off x="304800" y="1143000"/>
            <a:ext cx="8382000" cy="5715000"/>
          </a:xfrm>
        </p:spPr>
        <p:txBody>
          <a:bodyPr>
            <a:normAutofit fontScale="92500" lnSpcReduction="20000"/>
          </a:bodyPr>
          <a:lstStyle/>
          <a:p>
            <a:pPr>
              <a:buNone/>
            </a:pPr>
            <a:r>
              <a:rPr lang="en-US" dirty="0" smtClean="0"/>
              <a:t>&lt;style&gt;</a:t>
            </a:r>
          </a:p>
          <a:p>
            <a:pPr>
              <a:buNone/>
            </a:pPr>
            <a:r>
              <a:rPr lang="en-US" dirty="0" smtClean="0"/>
              <a:t>h1 {</a:t>
            </a:r>
          </a:p>
          <a:p>
            <a:pPr>
              <a:buNone/>
            </a:pPr>
            <a:r>
              <a:rPr lang="en-US" dirty="0" smtClean="0"/>
              <a:t>    letter-spacing: 3px;</a:t>
            </a:r>
          </a:p>
          <a:p>
            <a:pPr>
              <a:buNone/>
            </a:pPr>
            <a:r>
              <a:rPr lang="en-US" dirty="0" smtClean="0"/>
              <a:t>}</a:t>
            </a:r>
          </a:p>
          <a:p>
            <a:pPr>
              <a:buNone/>
            </a:pPr>
            <a:endParaRPr lang="en-US" dirty="0" smtClean="0"/>
          </a:p>
          <a:p>
            <a:pPr>
              <a:buNone/>
            </a:pPr>
            <a:r>
              <a:rPr lang="en-US" dirty="0" smtClean="0"/>
              <a:t>h2 {</a:t>
            </a:r>
          </a:p>
          <a:p>
            <a:pPr>
              <a:buNone/>
            </a:pPr>
            <a:r>
              <a:rPr lang="en-US" dirty="0" smtClean="0"/>
              <a:t>    letter-spacing: -3px;</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r>
              <a:rPr lang="en-US" dirty="0" smtClean="0"/>
              <a:t>&lt;h1&gt;The letter-spacing property is used to specify the space between the characters in a text.&lt;/h1&gt;</a:t>
            </a:r>
          </a:p>
          <a:p>
            <a:pPr>
              <a:buNone/>
            </a:pPr>
            <a:r>
              <a:rPr lang="en-US" dirty="0" smtClean="0"/>
              <a:t>&lt;h2&gt;This is heading 2&lt;/h2&gt;</a:t>
            </a:r>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Line Height</a:t>
            </a:r>
            <a:br>
              <a:rPr lang="en-US" b="1" dirty="0" smtClean="0"/>
            </a:br>
            <a:endParaRPr lang="en-US" dirty="0"/>
          </a:p>
        </p:txBody>
      </p:sp>
      <p:sp>
        <p:nvSpPr>
          <p:cNvPr id="3" name="Content Placeholder 2"/>
          <p:cNvSpPr>
            <a:spLocks noGrp="1"/>
          </p:cNvSpPr>
          <p:nvPr>
            <p:ph idx="1"/>
          </p:nvPr>
        </p:nvSpPr>
        <p:spPr>
          <a:xfrm>
            <a:off x="304800" y="1066800"/>
            <a:ext cx="8839200" cy="5791200"/>
          </a:xfrm>
        </p:spPr>
        <p:txBody>
          <a:bodyPr>
            <a:normAutofit fontScale="47500" lnSpcReduction="20000"/>
          </a:bodyPr>
          <a:lstStyle/>
          <a:p>
            <a:pPr>
              <a:buNone/>
            </a:pPr>
            <a:r>
              <a:rPr lang="en-US" sz="2900" dirty="0" smtClean="0"/>
              <a:t>&lt;style&gt;</a:t>
            </a:r>
          </a:p>
          <a:p>
            <a:pPr>
              <a:buNone/>
            </a:pPr>
            <a:r>
              <a:rPr lang="en-US" sz="2900" dirty="0" err="1" smtClean="0"/>
              <a:t>p.small</a:t>
            </a:r>
            <a:r>
              <a:rPr lang="en-US" sz="2900" dirty="0" smtClean="0"/>
              <a:t> {</a:t>
            </a:r>
          </a:p>
          <a:p>
            <a:pPr>
              <a:buNone/>
            </a:pPr>
            <a:r>
              <a:rPr lang="en-US" sz="2900" dirty="0" smtClean="0"/>
              <a:t>    line-height: 0.7;</a:t>
            </a:r>
          </a:p>
          <a:p>
            <a:pPr>
              <a:buNone/>
            </a:pPr>
            <a:r>
              <a:rPr lang="en-US" sz="2900" dirty="0" smtClean="0"/>
              <a:t>}</a:t>
            </a:r>
          </a:p>
          <a:p>
            <a:pPr>
              <a:buNone/>
            </a:pPr>
            <a:endParaRPr lang="en-US" sz="2900" dirty="0" smtClean="0"/>
          </a:p>
          <a:p>
            <a:pPr>
              <a:buNone/>
            </a:pPr>
            <a:r>
              <a:rPr lang="en-US" sz="2900" dirty="0" err="1" smtClean="0"/>
              <a:t>p.big</a:t>
            </a:r>
            <a:r>
              <a:rPr lang="en-US" sz="2900" dirty="0" smtClean="0"/>
              <a:t> {</a:t>
            </a:r>
          </a:p>
          <a:p>
            <a:pPr>
              <a:buNone/>
            </a:pPr>
            <a:r>
              <a:rPr lang="en-US" sz="2900" dirty="0" smtClean="0"/>
              <a:t>    line-height: 1.8;</a:t>
            </a:r>
          </a:p>
          <a:p>
            <a:pPr>
              <a:buNone/>
            </a:pPr>
            <a:r>
              <a:rPr lang="en-US" sz="2900" dirty="0" smtClean="0"/>
              <a:t>}</a:t>
            </a:r>
          </a:p>
          <a:p>
            <a:pPr>
              <a:buNone/>
            </a:pPr>
            <a:r>
              <a:rPr lang="en-US" sz="2900" dirty="0" smtClean="0"/>
              <a:t>&lt;/style&gt;</a:t>
            </a:r>
          </a:p>
          <a:p>
            <a:pPr>
              <a:buNone/>
            </a:pPr>
            <a:r>
              <a:rPr lang="en-US" sz="2900" dirty="0" smtClean="0"/>
              <a:t>&lt;/head&gt;</a:t>
            </a:r>
          </a:p>
          <a:p>
            <a:pPr>
              <a:buNone/>
            </a:pPr>
            <a:r>
              <a:rPr lang="en-US" sz="2900" dirty="0" smtClean="0"/>
              <a:t>&lt;body&gt;</a:t>
            </a:r>
          </a:p>
          <a:p>
            <a:pPr>
              <a:buNone/>
            </a:pPr>
            <a:endParaRPr lang="en-US" sz="2900" dirty="0" smtClean="0"/>
          </a:p>
          <a:p>
            <a:pPr>
              <a:buNone/>
            </a:pPr>
            <a:r>
              <a:rPr lang="en-US" sz="2900" dirty="0" smtClean="0"/>
              <a:t>&lt;p&gt;</a:t>
            </a:r>
          </a:p>
          <a:p>
            <a:pPr>
              <a:buNone/>
            </a:pPr>
            <a:r>
              <a:rPr lang="en-US" sz="2900" dirty="0" smtClean="0"/>
              <a:t>This is a paragraph with a standard line-height.&lt;</a:t>
            </a:r>
            <a:r>
              <a:rPr lang="en-US" sz="2900" dirty="0" err="1" smtClean="0"/>
              <a:t>br</a:t>
            </a:r>
            <a:r>
              <a:rPr lang="en-US" sz="2900" dirty="0" smtClean="0"/>
              <a:t>&gt;</a:t>
            </a:r>
          </a:p>
          <a:p>
            <a:pPr>
              <a:buNone/>
            </a:pPr>
            <a:r>
              <a:rPr lang="en-US" sz="2900" dirty="0" smtClean="0"/>
              <a:t>The default line height in most browsers is about 110% to 120%.&lt;</a:t>
            </a:r>
            <a:r>
              <a:rPr lang="en-US" sz="2900" dirty="0" err="1" smtClean="0"/>
              <a:t>br</a:t>
            </a:r>
            <a:r>
              <a:rPr lang="en-US" sz="2900" dirty="0" smtClean="0"/>
              <a:t>&gt;</a:t>
            </a:r>
          </a:p>
          <a:p>
            <a:pPr>
              <a:buNone/>
            </a:pPr>
            <a:r>
              <a:rPr lang="en-US" sz="2900" dirty="0" smtClean="0"/>
              <a:t>&lt;/p&gt;</a:t>
            </a:r>
          </a:p>
          <a:p>
            <a:pPr>
              <a:buNone/>
            </a:pPr>
            <a:endParaRPr lang="en-US" sz="2900" dirty="0" smtClean="0"/>
          </a:p>
          <a:p>
            <a:pPr>
              <a:buNone/>
            </a:pPr>
            <a:r>
              <a:rPr lang="en-US" sz="2900" dirty="0" smtClean="0"/>
              <a:t>&lt;p class="small"&gt;</a:t>
            </a:r>
          </a:p>
          <a:p>
            <a:pPr>
              <a:buNone/>
            </a:pPr>
            <a:r>
              <a:rPr lang="en-US" sz="2900" dirty="0" smtClean="0"/>
              <a:t>This is a paragraph with a smaller line-height.&lt;</a:t>
            </a:r>
            <a:r>
              <a:rPr lang="en-US" sz="2900" dirty="0" err="1" smtClean="0"/>
              <a:t>br</a:t>
            </a:r>
            <a:r>
              <a:rPr lang="en-US" sz="2900" dirty="0" smtClean="0"/>
              <a:t>&gt;</a:t>
            </a:r>
          </a:p>
          <a:p>
            <a:pPr>
              <a:buNone/>
            </a:pPr>
            <a:r>
              <a:rPr lang="en-US" sz="2900" dirty="0" smtClean="0"/>
              <a:t>This is a paragraph with a smaller line-height.&lt;</a:t>
            </a:r>
            <a:r>
              <a:rPr lang="en-US" sz="2900" dirty="0" err="1" smtClean="0"/>
              <a:t>br</a:t>
            </a:r>
            <a:r>
              <a:rPr lang="en-US" sz="2900" dirty="0" smtClean="0"/>
              <a:t>&gt;</a:t>
            </a:r>
          </a:p>
          <a:p>
            <a:pPr>
              <a:buNone/>
            </a:pPr>
            <a:r>
              <a:rPr lang="en-US" sz="2900" dirty="0" smtClean="0"/>
              <a:t>&lt;/p&gt;</a:t>
            </a:r>
          </a:p>
          <a:p>
            <a:pPr>
              <a:buNone/>
            </a:pPr>
            <a:endParaRPr lang="en-US" sz="2900" dirty="0" smtClean="0"/>
          </a:p>
          <a:p>
            <a:pPr>
              <a:buNone/>
            </a:pPr>
            <a:r>
              <a:rPr lang="en-US" sz="2900" dirty="0" smtClean="0"/>
              <a:t>&lt;p class="big"&gt;</a:t>
            </a:r>
          </a:p>
          <a:p>
            <a:pPr>
              <a:buNone/>
            </a:pPr>
            <a:r>
              <a:rPr lang="en-US" sz="2900" dirty="0" smtClean="0"/>
              <a:t>This is a paragraph with a bigger line-height.&lt;</a:t>
            </a:r>
            <a:r>
              <a:rPr lang="en-US" sz="2900" dirty="0" err="1" smtClean="0"/>
              <a:t>br</a:t>
            </a:r>
            <a:r>
              <a:rPr lang="en-US" sz="2900" dirty="0" smtClean="0"/>
              <a:t>&gt;</a:t>
            </a:r>
          </a:p>
          <a:p>
            <a:pPr>
              <a:buNone/>
            </a:pPr>
            <a:r>
              <a:rPr lang="en-US" sz="2900" dirty="0" smtClean="0"/>
              <a:t>This is a paragraph with a bigger line-height.&lt;</a:t>
            </a:r>
            <a:r>
              <a:rPr lang="en-US" sz="2900" dirty="0" err="1" smtClean="0"/>
              <a:t>br</a:t>
            </a:r>
            <a:r>
              <a:rPr lang="en-US" sz="2900" dirty="0" smtClean="0"/>
              <a:t>&gt;</a:t>
            </a:r>
          </a:p>
          <a:p>
            <a:pPr>
              <a:buNone/>
            </a:pPr>
            <a:r>
              <a:rPr lang="en-US" sz="2900" dirty="0" smtClean="0"/>
              <a:t>&lt;/p&gt;</a:t>
            </a:r>
          </a:p>
          <a:p>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b="1" dirty="0" smtClean="0"/>
              <a:t>Word Spacing</a:t>
            </a:r>
            <a:br>
              <a:rPr lang="en-US" b="1" dirty="0" smtClean="0"/>
            </a:br>
            <a:endParaRPr lang="en-US" dirty="0"/>
          </a:p>
        </p:txBody>
      </p:sp>
      <p:sp>
        <p:nvSpPr>
          <p:cNvPr id="3" name="Content Placeholder 2"/>
          <p:cNvSpPr>
            <a:spLocks noGrp="1"/>
          </p:cNvSpPr>
          <p:nvPr>
            <p:ph idx="1"/>
          </p:nvPr>
        </p:nvSpPr>
        <p:spPr>
          <a:xfrm>
            <a:off x="228600" y="762000"/>
            <a:ext cx="8763000" cy="5715000"/>
          </a:xfrm>
        </p:spPr>
        <p:txBody>
          <a:bodyPr>
            <a:normAutofit fontScale="92500" lnSpcReduction="20000"/>
          </a:bodyPr>
          <a:lstStyle/>
          <a:p>
            <a:pPr>
              <a:buNone/>
            </a:pPr>
            <a:r>
              <a:rPr lang="en-US" dirty="0" smtClean="0"/>
              <a:t>&lt;style&gt;</a:t>
            </a:r>
          </a:p>
          <a:p>
            <a:pPr>
              <a:buNone/>
            </a:pPr>
            <a:r>
              <a:rPr lang="en-US" dirty="0" smtClean="0"/>
              <a:t>h1 {</a:t>
            </a:r>
          </a:p>
          <a:p>
            <a:pPr>
              <a:buNone/>
            </a:pPr>
            <a:r>
              <a:rPr lang="en-US" dirty="0" smtClean="0"/>
              <a:t>    word-spacing: 10px;</a:t>
            </a:r>
          </a:p>
          <a:p>
            <a:pPr>
              <a:buNone/>
            </a:pPr>
            <a:r>
              <a:rPr lang="en-US" dirty="0" smtClean="0"/>
              <a:t>}</a:t>
            </a:r>
          </a:p>
          <a:p>
            <a:pPr>
              <a:buNone/>
            </a:pPr>
            <a:endParaRPr lang="en-US" dirty="0" smtClean="0"/>
          </a:p>
          <a:p>
            <a:pPr>
              <a:buNone/>
            </a:pPr>
            <a:r>
              <a:rPr lang="en-US" dirty="0" smtClean="0"/>
              <a:t>h2 {</a:t>
            </a:r>
          </a:p>
          <a:p>
            <a:pPr>
              <a:buNone/>
            </a:pPr>
            <a:r>
              <a:rPr lang="en-US" dirty="0" smtClean="0"/>
              <a:t>    word-spacing: -5px;</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&lt;h1&gt;The word-spacing property is used to specify the space between the words in a text.&lt;/h1&gt;</a:t>
            </a:r>
          </a:p>
          <a:p>
            <a:pPr>
              <a:buNone/>
            </a:pPr>
            <a:r>
              <a:rPr lang="en-US" dirty="0" smtClean="0"/>
              <a:t>&lt;h2&gt;This is heading 2&lt;/h2&gt;</a:t>
            </a:r>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819912"/>
          </a:xfrm>
        </p:spPr>
        <p:txBody>
          <a:bodyPr>
            <a:normAutofit fontScale="90000"/>
          </a:bodyPr>
          <a:lstStyle/>
          <a:p>
            <a:r>
              <a:rPr lang="en-US" b="1" dirty="0" smtClean="0"/>
              <a:t>Text Shadow</a:t>
            </a:r>
            <a:r>
              <a:rPr lang="en-US" sz="2200" b="1" dirty="0" smtClean="0"/>
              <a:t/>
            </a:r>
            <a:br>
              <a:rPr lang="en-US" sz="2200" b="1" dirty="0" smtClean="0"/>
            </a:br>
            <a:r>
              <a:rPr lang="en-US" sz="2200" dirty="0" smtClean="0"/>
              <a:t>The following example specifies the position of the horizontal shadow (3px), the position of the vertical shadow (2px) and the color of the shadow (red):</a:t>
            </a:r>
            <a:r>
              <a:rPr lang="en-US" b="1" dirty="0" smtClean="0"/>
              <a:t/>
            </a:r>
            <a:br>
              <a:rPr lang="en-US" b="1" dirty="0" smtClean="0"/>
            </a:br>
            <a:endParaRPr lang="en-US" dirty="0"/>
          </a:p>
        </p:txBody>
      </p:sp>
      <p:sp>
        <p:nvSpPr>
          <p:cNvPr id="3" name="Content Placeholder 2"/>
          <p:cNvSpPr>
            <a:spLocks noGrp="1"/>
          </p:cNvSpPr>
          <p:nvPr>
            <p:ph idx="1"/>
          </p:nvPr>
        </p:nvSpPr>
        <p:spPr>
          <a:xfrm>
            <a:off x="152400" y="1447800"/>
            <a:ext cx="8839200" cy="5105400"/>
          </a:xfrm>
        </p:spPr>
        <p:txBody>
          <a:bodyPr>
            <a:normAutofit lnSpcReduction="10000"/>
          </a:bodyPr>
          <a:lstStyle/>
          <a:p>
            <a:pPr>
              <a:buNone/>
            </a:pPr>
            <a:r>
              <a:rPr lang="en-US" dirty="0" smtClean="0"/>
              <a:t>&lt;style&gt;</a:t>
            </a:r>
          </a:p>
          <a:p>
            <a:pPr>
              <a:buNone/>
            </a:pPr>
            <a:r>
              <a:rPr lang="en-US" dirty="0" smtClean="0"/>
              <a:t>h1 {</a:t>
            </a:r>
          </a:p>
          <a:p>
            <a:pPr>
              <a:buNone/>
            </a:pPr>
            <a:r>
              <a:rPr lang="en-US" dirty="0" smtClean="0"/>
              <a:t>    text-shadow: 3px 2px red;</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&lt;h1&gt;The text-shadow property adds shadow to text.&lt;/h1&gt;</a:t>
            </a:r>
          </a:p>
          <a:p>
            <a:pPr>
              <a:buNone/>
            </a:pPr>
            <a:r>
              <a:rPr lang="en-US" dirty="0" smtClean="0"/>
              <a:t>&lt;p&gt;&lt;b&gt;Note:&lt;/b&gt; Internet Explorer 9 and earlier do not support the text-shadow property.&lt;/p&gt;</a:t>
            </a:r>
          </a:p>
          <a:p>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Practical</a:t>
            </a:r>
            <a:endParaRPr lang="en-US" dirty="0"/>
          </a:p>
        </p:txBody>
      </p:sp>
      <p:sp>
        <p:nvSpPr>
          <p:cNvPr id="3" name="Content Placeholder 2"/>
          <p:cNvSpPr>
            <a:spLocks noGrp="1"/>
          </p:cNvSpPr>
          <p:nvPr>
            <p:ph idx="1"/>
          </p:nvPr>
        </p:nvSpPr>
        <p:spPr>
          <a:xfrm>
            <a:off x="381000" y="2468880"/>
            <a:ext cx="8229600" cy="4389120"/>
          </a:xfrm>
        </p:spPr>
        <p:txBody>
          <a:bodyPr/>
          <a:lstStyle/>
          <a:p>
            <a:r>
              <a:rPr lang="en-US" b="1" cap="all" dirty="0" smtClean="0"/>
              <a:t>text formatting</a:t>
            </a:r>
          </a:p>
          <a:p>
            <a:r>
              <a:rPr lang="en-US" dirty="0" smtClean="0"/>
              <a:t>This text is styled with some of the text formatting properties. The heading uses the text-align, text-transform, and color properties</a:t>
            </a:r>
            <a:r>
              <a:rPr lang="en-US" dirty="0" smtClean="0"/>
              <a:t>.</a:t>
            </a:r>
          </a:p>
          <a:p>
            <a:r>
              <a:rPr lang="en-US" smtClean="0"/>
              <a:t> </a:t>
            </a:r>
            <a:r>
              <a:rPr lang="en-US" dirty="0" smtClean="0"/>
              <a:t>The paragraph is indented, aligned, and the space between characters is specified</a:t>
            </a:r>
            <a:r>
              <a:rPr lang="en-US" smtClean="0"/>
              <a:t>. </a:t>
            </a:r>
            <a:endParaRPr lang="en-US" smtClean="0"/>
          </a:p>
          <a:p>
            <a:r>
              <a:rPr lang="en-US" smtClean="0"/>
              <a:t>The </a:t>
            </a:r>
            <a:r>
              <a:rPr lang="en-US" dirty="0" smtClean="0"/>
              <a:t>underline is removed from this colored link.</a:t>
            </a:r>
          </a:p>
          <a:p>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CSS Fonts</a:t>
            </a:r>
            <a:br>
              <a:rPr lang="en-US" dirty="0" smtClean="0"/>
            </a:br>
            <a:endParaRPr lang="en-US" dirty="0"/>
          </a:p>
        </p:txBody>
      </p:sp>
      <p:sp>
        <p:nvSpPr>
          <p:cNvPr id="3" name="Subtitle 2"/>
          <p:cNvSpPr>
            <a:spLocks noGrp="1"/>
          </p:cNvSpPr>
          <p:nvPr>
            <p:ph type="subTitle" idx="1"/>
          </p:nvPr>
        </p:nvSpPr>
        <p:spPr/>
        <p:txBody>
          <a:bodyPr/>
          <a:lstStyle/>
          <a:p>
            <a:pPr algn="ctr"/>
            <a:r>
              <a:rPr lang="en-US" dirty="0" smtClean="0"/>
              <a:t>The CSS font properties define the font family, boldness, size, and the style of a text.</a:t>
            </a:r>
          </a:p>
          <a:p>
            <a:pPr algn="ctr"/>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r>
              <a:rPr lang="en-US" b="1" dirty="0" smtClean="0"/>
              <a:t>CSS Font Families</a:t>
            </a:r>
            <a:br>
              <a:rPr lang="en-US" b="1" dirty="0" smtClean="0"/>
            </a:br>
            <a:endParaRPr lang="en-US" dirty="0"/>
          </a:p>
        </p:txBody>
      </p:sp>
      <p:sp>
        <p:nvSpPr>
          <p:cNvPr id="3" name="Content Placeholder 2"/>
          <p:cNvSpPr>
            <a:spLocks noGrp="1"/>
          </p:cNvSpPr>
          <p:nvPr>
            <p:ph idx="1"/>
          </p:nvPr>
        </p:nvSpPr>
        <p:spPr>
          <a:xfrm>
            <a:off x="228600" y="990600"/>
            <a:ext cx="8229600" cy="5379720"/>
          </a:xfrm>
        </p:spPr>
        <p:txBody>
          <a:bodyPr>
            <a:normAutofit fontScale="77500" lnSpcReduction="20000"/>
          </a:bodyPr>
          <a:lstStyle/>
          <a:p>
            <a:r>
              <a:rPr lang="en-US" sz="3100" dirty="0" smtClean="0"/>
              <a:t>In CSS, there are two types of font family names:</a:t>
            </a:r>
          </a:p>
          <a:p>
            <a:pPr>
              <a:buNone/>
            </a:pPr>
            <a:endParaRPr lang="en-US" dirty="0" smtClean="0"/>
          </a:p>
          <a:p>
            <a:r>
              <a:rPr lang="en-US" b="1" dirty="0" smtClean="0"/>
              <a:t>generic family</a:t>
            </a:r>
            <a:r>
              <a:rPr lang="en-US" dirty="0" smtClean="0"/>
              <a:t> - a group of font families with a similar look (like "Serif" or "</a:t>
            </a:r>
            <a:r>
              <a:rPr lang="en-US" dirty="0" err="1" smtClean="0"/>
              <a:t>Monospace</a:t>
            </a:r>
            <a:r>
              <a:rPr lang="en-US" dirty="0" smtClean="0"/>
              <a:t>")</a:t>
            </a:r>
          </a:p>
          <a:p>
            <a:endParaRPr lang="en-US" dirty="0" smtClean="0"/>
          </a:p>
          <a:p>
            <a:r>
              <a:rPr lang="en-US" b="1" dirty="0" smtClean="0"/>
              <a:t>font family</a:t>
            </a:r>
            <a:r>
              <a:rPr lang="en-US" dirty="0" smtClean="0"/>
              <a:t> - a specific font family (like "Times New Roman" or "Arial")</a:t>
            </a:r>
          </a:p>
          <a:p>
            <a:endParaRPr lang="en-US" dirty="0" smtClean="0"/>
          </a:p>
          <a:p>
            <a:r>
              <a:rPr lang="en-US" dirty="0" smtClean="0"/>
              <a:t>Generic family Font family Description Serif Times New Roman</a:t>
            </a:r>
          </a:p>
          <a:p>
            <a:endParaRPr lang="en-US" dirty="0" smtClean="0"/>
          </a:p>
          <a:p>
            <a:r>
              <a:rPr lang="en-US" dirty="0" smtClean="0"/>
              <a:t>Georgia Serif fonts have small lines at the ends on some characters Sans-serif Arial </a:t>
            </a:r>
          </a:p>
          <a:p>
            <a:endParaRPr lang="en-US" dirty="0" smtClean="0"/>
          </a:p>
          <a:p>
            <a:r>
              <a:rPr lang="en-US" dirty="0" smtClean="0"/>
              <a:t>Verdana "Sans" means without - these fonts do not have the lines at the ends of characters </a:t>
            </a:r>
            <a:r>
              <a:rPr lang="en-US" dirty="0" err="1" smtClean="0"/>
              <a:t>Monospace</a:t>
            </a:r>
            <a:r>
              <a:rPr lang="en-US" dirty="0" smtClean="0"/>
              <a:t> Courier New</a:t>
            </a:r>
            <a:br>
              <a:rPr lang="en-US" dirty="0" smtClean="0"/>
            </a:br>
            <a:r>
              <a:rPr lang="en-US" dirty="0" smtClean="0"/>
              <a:t>Lucida Console All </a:t>
            </a:r>
            <a:r>
              <a:rPr lang="en-US" dirty="0" err="1" smtClean="0"/>
              <a:t>monospace</a:t>
            </a:r>
            <a:r>
              <a:rPr lang="en-US" dirty="0" smtClean="0"/>
              <a:t> characters have the same width </a:t>
            </a:r>
            <a:br>
              <a:rPr lang="en-US" dirty="0" smtClean="0"/>
            </a:br>
            <a:r>
              <a:rPr lang="en-US" dirty="0" smtClean="0"/>
              <a:t/>
            </a:r>
            <a:br>
              <a:rPr lang="en-US" dirty="0" smtClean="0"/>
            </a:br>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r>
              <a:rPr lang="en-US" b="1" dirty="0" smtClean="0"/>
              <a:t>Font Family</a:t>
            </a:r>
            <a:br>
              <a:rPr lang="en-US" b="1" dirty="0" smtClean="0"/>
            </a:br>
            <a:endParaRPr lang="en-US" dirty="0"/>
          </a:p>
        </p:txBody>
      </p:sp>
      <p:sp>
        <p:nvSpPr>
          <p:cNvPr id="3" name="Content Placeholder 2"/>
          <p:cNvSpPr>
            <a:spLocks noGrp="1"/>
          </p:cNvSpPr>
          <p:nvPr>
            <p:ph idx="1"/>
          </p:nvPr>
        </p:nvSpPr>
        <p:spPr>
          <a:xfrm>
            <a:off x="152400" y="762000"/>
            <a:ext cx="8839200" cy="5791200"/>
          </a:xfrm>
        </p:spPr>
        <p:txBody>
          <a:bodyPr/>
          <a:lstStyle/>
          <a:p>
            <a:r>
              <a:rPr lang="en-US" dirty="0" smtClean="0"/>
              <a:t>The font family of a text is set with the font-family property.</a:t>
            </a:r>
          </a:p>
          <a:p>
            <a:r>
              <a:rPr lang="en-US" dirty="0" smtClean="0"/>
              <a:t>The font-family property should hold several font names as a "fallback" system. If the browser does not support the first font, it tries the next font, and so on.</a:t>
            </a:r>
          </a:p>
          <a:p>
            <a:endParaRPr lang="en-US" dirty="0" smtClean="0"/>
          </a:p>
          <a:p>
            <a:r>
              <a:rPr lang="en-US" dirty="0" smtClean="0"/>
              <a:t>Start with the font you want, and end with a generic family, to let the browser pick a similar font in the generic family, if no other fonts are available. </a:t>
            </a:r>
          </a:p>
          <a:p>
            <a:pPr>
              <a:buNone/>
            </a:pPr>
            <a:endParaRPr lang="en-US" dirty="0" smtClean="0"/>
          </a:p>
          <a:p>
            <a:r>
              <a:rPr lang="en-US" b="1" dirty="0" smtClean="0"/>
              <a:t>Note</a:t>
            </a:r>
            <a:r>
              <a:rPr lang="en-US" dirty="0" smtClean="0"/>
              <a:t>: If the name of a font family is more than one word, it must be in quotation marks, like: "Times New Roman".</a:t>
            </a:r>
          </a:p>
          <a:p>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fontScale="90000"/>
          </a:bodyPr>
          <a:lstStyle/>
          <a:p>
            <a:r>
              <a:rPr lang="en-US" b="1" dirty="0" smtClean="0"/>
              <a:t>Font Family</a:t>
            </a:r>
            <a:br>
              <a:rPr lang="en-US" b="1" dirty="0" smtClean="0"/>
            </a:br>
            <a:endParaRPr lang="en-US" dirty="0"/>
          </a:p>
        </p:txBody>
      </p:sp>
      <p:sp>
        <p:nvSpPr>
          <p:cNvPr id="3" name="Content Placeholder 2"/>
          <p:cNvSpPr>
            <a:spLocks noGrp="1"/>
          </p:cNvSpPr>
          <p:nvPr>
            <p:ph idx="1"/>
          </p:nvPr>
        </p:nvSpPr>
        <p:spPr>
          <a:xfrm>
            <a:off x="228600" y="762000"/>
            <a:ext cx="8458200" cy="5562600"/>
          </a:xfrm>
        </p:spPr>
        <p:txBody>
          <a:bodyPr>
            <a:normAutofit fontScale="85000" lnSpcReduction="20000"/>
          </a:bodyPr>
          <a:lstStyle/>
          <a:p>
            <a:pPr>
              <a:buNone/>
            </a:pPr>
            <a:r>
              <a:rPr lang="en-US" dirty="0" smtClean="0"/>
              <a:t>&lt;style&gt;</a:t>
            </a:r>
          </a:p>
          <a:p>
            <a:pPr>
              <a:buNone/>
            </a:pPr>
            <a:r>
              <a:rPr lang="en-US" dirty="0" err="1" smtClean="0"/>
              <a:t>p.serif</a:t>
            </a:r>
            <a:r>
              <a:rPr lang="en-US" dirty="0" smtClean="0"/>
              <a:t> {</a:t>
            </a:r>
          </a:p>
          <a:p>
            <a:pPr>
              <a:buNone/>
            </a:pPr>
            <a:r>
              <a:rPr lang="en-US" dirty="0" smtClean="0"/>
              <a:t>    font-family: "Times New Roman", Times, serif;</a:t>
            </a:r>
          </a:p>
          <a:p>
            <a:pPr>
              <a:buNone/>
            </a:pPr>
            <a:r>
              <a:rPr lang="en-US" dirty="0" smtClean="0"/>
              <a:t>}</a:t>
            </a:r>
          </a:p>
          <a:p>
            <a:pPr>
              <a:buNone/>
            </a:pPr>
            <a:endParaRPr lang="en-US" dirty="0" smtClean="0"/>
          </a:p>
          <a:p>
            <a:pPr>
              <a:buNone/>
            </a:pPr>
            <a:r>
              <a:rPr lang="en-US" dirty="0" err="1" smtClean="0"/>
              <a:t>p.sansserif</a:t>
            </a:r>
            <a:r>
              <a:rPr lang="en-US" dirty="0" smtClean="0"/>
              <a:t> {</a:t>
            </a:r>
          </a:p>
          <a:p>
            <a:pPr>
              <a:buNone/>
            </a:pPr>
            <a:r>
              <a:rPr lang="en-US" dirty="0" smtClean="0"/>
              <a:t>    font-family: Arial, Helvetica, sans-serif;</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&lt;h1&gt;CSS font-family&lt;/h1&gt;</a:t>
            </a:r>
          </a:p>
          <a:p>
            <a:pPr>
              <a:buNone/>
            </a:pPr>
            <a:r>
              <a:rPr lang="en-US" dirty="0" smtClean="0"/>
              <a:t>&lt;p class="serif"&gt;This is a paragraph, shown in the Times New Roman font.&lt;/p&gt;</a:t>
            </a:r>
          </a:p>
          <a:p>
            <a:pPr>
              <a:buNone/>
            </a:pPr>
            <a:r>
              <a:rPr lang="en-US" dirty="0" smtClean="0"/>
              <a:t>&lt;p class="</a:t>
            </a:r>
            <a:r>
              <a:rPr lang="en-US" dirty="0" err="1" smtClean="0"/>
              <a:t>sansserif</a:t>
            </a:r>
            <a:r>
              <a:rPr lang="en-US" dirty="0" smtClean="0"/>
              <a:t>"&gt;This is a paragraph, shown in the Arial font.&lt;/p&gt;</a:t>
            </a:r>
            <a:endParaRPr lang="en-US" dirty="0"/>
          </a:p>
        </p:txBody>
      </p:sp>
      <p:pic>
        <p:nvPicPr>
          <p:cNvPr id="4" name="Picture 3" descr="logo.png"/>
          <p:cNvPicPr>
            <a:picLocks noChangeAspect="1"/>
          </p:cNvPicPr>
          <p:nvPr/>
        </p:nvPicPr>
        <p:blipFill>
          <a:blip r:embed="rId2"/>
          <a:stretch>
            <a:fillRect/>
          </a:stretch>
        </p:blipFill>
        <p:spPr>
          <a:xfrm>
            <a:off x="7315200" y="6096000"/>
            <a:ext cx="1202108" cy="609600"/>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rmAutofit fontScale="90000"/>
          </a:bodyPr>
          <a:lstStyle/>
          <a:p>
            <a:r>
              <a:rPr lang="en-US" b="1" dirty="0" smtClean="0"/>
              <a:t>Font Style</a:t>
            </a:r>
            <a:br>
              <a:rPr lang="en-US" b="1" dirty="0" smtClean="0"/>
            </a:br>
            <a:endParaRPr lang="en-US" dirty="0"/>
          </a:p>
        </p:txBody>
      </p:sp>
      <p:sp>
        <p:nvSpPr>
          <p:cNvPr id="3" name="Content Placeholder 2"/>
          <p:cNvSpPr>
            <a:spLocks noGrp="1"/>
          </p:cNvSpPr>
          <p:nvPr>
            <p:ph idx="1"/>
          </p:nvPr>
        </p:nvSpPr>
        <p:spPr>
          <a:xfrm>
            <a:off x="228600" y="762000"/>
            <a:ext cx="8763000" cy="5562600"/>
          </a:xfrm>
        </p:spPr>
        <p:txBody>
          <a:bodyPr/>
          <a:lstStyle/>
          <a:p>
            <a:r>
              <a:rPr lang="en-US" dirty="0" smtClean="0"/>
              <a:t>The font-style property is mostly used to specify italic text.</a:t>
            </a:r>
          </a:p>
          <a:p>
            <a:pPr>
              <a:buNone/>
            </a:pPr>
            <a:endParaRPr lang="en-US" dirty="0" smtClean="0"/>
          </a:p>
          <a:p>
            <a:r>
              <a:rPr lang="en-US" dirty="0" smtClean="0"/>
              <a:t>This property has three values:</a:t>
            </a:r>
          </a:p>
          <a:p>
            <a:pPr>
              <a:buNone/>
            </a:pPr>
            <a:endParaRPr lang="en-US" dirty="0" smtClean="0"/>
          </a:p>
          <a:p>
            <a:pPr>
              <a:buNone/>
            </a:pPr>
            <a:r>
              <a:rPr lang="en-US" dirty="0" smtClean="0"/>
              <a:t>1.		normal - The text is shown normally</a:t>
            </a:r>
          </a:p>
          <a:p>
            <a:pPr>
              <a:buNone/>
            </a:pPr>
            <a:r>
              <a:rPr lang="en-US" dirty="0" smtClean="0"/>
              <a:t>2.		italic - The text is shown in italics</a:t>
            </a:r>
          </a:p>
          <a:p>
            <a:pPr>
              <a:buNone/>
            </a:pPr>
            <a:r>
              <a:rPr lang="en-US" dirty="0" smtClean="0"/>
              <a:t>3.		oblique - The text is "leaning" (oblique is very similar to italic, but less supported)</a:t>
            </a:r>
          </a:p>
          <a:p>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Cascading Order</a:t>
            </a:r>
            <a:endParaRPr lang="en-US" dirty="0"/>
          </a:p>
        </p:txBody>
      </p:sp>
      <p:sp>
        <p:nvSpPr>
          <p:cNvPr id="3" name="Content Placeholder 2"/>
          <p:cNvSpPr>
            <a:spLocks noGrp="1"/>
          </p:cNvSpPr>
          <p:nvPr>
            <p:ph idx="1"/>
          </p:nvPr>
        </p:nvSpPr>
        <p:spPr/>
        <p:txBody>
          <a:bodyPr/>
          <a:lstStyle/>
          <a:p>
            <a:pPr>
              <a:buNone/>
            </a:pPr>
            <a:r>
              <a:rPr lang="en-US" dirty="0" smtClean="0"/>
              <a:t>Generally speaking we can say that all the styles will "cascade" into a new "virtual" style sheet by the following rules, where number one has the highest priority:</a:t>
            </a:r>
          </a:p>
          <a:p>
            <a:r>
              <a:rPr lang="en-US" dirty="0" smtClean="0"/>
              <a:t>Inline style (inside an HTML element)</a:t>
            </a:r>
          </a:p>
          <a:p>
            <a:r>
              <a:rPr lang="en-US" dirty="0" smtClean="0"/>
              <a:t>External and internal style sheets (in the head section)</a:t>
            </a:r>
          </a:p>
          <a:p>
            <a:r>
              <a:rPr lang="en-US" dirty="0" smtClean="0"/>
              <a:t>Browser default</a:t>
            </a:r>
          </a:p>
          <a:p>
            <a:endParaRPr lang="en-US" dirty="0"/>
          </a:p>
        </p:txBody>
      </p:sp>
      <p:pic>
        <p:nvPicPr>
          <p:cNvPr id="4" name="Picture 3" descr="logo.png"/>
          <p:cNvPicPr>
            <a:picLocks noChangeAspect="1"/>
          </p:cNvPicPr>
          <p:nvPr/>
        </p:nvPicPr>
        <p:blipFill>
          <a:blip r:embed="rId2"/>
          <a:stretch>
            <a:fillRect/>
          </a:stretch>
        </p:blipFill>
        <p:spPr>
          <a:xfrm>
            <a:off x="7239000" y="6019800"/>
            <a:ext cx="1202108" cy="609600"/>
          </a:xfrm>
          <a:prstGeom prst="rect">
            <a:avLst/>
          </a:prstGeom>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66800"/>
            <a:ext cx="8229600" cy="591312"/>
          </a:xfrm>
        </p:spPr>
        <p:txBody>
          <a:bodyPr>
            <a:normAutofit fontScale="90000"/>
          </a:bodyPr>
          <a:lstStyle/>
          <a:p>
            <a:r>
              <a:rPr lang="en-US" b="1" dirty="0" smtClean="0"/>
              <a:t>Font Style Example</a:t>
            </a:r>
            <a:br>
              <a:rPr lang="en-US" b="1" dirty="0" smtClean="0"/>
            </a:br>
            <a:endParaRPr lang="en-US" dirty="0"/>
          </a:p>
        </p:txBody>
      </p:sp>
      <p:sp>
        <p:nvSpPr>
          <p:cNvPr id="3" name="Content Placeholder 2"/>
          <p:cNvSpPr>
            <a:spLocks noGrp="1"/>
          </p:cNvSpPr>
          <p:nvPr>
            <p:ph idx="1"/>
          </p:nvPr>
        </p:nvSpPr>
        <p:spPr>
          <a:xfrm>
            <a:off x="152400" y="990600"/>
            <a:ext cx="8458200" cy="6019800"/>
          </a:xfrm>
        </p:spPr>
        <p:txBody>
          <a:bodyPr>
            <a:normAutofit fontScale="70000" lnSpcReduction="20000"/>
          </a:bodyPr>
          <a:lstStyle/>
          <a:p>
            <a:endParaRPr lang="en-US" dirty="0" smtClean="0"/>
          </a:p>
          <a:p>
            <a:pPr>
              <a:buNone/>
            </a:pPr>
            <a:r>
              <a:rPr lang="en-US" dirty="0" smtClean="0"/>
              <a:t>    &lt;style&gt;</a:t>
            </a:r>
          </a:p>
          <a:p>
            <a:pPr>
              <a:buNone/>
            </a:pPr>
            <a:r>
              <a:rPr lang="en-US" dirty="0" err="1" smtClean="0"/>
              <a:t>p.normal</a:t>
            </a:r>
            <a:r>
              <a:rPr lang="en-US" dirty="0" smtClean="0"/>
              <a:t> {</a:t>
            </a:r>
          </a:p>
          <a:p>
            <a:pPr>
              <a:buNone/>
            </a:pPr>
            <a:r>
              <a:rPr lang="en-US" dirty="0" smtClean="0"/>
              <a:t>    font-style: normal;</a:t>
            </a:r>
          </a:p>
          <a:p>
            <a:pPr>
              <a:buNone/>
            </a:pPr>
            <a:r>
              <a:rPr lang="en-US" dirty="0" smtClean="0"/>
              <a:t>}</a:t>
            </a:r>
          </a:p>
          <a:p>
            <a:pPr>
              <a:buNone/>
            </a:pPr>
            <a:endParaRPr lang="en-US" dirty="0" smtClean="0"/>
          </a:p>
          <a:p>
            <a:pPr>
              <a:buNone/>
            </a:pPr>
            <a:r>
              <a:rPr lang="en-US" dirty="0" err="1" smtClean="0"/>
              <a:t>p.italic</a:t>
            </a:r>
            <a:r>
              <a:rPr lang="en-US" dirty="0" smtClean="0"/>
              <a:t> {</a:t>
            </a:r>
          </a:p>
          <a:p>
            <a:pPr>
              <a:buNone/>
            </a:pPr>
            <a:r>
              <a:rPr lang="en-US" dirty="0" smtClean="0"/>
              <a:t>    font-style: italic;</a:t>
            </a:r>
          </a:p>
          <a:p>
            <a:pPr>
              <a:buNone/>
            </a:pPr>
            <a:r>
              <a:rPr lang="en-US" dirty="0" smtClean="0"/>
              <a:t>}</a:t>
            </a:r>
          </a:p>
          <a:p>
            <a:pPr>
              <a:buNone/>
            </a:pPr>
            <a:endParaRPr lang="en-US" dirty="0" smtClean="0"/>
          </a:p>
          <a:p>
            <a:pPr>
              <a:buNone/>
            </a:pPr>
            <a:r>
              <a:rPr lang="en-US" dirty="0" err="1" smtClean="0"/>
              <a:t>p.oblique</a:t>
            </a:r>
            <a:r>
              <a:rPr lang="en-US" dirty="0" smtClean="0"/>
              <a:t> {</a:t>
            </a:r>
          </a:p>
          <a:p>
            <a:pPr>
              <a:buNone/>
            </a:pPr>
            <a:r>
              <a:rPr lang="en-US" dirty="0" smtClean="0"/>
              <a:t>    font-style: oblique;</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&lt;p class="normal"&gt;This is a paragraph in normal style.&lt;/p&gt;</a:t>
            </a:r>
          </a:p>
          <a:p>
            <a:pPr>
              <a:buNone/>
            </a:pPr>
            <a:r>
              <a:rPr lang="en-US" dirty="0" smtClean="0"/>
              <a:t>&lt;p class="italic"&gt;This is a paragraph in italic style.&lt;/p&gt;</a:t>
            </a:r>
          </a:p>
          <a:p>
            <a:pPr>
              <a:buNone/>
            </a:pPr>
            <a:r>
              <a:rPr lang="en-US" dirty="0" smtClean="0"/>
              <a:t>&lt;p class="oblique"&gt;This is a paragraph in oblique style.&lt;/p&gt;</a:t>
            </a:r>
          </a:p>
          <a:p>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Font Size</a:t>
            </a:r>
            <a:br>
              <a:rPr lang="en-US" b="1" dirty="0" smtClean="0"/>
            </a:br>
            <a:endParaRPr lang="en-US" dirty="0"/>
          </a:p>
        </p:txBody>
      </p:sp>
      <p:sp>
        <p:nvSpPr>
          <p:cNvPr id="3" name="Content Placeholder 2"/>
          <p:cNvSpPr>
            <a:spLocks noGrp="1"/>
          </p:cNvSpPr>
          <p:nvPr>
            <p:ph idx="1"/>
          </p:nvPr>
        </p:nvSpPr>
        <p:spPr>
          <a:xfrm>
            <a:off x="228600" y="1066800"/>
            <a:ext cx="8915400" cy="5791200"/>
          </a:xfrm>
        </p:spPr>
        <p:txBody>
          <a:bodyPr>
            <a:normAutofit fontScale="85000" lnSpcReduction="20000"/>
          </a:bodyPr>
          <a:lstStyle/>
          <a:p>
            <a:r>
              <a:rPr lang="en-US" dirty="0" smtClean="0"/>
              <a:t>The font-size property sets the size of the text.</a:t>
            </a:r>
          </a:p>
          <a:p>
            <a:r>
              <a:rPr lang="en-US" dirty="0" smtClean="0"/>
              <a:t>Being able to manage the text size is important in web design. However, you should not use font size adjustments to make paragraphs look like headings, or headings look like paragraphs.</a:t>
            </a:r>
          </a:p>
          <a:p>
            <a:r>
              <a:rPr lang="en-US" dirty="0" smtClean="0"/>
              <a:t>Always use the proper HTML tags, like &lt;h1&gt; - &lt;h6&gt; for headings and &lt;p&gt; for paragraphs.</a:t>
            </a:r>
          </a:p>
          <a:p>
            <a:r>
              <a:rPr lang="en-US" dirty="0" smtClean="0"/>
              <a:t>The font-size value can be an absolute, or relative size.</a:t>
            </a:r>
          </a:p>
          <a:p>
            <a:r>
              <a:rPr lang="en-US" dirty="0" smtClean="0"/>
              <a:t>Absolute size:</a:t>
            </a:r>
          </a:p>
          <a:p>
            <a:r>
              <a:rPr lang="en-US" dirty="0" smtClean="0"/>
              <a:t>Sets the text to a specified size</a:t>
            </a:r>
          </a:p>
          <a:p>
            <a:r>
              <a:rPr lang="en-US" dirty="0" smtClean="0"/>
              <a:t>Does not allow a user to change the text size in all browsers (bad for accessibility reasons)</a:t>
            </a:r>
          </a:p>
          <a:p>
            <a:r>
              <a:rPr lang="en-US" dirty="0" smtClean="0"/>
              <a:t>Absolute size is useful when the physical size of the output is known</a:t>
            </a:r>
          </a:p>
          <a:p>
            <a:r>
              <a:rPr lang="en-US" dirty="0" smtClean="0"/>
              <a:t>Relative size:</a:t>
            </a:r>
          </a:p>
          <a:p>
            <a:r>
              <a:rPr lang="en-US" dirty="0" smtClean="0"/>
              <a:t>Sets the size relative to surrounding elements</a:t>
            </a:r>
          </a:p>
          <a:p>
            <a:r>
              <a:rPr lang="en-US" dirty="0" smtClean="0"/>
              <a:t>Allows a user to change the text size in browsers</a:t>
            </a:r>
          </a:p>
          <a:p>
            <a:pPr>
              <a:buNone/>
            </a:pPr>
            <a:endParaRPr lang="en-US" dirty="0" smtClean="0"/>
          </a:p>
          <a:p>
            <a:r>
              <a:rPr lang="en-US" b="1" dirty="0" smtClean="0"/>
              <a:t>Note:</a:t>
            </a:r>
            <a:r>
              <a:rPr lang="en-US" dirty="0" smtClean="0"/>
              <a:t> If you do not specify a font size, the default size for normal text, like paragraphs, is 16px (16px=1em).</a:t>
            </a:r>
          </a:p>
          <a:p>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457200" y="685800"/>
            <a:ext cx="8229600" cy="5867400"/>
          </a:xfrm>
        </p:spPr>
        <p:txBody>
          <a:bodyPr>
            <a:normAutofit fontScale="70000" lnSpcReduction="20000"/>
          </a:bodyPr>
          <a:lstStyle/>
          <a:p>
            <a:r>
              <a:rPr lang="en-US" dirty="0" smtClean="0"/>
              <a:t>&lt;style&gt;</a:t>
            </a:r>
          </a:p>
          <a:p>
            <a:r>
              <a:rPr lang="en-US" dirty="0" smtClean="0"/>
              <a:t>h1 {</a:t>
            </a:r>
          </a:p>
          <a:p>
            <a:r>
              <a:rPr lang="en-US" dirty="0" smtClean="0"/>
              <a:t>    font-size: 40px;</a:t>
            </a:r>
          </a:p>
          <a:p>
            <a:r>
              <a:rPr lang="en-US" dirty="0" smtClean="0"/>
              <a:t>}</a:t>
            </a:r>
          </a:p>
          <a:p>
            <a:endParaRPr lang="en-US" dirty="0" smtClean="0"/>
          </a:p>
          <a:p>
            <a:r>
              <a:rPr lang="en-US" dirty="0" smtClean="0"/>
              <a:t>h2 {</a:t>
            </a:r>
          </a:p>
          <a:p>
            <a:r>
              <a:rPr lang="en-US" dirty="0" smtClean="0"/>
              <a:t>    font-size: 30px;</a:t>
            </a:r>
          </a:p>
          <a:p>
            <a:r>
              <a:rPr lang="en-US" dirty="0" smtClean="0"/>
              <a:t>}</a:t>
            </a:r>
          </a:p>
          <a:p>
            <a:endParaRPr lang="en-US" dirty="0" smtClean="0"/>
          </a:p>
          <a:p>
            <a:r>
              <a:rPr lang="en-US" dirty="0" smtClean="0"/>
              <a:t>p {</a:t>
            </a:r>
          </a:p>
          <a:p>
            <a:r>
              <a:rPr lang="en-US" dirty="0" smtClean="0"/>
              <a:t>    font-size: 14px;</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&lt;h1&gt;This is heading 1&lt;/h1&gt;</a:t>
            </a:r>
          </a:p>
          <a:p>
            <a:r>
              <a:rPr lang="en-US" dirty="0" smtClean="0"/>
              <a:t>&lt;h2&gt;This is heading 2&lt;/h2&gt;</a:t>
            </a:r>
          </a:p>
          <a:p>
            <a:r>
              <a:rPr lang="en-US" dirty="0" smtClean="0"/>
              <a:t>&lt;p&gt;This is a paragraph.&lt;/p&gt;</a:t>
            </a:r>
          </a:p>
          <a:p>
            <a:r>
              <a:rPr lang="en-US" dirty="0" smtClean="0"/>
              <a:t>&lt;p&gt;This is another paragraph.&lt;/p&gt;</a:t>
            </a:r>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b="1" dirty="0" smtClean="0"/>
              <a:t>Set Font Size With </a:t>
            </a:r>
            <a:r>
              <a:rPr lang="en-US" b="1" dirty="0" err="1" smtClean="0"/>
              <a:t>Em</a:t>
            </a:r>
            <a:r>
              <a:rPr lang="en-US" b="1" dirty="0" smtClean="0"/>
              <a:t/>
            </a:r>
            <a:br>
              <a:rPr lang="en-US" b="1" dirty="0" smtClean="0"/>
            </a:br>
            <a:endParaRPr lang="en-US" dirty="0"/>
          </a:p>
        </p:txBody>
      </p:sp>
      <p:sp>
        <p:nvSpPr>
          <p:cNvPr id="3" name="Content Placeholder 2"/>
          <p:cNvSpPr>
            <a:spLocks noGrp="1"/>
          </p:cNvSpPr>
          <p:nvPr>
            <p:ph idx="1"/>
          </p:nvPr>
        </p:nvSpPr>
        <p:spPr>
          <a:xfrm>
            <a:off x="0" y="1219200"/>
            <a:ext cx="9144000" cy="5105400"/>
          </a:xfrm>
        </p:spPr>
        <p:txBody>
          <a:bodyPr/>
          <a:lstStyle/>
          <a:p>
            <a:r>
              <a:rPr lang="en-US" dirty="0" smtClean="0"/>
              <a:t>To allow users to resize the text (in the browser menu), many developers use </a:t>
            </a:r>
            <a:r>
              <a:rPr lang="en-US" dirty="0" err="1" smtClean="0"/>
              <a:t>em</a:t>
            </a:r>
            <a:r>
              <a:rPr lang="en-US" dirty="0" smtClean="0"/>
              <a:t> instead of pixels.</a:t>
            </a:r>
          </a:p>
          <a:p>
            <a:endParaRPr lang="en-US" dirty="0" smtClean="0"/>
          </a:p>
          <a:p>
            <a:r>
              <a:rPr lang="en-US" dirty="0" smtClean="0"/>
              <a:t>The </a:t>
            </a:r>
            <a:r>
              <a:rPr lang="en-US" dirty="0" err="1" smtClean="0"/>
              <a:t>em</a:t>
            </a:r>
            <a:r>
              <a:rPr lang="en-US" dirty="0" smtClean="0"/>
              <a:t> size unit is recommended by the W3C.</a:t>
            </a:r>
          </a:p>
          <a:p>
            <a:endParaRPr lang="en-US" dirty="0" smtClean="0"/>
          </a:p>
          <a:p>
            <a:r>
              <a:rPr lang="en-US" dirty="0" smtClean="0"/>
              <a:t>1em is equal to the current font size. The default text size in browsers is 16px. So, the default size of 1em is 16px.</a:t>
            </a:r>
          </a:p>
          <a:p>
            <a:endParaRPr lang="en-US" dirty="0" smtClean="0"/>
          </a:p>
          <a:p>
            <a:r>
              <a:rPr lang="en-US" dirty="0" smtClean="0"/>
              <a:t>The size can be calculated from pixels to </a:t>
            </a:r>
            <a:r>
              <a:rPr lang="en-US" dirty="0" err="1" smtClean="0"/>
              <a:t>em</a:t>
            </a:r>
            <a:r>
              <a:rPr lang="en-US" dirty="0" smtClean="0"/>
              <a:t> using this formula: </a:t>
            </a:r>
            <a:r>
              <a:rPr lang="en-US" i="1" dirty="0" smtClean="0"/>
              <a:t>pixels</a:t>
            </a:r>
            <a:r>
              <a:rPr lang="en-US" dirty="0" smtClean="0"/>
              <a:t>/16=</a:t>
            </a:r>
            <a:r>
              <a:rPr lang="en-US" i="1" dirty="0" err="1" smtClean="0"/>
              <a:t>em</a:t>
            </a:r>
            <a:endParaRPr lang="en-US" dirty="0" smtClean="0"/>
          </a:p>
          <a:p>
            <a:endParaRPr lang="en-US" dirty="0"/>
          </a:p>
        </p:txBody>
      </p:sp>
      <p:pic>
        <p:nvPicPr>
          <p:cNvPr id="4" name="Picture 3" descr="logo.png"/>
          <p:cNvPicPr>
            <a:picLocks noChangeAspect="1"/>
          </p:cNvPicPr>
          <p:nvPr/>
        </p:nvPicPr>
        <p:blipFill>
          <a:blip r:embed="rId2"/>
          <a:stretch>
            <a:fillRect/>
          </a:stretch>
        </p:blipFill>
        <p:spPr>
          <a:xfrm>
            <a:off x="7239000" y="5943600"/>
            <a:ext cx="1202108" cy="609600"/>
          </a:xfrm>
          <a:prstGeom prst="rect">
            <a:avLst/>
          </a:prstGeom>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r>
              <a:rPr lang="en-US" b="1" dirty="0" smtClean="0"/>
              <a:t>Example</a:t>
            </a:r>
            <a:br>
              <a:rPr lang="en-US" b="1" dirty="0" smtClean="0"/>
            </a:br>
            <a:endParaRPr lang="en-US" dirty="0"/>
          </a:p>
        </p:txBody>
      </p:sp>
      <p:sp>
        <p:nvSpPr>
          <p:cNvPr id="3" name="Content Placeholder 2"/>
          <p:cNvSpPr>
            <a:spLocks noGrp="1"/>
          </p:cNvSpPr>
          <p:nvPr>
            <p:ph idx="1"/>
          </p:nvPr>
        </p:nvSpPr>
        <p:spPr>
          <a:xfrm>
            <a:off x="228600" y="914400"/>
            <a:ext cx="8686800" cy="5943600"/>
          </a:xfrm>
        </p:spPr>
        <p:txBody>
          <a:bodyPr>
            <a:normAutofit fontScale="62500" lnSpcReduction="20000"/>
          </a:bodyPr>
          <a:lstStyle/>
          <a:p>
            <a:pPr>
              <a:buNone/>
            </a:pPr>
            <a:r>
              <a:rPr lang="en-US" sz="2900" dirty="0" smtClean="0"/>
              <a:t>&lt;style&gt;</a:t>
            </a:r>
          </a:p>
          <a:p>
            <a:pPr>
              <a:buNone/>
            </a:pPr>
            <a:r>
              <a:rPr lang="en-US" sz="2900" dirty="0" smtClean="0"/>
              <a:t>h1 {</a:t>
            </a:r>
          </a:p>
          <a:p>
            <a:pPr>
              <a:buNone/>
            </a:pPr>
            <a:r>
              <a:rPr lang="en-US" sz="2900" dirty="0" smtClean="0"/>
              <a:t>    font-size: 2.5em; /* 40px/16=2.5em */</a:t>
            </a:r>
          </a:p>
          <a:p>
            <a:pPr>
              <a:buNone/>
            </a:pPr>
            <a:r>
              <a:rPr lang="en-US" sz="2900" dirty="0" smtClean="0"/>
              <a:t>}</a:t>
            </a:r>
          </a:p>
          <a:p>
            <a:pPr>
              <a:buNone/>
            </a:pPr>
            <a:r>
              <a:rPr lang="en-US" sz="2900" dirty="0" smtClean="0"/>
              <a:t>h2 {</a:t>
            </a:r>
          </a:p>
          <a:p>
            <a:pPr>
              <a:buNone/>
            </a:pPr>
            <a:r>
              <a:rPr lang="en-US" sz="2900" dirty="0" smtClean="0"/>
              <a:t>    font-size: 1.875em; /* 30px/16=1.875em */</a:t>
            </a:r>
          </a:p>
          <a:p>
            <a:pPr>
              <a:buNone/>
            </a:pPr>
            <a:r>
              <a:rPr lang="en-US" sz="2900" dirty="0" smtClean="0"/>
              <a:t> }</a:t>
            </a:r>
          </a:p>
          <a:p>
            <a:pPr>
              <a:buNone/>
            </a:pPr>
            <a:r>
              <a:rPr lang="en-US" sz="2900" dirty="0" smtClean="0"/>
              <a:t>p {</a:t>
            </a:r>
          </a:p>
          <a:p>
            <a:pPr>
              <a:buNone/>
            </a:pPr>
            <a:r>
              <a:rPr lang="en-US" sz="2900" dirty="0" smtClean="0"/>
              <a:t>    font-size: 0.875em; /* 14px/16=0.875em */</a:t>
            </a:r>
          </a:p>
          <a:p>
            <a:pPr>
              <a:buNone/>
            </a:pPr>
            <a:r>
              <a:rPr lang="en-US" sz="2900" dirty="0" smtClean="0"/>
              <a:t>}</a:t>
            </a:r>
          </a:p>
          <a:p>
            <a:pPr>
              <a:buNone/>
            </a:pPr>
            <a:r>
              <a:rPr lang="en-US" sz="2900" dirty="0" smtClean="0"/>
              <a:t>&lt;/style&gt;</a:t>
            </a:r>
          </a:p>
          <a:p>
            <a:pPr>
              <a:buNone/>
            </a:pPr>
            <a:r>
              <a:rPr lang="en-US" sz="2900" dirty="0" smtClean="0"/>
              <a:t>&lt;/head&gt;</a:t>
            </a:r>
            <a:endParaRPr lang="en-US" sz="2900" i="1" dirty="0" smtClean="0"/>
          </a:p>
          <a:p>
            <a:pPr>
              <a:buNone/>
            </a:pPr>
            <a:r>
              <a:rPr lang="en-US" sz="2900" dirty="0" smtClean="0"/>
              <a:t>&lt;body&gt;</a:t>
            </a:r>
          </a:p>
          <a:p>
            <a:pPr>
              <a:buNone/>
            </a:pPr>
            <a:endParaRPr lang="en-US" sz="2900" dirty="0" smtClean="0"/>
          </a:p>
          <a:p>
            <a:pPr>
              <a:buNone/>
            </a:pPr>
            <a:r>
              <a:rPr lang="en-US" sz="2900" dirty="0" smtClean="0"/>
              <a:t>&lt;h1&gt;This is heading 1&lt;/h1&gt;</a:t>
            </a:r>
            <a:endParaRPr lang="en-US" sz="3200" dirty="0" smtClean="0"/>
          </a:p>
          <a:p>
            <a:pPr>
              <a:buNone/>
            </a:pPr>
            <a:r>
              <a:rPr lang="en-US" sz="3200" dirty="0" smtClean="0"/>
              <a:t>&lt;h2&gt;This is heading 2&lt;/h2&gt;</a:t>
            </a:r>
          </a:p>
          <a:p>
            <a:pPr>
              <a:buNone/>
            </a:pPr>
            <a:r>
              <a:rPr lang="en-US" sz="3200" dirty="0" smtClean="0"/>
              <a:t>&lt;p&gt;This is a paragraph.&lt;/p&gt;</a:t>
            </a:r>
          </a:p>
          <a:p>
            <a:pPr>
              <a:buNone/>
            </a:pPr>
            <a:r>
              <a:rPr lang="en-US" sz="3200" dirty="0" smtClean="0"/>
              <a:t>&lt;p&gt;Specifying the font-size in </a:t>
            </a:r>
            <a:r>
              <a:rPr lang="en-US" sz="3200" dirty="0" err="1" smtClean="0"/>
              <a:t>em</a:t>
            </a:r>
            <a:r>
              <a:rPr lang="en-US" sz="3200" dirty="0" smtClean="0"/>
              <a:t> allows all major browsers to resize the text.</a:t>
            </a:r>
          </a:p>
          <a:p>
            <a:pPr>
              <a:buNone/>
            </a:pPr>
            <a:r>
              <a:rPr lang="en-US" sz="3200" dirty="0" smtClean="0"/>
              <a:t>Unfortunately, there is still a problem with older versions of IE. When resizing the text, it becomes larger/smaller than it should.&lt;/p&gt;</a:t>
            </a:r>
          </a:p>
          <a:p>
            <a:endParaRPr lang="en-US" dirty="0"/>
          </a:p>
        </p:txBody>
      </p:sp>
      <p:pic>
        <p:nvPicPr>
          <p:cNvPr id="4" name="Picture 3" descr="logo.png"/>
          <p:cNvPicPr>
            <a:picLocks noChangeAspect="1"/>
          </p:cNvPicPr>
          <p:nvPr/>
        </p:nvPicPr>
        <p:blipFill>
          <a:blip r:embed="rId2"/>
          <a:stretch>
            <a:fillRect/>
          </a:stretch>
        </p:blipFill>
        <p:spPr>
          <a:xfrm>
            <a:off x="7315200" y="6165273"/>
            <a:ext cx="1202108" cy="609600"/>
          </a:xfrm>
          <a:prstGeom prst="rect">
            <a:avLst/>
          </a:prstGeom>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r>
              <a:rPr lang="en-US" sz="4400" b="1" dirty="0" smtClean="0"/>
              <a:t>Use a Combination of Percent and </a:t>
            </a:r>
            <a:r>
              <a:rPr lang="en-US" sz="4400" b="1" dirty="0" err="1" smtClean="0"/>
              <a:t>Em</a:t>
            </a:r>
            <a:r>
              <a:rPr lang="en-US" b="1" dirty="0" smtClean="0"/>
              <a:t/>
            </a:r>
            <a:br>
              <a:rPr lang="en-US" b="1" dirty="0" smtClean="0"/>
            </a:br>
            <a:endParaRPr lang="en-US" dirty="0"/>
          </a:p>
        </p:txBody>
      </p:sp>
      <p:sp>
        <p:nvSpPr>
          <p:cNvPr id="3" name="Content Placeholder 2"/>
          <p:cNvSpPr>
            <a:spLocks noGrp="1"/>
          </p:cNvSpPr>
          <p:nvPr>
            <p:ph idx="1"/>
          </p:nvPr>
        </p:nvSpPr>
        <p:spPr>
          <a:xfrm>
            <a:off x="152400" y="762000"/>
            <a:ext cx="8991600" cy="6096000"/>
          </a:xfrm>
        </p:spPr>
        <p:txBody>
          <a:bodyPr>
            <a:normAutofit fontScale="70000" lnSpcReduction="20000"/>
          </a:bodyPr>
          <a:lstStyle/>
          <a:p>
            <a:pPr>
              <a:buNone/>
            </a:pPr>
            <a:r>
              <a:rPr lang="en-US" dirty="0" smtClean="0"/>
              <a:t>&lt;style&gt;</a:t>
            </a:r>
          </a:p>
          <a:p>
            <a:pPr>
              <a:buNone/>
            </a:pPr>
            <a:r>
              <a:rPr lang="en-US" dirty="0" smtClean="0"/>
              <a:t>body {</a:t>
            </a:r>
          </a:p>
          <a:p>
            <a:pPr>
              <a:buNone/>
            </a:pPr>
            <a:r>
              <a:rPr lang="en-US" dirty="0" smtClean="0"/>
              <a:t>    font-size: 100%;</a:t>
            </a:r>
          </a:p>
          <a:p>
            <a:pPr>
              <a:buNone/>
            </a:pPr>
            <a:r>
              <a:rPr lang="en-US" dirty="0" smtClean="0"/>
              <a:t>}</a:t>
            </a:r>
          </a:p>
          <a:p>
            <a:pPr>
              <a:buNone/>
            </a:pPr>
            <a:r>
              <a:rPr lang="en-US" dirty="0" smtClean="0"/>
              <a:t>h1 {</a:t>
            </a:r>
          </a:p>
          <a:p>
            <a:pPr>
              <a:buNone/>
            </a:pPr>
            <a:r>
              <a:rPr lang="en-US" dirty="0" smtClean="0"/>
              <a:t>    font-size: 2.5em;</a:t>
            </a:r>
          </a:p>
          <a:p>
            <a:pPr>
              <a:buNone/>
            </a:pPr>
            <a:r>
              <a:rPr lang="en-US" dirty="0" smtClean="0"/>
              <a:t>}</a:t>
            </a:r>
          </a:p>
          <a:p>
            <a:pPr>
              <a:buNone/>
            </a:pPr>
            <a:r>
              <a:rPr lang="en-US" dirty="0" smtClean="0"/>
              <a:t>h2 {</a:t>
            </a:r>
          </a:p>
          <a:p>
            <a:pPr>
              <a:buNone/>
            </a:pPr>
            <a:r>
              <a:rPr lang="en-US" dirty="0" smtClean="0"/>
              <a:t>    font-size: 1.875em;</a:t>
            </a:r>
          </a:p>
          <a:p>
            <a:pPr>
              <a:buNone/>
            </a:pPr>
            <a:r>
              <a:rPr lang="en-US" dirty="0" smtClean="0"/>
              <a:t>}</a:t>
            </a:r>
          </a:p>
          <a:p>
            <a:pPr>
              <a:buNone/>
            </a:pPr>
            <a:r>
              <a:rPr lang="en-US" dirty="0" smtClean="0"/>
              <a:t>p {</a:t>
            </a:r>
          </a:p>
          <a:p>
            <a:pPr>
              <a:buNone/>
            </a:pPr>
            <a:r>
              <a:rPr lang="en-US" dirty="0" smtClean="0"/>
              <a:t>    font-size: 0.875em;</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&lt;h1&gt;This is heading 1&lt;/h1&gt;</a:t>
            </a:r>
          </a:p>
          <a:p>
            <a:pPr>
              <a:buNone/>
            </a:pPr>
            <a:r>
              <a:rPr lang="en-US" dirty="0" smtClean="0"/>
              <a:t>&lt;h2&gt;This is heading 2&lt;/h2&gt;</a:t>
            </a:r>
          </a:p>
          <a:p>
            <a:pPr>
              <a:buNone/>
            </a:pPr>
            <a:r>
              <a:rPr lang="en-US" dirty="0" smtClean="0"/>
              <a:t>&lt;p&gt;This is a paragraph.&lt;/p&gt;</a:t>
            </a:r>
          </a:p>
          <a:p>
            <a:pPr>
              <a:buNone/>
            </a:pPr>
            <a:r>
              <a:rPr lang="en-US" dirty="0" smtClean="0"/>
              <a:t>&lt;p&gt;Specifying the font-size in percent and </a:t>
            </a:r>
            <a:r>
              <a:rPr lang="en-US" dirty="0" err="1" smtClean="0"/>
              <a:t>em</a:t>
            </a:r>
            <a:r>
              <a:rPr lang="en-US" dirty="0" smtClean="0"/>
              <a:t> displays the same size in all major browsers, and allows all browsers to resize the text!&lt;/p&gt;</a:t>
            </a:r>
            <a:endParaRPr lang="en-US" dirty="0"/>
          </a:p>
        </p:txBody>
      </p:sp>
      <p:pic>
        <p:nvPicPr>
          <p:cNvPr id="4" name="Picture 3" descr="logo.png"/>
          <p:cNvPicPr>
            <a:picLocks noChangeAspect="1"/>
          </p:cNvPicPr>
          <p:nvPr/>
        </p:nvPicPr>
        <p:blipFill>
          <a:blip r:embed="rId2"/>
          <a:stretch>
            <a:fillRect/>
          </a:stretch>
        </p:blipFill>
        <p:spPr>
          <a:xfrm>
            <a:off x="7941892" y="6248400"/>
            <a:ext cx="1202108" cy="609600"/>
          </a:xfrm>
          <a:prstGeom prst="rect">
            <a:avLst/>
          </a:prstGeom>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229600" cy="914400"/>
          </a:xfrm>
        </p:spPr>
        <p:txBody>
          <a:bodyPr>
            <a:normAutofit fontScale="90000"/>
          </a:bodyPr>
          <a:lstStyle/>
          <a:p>
            <a:r>
              <a:rPr lang="en-US" b="1" dirty="0" smtClean="0"/>
              <a:t>Font Weight</a:t>
            </a:r>
            <a:br>
              <a:rPr lang="en-US" b="1" dirty="0" smtClean="0"/>
            </a:br>
            <a:endParaRPr lang="en-US" dirty="0"/>
          </a:p>
        </p:txBody>
      </p:sp>
      <p:sp>
        <p:nvSpPr>
          <p:cNvPr id="3" name="Content Placeholder 2"/>
          <p:cNvSpPr>
            <a:spLocks noGrp="1"/>
          </p:cNvSpPr>
          <p:nvPr>
            <p:ph idx="1"/>
          </p:nvPr>
        </p:nvSpPr>
        <p:spPr>
          <a:xfrm>
            <a:off x="0" y="1066800"/>
            <a:ext cx="8686800" cy="5791200"/>
          </a:xfrm>
        </p:spPr>
        <p:txBody>
          <a:bodyPr>
            <a:noAutofit/>
          </a:bodyPr>
          <a:lstStyle/>
          <a:p>
            <a:pPr>
              <a:buNone/>
            </a:pPr>
            <a:r>
              <a:rPr lang="en-US" sz="1600" dirty="0" smtClean="0"/>
              <a:t>&lt;style&gt;</a:t>
            </a:r>
          </a:p>
          <a:p>
            <a:pPr>
              <a:buNone/>
            </a:pPr>
            <a:r>
              <a:rPr lang="en-US" sz="1600" dirty="0" err="1" smtClean="0"/>
              <a:t>p.normal</a:t>
            </a:r>
            <a:r>
              <a:rPr lang="en-US" sz="1600" dirty="0" smtClean="0"/>
              <a:t> {</a:t>
            </a:r>
          </a:p>
          <a:p>
            <a:pPr>
              <a:buNone/>
            </a:pPr>
            <a:r>
              <a:rPr lang="en-US" sz="1600" dirty="0" smtClean="0"/>
              <a:t>    font-weight: normal;</a:t>
            </a:r>
          </a:p>
          <a:p>
            <a:pPr>
              <a:buNone/>
            </a:pPr>
            <a:r>
              <a:rPr lang="en-US" sz="1600" dirty="0" smtClean="0"/>
              <a:t>}</a:t>
            </a:r>
          </a:p>
          <a:p>
            <a:pPr>
              <a:buNone/>
            </a:pPr>
            <a:r>
              <a:rPr lang="en-US" sz="1600" dirty="0" err="1" smtClean="0"/>
              <a:t>p.light</a:t>
            </a:r>
            <a:r>
              <a:rPr lang="en-US" sz="1600" dirty="0" smtClean="0"/>
              <a:t> {</a:t>
            </a:r>
          </a:p>
          <a:p>
            <a:pPr>
              <a:buNone/>
            </a:pPr>
            <a:r>
              <a:rPr lang="en-US" sz="1600" dirty="0" smtClean="0"/>
              <a:t>    font-weight: lighter;</a:t>
            </a:r>
          </a:p>
          <a:p>
            <a:pPr>
              <a:buNone/>
            </a:pPr>
            <a:r>
              <a:rPr lang="en-US" sz="1600" dirty="0" smtClean="0"/>
              <a:t>}</a:t>
            </a:r>
          </a:p>
          <a:p>
            <a:pPr>
              <a:buNone/>
            </a:pPr>
            <a:r>
              <a:rPr lang="en-US" sz="1600" dirty="0" err="1" smtClean="0"/>
              <a:t>p.thick</a:t>
            </a:r>
            <a:r>
              <a:rPr lang="en-US" sz="1600" dirty="0" smtClean="0"/>
              <a:t> {</a:t>
            </a:r>
          </a:p>
          <a:p>
            <a:pPr>
              <a:buNone/>
            </a:pPr>
            <a:r>
              <a:rPr lang="en-US" sz="1600" dirty="0" smtClean="0"/>
              <a:t>    font-weight: bold;</a:t>
            </a:r>
          </a:p>
          <a:p>
            <a:pPr>
              <a:buNone/>
            </a:pPr>
            <a:r>
              <a:rPr lang="en-US" sz="1600" dirty="0" smtClean="0"/>
              <a:t>}</a:t>
            </a:r>
          </a:p>
          <a:p>
            <a:pPr>
              <a:buNone/>
            </a:pPr>
            <a:r>
              <a:rPr lang="en-US" sz="1600" dirty="0" err="1" smtClean="0"/>
              <a:t>p.thicker</a:t>
            </a:r>
            <a:r>
              <a:rPr lang="en-US" sz="1600" dirty="0" smtClean="0"/>
              <a:t> {</a:t>
            </a:r>
          </a:p>
          <a:p>
            <a:pPr>
              <a:buNone/>
            </a:pPr>
            <a:r>
              <a:rPr lang="en-US" sz="1600" dirty="0" smtClean="0"/>
              <a:t>    font-weight: 900;}</a:t>
            </a:r>
          </a:p>
          <a:p>
            <a:pPr>
              <a:buNone/>
            </a:pPr>
            <a:r>
              <a:rPr lang="en-US" sz="1600" dirty="0" smtClean="0"/>
              <a:t>&lt;/style&gt;</a:t>
            </a:r>
          </a:p>
          <a:p>
            <a:pPr>
              <a:buNone/>
            </a:pPr>
            <a:r>
              <a:rPr lang="en-US" sz="1600" dirty="0" smtClean="0"/>
              <a:t>&lt;/head&gt;</a:t>
            </a:r>
          </a:p>
          <a:p>
            <a:pPr>
              <a:buNone/>
            </a:pPr>
            <a:r>
              <a:rPr lang="en-US" sz="1600" dirty="0" smtClean="0"/>
              <a:t>&lt;body&gt;</a:t>
            </a:r>
          </a:p>
          <a:p>
            <a:pPr>
              <a:buNone/>
            </a:pPr>
            <a:r>
              <a:rPr lang="en-US" sz="1600" dirty="0" smtClean="0"/>
              <a:t>&lt;p class="normal"&gt;This is a paragraph.&lt;/p&gt;</a:t>
            </a:r>
          </a:p>
          <a:p>
            <a:pPr>
              <a:buNone/>
            </a:pPr>
            <a:r>
              <a:rPr lang="en-US" sz="1600" dirty="0" smtClean="0"/>
              <a:t>&lt;p class="light"&gt;This is a paragraph.&lt;/p&gt;</a:t>
            </a:r>
          </a:p>
          <a:p>
            <a:pPr>
              <a:buNone/>
            </a:pPr>
            <a:r>
              <a:rPr lang="en-US" sz="1600" dirty="0" smtClean="0"/>
              <a:t>&lt;p class="thick"&gt;This is a paragraph.&lt;/p&gt;</a:t>
            </a:r>
          </a:p>
          <a:p>
            <a:pPr>
              <a:buNone/>
            </a:pPr>
            <a:r>
              <a:rPr lang="en-US" sz="1600" dirty="0" smtClean="0"/>
              <a:t>&lt;p class="thicker"&gt;This is a paragraph.&lt;/p&gt;</a:t>
            </a:r>
            <a:endParaRPr lang="en-US" sz="1600" dirty="0"/>
          </a:p>
        </p:txBody>
      </p:sp>
      <p:pic>
        <p:nvPicPr>
          <p:cNvPr id="4" name="Picture 3" descr="logo.png"/>
          <p:cNvPicPr>
            <a:picLocks noChangeAspect="1"/>
          </p:cNvPicPr>
          <p:nvPr/>
        </p:nvPicPr>
        <p:blipFill>
          <a:blip r:embed="rId3"/>
          <a:stretch>
            <a:fillRect/>
          </a:stretch>
        </p:blipFill>
        <p:spPr>
          <a:xfrm>
            <a:off x="7467600" y="6096000"/>
            <a:ext cx="1202108" cy="609600"/>
          </a:xfrm>
          <a:prstGeom prst="rect">
            <a:avLst/>
          </a:prstGeom>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smtClean="0"/>
              <a:t>Font Variant</a:t>
            </a:r>
            <a:r>
              <a:rPr lang="en-US" sz="2200" b="1" dirty="0" smtClean="0"/>
              <a:t/>
            </a:r>
            <a:br>
              <a:rPr lang="en-US" sz="2200" b="1" dirty="0" smtClean="0"/>
            </a:br>
            <a:endParaRPr lang="en-US" dirty="0"/>
          </a:p>
        </p:txBody>
      </p:sp>
      <p:sp>
        <p:nvSpPr>
          <p:cNvPr id="3" name="Content Placeholder 2"/>
          <p:cNvSpPr>
            <a:spLocks noGrp="1"/>
          </p:cNvSpPr>
          <p:nvPr>
            <p:ph idx="1"/>
          </p:nvPr>
        </p:nvSpPr>
        <p:spPr>
          <a:xfrm>
            <a:off x="152400" y="1295400"/>
            <a:ext cx="8763000" cy="5562600"/>
          </a:xfrm>
        </p:spPr>
        <p:txBody>
          <a:bodyPr/>
          <a:lstStyle/>
          <a:p>
            <a:r>
              <a:rPr lang="en-US" dirty="0" smtClean="0"/>
              <a:t>The font-variant property specifies whether or not a text should be displayed in a small-caps font.</a:t>
            </a:r>
          </a:p>
          <a:p>
            <a:endParaRPr lang="en-US" dirty="0" smtClean="0"/>
          </a:p>
          <a:p>
            <a:pPr>
              <a:buNone/>
            </a:pPr>
            <a:endParaRPr lang="en-US" dirty="0" smtClean="0"/>
          </a:p>
          <a:p>
            <a:r>
              <a:rPr lang="en-US" dirty="0" smtClean="0"/>
              <a:t>In a small-caps font, all lowercase letters are converted to uppercase letters. However, the converted uppercase letters appears in a smaller font size than the original uppercase letters in the text.</a:t>
            </a:r>
          </a:p>
          <a:p>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Example</a:t>
            </a:r>
            <a:endParaRPr lang="en-US" dirty="0"/>
          </a:p>
        </p:txBody>
      </p:sp>
      <p:sp>
        <p:nvSpPr>
          <p:cNvPr id="3" name="Content Placeholder 2"/>
          <p:cNvSpPr>
            <a:spLocks noGrp="1"/>
          </p:cNvSpPr>
          <p:nvPr>
            <p:ph idx="1"/>
          </p:nvPr>
        </p:nvSpPr>
        <p:spPr>
          <a:xfrm>
            <a:off x="0" y="1143000"/>
            <a:ext cx="8686800" cy="5181600"/>
          </a:xfrm>
        </p:spPr>
        <p:txBody>
          <a:bodyPr>
            <a:normAutofit fontScale="85000" lnSpcReduction="20000"/>
          </a:bodyPr>
          <a:lstStyle/>
          <a:p>
            <a:pPr>
              <a:buNone/>
            </a:pPr>
            <a:r>
              <a:rPr lang="en-US" dirty="0" smtClean="0"/>
              <a:t>&lt;style&gt;</a:t>
            </a:r>
          </a:p>
          <a:p>
            <a:pPr>
              <a:buNone/>
            </a:pPr>
            <a:r>
              <a:rPr lang="en-US" dirty="0" err="1" smtClean="0"/>
              <a:t>p.normal</a:t>
            </a:r>
            <a:r>
              <a:rPr lang="en-US" dirty="0" smtClean="0"/>
              <a:t> {</a:t>
            </a:r>
          </a:p>
          <a:p>
            <a:pPr>
              <a:buNone/>
            </a:pPr>
            <a:r>
              <a:rPr lang="en-US" dirty="0" smtClean="0"/>
              <a:t>    font-variant: normal;</a:t>
            </a:r>
          </a:p>
          <a:p>
            <a:pPr>
              <a:buNone/>
            </a:pPr>
            <a:r>
              <a:rPr lang="en-US" dirty="0" smtClean="0"/>
              <a:t>}</a:t>
            </a:r>
          </a:p>
          <a:p>
            <a:pPr>
              <a:buNone/>
            </a:pPr>
            <a:endParaRPr lang="en-US" dirty="0" smtClean="0"/>
          </a:p>
          <a:p>
            <a:pPr>
              <a:buNone/>
            </a:pPr>
            <a:r>
              <a:rPr lang="en-US" dirty="0" err="1" smtClean="0"/>
              <a:t>p.small</a:t>
            </a:r>
            <a:r>
              <a:rPr lang="en-US" dirty="0" smtClean="0"/>
              <a:t> {</a:t>
            </a:r>
          </a:p>
          <a:p>
            <a:pPr>
              <a:buNone/>
            </a:pPr>
            <a:r>
              <a:rPr lang="en-US" dirty="0" smtClean="0"/>
              <a:t>    font-variant: small-caps;</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&lt;p class="normal"&gt;My name is </a:t>
            </a:r>
            <a:r>
              <a:rPr lang="en-US" dirty="0" err="1" smtClean="0"/>
              <a:t>Hege</a:t>
            </a:r>
            <a:r>
              <a:rPr lang="en-US" dirty="0" smtClean="0"/>
              <a:t> </a:t>
            </a:r>
            <a:r>
              <a:rPr lang="en-US" dirty="0" err="1" smtClean="0"/>
              <a:t>Refsnes</a:t>
            </a:r>
            <a:r>
              <a:rPr lang="en-US" dirty="0" smtClean="0"/>
              <a:t>.&lt;/p&gt;</a:t>
            </a:r>
          </a:p>
          <a:p>
            <a:pPr>
              <a:buNone/>
            </a:pPr>
            <a:r>
              <a:rPr lang="en-US" dirty="0" smtClean="0"/>
              <a:t>&lt;p class="small"&gt;My name is </a:t>
            </a:r>
            <a:r>
              <a:rPr lang="en-US" dirty="0" err="1" smtClean="0"/>
              <a:t>Hege</a:t>
            </a:r>
            <a:r>
              <a:rPr lang="en-US" dirty="0" smtClean="0"/>
              <a:t> </a:t>
            </a:r>
            <a:r>
              <a:rPr lang="en-US" dirty="0" err="1" smtClean="0"/>
              <a:t>Refsnes</a:t>
            </a:r>
            <a:r>
              <a:rPr lang="en-US" dirty="0" smtClean="0"/>
              <a:t>.&lt;/p&gt;</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CSS Links</a:t>
            </a:r>
            <a:br>
              <a:rPr lang="en-US" dirty="0" smtClean="0"/>
            </a:br>
            <a:endParaRPr lang="en-US" dirty="0"/>
          </a:p>
        </p:txBody>
      </p:sp>
      <p:sp>
        <p:nvSpPr>
          <p:cNvPr id="4" name="Subtitle 3"/>
          <p:cNvSpPr>
            <a:spLocks noGrp="1"/>
          </p:cNvSpPr>
          <p:nvPr>
            <p:ph type="subTitle" idx="1"/>
          </p:nvPr>
        </p:nvSpPr>
        <p:spPr/>
        <p:txBody>
          <a:bodyPr/>
          <a:lstStyle/>
          <a:p>
            <a:r>
              <a:rPr lang="en-US" dirty="0" smtClean="0"/>
              <a:t>With CSS, links can be styled in different ways.</a:t>
            </a:r>
          </a:p>
          <a:p>
            <a:r>
              <a:rPr lang="en-US" dirty="0" smtClean="0"/>
              <a:t>Text Link Text Link </a:t>
            </a:r>
            <a:r>
              <a:rPr lang="en-US" dirty="0" err="1" smtClean="0"/>
              <a:t>Link</a:t>
            </a:r>
            <a:r>
              <a:rPr lang="en-US" dirty="0" smtClean="0"/>
              <a:t> Button Link Button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Rules</a:t>
            </a:r>
            <a:endParaRPr lang="en-US" dirty="0"/>
          </a:p>
        </p:txBody>
      </p:sp>
      <p:sp>
        <p:nvSpPr>
          <p:cNvPr id="3" name="Content Placeholder 2"/>
          <p:cNvSpPr>
            <a:spLocks noGrp="1"/>
          </p:cNvSpPr>
          <p:nvPr>
            <p:ph idx="1"/>
          </p:nvPr>
        </p:nvSpPr>
        <p:spPr/>
        <p:txBody>
          <a:bodyPr/>
          <a:lstStyle/>
          <a:p>
            <a:r>
              <a:rPr lang="en-US" dirty="0" smtClean="0"/>
              <a:t>❑ Selector</a:t>
            </a:r>
          </a:p>
          <a:p>
            <a:r>
              <a:rPr lang="en-US" dirty="0" smtClean="0"/>
              <a:t>❑ Declaration</a:t>
            </a:r>
          </a:p>
          <a:p>
            <a:r>
              <a:rPr lang="en-US" dirty="0" smtClean="0"/>
              <a:t>❑ Property</a:t>
            </a:r>
          </a:p>
          <a:p>
            <a:r>
              <a:rPr lang="en-US" dirty="0" smtClean="0"/>
              <a:t>❑ Value</a:t>
            </a:r>
            <a:endParaRPr lang="en-US" dirty="0"/>
          </a:p>
        </p:txBody>
      </p:sp>
      <p:pic>
        <p:nvPicPr>
          <p:cNvPr id="4" name="Picture 3" descr="logo.png"/>
          <p:cNvPicPr>
            <a:picLocks noChangeAspect="1"/>
          </p:cNvPicPr>
          <p:nvPr/>
        </p:nvPicPr>
        <p:blipFill>
          <a:blip r:embed="rId2"/>
          <a:stretch>
            <a:fillRect/>
          </a:stretch>
        </p:blipFill>
        <p:spPr>
          <a:xfrm>
            <a:off x="7391400" y="5410200"/>
            <a:ext cx="1202108" cy="609600"/>
          </a:xfrm>
          <a:prstGeom prst="rect">
            <a:avLst/>
          </a:prstGeom>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14352"/>
            <a:ext cx="5486400" cy="1162050"/>
          </a:xfrm>
        </p:spPr>
        <p:txBody>
          <a:bodyPr/>
          <a:lstStyle/>
          <a:p>
            <a:pPr algn="ctr"/>
            <a:r>
              <a:rPr lang="en-US" sz="4400" b="1" dirty="0" smtClean="0">
                <a:solidFill>
                  <a:schemeClr val="accent4"/>
                </a:solidFill>
              </a:rPr>
              <a:t>Link / Path</a:t>
            </a:r>
            <a:endParaRPr lang="en-US" sz="4400" b="1" dirty="0">
              <a:solidFill>
                <a:schemeClr val="accent4"/>
              </a:solidFill>
              <a:latin typeface="Arial" pitchFamily="34" charset="0"/>
              <a:cs typeface="Arial" pitchFamily="34" charset="0"/>
            </a:endParaRPr>
          </a:p>
        </p:txBody>
      </p:sp>
      <p:sp>
        <p:nvSpPr>
          <p:cNvPr id="5" name="Content Placeholder 4"/>
          <p:cNvSpPr>
            <a:spLocks noGrp="1"/>
          </p:cNvSpPr>
          <p:nvPr>
            <p:ph sz="half" idx="1"/>
          </p:nvPr>
        </p:nvSpPr>
        <p:spPr>
          <a:xfrm>
            <a:off x="152400" y="1905000"/>
            <a:ext cx="8991600" cy="4953000"/>
          </a:xfrm>
          <a:prstGeom prst="rect">
            <a:avLst/>
          </a:prstGeom>
        </p:spPr>
        <p:txBody>
          <a:bodyPr>
            <a:normAutofit/>
          </a:bodyPr>
          <a:lstStyle/>
          <a:p>
            <a:pPr>
              <a:buNone/>
            </a:pPr>
            <a:r>
              <a:rPr lang="en-US" b="1" dirty="0" smtClean="0">
                <a:latin typeface="Arial" pitchFamily="34" charset="0"/>
                <a:cs typeface="Arial" pitchFamily="34" charset="0"/>
              </a:rPr>
              <a:t>Link / Path 2 Types:</a:t>
            </a:r>
          </a:p>
          <a:p>
            <a:pPr marL="514350" indent="-514350">
              <a:buFont typeface="Wingdings" pitchFamily="2" charset="2"/>
              <a:buChar char="Ø"/>
            </a:pPr>
            <a:r>
              <a:rPr lang="en-US" b="1" dirty="0" smtClean="0">
                <a:latin typeface="Arial" pitchFamily="34" charset="0"/>
                <a:cs typeface="Arial" pitchFamily="34" charset="0"/>
              </a:rPr>
              <a:t>Absolute </a:t>
            </a:r>
            <a:r>
              <a:rPr lang="en-US" dirty="0" smtClean="0">
                <a:latin typeface="Arial" pitchFamily="34" charset="0"/>
                <a:cs typeface="Arial" pitchFamily="34" charset="0"/>
              </a:rPr>
              <a:t>Path/Link</a:t>
            </a:r>
          </a:p>
          <a:p>
            <a:pPr marL="514350" indent="-514350">
              <a:buNone/>
            </a:pPr>
            <a:r>
              <a:rPr lang="en-US" dirty="0" smtClean="0">
                <a:latin typeface="Arial" pitchFamily="34" charset="0"/>
                <a:cs typeface="Arial" pitchFamily="34" charset="0"/>
              </a:rPr>
              <a:t>		Absolute Path : </a:t>
            </a:r>
            <a:r>
              <a:rPr lang="en-US" sz="2000" b="1" dirty="0" smtClean="0">
                <a:latin typeface="Arial" pitchFamily="34" charset="0"/>
                <a:cs typeface="Arial" pitchFamily="34" charset="0"/>
              </a:rPr>
              <a:t>D:/BASIS/BITM/banner.jpg</a:t>
            </a:r>
          </a:p>
          <a:p>
            <a:pPr marL="514350" indent="-514350">
              <a:buNone/>
            </a:pPr>
            <a:r>
              <a:rPr lang="en-US" b="1" dirty="0" smtClean="0">
                <a:latin typeface="Arial" pitchFamily="34" charset="0"/>
                <a:cs typeface="Arial" pitchFamily="34" charset="0"/>
              </a:rPr>
              <a:t>		</a:t>
            </a:r>
            <a:r>
              <a:rPr lang="en-US" dirty="0" smtClean="0">
                <a:latin typeface="Arial" pitchFamily="34" charset="0"/>
                <a:cs typeface="Arial" pitchFamily="34" charset="0"/>
              </a:rPr>
              <a:t>Absolute Link : </a:t>
            </a:r>
            <a:r>
              <a:rPr lang="en-US" sz="2000" b="1" dirty="0" smtClean="0">
                <a:latin typeface="Arial" pitchFamily="34" charset="0"/>
                <a:cs typeface="Arial" pitchFamily="34" charset="0"/>
              </a:rPr>
              <a:t>http://bitm.org.bd/uploads/1416831456.jpg</a:t>
            </a:r>
          </a:p>
          <a:p>
            <a:pPr marL="514350" indent="-514350">
              <a:buFont typeface="Wingdings" pitchFamily="2" charset="2"/>
              <a:buChar char="Ø"/>
            </a:pPr>
            <a:r>
              <a:rPr lang="en-US" b="1" dirty="0" smtClean="0">
                <a:latin typeface="Arial" pitchFamily="34" charset="0"/>
                <a:cs typeface="Arial" pitchFamily="34" charset="0"/>
              </a:rPr>
              <a:t>Related </a:t>
            </a:r>
            <a:r>
              <a:rPr lang="en-US" dirty="0" smtClean="0">
                <a:latin typeface="Arial" pitchFamily="34" charset="0"/>
                <a:cs typeface="Arial" pitchFamily="34" charset="0"/>
              </a:rPr>
              <a:t>Path/Link</a:t>
            </a:r>
          </a:p>
          <a:p>
            <a:pPr>
              <a:buNone/>
            </a:pPr>
            <a:r>
              <a:rPr lang="en-US" b="1" dirty="0" smtClean="0">
                <a:latin typeface="Arial" pitchFamily="34" charset="0"/>
                <a:cs typeface="Arial" pitchFamily="34" charset="0"/>
              </a:rPr>
              <a:t>		</a:t>
            </a:r>
            <a:r>
              <a:rPr lang="en-US" dirty="0" smtClean="0">
                <a:latin typeface="Arial" pitchFamily="34" charset="0"/>
                <a:cs typeface="Arial" pitchFamily="34" charset="0"/>
              </a:rPr>
              <a:t>Related Path : </a:t>
            </a:r>
            <a:r>
              <a:rPr lang="en-US" b="1" dirty="0" smtClean="0">
                <a:latin typeface="Arial" pitchFamily="34" charset="0"/>
                <a:cs typeface="Arial" pitchFamily="34" charset="0"/>
              </a:rPr>
              <a:t>../</a:t>
            </a:r>
            <a:r>
              <a:rPr lang="en-US" b="1" dirty="0" err="1" smtClean="0">
                <a:latin typeface="Arial" pitchFamily="34" charset="0"/>
                <a:cs typeface="Arial" pitchFamily="34" charset="0"/>
              </a:rPr>
              <a:t>bitm</a:t>
            </a:r>
            <a:r>
              <a:rPr lang="en-US" b="1" dirty="0" smtClean="0">
                <a:latin typeface="Arial" pitchFamily="34" charset="0"/>
                <a:cs typeface="Arial" pitchFamily="34" charset="0"/>
              </a:rPr>
              <a:t>/banner.jpg</a:t>
            </a:r>
          </a:p>
          <a:p>
            <a:pPr>
              <a:buNone/>
            </a:pPr>
            <a:r>
              <a:rPr lang="en-US" b="1" dirty="0" smtClean="0">
                <a:latin typeface="Arial" pitchFamily="34" charset="0"/>
                <a:cs typeface="Arial" pitchFamily="34" charset="0"/>
              </a:rPr>
              <a:t>		</a:t>
            </a:r>
            <a:r>
              <a:rPr lang="en-US" dirty="0" smtClean="0">
                <a:latin typeface="Arial" pitchFamily="34" charset="0"/>
                <a:cs typeface="Arial" pitchFamily="34" charset="0"/>
              </a:rPr>
              <a:t>Related Link : </a:t>
            </a:r>
            <a:r>
              <a:rPr lang="en-US" b="1" dirty="0" smtClean="0">
                <a:latin typeface="Arial" pitchFamily="34" charset="0"/>
                <a:cs typeface="Arial" pitchFamily="34" charset="0"/>
              </a:rPr>
              <a:t>../</a:t>
            </a:r>
            <a:r>
              <a:rPr lang="en-US" sz="3200" b="1" dirty="0" smtClean="0">
                <a:latin typeface="Arial" pitchFamily="34" charset="0"/>
                <a:cs typeface="Arial" pitchFamily="34" charset="0"/>
              </a:rPr>
              <a:t>1416831456.jpg</a:t>
            </a:r>
            <a:endParaRPr lang="en-US" b="1" dirty="0">
              <a:latin typeface="Arial" pitchFamily="34" charset="0"/>
              <a:cs typeface="Arial" pitchFamily="34" charset="0"/>
            </a:endParaRPr>
          </a:p>
        </p:txBody>
      </p:sp>
      <p:pic>
        <p:nvPicPr>
          <p:cNvPr id="6" name="Picture 5" descr="BITM.png"/>
          <p:cNvPicPr>
            <a:picLocks noChangeAspect="1"/>
          </p:cNvPicPr>
          <p:nvPr/>
        </p:nvPicPr>
        <p:blipFill>
          <a:blip r:embed="rId2"/>
          <a:stretch>
            <a:fillRect/>
          </a:stretch>
        </p:blipFill>
        <p:spPr>
          <a:xfrm>
            <a:off x="7649512" y="5867401"/>
            <a:ext cx="1494488" cy="990600"/>
          </a:xfrm>
          <a:prstGeom prst="rect">
            <a:avLst/>
          </a:prstGeom>
        </p:spPr>
      </p:pic>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b="1" dirty="0" smtClean="0"/>
              <a:t>HTML Links - The target Attribute</a:t>
            </a:r>
            <a:endParaRPr lang="en-US" dirty="0"/>
          </a:p>
        </p:txBody>
      </p:sp>
      <p:sp>
        <p:nvSpPr>
          <p:cNvPr id="3" name="Content Placeholder 2"/>
          <p:cNvSpPr>
            <a:spLocks noGrp="1"/>
          </p:cNvSpPr>
          <p:nvPr>
            <p:ph idx="1"/>
          </p:nvPr>
        </p:nvSpPr>
        <p:spPr>
          <a:xfrm>
            <a:off x="0" y="609600"/>
            <a:ext cx="9144000" cy="6019800"/>
          </a:xfrm>
        </p:spPr>
        <p:txBody>
          <a:bodyPr>
            <a:normAutofit fontScale="92500"/>
          </a:bodyPr>
          <a:lstStyle/>
          <a:p>
            <a:r>
              <a:rPr lang="en-US" sz="2800" dirty="0" smtClean="0"/>
              <a:t>The </a:t>
            </a:r>
            <a:r>
              <a:rPr lang="en-US" sz="2800" b="1" dirty="0" smtClean="0"/>
              <a:t>target</a:t>
            </a:r>
            <a:r>
              <a:rPr lang="en-US" sz="2800" dirty="0" smtClean="0"/>
              <a:t> attribute specifies where to open the linked document.</a:t>
            </a:r>
          </a:p>
          <a:p>
            <a:r>
              <a:rPr lang="en-US" sz="2400" b="1" dirty="0" smtClean="0"/>
              <a:t>The target attribute can have one of the following values:</a:t>
            </a:r>
          </a:p>
          <a:p>
            <a:r>
              <a:rPr lang="en-US" sz="2800" b="1" dirty="0" smtClean="0"/>
              <a:t>_blank </a:t>
            </a:r>
            <a:r>
              <a:rPr lang="en-US" sz="2800" dirty="0" smtClean="0"/>
              <a:t>- Opens the linked document in a new window or tab</a:t>
            </a:r>
          </a:p>
          <a:p>
            <a:r>
              <a:rPr lang="en-US" sz="2800" dirty="0" smtClean="0"/>
              <a:t>_</a:t>
            </a:r>
            <a:r>
              <a:rPr lang="en-US" sz="2800" b="1" dirty="0" smtClean="0"/>
              <a:t>self - </a:t>
            </a:r>
            <a:r>
              <a:rPr lang="en-US" sz="2800" dirty="0" smtClean="0"/>
              <a:t>Opens the linked document in the same window/tab as it was clicked (this is default)</a:t>
            </a:r>
          </a:p>
          <a:p>
            <a:r>
              <a:rPr lang="en-US" sz="2800" b="1" dirty="0" smtClean="0"/>
              <a:t>_parent </a:t>
            </a:r>
            <a:r>
              <a:rPr lang="en-US" sz="2800" dirty="0" smtClean="0"/>
              <a:t>- Opens the linked document in the parent frame</a:t>
            </a:r>
          </a:p>
          <a:p>
            <a:r>
              <a:rPr lang="en-US" sz="2800" b="1" dirty="0" smtClean="0"/>
              <a:t>_top - </a:t>
            </a:r>
            <a:r>
              <a:rPr lang="en-US" sz="2800" dirty="0" smtClean="0"/>
              <a:t>Opens the linked document in the full body of the window</a:t>
            </a:r>
          </a:p>
          <a:p>
            <a:r>
              <a:rPr lang="en-US" sz="2800" b="1" dirty="0" err="1" smtClean="0"/>
              <a:t>framename</a:t>
            </a:r>
            <a:r>
              <a:rPr lang="en-US" sz="2800" b="1" dirty="0" smtClean="0"/>
              <a:t> - </a:t>
            </a:r>
            <a:r>
              <a:rPr lang="en-US" sz="2800" dirty="0" smtClean="0"/>
              <a:t>Opens the linked document in a named frame</a:t>
            </a:r>
          </a:p>
          <a:p>
            <a:r>
              <a:rPr lang="en-US" sz="2800" dirty="0" smtClean="0"/>
              <a:t>This example will open the linked document in a new browser window/tab:</a:t>
            </a:r>
          </a:p>
          <a:p>
            <a:endParaRPr lang="en-US" sz="2800" dirty="0" smtClean="0"/>
          </a:p>
          <a:p>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lstStyle/>
          <a:p>
            <a:r>
              <a:rPr lang="en-US" sz="3200" dirty="0" smtClean="0"/>
              <a:t>Example</a:t>
            </a:r>
            <a:endParaRPr lang="en-US" sz="3200" dirty="0"/>
          </a:p>
        </p:txBody>
      </p:sp>
      <p:sp>
        <p:nvSpPr>
          <p:cNvPr id="3" name="Content Placeholder 2"/>
          <p:cNvSpPr>
            <a:spLocks noGrp="1"/>
          </p:cNvSpPr>
          <p:nvPr>
            <p:ph idx="1"/>
          </p:nvPr>
        </p:nvSpPr>
        <p:spPr>
          <a:xfrm>
            <a:off x="228600" y="609600"/>
            <a:ext cx="8915400" cy="5943600"/>
          </a:xfrm>
        </p:spPr>
        <p:txBody>
          <a:bodyPr>
            <a:noAutofit/>
          </a:bodyPr>
          <a:lstStyle/>
          <a:p>
            <a:pPr>
              <a:buNone/>
            </a:pPr>
            <a:r>
              <a:rPr lang="en-US" sz="1400" dirty="0" smtClean="0"/>
              <a:t>&lt;style&gt;</a:t>
            </a:r>
          </a:p>
          <a:p>
            <a:pPr>
              <a:buNone/>
            </a:pPr>
            <a:r>
              <a:rPr lang="en-US" sz="1400" dirty="0" smtClean="0"/>
              <a:t>/* unvisited link */</a:t>
            </a:r>
          </a:p>
          <a:p>
            <a:pPr>
              <a:buNone/>
            </a:pPr>
            <a:r>
              <a:rPr lang="en-US" sz="1400" dirty="0" smtClean="0"/>
              <a:t>a:link {</a:t>
            </a:r>
          </a:p>
          <a:p>
            <a:pPr>
              <a:buNone/>
            </a:pPr>
            <a:r>
              <a:rPr lang="en-US" sz="1400" dirty="0" smtClean="0"/>
              <a:t>    color: red;</a:t>
            </a:r>
          </a:p>
          <a:p>
            <a:pPr>
              <a:buNone/>
            </a:pPr>
            <a:r>
              <a:rPr lang="en-US" sz="1400" dirty="0" smtClean="0"/>
              <a:t>}</a:t>
            </a:r>
          </a:p>
          <a:p>
            <a:pPr>
              <a:buNone/>
            </a:pPr>
            <a:r>
              <a:rPr lang="en-US" sz="1400" dirty="0" smtClean="0"/>
              <a:t>/* visited link */</a:t>
            </a:r>
          </a:p>
          <a:p>
            <a:pPr>
              <a:buNone/>
            </a:pPr>
            <a:r>
              <a:rPr lang="en-US" sz="1400" dirty="0" smtClean="0"/>
              <a:t>a:visited {</a:t>
            </a:r>
          </a:p>
          <a:p>
            <a:pPr>
              <a:buNone/>
            </a:pPr>
            <a:r>
              <a:rPr lang="en-US" sz="1400" dirty="0" smtClean="0"/>
              <a:t>    color: green;</a:t>
            </a:r>
          </a:p>
          <a:p>
            <a:pPr>
              <a:buNone/>
            </a:pPr>
            <a:r>
              <a:rPr lang="en-US" sz="1400" dirty="0" smtClean="0"/>
              <a:t>}</a:t>
            </a:r>
          </a:p>
          <a:p>
            <a:pPr>
              <a:buNone/>
            </a:pPr>
            <a:r>
              <a:rPr lang="en-US" sz="1400" dirty="0" smtClean="0"/>
              <a:t>/* mouse over link */</a:t>
            </a:r>
          </a:p>
          <a:p>
            <a:pPr>
              <a:buNone/>
            </a:pPr>
            <a:r>
              <a:rPr lang="en-US" sz="1400" dirty="0" smtClean="0"/>
              <a:t>a:hover {</a:t>
            </a:r>
          </a:p>
          <a:p>
            <a:pPr>
              <a:buNone/>
            </a:pPr>
            <a:r>
              <a:rPr lang="en-US" sz="1400" dirty="0" smtClean="0"/>
              <a:t>    color: </a:t>
            </a:r>
            <a:r>
              <a:rPr lang="en-US" sz="1400" dirty="0" err="1" smtClean="0"/>
              <a:t>hotpink</a:t>
            </a:r>
            <a:r>
              <a:rPr lang="en-US" sz="1400" dirty="0" smtClean="0"/>
              <a:t>;</a:t>
            </a:r>
          </a:p>
          <a:p>
            <a:pPr>
              <a:buNone/>
            </a:pPr>
            <a:r>
              <a:rPr lang="en-US" sz="1400" dirty="0" smtClean="0"/>
              <a:t>}</a:t>
            </a:r>
          </a:p>
          <a:p>
            <a:pPr>
              <a:buNone/>
            </a:pPr>
            <a:r>
              <a:rPr lang="en-US" sz="1400" dirty="0" smtClean="0"/>
              <a:t>/* selected link */</a:t>
            </a:r>
          </a:p>
          <a:p>
            <a:pPr>
              <a:buNone/>
            </a:pPr>
            <a:r>
              <a:rPr lang="en-US" sz="1400" dirty="0" smtClean="0"/>
              <a:t>a:active {</a:t>
            </a:r>
          </a:p>
          <a:p>
            <a:pPr>
              <a:buNone/>
            </a:pPr>
            <a:r>
              <a:rPr lang="en-US" sz="1400" dirty="0" smtClean="0"/>
              <a:t>    color: blue;</a:t>
            </a:r>
          </a:p>
          <a:p>
            <a:pPr>
              <a:buNone/>
            </a:pPr>
            <a:r>
              <a:rPr lang="en-US" sz="1400" dirty="0" smtClean="0"/>
              <a:t>}</a:t>
            </a:r>
          </a:p>
          <a:p>
            <a:pPr>
              <a:buNone/>
            </a:pPr>
            <a:r>
              <a:rPr lang="en-US" sz="1400" dirty="0" smtClean="0"/>
              <a:t>&lt;/style&gt;</a:t>
            </a:r>
          </a:p>
          <a:p>
            <a:pPr>
              <a:buNone/>
            </a:pPr>
            <a:r>
              <a:rPr lang="en-US" sz="1400" dirty="0" smtClean="0"/>
              <a:t>&lt;/head&gt;</a:t>
            </a:r>
          </a:p>
          <a:p>
            <a:pPr>
              <a:buNone/>
            </a:pPr>
            <a:r>
              <a:rPr lang="en-US" sz="1400" dirty="0" smtClean="0"/>
              <a:t>&lt;body&gt;</a:t>
            </a:r>
          </a:p>
          <a:p>
            <a:pPr>
              <a:buNone/>
            </a:pPr>
            <a:r>
              <a:rPr lang="en-US" sz="1400" dirty="0" smtClean="0"/>
              <a:t>&lt;p&gt;&lt;b&gt;&lt;a </a:t>
            </a:r>
            <a:r>
              <a:rPr lang="en-US" sz="1400" dirty="0" err="1" smtClean="0"/>
              <a:t>href</a:t>
            </a:r>
            <a:r>
              <a:rPr lang="en-US" sz="1400" dirty="0" smtClean="0"/>
              <a:t>="default.asp" target="_blank"&gt;This is a link&lt;/a&gt;&lt;/b&gt;&lt;/p&gt;</a:t>
            </a:r>
          </a:p>
          <a:p>
            <a:pPr>
              <a:buNone/>
            </a:pPr>
            <a:r>
              <a:rPr lang="en-US" sz="1400" dirty="0" smtClean="0"/>
              <a:t>&lt;p&gt;&lt;b&gt;Note:&lt;/b&gt; a:hover MUST come after a:link and a:visited in the CSS definition in order to be effective.&lt;/p&gt;</a:t>
            </a:r>
          </a:p>
          <a:p>
            <a:pPr>
              <a:buNone/>
            </a:pPr>
            <a:r>
              <a:rPr lang="en-US" sz="1400" dirty="0" smtClean="0"/>
              <a:t>&lt;p&gt;&lt;b&gt;Note:&lt;/b&gt; a:active MUST come after a:hover in the CSS definition in order to be effective.&lt;/p&gt;</a:t>
            </a:r>
          </a:p>
          <a:p>
            <a:pPr>
              <a:buNone/>
            </a:pPr>
            <a:endParaRPr lang="en-US" sz="1400" dirty="0" smtClean="0"/>
          </a:p>
          <a:p>
            <a:pPr>
              <a:buNone/>
            </a:pPr>
            <a:endParaRPr lang="en-US" sz="14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33400"/>
          </a:xfrm>
        </p:spPr>
        <p:txBody>
          <a:bodyPr>
            <a:normAutofit fontScale="90000"/>
          </a:bodyPr>
          <a:lstStyle/>
          <a:p>
            <a:r>
              <a:rPr lang="en-US" b="1" dirty="0" smtClean="0"/>
              <a:t>Background Color</a:t>
            </a:r>
            <a:br>
              <a:rPr lang="en-US" b="1" dirty="0" smtClean="0"/>
            </a:br>
            <a:endParaRPr lang="en-US" dirty="0"/>
          </a:p>
        </p:txBody>
      </p:sp>
      <p:sp>
        <p:nvSpPr>
          <p:cNvPr id="3" name="Content Placeholder 2"/>
          <p:cNvSpPr>
            <a:spLocks noGrp="1"/>
          </p:cNvSpPr>
          <p:nvPr>
            <p:ph idx="1"/>
          </p:nvPr>
        </p:nvSpPr>
        <p:spPr>
          <a:xfrm>
            <a:off x="152400" y="914400"/>
            <a:ext cx="8763000" cy="6096000"/>
          </a:xfrm>
        </p:spPr>
        <p:txBody>
          <a:bodyPr>
            <a:normAutofit fontScale="92500" lnSpcReduction="20000"/>
          </a:bodyPr>
          <a:lstStyle/>
          <a:p>
            <a:pPr>
              <a:buNone/>
            </a:pPr>
            <a:r>
              <a:rPr lang="en-US" dirty="0" smtClean="0"/>
              <a:t>&lt;style&gt;</a:t>
            </a:r>
          </a:p>
          <a:p>
            <a:pPr>
              <a:buNone/>
            </a:pPr>
            <a:r>
              <a:rPr lang="en-US" dirty="0" smtClean="0"/>
              <a:t>a:link {</a:t>
            </a:r>
          </a:p>
          <a:p>
            <a:pPr>
              <a:buNone/>
            </a:pPr>
            <a:r>
              <a:rPr lang="en-US" dirty="0" smtClean="0"/>
              <a:t>    background-color: yellow;</a:t>
            </a:r>
          </a:p>
          <a:p>
            <a:pPr>
              <a:buNone/>
            </a:pPr>
            <a:r>
              <a:rPr lang="en-US" dirty="0" smtClean="0"/>
              <a:t>}</a:t>
            </a:r>
          </a:p>
          <a:p>
            <a:pPr>
              <a:buNone/>
            </a:pPr>
            <a:endParaRPr lang="en-US" dirty="0" smtClean="0"/>
          </a:p>
          <a:p>
            <a:pPr>
              <a:buNone/>
            </a:pPr>
            <a:r>
              <a:rPr lang="en-US" dirty="0" smtClean="0"/>
              <a:t>a:visited {</a:t>
            </a:r>
          </a:p>
          <a:p>
            <a:pPr>
              <a:buNone/>
            </a:pPr>
            <a:r>
              <a:rPr lang="en-US" dirty="0" smtClean="0"/>
              <a:t>    background-color: cyan;</a:t>
            </a:r>
          </a:p>
          <a:p>
            <a:pPr>
              <a:buNone/>
            </a:pPr>
            <a:r>
              <a:rPr lang="en-US" dirty="0" smtClean="0"/>
              <a:t>}</a:t>
            </a:r>
          </a:p>
          <a:p>
            <a:pPr>
              <a:buNone/>
            </a:pPr>
            <a:endParaRPr lang="en-US" dirty="0" smtClean="0"/>
          </a:p>
          <a:p>
            <a:pPr>
              <a:buNone/>
            </a:pPr>
            <a:r>
              <a:rPr lang="en-US" dirty="0" smtClean="0"/>
              <a:t>a:hover {</a:t>
            </a:r>
          </a:p>
          <a:p>
            <a:pPr>
              <a:buNone/>
            </a:pPr>
            <a:r>
              <a:rPr lang="en-US" dirty="0" smtClean="0"/>
              <a:t>    background-color: </a:t>
            </a:r>
            <a:r>
              <a:rPr lang="en-US" dirty="0" err="1" smtClean="0"/>
              <a:t>lightgreen</a:t>
            </a:r>
            <a:r>
              <a:rPr lang="en-US" dirty="0" smtClean="0"/>
              <a:t>;</a:t>
            </a:r>
          </a:p>
          <a:p>
            <a:pPr>
              <a:buNone/>
            </a:pPr>
            <a:r>
              <a:rPr lang="en-US" dirty="0" smtClean="0"/>
              <a:t>}</a:t>
            </a:r>
          </a:p>
          <a:p>
            <a:pPr>
              <a:buNone/>
            </a:pPr>
            <a:endParaRPr lang="en-US" dirty="0" smtClean="0"/>
          </a:p>
          <a:p>
            <a:pPr>
              <a:buNone/>
            </a:pPr>
            <a:r>
              <a:rPr lang="en-US" dirty="0" smtClean="0"/>
              <a:t>a:active {</a:t>
            </a:r>
          </a:p>
          <a:p>
            <a:pPr>
              <a:buNone/>
            </a:pPr>
            <a:r>
              <a:rPr lang="en-US" dirty="0" smtClean="0"/>
              <a:t>    background-color: </a:t>
            </a:r>
            <a:r>
              <a:rPr lang="en-US" dirty="0" err="1" smtClean="0"/>
              <a:t>hotpink</a:t>
            </a:r>
            <a:r>
              <a:rPr lang="en-US" dirty="0" smtClean="0"/>
              <a:t>;</a:t>
            </a:r>
          </a:p>
          <a:p>
            <a:pPr>
              <a:buNone/>
            </a:pPr>
            <a:r>
              <a:rPr lang="en-US" dirty="0" smtClean="0"/>
              <a:t>}</a:t>
            </a:r>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b="1" dirty="0" smtClean="0"/>
              <a:t>Text Decoration</a:t>
            </a:r>
            <a:br>
              <a:rPr lang="en-US" b="1" dirty="0" smtClean="0"/>
            </a:br>
            <a:endParaRPr lang="en-US" dirty="0"/>
          </a:p>
        </p:txBody>
      </p:sp>
      <p:sp>
        <p:nvSpPr>
          <p:cNvPr id="3" name="Content Placeholder 2"/>
          <p:cNvSpPr>
            <a:spLocks noGrp="1"/>
          </p:cNvSpPr>
          <p:nvPr>
            <p:ph idx="1"/>
          </p:nvPr>
        </p:nvSpPr>
        <p:spPr>
          <a:xfrm>
            <a:off x="457200" y="1447800"/>
            <a:ext cx="8229600" cy="4876800"/>
          </a:xfrm>
        </p:spPr>
        <p:txBody>
          <a:bodyPr>
            <a:normAutofit fontScale="62500" lnSpcReduction="20000"/>
          </a:bodyPr>
          <a:lstStyle/>
          <a:p>
            <a:pPr>
              <a:buNone/>
            </a:pPr>
            <a:r>
              <a:rPr lang="en-US" sz="3100" dirty="0" smtClean="0"/>
              <a:t>a:link {</a:t>
            </a:r>
          </a:p>
          <a:p>
            <a:pPr>
              <a:buNone/>
            </a:pPr>
            <a:r>
              <a:rPr lang="en-US" sz="3100" dirty="0" smtClean="0"/>
              <a:t>    text-decoration: none;</a:t>
            </a:r>
          </a:p>
          <a:p>
            <a:pPr>
              <a:buNone/>
            </a:pPr>
            <a:r>
              <a:rPr lang="en-US" sz="3100" dirty="0" smtClean="0"/>
              <a:t>}</a:t>
            </a:r>
          </a:p>
          <a:p>
            <a:pPr>
              <a:buNone/>
            </a:pPr>
            <a:endParaRPr lang="en-US" sz="3100" dirty="0" smtClean="0"/>
          </a:p>
          <a:p>
            <a:pPr>
              <a:buNone/>
            </a:pPr>
            <a:r>
              <a:rPr lang="en-US" sz="3100" dirty="0" smtClean="0"/>
              <a:t>a:visited {</a:t>
            </a:r>
          </a:p>
          <a:p>
            <a:pPr>
              <a:buNone/>
            </a:pPr>
            <a:r>
              <a:rPr lang="en-US" sz="3100" dirty="0" smtClean="0"/>
              <a:t>    text-decoration: none;</a:t>
            </a:r>
          </a:p>
          <a:p>
            <a:pPr>
              <a:buNone/>
            </a:pPr>
            <a:r>
              <a:rPr lang="en-US" sz="3100" dirty="0" smtClean="0"/>
              <a:t>}</a:t>
            </a:r>
          </a:p>
          <a:p>
            <a:pPr>
              <a:buNone/>
            </a:pPr>
            <a:endParaRPr lang="en-US" sz="3100" dirty="0" smtClean="0"/>
          </a:p>
          <a:p>
            <a:pPr>
              <a:buNone/>
            </a:pPr>
            <a:r>
              <a:rPr lang="en-US" sz="3100" dirty="0" smtClean="0"/>
              <a:t>a:hover {</a:t>
            </a:r>
          </a:p>
          <a:p>
            <a:pPr>
              <a:buNone/>
            </a:pPr>
            <a:r>
              <a:rPr lang="en-US" sz="3100" dirty="0" smtClean="0"/>
              <a:t>    text-decoration: underline;</a:t>
            </a:r>
          </a:p>
          <a:p>
            <a:pPr>
              <a:buNone/>
            </a:pPr>
            <a:r>
              <a:rPr lang="en-US" sz="3100" dirty="0" smtClean="0"/>
              <a:t>}</a:t>
            </a:r>
          </a:p>
          <a:p>
            <a:pPr>
              <a:buNone/>
            </a:pPr>
            <a:endParaRPr lang="en-US" sz="3100" dirty="0" smtClean="0"/>
          </a:p>
          <a:p>
            <a:pPr>
              <a:buNone/>
            </a:pPr>
            <a:r>
              <a:rPr lang="en-US" sz="3100" dirty="0" smtClean="0"/>
              <a:t>a:active {</a:t>
            </a:r>
          </a:p>
          <a:p>
            <a:pPr>
              <a:buNone/>
            </a:pPr>
            <a:r>
              <a:rPr lang="en-US" sz="3100" dirty="0" smtClean="0"/>
              <a:t>    text-decoration: underline;</a:t>
            </a:r>
          </a:p>
          <a:p>
            <a:pPr>
              <a:buNone/>
            </a:pPr>
            <a:r>
              <a:rPr lang="en-US" sz="3100" dirty="0" smtClean="0"/>
              <a:t>}</a:t>
            </a:r>
          </a:p>
          <a:p>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609600"/>
          </a:xfrm>
        </p:spPr>
        <p:txBody>
          <a:bodyPr>
            <a:noAutofit/>
          </a:bodyPr>
          <a:lstStyle/>
          <a:p>
            <a:r>
              <a:rPr lang="en-US" sz="4000" b="1" dirty="0" smtClean="0"/>
              <a:t>Advanced - Link Buttons</a:t>
            </a:r>
            <a:br>
              <a:rPr lang="en-US" sz="4000" b="1" dirty="0" smtClean="0"/>
            </a:br>
            <a:endParaRPr lang="en-US" sz="4000" dirty="0"/>
          </a:p>
        </p:txBody>
      </p:sp>
      <p:sp>
        <p:nvSpPr>
          <p:cNvPr id="3" name="Content Placeholder 2"/>
          <p:cNvSpPr>
            <a:spLocks noGrp="1"/>
          </p:cNvSpPr>
          <p:nvPr>
            <p:ph idx="1"/>
          </p:nvPr>
        </p:nvSpPr>
        <p:spPr>
          <a:xfrm>
            <a:off x="228600" y="990600"/>
            <a:ext cx="8458200" cy="6096000"/>
          </a:xfrm>
        </p:spPr>
        <p:txBody>
          <a:bodyPr>
            <a:noAutofit/>
          </a:bodyPr>
          <a:lstStyle/>
          <a:p>
            <a:pPr>
              <a:buNone/>
            </a:pPr>
            <a:r>
              <a:rPr lang="en-US" sz="2400" dirty="0" smtClean="0"/>
              <a:t>a:link, a:visited {</a:t>
            </a:r>
          </a:p>
          <a:p>
            <a:pPr>
              <a:buNone/>
            </a:pPr>
            <a:r>
              <a:rPr lang="en-US" sz="2400" dirty="0" smtClean="0"/>
              <a:t>    background-color: #f44336;</a:t>
            </a:r>
          </a:p>
          <a:p>
            <a:pPr>
              <a:buNone/>
            </a:pPr>
            <a:r>
              <a:rPr lang="en-US" sz="2400" dirty="0" smtClean="0"/>
              <a:t>    color: white;</a:t>
            </a:r>
          </a:p>
          <a:p>
            <a:pPr>
              <a:buNone/>
            </a:pPr>
            <a:r>
              <a:rPr lang="en-US" sz="2400" dirty="0" smtClean="0"/>
              <a:t>    padding: 14px 25px;</a:t>
            </a:r>
          </a:p>
          <a:p>
            <a:pPr>
              <a:buNone/>
            </a:pPr>
            <a:r>
              <a:rPr lang="en-US" sz="2400" dirty="0" smtClean="0"/>
              <a:t>    text-align: center;</a:t>
            </a:r>
          </a:p>
          <a:p>
            <a:pPr>
              <a:buNone/>
            </a:pPr>
            <a:r>
              <a:rPr lang="en-US" sz="2400" dirty="0" smtClean="0"/>
              <a:t>    text-decoration: none;</a:t>
            </a:r>
          </a:p>
          <a:p>
            <a:pPr>
              <a:buNone/>
            </a:pPr>
            <a:r>
              <a:rPr lang="en-US" sz="2400" dirty="0" smtClean="0"/>
              <a:t>    display: inline-block; }</a:t>
            </a:r>
          </a:p>
          <a:p>
            <a:pPr>
              <a:buNone/>
            </a:pPr>
            <a:r>
              <a:rPr lang="en-US" sz="2400" dirty="0" smtClean="0"/>
              <a:t> a:hover, a:active {</a:t>
            </a:r>
          </a:p>
          <a:p>
            <a:pPr>
              <a:buNone/>
            </a:pPr>
            <a:r>
              <a:rPr lang="en-US" sz="2400" dirty="0" smtClean="0"/>
              <a:t>    background-color: blue;}</a:t>
            </a:r>
          </a:p>
          <a:p>
            <a:pPr>
              <a:buNone/>
            </a:pPr>
            <a:r>
              <a:rPr lang="en-US" sz="2400" dirty="0" smtClean="0"/>
              <a:t>&lt;/style&gt;</a:t>
            </a:r>
          </a:p>
          <a:p>
            <a:pPr>
              <a:buNone/>
            </a:pPr>
            <a:r>
              <a:rPr lang="en-US" sz="2400" dirty="0" smtClean="0"/>
              <a:t>&lt;/head&gt;</a:t>
            </a:r>
          </a:p>
          <a:p>
            <a:pPr>
              <a:buNone/>
            </a:pPr>
            <a:r>
              <a:rPr lang="en-US" sz="2400" dirty="0" smtClean="0"/>
              <a:t>&lt;body&gt;</a:t>
            </a:r>
          </a:p>
          <a:p>
            <a:pPr>
              <a:buNone/>
            </a:pPr>
            <a:r>
              <a:rPr lang="en-US" sz="2400" dirty="0" smtClean="0"/>
              <a:t>&lt;a </a:t>
            </a:r>
            <a:r>
              <a:rPr lang="en-US" sz="2400" dirty="0" err="1" smtClean="0"/>
              <a:t>href</a:t>
            </a:r>
            <a:r>
              <a:rPr lang="en-US" sz="2400" dirty="0" smtClean="0"/>
              <a:t>="default.asp" target="_blank"&gt;This is a link&lt;/a&gt;</a:t>
            </a:r>
          </a:p>
          <a:p>
            <a:pPr>
              <a:buNone/>
            </a:pPr>
            <a:endParaRPr lang="en-US" sz="24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CSS Lists</a:t>
            </a:r>
            <a:br>
              <a:rPr lang="en-US" dirty="0" smtClean="0"/>
            </a:br>
            <a:endParaRPr lang="en-US" dirty="0"/>
          </a:p>
        </p:txBody>
      </p:sp>
      <p:sp>
        <p:nvSpPr>
          <p:cNvPr id="3" name="Subtitle 2"/>
          <p:cNvSpPr>
            <a:spLocks noGrp="1"/>
          </p:cNvSpPr>
          <p:nvPr>
            <p:ph type="subTitle" idx="1"/>
          </p:nvPr>
        </p:nvSpPr>
        <p:spPr/>
        <p:txBody>
          <a:bodyPr/>
          <a:lstStyle/>
          <a:p>
            <a:pPr algn="ctr"/>
            <a:r>
              <a:rPr lang="en-US" b="1" dirty="0" smtClean="0"/>
              <a:t>HTML Lists and CSS List Properties</a:t>
            </a:r>
          </a:p>
          <a:p>
            <a:pPr algn="ct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533400"/>
            <a:ext cx="8229600" cy="170688"/>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457200" y="381000"/>
            <a:ext cx="8229600" cy="6172200"/>
          </a:xfrm>
        </p:spPr>
        <p:txBody>
          <a:bodyPr>
            <a:normAutofit lnSpcReduction="10000"/>
          </a:bodyPr>
          <a:lstStyle/>
          <a:p>
            <a:r>
              <a:rPr lang="en-US" dirty="0" smtClean="0"/>
              <a:t>In HTML, there are two main types of lists:</a:t>
            </a:r>
          </a:p>
          <a:p>
            <a:endParaRPr lang="en-US" dirty="0" smtClean="0"/>
          </a:p>
          <a:p>
            <a:r>
              <a:rPr lang="en-US" dirty="0" smtClean="0"/>
              <a:t>unordered lists (&lt;</a:t>
            </a:r>
            <a:r>
              <a:rPr lang="en-US" b="1" dirty="0" err="1" smtClean="0"/>
              <a:t>ul</a:t>
            </a:r>
            <a:r>
              <a:rPr lang="en-US" dirty="0" smtClean="0"/>
              <a:t>&gt;) - the list items are marked with bullets</a:t>
            </a:r>
          </a:p>
          <a:p>
            <a:r>
              <a:rPr lang="en-US" dirty="0" smtClean="0"/>
              <a:t>ordered lists </a:t>
            </a:r>
            <a:r>
              <a:rPr lang="en-US" b="1" dirty="0" smtClean="0"/>
              <a:t>(&lt;</a:t>
            </a:r>
            <a:r>
              <a:rPr lang="en-US" b="1" dirty="0" err="1" smtClean="0"/>
              <a:t>ol</a:t>
            </a:r>
            <a:r>
              <a:rPr lang="en-US" b="1" dirty="0" smtClean="0"/>
              <a:t>&gt;) </a:t>
            </a:r>
            <a:r>
              <a:rPr lang="en-US" dirty="0" smtClean="0"/>
              <a:t>- the list items are marked with numbers or letters</a:t>
            </a:r>
          </a:p>
          <a:p>
            <a:r>
              <a:rPr lang="en-US" dirty="0" smtClean="0"/>
              <a:t>The CSS list properties allow you to:</a:t>
            </a:r>
          </a:p>
          <a:p>
            <a:r>
              <a:rPr lang="en-US" dirty="0" smtClean="0"/>
              <a:t>Set different list item markers for ordered lists</a:t>
            </a:r>
          </a:p>
          <a:p>
            <a:r>
              <a:rPr lang="en-US" dirty="0" smtClean="0"/>
              <a:t>Set different list item markers for unordered lists</a:t>
            </a:r>
          </a:p>
          <a:p>
            <a:r>
              <a:rPr lang="en-US" dirty="0" smtClean="0"/>
              <a:t>Set an image as the list item marker</a:t>
            </a:r>
          </a:p>
          <a:p>
            <a:r>
              <a:rPr lang="en-US" dirty="0" smtClean="0"/>
              <a:t>Add background colors to lists and list items</a:t>
            </a:r>
          </a:p>
          <a:p>
            <a:pPr>
              <a:buNone/>
            </a:pPr>
            <a:endParaRPr lang="en-US" dirty="0" smtClean="0"/>
          </a:p>
          <a:p>
            <a:r>
              <a:rPr lang="en-US" b="1" dirty="0" smtClean="0"/>
              <a:t>The</a:t>
            </a:r>
            <a:r>
              <a:rPr lang="en-US" b="1" dirty="0" smtClean="0">
                <a:solidFill>
                  <a:srgbClr val="FF0000"/>
                </a:solidFill>
              </a:rPr>
              <a:t>( list-style-type)</a:t>
            </a:r>
            <a:r>
              <a:rPr lang="en-US" b="1" dirty="0" smtClean="0"/>
              <a:t> property specifies the type of list item marker.</a:t>
            </a:r>
          </a:p>
          <a:p>
            <a:endParaRPr lang="en-US" dirty="0"/>
          </a:p>
        </p:txBody>
      </p:sp>
      <p:pic>
        <p:nvPicPr>
          <p:cNvPr id="4" name="Picture 3"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85800"/>
            <a:ext cx="6096000" cy="6217087"/>
          </a:xfrm>
          <a:prstGeom prst="rect">
            <a:avLst/>
          </a:prstGeom>
        </p:spPr>
        <p:txBody>
          <a:bodyPr wrap="square">
            <a:spAutoFit/>
          </a:bodyPr>
          <a:lstStyle/>
          <a:p>
            <a:r>
              <a:rPr lang="en-US" sz="2000" dirty="0" smtClean="0"/>
              <a:t>&lt;style&gt;</a:t>
            </a:r>
          </a:p>
          <a:p>
            <a:r>
              <a:rPr lang="en-US" sz="2000" dirty="0" err="1" smtClean="0"/>
              <a:t>ul.a</a:t>
            </a:r>
            <a:r>
              <a:rPr lang="en-US" sz="2000" dirty="0" smtClean="0"/>
              <a:t> {</a:t>
            </a:r>
          </a:p>
          <a:p>
            <a:r>
              <a:rPr lang="en-US" sz="2000" dirty="0" smtClean="0"/>
              <a:t>    list-style-type: circle;</a:t>
            </a:r>
          </a:p>
          <a:p>
            <a:r>
              <a:rPr lang="en-US" sz="2000" dirty="0" smtClean="0"/>
              <a:t>}</a:t>
            </a:r>
          </a:p>
          <a:p>
            <a:endParaRPr lang="en-US" sz="2000" dirty="0" smtClean="0"/>
          </a:p>
          <a:p>
            <a:r>
              <a:rPr lang="en-US" sz="2000" dirty="0" err="1" smtClean="0"/>
              <a:t>ul.b</a:t>
            </a:r>
            <a:r>
              <a:rPr lang="en-US" sz="2000" dirty="0" smtClean="0"/>
              <a:t> {</a:t>
            </a:r>
          </a:p>
          <a:p>
            <a:r>
              <a:rPr lang="en-US" sz="2000" dirty="0" smtClean="0"/>
              <a:t>    list-style-type: square;</a:t>
            </a:r>
          </a:p>
          <a:p>
            <a:r>
              <a:rPr lang="en-US" sz="2000" dirty="0" smtClean="0"/>
              <a:t>}</a:t>
            </a:r>
          </a:p>
          <a:p>
            <a:endParaRPr lang="en-US" sz="2000" dirty="0" smtClean="0"/>
          </a:p>
          <a:p>
            <a:r>
              <a:rPr lang="en-US" sz="2000" dirty="0" err="1" smtClean="0"/>
              <a:t>ol.c</a:t>
            </a:r>
            <a:r>
              <a:rPr lang="en-US" sz="2000" dirty="0" smtClean="0"/>
              <a:t> {</a:t>
            </a:r>
          </a:p>
          <a:p>
            <a:r>
              <a:rPr lang="en-US" sz="2000" dirty="0" smtClean="0"/>
              <a:t>    list-style-type: upper-roman;</a:t>
            </a:r>
          </a:p>
          <a:p>
            <a:r>
              <a:rPr lang="en-US" sz="2000" dirty="0" smtClean="0"/>
              <a:t>}</a:t>
            </a:r>
          </a:p>
          <a:p>
            <a:endParaRPr lang="en-US" sz="2000" dirty="0" smtClean="0"/>
          </a:p>
          <a:p>
            <a:r>
              <a:rPr lang="en-US" sz="2000" dirty="0" err="1" smtClean="0"/>
              <a:t>ol.d</a:t>
            </a:r>
            <a:r>
              <a:rPr lang="en-US" sz="2000" dirty="0" smtClean="0"/>
              <a:t> {</a:t>
            </a:r>
          </a:p>
          <a:p>
            <a:r>
              <a:rPr lang="en-US" sz="2000" dirty="0" smtClean="0"/>
              <a:t>    list-style-type: lower-alpha;</a:t>
            </a:r>
          </a:p>
          <a:p>
            <a:r>
              <a:rPr lang="en-US" sz="2000" dirty="0" smtClean="0"/>
              <a:t>}</a:t>
            </a:r>
          </a:p>
          <a:p>
            <a:r>
              <a:rPr lang="en-US" sz="2000" dirty="0" smtClean="0"/>
              <a:t>&lt;/style&gt;</a:t>
            </a:r>
          </a:p>
          <a:p>
            <a:r>
              <a:rPr lang="en-US" sz="2000" dirty="0" smtClean="0"/>
              <a:t>&lt;/head&gt;</a:t>
            </a:r>
          </a:p>
          <a:p>
            <a:r>
              <a:rPr lang="en-US" sz="2000" dirty="0" smtClean="0"/>
              <a:t>&lt;body&gt;</a:t>
            </a:r>
          </a:p>
          <a:p>
            <a:endParaRPr lang="en-US" dirty="0" smtClean="0"/>
          </a:p>
        </p:txBody>
      </p:sp>
      <p:pic>
        <p:nvPicPr>
          <p:cNvPr id="3" name="Picture 2"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9653"/>
            <a:ext cx="6781800" cy="7017306"/>
          </a:xfrm>
          <a:prstGeom prst="rect">
            <a:avLst/>
          </a:prstGeom>
        </p:spPr>
        <p:txBody>
          <a:bodyPr wrap="square">
            <a:spAutoFit/>
          </a:bodyPr>
          <a:lstStyle/>
          <a:p>
            <a:r>
              <a:rPr lang="en-US" dirty="0" smtClean="0"/>
              <a:t>&lt;p&gt;Example of unordered lists:&lt;/p&gt;</a:t>
            </a:r>
          </a:p>
          <a:p>
            <a:r>
              <a:rPr lang="en-US" dirty="0" smtClean="0"/>
              <a:t>&lt;</a:t>
            </a:r>
            <a:r>
              <a:rPr lang="en-US" dirty="0" err="1" smtClean="0"/>
              <a:t>ul</a:t>
            </a:r>
            <a:r>
              <a:rPr lang="en-US" dirty="0" smtClean="0"/>
              <a:t> class="a"&gt;</a:t>
            </a:r>
          </a:p>
          <a:p>
            <a:r>
              <a:rPr lang="en-US" dirty="0" smtClean="0"/>
              <a:t>  &lt;</a:t>
            </a:r>
            <a:r>
              <a:rPr lang="en-US" dirty="0" err="1" smtClean="0"/>
              <a:t>li</a:t>
            </a:r>
            <a:r>
              <a:rPr lang="en-US" dirty="0" smtClean="0"/>
              <a:t>&gt;Coffee&lt;/</a:t>
            </a:r>
            <a:r>
              <a:rPr lang="en-US" dirty="0" err="1" smtClean="0"/>
              <a:t>li</a:t>
            </a:r>
            <a:r>
              <a:rPr lang="en-US" dirty="0" smtClean="0"/>
              <a:t>&gt;</a:t>
            </a:r>
          </a:p>
          <a:p>
            <a:r>
              <a:rPr lang="en-US" dirty="0" smtClean="0"/>
              <a:t>  &lt;</a:t>
            </a:r>
            <a:r>
              <a:rPr lang="en-US" dirty="0" err="1" smtClean="0"/>
              <a:t>li</a:t>
            </a:r>
            <a:r>
              <a:rPr lang="en-US" dirty="0" smtClean="0"/>
              <a:t>&gt;Tea&lt;/</a:t>
            </a:r>
            <a:r>
              <a:rPr lang="en-US" dirty="0" err="1" smtClean="0"/>
              <a:t>li</a:t>
            </a:r>
            <a:r>
              <a:rPr lang="en-US" dirty="0" smtClean="0"/>
              <a:t>&gt;</a:t>
            </a:r>
          </a:p>
          <a:p>
            <a:r>
              <a:rPr lang="en-US" dirty="0" smtClean="0"/>
              <a:t>  &lt;</a:t>
            </a:r>
            <a:r>
              <a:rPr lang="en-US" dirty="0" err="1" smtClean="0"/>
              <a:t>li</a:t>
            </a:r>
            <a:r>
              <a:rPr lang="en-US" dirty="0" smtClean="0"/>
              <a:t>&gt;Coca Cola&lt;/</a:t>
            </a:r>
            <a:r>
              <a:rPr lang="en-US" dirty="0" err="1" smtClean="0"/>
              <a:t>li</a:t>
            </a:r>
            <a:r>
              <a:rPr lang="en-US" dirty="0" smtClean="0"/>
              <a:t>&gt;</a:t>
            </a:r>
          </a:p>
          <a:p>
            <a:r>
              <a:rPr lang="en-US" dirty="0" smtClean="0"/>
              <a:t>&lt;/</a:t>
            </a:r>
            <a:r>
              <a:rPr lang="en-US" dirty="0" err="1" smtClean="0"/>
              <a:t>ul</a:t>
            </a:r>
            <a:r>
              <a:rPr lang="en-US" dirty="0" smtClean="0"/>
              <a:t>&gt;</a:t>
            </a:r>
          </a:p>
          <a:p>
            <a:endParaRPr lang="en-US" dirty="0" smtClean="0"/>
          </a:p>
          <a:p>
            <a:r>
              <a:rPr lang="en-US" dirty="0" smtClean="0"/>
              <a:t>&lt;</a:t>
            </a:r>
            <a:r>
              <a:rPr lang="en-US" dirty="0" err="1" smtClean="0"/>
              <a:t>ul</a:t>
            </a:r>
            <a:r>
              <a:rPr lang="en-US" dirty="0" smtClean="0"/>
              <a:t> class="b"&gt;</a:t>
            </a:r>
          </a:p>
          <a:p>
            <a:r>
              <a:rPr lang="en-US" dirty="0" smtClean="0"/>
              <a:t>  &lt;</a:t>
            </a:r>
            <a:r>
              <a:rPr lang="en-US" dirty="0" err="1" smtClean="0"/>
              <a:t>li</a:t>
            </a:r>
            <a:r>
              <a:rPr lang="en-US" dirty="0" smtClean="0"/>
              <a:t>&gt;Coffee&lt;/</a:t>
            </a:r>
            <a:r>
              <a:rPr lang="en-US" dirty="0" err="1" smtClean="0"/>
              <a:t>li</a:t>
            </a:r>
            <a:r>
              <a:rPr lang="en-US" dirty="0" smtClean="0"/>
              <a:t>&gt;</a:t>
            </a:r>
          </a:p>
          <a:p>
            <a:r>
              <a:rPr lang="en-US" dirty="0" smtClean="0"/>
              <a:t>  &lt;</a:t>
            </a:r>
            <a:r>
              <a:rPr lang="en-US" dirty="0" err="1" smtClean="0"/>
              <a:t>li</a:t>
            </a:r>
            <a:r>
              <a:rPr lang="en-US" dirty="0" smtClean="0"/>
              <a:t>&gt;Tea&lt;/</a:t>
            </a:r>
            <a:r>
              <a:rPr lang="en-US" dirty="0" err="1" smtClean="0"/>
              <a:t>li</a:t>
            </a:r>
            <a:r>
              <a:rPr lang="en-US" dirty="0" smtClean="0"/>
              <a:t>&gt;</a:t>
            </a:r>
          </a:p>
          <a:p>
            <a:r>
              <a:rPr lang="en-US" dirty="0" smtClean="0"/>
              <a:t>  &lt;</a:t>
            </a:r>
            <a:r>
              <a:rPr lang="en-US" dirty="0" err="1" smtClean="0"/>
              <a:t>li</a:t>
            </a:r>
            <a:r>
              <a:rPr lang="en-US" dirty="0" smtClean="0"/>
              <a:t>&gt;Coca Cola&lt;/</a:t>
            </a:r>
            <a:r>
              <a:rPr lang="en-US" dirty="0" err="1" smtClean="0"/>
              <a:t>li</a:t>
            </a:r>
            <a:r>
              <a:rPr lang="en-US" dirty="0" smtClean="0"/>
              <a:t>&gt;</a:t>
            </a:r>
          </a:p>
          <a:p>
            <a:r>
              <a:rPr lang="en-US" dirty="0" smtClean="0"/>
              <a:t>&lt;/</a:t>
            </a:r>
            <a:r>
              <a:rPr lang="en-US" dirty="0" err="1" smtClean="0"/>
              <a:t>ul</a:t>
            </a:r>
            <a:r>
              <a:rPr lang="en-US" dirty="0" smtClean="0"/>
              <a:t>&gt;</a:t>
            </a:r>
          </a:p>
          <a:p>
            <a:endParaRPr lang="en-US" dirty="0" smtClean="0"/>
          </a:p>
          <a:p>
            <a:r>
              <a:rPr lang="en-US" dirty="0" smtClean="0"/>
              <a:t>&lt;p&gt;Example of ordered lists:&lt;/p&gt;</a:t>
            </a:r>
          </a:p>
          <a:p>
            <a:r>
              <a:rPr lang="en-US" dirty="0" smtClean="0"/>
              <a:t>&lt;</a:t>
            </a:r>
            <a:r>
              <a:rPr lang="en-US" dirty="0" err="1" smtClean="0"/>
              <a:t>ol</a:t>
            </a:r>
            <a:r>
              <a:rPr lang="en-US" dirty="0" smtClean="0"/>
              <a:t> class="c"&gt;</a:t>
            </a:r>
          </a:p>
          <a:p>
            <a:r>
              <a:rPr lang="en-US" dirty="0" smtClean="0"/>
              <a:t>  &lt;</a:t>
            </a:r>
            <a:r>
              <a:rPr lang="en-US" dirty="0" err="1" smtClean="0"/>
              <a:t>li</a:t>
            </a:r>
            <a:r>
              <a:rPr lang="en-US" dirty="0" smtClean="0"/>
              <a:t>&gt;Coffee&lt;/</a:t>
            </a:r>
            <a:r>
              <a:rPr lang="en-US" dirty="0" err="1" smtClean="0"/>
              <a:t>li</a:t>
            </a:r>
            <a:r>
              <a:rPr lang="en-US" dirty="0" smtClean="0"/>
              <a:t>&gt;</a:t>
            </a:r>
          </a:p>
          <a:p>
            <a:r>
              <a:rPr lang="en-US" dirty="0" smtClean="0"/>
              <a:t>  &lt;</a:t>
            </a:r>
            <a:r>
              <a:rPr lang="en-US" dirty="0" err="1" smtClean="0"/>
              <a:t>li</a:t>
            </a:r>
            <a:r>
              <a:rPr lang="en-US" dirty="0" smtClean="0"/>
              <a:t>&gt;Tea&lt;/</a:t>
            </a:r>
            <a:r>
              <a:rPr lang="en-US" dirty="0" err="1" smtClean="0"/>
              <a:t>li</a:t>
            </a:r>
            <a:r>
              <a:rPr lang="en-US" dirty="0" smtClean="0"/>
              <a:t>&gt;</a:t>
            </a:r>
          </a:p>
          <a:p>
            <a:r>
              <a:rPr lang="en-US" dirty="0" smtClean="0"/>
              <a:t>  &lt;</a:t>
            </a:r>
            <a:r>
              <a:rPr lang="en-US" dirty="0" err="1" smtClean="0"/>
              <a:t>li</a:t>
            </a:r>
            <a:r>
              <a:rPr lang="en-US" dirty="0" smtClean="0"/>
              <a:t>&gt;Coca Cola&lt;/</a:t>
            </a:r>
            <a:r>
              <a:rPr lang="en-US" dirty="0" err="1" smtClean="0"/>
              <a:t>li</a:t>
            </a:r>
            <a:r>
              <a:rPr lang="en-US" dirty="0" smtClean="0"/>
              <a:t>&gt;</a:t>
            </a:r>
          </a:p>
          <a:p>
            <a:r>
              <a:rPr lang="en-US" dirty="0" smtClean="0"/>
              <a:t>&lt;/</a:t>
            </a:r>
            <a:r>
              <a:rPr lang="en-US" dirty="0" err="1" smtClean="0"/>
              <a:t>ol</a:t>
            </a:r>
            <a:r>
              <a:rPr lang="en-US" dirty="0" smtClean="0"/>
              <a:t>&gt;</a:t>
            </a:r>
          </a:p>
          <a:p>
            <a:endParaRPr lang="en-US" dirty="0" smtClean="0"/>
          </a:p>
          <a:p>
            <a:r>
              <a:rPr lang="en-US" dirty="0" smtClean="0"/>
              <a:t>&lt;</a:t>
            </a:r>
            <a:r>
              <a:rPr lang="en-US" dirty="0" err="1" smtClean="0"/>
              <a:t>ol</a:t>
            </a:r>
            <a:r>
              <a:rPr lang="en-US" dirty="0" smtClean="0"/>
              <a:t> class="d"&gt;</a:t>
            </a:r>
          </a:p>
          <a:p>
            <a:r>
              <a:rPr lang="en-US" dirty="0" smtClean="0"/>
              <a:t>  &lt;</a:t>
            </a:r>
            <a:r>
              <a:rPr lang="en-US" dirty="0" err="1" smtClean="0"/>
              <a:t>li</a:t>
            </a:r>
            <a:r>
              <a:rPr lang="en-US" dirty="0" smtClean="0"/>
              <a:t>&gt;Coffee&lt;/</a:t>
            </a:r>
            <a:r>
              <a:rPr lang="en-US" dirty="0" err="1" smtClean="0"/>
              <a:t>li</a:t>
            </a:r>
            <a:r>
              <a:rPr lang="en-US" dirty="0" smtClean="0"/>
              <a:t>&gt;</a:t>
            </a:r>
          </a:p>
          <a:p>
            <a:r>
              <a:rPr lang="en-US" dirty="0" smtClean="0"/>
              <a:t>  &lt;</a:t>
            </a:r>
            <a:r>
              <a:rPr lang="en-US" dirty="0" err="1" smtClean="0"/>
              <a:t>li</a:t>
            </a:r>
            <a:r>
              <a:rPr lang="en-US" dirty="0" smtClean="0"/>
              <a:t>&gt;Tea&lt;/</a:t>
            </a:r>
            <a:r>
              <a:rPr lang="en-US" dirty="0" err="1" smtClean="0"/>
              <a:t>li</a:t>
            </a:r>
            <a:r>
              <a:rPr lang="en-US" dirty="0" smtClean="0"/>
              <a:t>&gt;</a:t>
            </a:r>
          </a:p>
          <a:p>
            <a:r>
              <a:rPr lang="en-US" dirty="0" smtClean="0"/>
              <a:t>  &lt;</a:t>
            </a:r>
            <a:r>
              <a:rPr lang="en-US" dirty="0" err="1" smtClean="0"/>
              <a:t>li</a:t>
            </a:r>
            <a:r>
              <a:rPr lang="en-US" dirty="0" smtClean="0"/>
              <a:t>&gt;Coca Cola&lt;/</a:t>
            </a:r>
            <a:r>
              <a:rPr lang="en-US" dirty="0" err="1" smtClean="0"/>
              <a:t>li</a:t>
            </a:r>
            <a:r>
              <a:rPr lang="en-US" dirty="0" smtClean="0"/>
              <a:t>&gt;</a:t>
            </a:r>
          </a:p>
          <a:p>
            <a:r>
              <a:rPr lang="en-US" dirty="0" smtClean="0"/>
              <a:t>&lt;/</a:t>
            </a:r>
            <a:r>
              <a:rPr lang="en-US" dirty="0" err="1" smtClean="0"/>
              <a:t>ol</a:t>
            </a:r>
            <a:r>
              <a:rPr lang="en-US" dirty="0" smtClean="0"/>
              <a:t>&gt;</a:t>
            </a:r>
            <a:endParaRPr lang="en-US" dirty="0"/>
          </a:p>
        </p:txBody>
      </p:sp>
      <p:pic>
        <p:nvPicPr>
          <p:cNvPr id="3" name="Picture 2" descr="logo.png"/>
          <p:cNvPicPr>
            <a:picLocks noChangeAspect="1"/>
          </p:cNvPicPr>
          <p:nvPr/>
        </p:nvPicPr>
        <p:blipFill>
          <a:blip r:embed="rId2"/>
          <a:stretch>
            <a:fillRect/>
          </a:stretch>
        </p:blipFill>
        <p:spPr>
          <a:xfrm>
            <a:off x="7239000" y="5867400"/>
            <a:ext cx="1202108" cy="6096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4312</TotalTime>
  <Words>8399</Words>
  <Application>Microsoft Office PowerPoint</Application>
  <PresentationFormat>On-screen Show (4:3)</PresentationFormat>
  <Paragraphs>1463</Paragraphs>
  <Slides>135</Slides>
  <Notes>3</Notes>
  <HiddenSlides>0</HiddenSlides>
  <MMClips>0</MMClips>
  <ScaleCrop>false</ScaleCrop>
  <HeadingPairs>
    <vt:vector size="4" baseType="variant">
      <vt:variant>
        <vt:lpstr>Theme</vt:lpstr>
      </vt:variant>
      <vt:variant>
        <vt:i4>1</vt:i4>
      </vt:variant>
      <vt:variant>
        <vt:lpstr>Slide Titles</vt:lpstr>
      </vt:variant>
      <vt:variant>
        <vt:i4>135</vt:i4>
      </vt:variant>
    </vt:vector>
  </HeadingPairs>
  <TitlesOfParts>
    <vt:vector size="136" baseType="lpstr">
      <vt:lpstr>Flow</vt:lpstr>
      <vt:lpstr>CSS</vt:lpstr>
      <vt:lpstr>CSS </vt:lpstr>
      <vt:lpstr>Css Example</vt:lpstr>
      <vt:lpstr>Three Ways to Insert CSS</vt:lpstr>
      <vt:lpstr>Internal style sheet</vt:lpstr>
      <vt:lpstr>External style sheet</vt:lpstr>
      <vt:lpstr>Inline style</vt:lpstr>
      <vt:lpstr>Cascading Order</vt:lpstr>
      <vt:lpstr>CSS Rules</vt:lpstr>
      <vt:lpstr>PowerPoint Presentation</vt:lpstr>
      <vt:lpstr>Selectors</vt:lpstr>
      <vt:lpstr>Declarations</vt:lpstr>
      <vt:lpstr>Grouping Selectors</vt:lpstr>
      <vt:lpstr>CSS </vt:lpstr>
      <vt:lpstr>Background Color </vt:lpstr>
      <vt:lpstr>.</vt:lpstr>
      <vt:lpstr>Background Image </vt:lpstr>
      <vt:lpstr>.</vt:lpstr>
      <vt:lpstr>Background Image - Repeat </vt:lpstr>
      <vt:lpstr>Background Image – NO-Repeat </vt:lpstr>
      <vt:lpstr>CSS Border Properties </vt:lpstr>
      <vt:lpstr>Border Width </vt:lpstr>
      <vt:lpstr>PowerPoint Presentation</vt:lpstr>
      <vt:lpstr>PowerPoint Presentation</vt:lpstr>
      <vt:lpstr>PowerPoint Presentation</vt:lpstr>
      <vt:lpstr>Border Color </vt:lpstr>
      <vt:lpstr>Border - Individual Sides </vt:lpstr>
      <vt:lpstr>Border - Shorthand Property </vt:lpstr>
      <vt:lpstr>Example</vt:lpstr>
      <vt:lpstr>You can also specify all the individual border properties for just one side:</vt:lpstr>
      <vt:lpstr>Bottom Border </vt:lpstr>
      <vt:lpstr>Rounded Borders </vt:lpstr>
      <vt:lpstr>.</vt:lpstr>
      <vt:lpstr>CSS Margins </vt:lpstr>
      <vt:lpstr>.</vt:lpstr>
      <vt:lpstr>.</vt:lpstr>
      <vt:lpstr>PowerPoint Presentation</vt:lpstr>
      <vt:lpstr>Margin - Shorthand Property </vt:lpstr>
      <vt:lpstr>The auto Value </vt:lpstr>
      <vt:lpstr>The inherit Value </vt:lpstr>
      <vt:lpstr>PowerPoint Presentation</vt:lpstr>
      <vt:lpstr>Margin Collapse </vt:lpstr>
      <vt:lpstr>. So, here is how it works: </vt:lpstr>
      <vt:lpstr>Practical</vt:lpstr>
      <vt:lpstr>CSS Padding </vt:lpstr>
      <vt:lpstr>CSS Padding </vt:lpstr>
      <vt:lpstr>Padding - Individual Sides </vt:lpstr>
      <vt:lpstr>Example</vt:lpstr>
      <vt:lpstr>Padding - Shorthand Property </vt:lpstr>
      <vt:lpstr>PowerPoint Presentation</vt:lpstr>
      <vt:lpstr>PowerPoint Presentation</vt:lpstr>
      <vt:lpstr>PowerPoint Presentation</vt:lpstr>
      <vt:lpstr>PowerPoint Presentation</vt:lpstr>
      <vt:lpstr>CSS Box Model </vt:lpstr>
      <vt:lpstr>PowerPoint Presentation</vt:lpstr>
      <vt:lpstr>PowerPoint Presentation</vt:lpstr>
      <vt:lpstr>The Box Model </vt:lpstr>
      <vt:lpstr>PowerPoint Presentation</vt:lpstr>
      <vt:lpstr>PowerPoint Presentation</vt:lpstr>
      <vt:lpstr>320px (width) + 20px (left + right padding) + 10px (left + right border) + 0px (left + right margin) = 350px </vt:lpstr>
      <vt:lpstr>Practical</vt:lpstr>
      <vt:lpstr>CSS Text </vt:lpstr>
      <vt:lpstr>Text Color </vt:lpstr>
      <vt:lpstr>PowerPoint Presentation</vt:lpstr>
      <vt:lpstr>When the text-align property is set to "justify", each line is stretched so that every line has equal width, and the left and right margins are straight (like in magazines and newspapers):</vt:lpstr>
      <vt:lpstr>Text Decoration The text-decoration property is used to set or remove decorations from text. The value text-decoration: none; is often used to remove underlines from links:  </vt:lpstr>
      <vt:lpstr>The other text-decoration values are used to decorate text:</vt:lpstr>
      <vt:lpstr>Text Transformation The text-transform property is used to specify uppercase and lowercase letters in a text. </vt:lpstr>
      <vt:lpstr>Text Indentation </vt:lpstr>
      <vt:lpstr>Letter Spacing </vt:lpstr>
      <vt:lpstr>Line Height </vt:lpstr>
      <vt:lpstr>Word Spacing </vt:lpstr>
      <vt:lpstr>Text Shadow The following example specifies the position of the horizontal shadow (3px), the position of the vertical shadow (2px) and the color of the shadow (red): </vt:lpstr>
      <vt:lpstr>Practical</vt:lpstr>
      <vt:lpstr>CSS Fonts </vt:lpstr>
      <vt:lpstr>CSS Font Families </vt:lpstr>
      <vt:lpstr>Font Family </vt:lpstr>
      <vt:lpstr>Font Family </vt:lpstr>
      <vt:lpstr>Font Style </vt:lpstr>
      <vt:lpstr>Font Style Example </vt:lpstr>
      <vt:lpstr>Font Size </vt:lpstr>
      <vt:lpstr>.</vt:lpstr>
      <vt:lpstr>Set Font Size With Em </vt:lpstr>
      <vt:lpstr>Example </vt:lpstr>
      <vt:lpstr>Use a Combination of Percent and Em </vt:lpstr>
      <vt:lpstr>Font Weight </vt:lpstr>
      <vt:lpstr>Font Variant </vt:lpstr>
      <vt:lpstr>Example</vt:lpstr>
      <vt:lpstr>CSS Links </vt:lpstr>
      <vt:lpstr>Link / Path</vt:lpstr>
      <vt:lpstr>HTML Links - The target Attribute</vt:lpstr>
      <vt:lpstr>Example</vt:lpstr>
      <vt:lpstr>Background Color </vt:lpstr>
      <vt:lpstr>Text Decoration </vt:lpstr>
      <vt:lpstr>Advanced - Link Buttons </vt:lpstr>
      <vt:lpstr>CSS Lists </vt:lpstr>
      <vt:lpstr>.</vt:lpstr>
      <vt:lpstr>PowerPoint Presentation</vt:lpstr>
      <vt:lpstr>PowerPoint Presentation</vt:lpstr>
      <vt:lpstr>CSS Tables </vt:lpstr>
      <vt:lpstr>PowerPoint Presentation</vt:lpstr>
      <vt:lpstr>PowerPoint Presentation</vt:lpstr>
      <vt:lpstr>PowerPoint Presentation</vt:lpstr>
      <vt:lpstr>PowerPoint Presentation</vt:lpstr>
      <vt:lpstr>CSS Display </vt:lpstr>
      <vt:lpstr>The display Property </vt:lpstr>
      <vt:lpstr>Block-level Elements </vt:lpstr>
      <vt:lpstr>Example</vt:lpstr>
      <vt:lpstr>Inline Elements </vt:lpstr>
      <vt:lpstr>A common example is making inline &lt;li&gt; elements for horizontal menus:</vt:lpstr>
      <vt:lpstr>Display: none; </vt:lpstr>
      <vt:lpstr>Hide an Element - display:none or visibility:hidden? </vt:lpstr>
      <vt:lpstr> Visibility: hidden;</vt:lpstr>
      <vt:lpstr>CSS Layout - width and max-width </vt:lpstr>
      <vt:lpstr>.</vt:lpstr>
      <vt:lpstr>CSS position</vt:lpstr>
      <vt:lpstr>The position Property </vt:lpstr>
      <vt:lpstr>position: static; </vt:lpstr>
      <vt:lpstr>.</vt:lpstr>
      <vt:lpstr>position: relative; </vt:lpstr>
      <vt:lpstr>Here is the CSS that is used:</vt:lpstr>
      <vt:lpstr>Position: fixed; </vt:lpstr>
      <vt:lpstr>The fixed element in the lower-right corner of the page. Here is the CSS that is used:</vt:lpstr>
      <vt:lpstr>Position: Absolute; </vt:lpstr>
      <vt:lpstr>.</vt:lpstr>
      <vt:lpstr>Overlapping Elements </vt:lpstr>
      <vt:lpstr>Example</vt:lpstr>
      <vt:lpstr>CSS Icons </vt:lpstr>
      <vt:lpstr>How To Add Icons </vt:lpstr>
      <vt:lpstr>Font Awesome Icons </vt:lpstr>
      <vt:lpstr>Example </vt:lpstr>
      <vt:lpstr>Google Icons </vt:lpstr>
      <vt:lpstr>CSS EXtra</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tomal</dc:creator>
  <cp:lastModifiedBy>BITM TRAINER - 401</cp:lastModifiedBy>
  <cp:revision>264</cp:revision>
  <dcterms:created xsi:type="dcterms:W3CDTF">2017-08-18T13:17:30Z</dcterms:created>
  <dcterms:modified xsi:type="dcterms:W3CDTF">2018-10-15T14:46:50Z</dcterms:modified>
</cp:coreProperties>
</file>