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564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3/10/2018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3/10/2018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3/10/2018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2011/WD-html5-20110525/syntax.html" TargetMode="External"/><Relationship Id="rId2" Type="http://schemas.openxmlformats.org/officeDocument/2006/relationships/hyperlink" Target="http://www.html-5-tutorial.com/all-html-tags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www.webcoachbd.com/" TargetMode="External"/><Relationship Id="rId4" Type="http://schemas.openxmlformats.org/officeDocument/2006/relationships/hyperlink" Target="http://www.w3schools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Hello Web</a:t>
            </a:r>
            <a:endParaRPr 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248400"/>
            <a:ext cx="1202108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&lt;h1 style="</a:t>
            </a:r>
            <a:r>
              <a:rPr lang="en-US" dirty="0" err="1" smtClean="0"/>
              <a:t>color:blue</a:t>
            </a:r>
            <a:r>
              <a:rPr lang="en-US" dirty="0" smtClean="0"/>
              <a:t>;"&gt;This is a heading&lt;/h1&gt;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&lt;p style="</a:t>
            </a:r>
            <a:r>
              <a:rPr lang="en-US" dirty="0" err="1" smtClean="0"/>
              <a:t>color:red</a:t>
            </a:r>
            <a:r>
              <a:rPr lang="en-US" dirty="0" smtClean="0"/>
              <a:t>;"&gt;This is a paragraph.&lt;/p&gt;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Text Color</a:t>
            </a:r>
            <a:endParaRPr 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6019800"/>
            <a:ext cx="1202108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&lt;h1 style="font-size:300%; </a:t>
            </a:r>
            <a:r>
              <a:rPr lang="en-US" dirty="0" err="1" smtClean="0"/>
              <a:t>color:green</a:t>
            </a:r>
            <a:r>
              <a:rPr lang="en-US" dirty="0" smtClean="0"/>
              <a:t>;"&gt;This is a heading&lt;/h1&gt;</a:t>
            </a:r>
          </a:p>
          <a:p>
            <a:pPr marL="109728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&lt;p style="font-size:160%;"&gt;This is a paragraph.&lt;/p&gt;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Text Size</a:t>
            </a:r>
            <a:endParaRPr 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6019800"/>
            <a:ext cx="1202108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&lt;h1 style="text-</a:t>
            </a:r>
            <a:r>
              <a:rPr lang="en-US" dirty="0" err="1" smtClean="0"/>
              <a:t>align:center</a:t>
            </a:r>
            <a:r>
              <a:rPr lang="en-US" dirty="0" smtClean="0"/>
              <a:t>;"&gt;Centered Heading&lt;/h1&gt;</a:t>
            </a:r>
            <a:br>
              <a:rPr lang="en-US" dirty="0" smtClean="0"/>
            </a:br>
            <a:r>
              <a:rPr lang="en-US" dirty="0" smtClean="0"/>
              <a:t>&lt;p style="text-</a:t>
            </a:r>
            <a:r>
              <a:rPr lang="en-US" dirty="0" err="1" smtClean="0"/>
              <a:t>align:center</a:t>
            </a:r>
            <a:r>
              <a:rPr lang="en-US" dirty="0" smtClean="0"/>
              <a:t>;"&gt;Centered paragraph.&lt;/p&gt;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Text Alignment</a:t>
            </a:r>
            <a:endParaRPr 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6019800"/>
            <a:ext cx="1202108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dirty="0" smtClean="0"/>
              <a:t>&lt;b&gt;  - Bold text &lt;/b&gt;</a:t>
            </a:r>
          </a:p>
          <a:p>
            <a:pPr marL="109728" indent="0">
              <a:buNone/>
            </a:pPr>
            <a:r>
              <a:rPr lang="en-US" dirty="0" smtClean="0"/>
              <a:t>&lt;strong&gt;  - Important text &lt;/strong&gt;</a:t>
            </a:r>
          </a:p>
          <a:p>
            <a:pPr marL="109728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i</a:t>
            </a:r>
            <a:r>
              <a:rPr lang="en-US" dirty="0" smtClean="0"/>
              <a:t>&gt;  - Italic text &lt;/</a:t>
            </a:r>
            <a:r>
              <a:rPr lang="en-US" dirty="0" err="1" smtClean="0"/>
              <a:t>i</a:t>
            </a:r>
            <a:r>
              <a:rPr lang="en-US" dirty="0" smtClean="0"/>
              <a:t>&gt;</a:t>
            </a:r>
          </a:p>
          <a:p>
            <a:pPr marL="109728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em</a:t>
            </a:r>
            <a:r>
              <a:rPr lang="en-US" dirty="0" smtClean="0"/>
              <a:t>&gt;  - Emphasized text &lt;/</a:t>
            </a:r>
            <a:r>
              <a:rPr lang="en-US" dirty="0" err="1" smtClean="0"/>
              <a:t>em</a:t>
            </a:r>
            <a:r>
              <a:rPr lang="en-US" dirty="0" smtClean="0"/>
              <a:t>&gt;</a:t>
            </a:r>
          </a:p>
          <a:p>
            <a:pPr marL="109728" indent="0">
              <a:buNone/>
            </a:pPr>
            <a:r>
              <a:rPr lang="en-US" dirty="0" smtClean="0"/>
              <a:t>&lt;u&gt; Underline Text &lt;/u&gt;</a:t>
            </a:r>
          </a:p>
          <a:p>
            <a:pPr marL="109728" indent="0">
              <a:buNone/>
            </a:pPr>
            <a:r>
              <a:rPr lang="en-US" dirty="0" smtClean="0"/>
              <a:t>&lt;mark&gt;   - Marked text &lt;/mark&gt;</a:t>
            </a:r>
          </a:p>
          <a:p>
            <a:pPr marL="109728" indent="0">
              <a:buNone/>
            </a:pPr>
            <a:r>
              <a:rPr lang="en-US" dirty="0" smtClean="0"/>
              <a:t>&lt;small&gt;  - Small text &lt;/small&gt;</a:t>
            </a:r>
          </a:p>
          <a:p>
            <a:pPr marL="109728" indent="0">
              <a:buNone/>
            </a:pPr>
            <a:r>
              <a:rPr lang="en-US" dirty="0" smtClean="0"/>
              <a:t>&lt;del&gt;  - Deleted text &lt;/del&gt;</a:t>
            </a:r>
          </a:p>
          <a:p>
            <a:pPr marL="109728" indent="0">
              <a:buNone/>
            </a:pPr>
            <a:r>
              <a:rPr lang="en-US" dirty="0" smtClean="0"/>
              <a:t>&lt;ins&gt;  - Inserted text &lt;/ins&gt;</a:t>
            </a:r>
          </a:p>
          <a:p>
            <a:pPr marL="109728" indent="0">
              <a:buNone/>
            </a:pPr>
            <a:r>
              <a:rPr lang="en-US" dirty="0" smtClean="0"/>
              <a:t>&lt;sub&gt;  - Subscript text &lt;/sub&gt;</a:t>
            </a:r>
          </a:p>
          <a:p>
            <a:pPr marL="109728" indent="0">
              <a:buNone/>
            </a:pPr>
            <a:r>
              <a:rPr lang="en-US" dirty="0" smtClean="0"/>
              <a:t>&lt;sup&gt;  - Superscript text &lt;/sup&gt;</a:t>
            </a:r>
          </a:p>
          <a:p>
            <a:pPr marL="109728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/&gt; break in Text </a:t>
            </a:r>
          </a:p>
          <a:p>
            <a:pPr marL="109728" indent="0">
              <a:buNone/>
            </a:pPr>
            <a:r>
              <a:rPr lang="en-US" dirty="0" smtClean="0"/>
              <a:t>&lt;hr/&gt; line in text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Tag</a:t>
            </a:r>
            <a:endParaRPr lang="en-US" dirty="0"/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6019800"/>
            <a:ext cx="1202108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en-US" dirty="0" smtClean="0"/>
              <a:t>&lt;!DOCTYPE html&gt;</a:t>
            </a:r>
          </a:p>
          <a:p>
            <a:pPr marL="109728" indent="0">
              <a:buNone/>
            </a:pPr>
            <a:r>
              <a:rPr lang="en-US" dirty="0" smtClean="0"/>
              <a:t>&lt;html&gt;</a:t>
            </a:r>
          </a:p>
          <a:p>
            <a:pPr marL="109728" indent="0">
              <a:buNone/>
            </a:pPr>
            <a:r>
              <a:rPr lang="en-US" dirty="0" smtClean="0"/>
              <a:t>&lt;body&gt;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&lt;p&gt;This text is normal.&lt;/p&gt;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&lt;p&gt;&lt;b&gt;This text is bold.&lt;/b&gt;&lt;/p&gt;</a:t>
            </a:r>
          </a:p>
          <a:p>
            <a:pPr marL="109728" indent="0">
              <a:buNone/>
            </a:pPr>
            <a:r>
              <a:rPr lang="en-US" dirty="0" smtClean="0"/>
              <a:t>&lt;p&gt;&lt;strong&gt;This text is strong.&lt;/strong&gt;&lt;/p&gt;</a:t>
            </a:r>
          </a:p>
          <a:p>
            <a:pPr marL="109728" indent="0">
              <a:buNone/>
            </a:pPr>
            <a:r>
              <a:rPr lang="en-US" dirty="0" smtClean="0"/>
              <a:t>&lt;p&gt;&lt;u&gt;This text is bold.&lt;/u&gt;&lt;/p&gt;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&lt;p&gt;&lt;</a:t>
            </a:r>
            <a:r>
              <a:rPr lang="en-US" dirty="0" err="1" smtClean="0"/>
              <a:t>i</a:t>
            </a:r>
            <a:r>
              <a:rPr lang="en-US" dirty="0" smtClean="0"/>
              <a:t>&gt;This text is italic.&lt;/</a:t>
            </a:r>
            <a:r>
              <a:rPr lang="en-US" dirty="0" err="1" smtClean="0"/>
              <a:t>i</a:t>
            </a:r>
            <a:r>
              <a:rPr lang="en-US" dirty="0" smtClean="0"/>
              <a:t>&gt;&lt;/p&gt;</a:t>
            </a:r>
          </a:p>
          <a:p>
            <a:pPr marL="109728" indent="0">
              <a:buNone/>
            </a:pPr>
            <a:r>
              <a:rPr lang="en-US" dirty="0" smtClean="0"/>
              <a:t>&lt;p&gt;&lt;</a:t>
            </a:r>
            <a:r>
              <a:rPr lang="en-US" dirty="0" err="1" smtClean="0"/>
              <a:t>em</a:t>
            </a:r>
            <a:r>
              <a:rPr lang="en-US" dirty="0" smtClean="0"/>
              <a:t>&gt;This text is emphasized.&lt;/</a:t>
            </a:r>
            <a:r>
              <a:rPr lang="en-US" dirty="0" err="1" smtClean="0"/>
              <a:t>em</a:t>
            </a:r>
            <a:r>
              <a:rPr lang="en-US" dirty="0" smtClean="0"/>
              <a:t>&gt;&lt;/p&gt;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&lt;/body&gt;</a:t>
            </a:r>
          </a:p>
          <a:p>
            <a:pPr marL="109728" indent="0">
              <a:buNone/>
            </a:pPr>
            <a:r>
              <a:rPr lang="en-US" dirty="0" smtClean="0"/>
              <a:t>&lt;/html&gt;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Bold, Italic, Underline</a:t>
            </a:r>
            <a:endParaRPr 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6019800"/>
            <a:ext cx="1202108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dirty="0" smtClean="0"/>
              <a:t>&lt;!DOCTYPE html&gt;</a:t>
            </a:r>
          </a:p>
          <a:p>
            <a:pPr marL="109728" indent="0">
              <a:buNone/>
            </a:pPr>
            <a:r>
              <a:rPr lang="en-US" dirty="0" smtClean="0"/>
              <a:t>&lt;html&gt;</a:t>
            </a:r>
          </a:p>
          <a:p>
            <a:pPr marL="109728" indent="0">
              <a:buNone/>
            </a:pPr>
            <a:r>
              <a:rPr lang="en-US" dirty="0" smtClean="0"/>
              <a:t>&lt;body&gt;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&lt;</a:t>
            </a:r>
            <a:r>
              <a:rPr lang="en-US" dirty="0" smtClean="0"/>
              <a:t>h2&gt;HTML </a:t>
            </a:r>
            <a:r>
              <a:rPr lang="en-US" dirty="0" smtClean="0"/>
              <a:t>&lt;small&gt;Small&lt;/small&gt; </a:t>
            </a:r>
            <a:r>
              <a:rPr lang="en-US" dirty="0" smtClean="0"/>
              <a:t>Formatting</a:t>
            </a:r>
            <a:r>
              <a:rPr lang="en-US" dirty="0" smtClean="0"/>
              <a:t>&lt;/h2&gt;</a:t>
            </a:r>
          </a:p>
          <a:p>
            <a:pPr marL="109728" indent="0">
              <a:buNone/>
            </a:pPr>
            <a:r>
              <a:rPr lang="de-DE" dirty="0" smtClean="0"/>
              <a:t>&lt;h2&gt;HTML &lt;mark&gt;Marked&lt;/mark&gt; Formatting&lt;/h2&gt;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&lt;/body&gt;</a:t>
            </a:r>
          </a:p>
          <a:p>
            <a:pPr marL="109728" indent="0"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&lt;small&gt;, &lt;</a:t>
            </a:r>
            <a:r>
              <a:rPr lang="de-DE" dirty="0" smtClean="0"/>
              <a:t>mark&gt;</a:t>
            </a:r>
            <a:endParaRPr 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6019800"/>
            <a:ext cx="1202108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&lt;p&gt;The del element represents deleted (removed) text.&lt;/p&gt;</a:t>
            </a:r>
          </a:p>
          <a:p>
            <a:endParaRPr lang="en-US" dirty="0" smtClean="0"/>
          </a:p>
          <a:p>
            <a:r>
              <a:rPr lang="en-US" dirty="0" smtClean="0"/>
              <a:t>&lt;p&gt;My favorite color is </a:t>
            </a:r>
            <a:r>
              <a:rPr lang="en-US" dirty="0" smtClean="0">
                <a:solidFill>
                  <a:srgbClr val="FF0000"/>
                </a:solidFill>
              </a:rPr>
              <a:t>&lt;del&gt;blue&lt;/del&gt; </a:t>
            </a:r>
            <a:r>
              <a:rPr lang="en-US" dirty="0" smtClean="0"/>
              <a:t>red.&lt;/p&gt;</a:t>
            </a:r>
          </a:p>
          <a:p>
            <a:r>
              <a:rPr lang="en-US" dirty="0" smtClean="0"/>
              <a:t>&lt;p&gt;The ins element represent inserted (added) text.&lt;/p&gt;</a:t>
            </a:r>
          </a:p>
          <a:p>
            <a:endParaRPr lang="en-US" dirty="0" smtClean="0"/>
          </a:p>
          <a:p>
            <a:r>
              <a:rPr lang="en-US" dirty="0" smtClean="0"/>
              <a:t>&lt;p&gt;My favorite </a:t>
            </a:r>
            <a:r>
              <a:rPr lang="en-US" dirty="0" smtClean="0">
                <a:solidFill>
                  <a:srgbClr val="FF0000"/>
                </a:solidFill>
              </a:rPr>
              <a:t>&lt;ins&gt;color&lt;/ins&gt; </a:t>
            </a:r>
            <a:r>
              <a:rPr lang="en-US" dirty="0" smtClean="0"/>
              <a:t>is red.&lt;/p&gt;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&lt;del&gt;, &lt;ins&gt;</a:t>
            </a:r>
            <a:endParaRPr 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6019800"/>
            <a:ext cx="1202108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&lt;p&gt;This is &lt;sub&gt;subscripted&lt;/sub&gt; text.&lt;/p&gt;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&lt;sub&gt;, &lt;sup&gt;</a:t>
            </a:r>
            <a:endParaRPr 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6019800"/>
            <a:ext cx="1202108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109728" indent="0">
              <a:buNone/>
            </a:pPr>
            <a:r>
              <a:rPr lang="en-US" dirty="0" smtClean="0"/>
              <a:t>&lt;!DOCTYPE html&gt;</a:t>
            </a:r>
          </a:p>
          <a:p>
            <a:pPr marL="109728" indent="0">
              <a:buNone/>
            </a:pPr>
            <a:r>
              <a:rPr lang="en-US" dirty="0" smtClean="0"/>
              <a:t>&lt;html&gt;</a:t>
            </a:r>
          </a:p>
          <a:p>
            <a:pPr marL="109728" indent="0">
              <a:buNone/>
            </a:pPr>
            <a:r>
              <a:rPr lang="en-US" dirty="0" smtClean="0"/>
              <a:t>    &lt;head&gt;</a:t>
            </a:r>
          </a:p>
          <a:p>
            <a:pPr marL="109728" indent="0">
              <a:buNone/>
            </a:pPr>
            <a:r>
              <a:rPr lang="en-US" dirty="0" smtClean="0"/>
              <a:t>        &lt;title&gt;HOME&lt;/title&gt;</a:t>
            </a:r>
          </a:p>
          <a:p>
            <a:pPr marL="109728" indent="0">
              <a:buNone/>
            </a:pPr>
            <a:r>
              <a:rPr lang="en-US" dirty="0" smtClean="0"/>
              <a:t>        &lt;meta </a:t>
            </a:r>
            <a:r>
              <a:rPr lang="en-US" dirty="0" err="1" smtClean="0"/>
              <a:t>charset</a:t>
            </a:r>
            <a:r>
              <a:rPr lang="en-US" dirty="0" smtClean="0"/>
              <a:t>="UTF-8"&gt;</a:t>
            </a:r>
          </a:p>
          <a:p>
            <a:pPr marL="109728" indent="0">
              <a:buNone/>
            </a:pPr>
            <a:r>
              <a:rPr lang="en-US" dirty="0" smtClean="0"/>
              <a:t>        &lt;meta name="viewport" content="width=device-width, initial-scale=1.0"&gt;</a:t>
            </a:r>
          </a:p>
          <a:p>
            <a:pPr marL="109728" indent="0">
              <a:buNone/>
            </a:pPr>
            <a:r>
              <a:rPr lang="en-US" dirty="0" smtClean="0"/>
              <a:t>    &lt;/head&gt;</a:t>
            </a:r>
          </a:p>
          <a:p>
            <a:pPr marL="109728" indent="0">
              <a:buNone/>
            </a:pPr>
            <a:r>
              <a:rPr lang="en-US" dirty="0" smtClean="0"/>
              <a:t>    &lt;body&gt;</a:t>
            </a:r>
          </a:p>
          <a:p>
            <a:pPr marL="109728" indent="0">
              <a:buNone/>
            </a:pPr>
            <a:r>
              <a:rPr lang="en-US" dirty="0" smtClean="0"/>
              <a:t>        &lt;table border="1" width="980" align="center"&gt;</a:t>
            </a:r>
          </a:p>
          <a:p>
            <a:pPr marL="109728" indent="0">
              <a:buNone/>
            </a:pPr>
            <a:r>
              <a:rPr lang="en-US" dirty="0" smtClean="0"/>
              <a:t>          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109728" indent="0">
              <a:buNone/>
            </a:pPr>
            <a:r>
              <a:rPr lang="en-US" dirty="0" smtClean="0"/>
              <a:t>                &lt;td height="150" width="150"&gt;</a:t>
            </a:r>
          </a:p>
          <a:p>
            <a:pPr marL="109728" indent="0">
              <a:buNone/>
            </a:pPr>
            <a:r>
              <a:rPr lang="en-US" dirty="0" smtClean="0"/>
              <a:t>                   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="images/logo.jpg" alt="</a:t>
            </a:r>
            <a:r>
              <a:rPr lang="en-US" dirty="0" err="1" smtClean="0"/>
              <a:t>logo_image</a:t>
            </a:r>
            <a:r>
              <a:rPr lang="en-US" dirty="0" smtClean="0"/>
              <a:t>" height="150" width="150"&gt;</a:t>
            </a:r>
          </a:p>
          <a:p>
            <a:pPr marL="109728" indent="0">
              <a:buNone/>
            </a:pPr>
            <a:r>
              <a:rPr lang="en-US" dirty="0" smtClean="0"/>
              <a:t>                &lt;/td&gt;</a:t>
            </a:r>
          </a:p>
          <a:p>
            <a:pPr marL="109728" indent="0">
              <a:buNone/>
            </a:pPr>
            <a:r>
              <a:rPr lang="en-US" dirty="0" smtClean="0"/>
              <a:t>                &lt;td </a:t>
            </a:r>
            <a:r>
              <a:rPr lang="en-US" dirty="0" err="1" smtClean="0"/>
              <a:t>colspan</a:t>
            </a:r>
            <a:r>
              <a:rPr lang="en-US" dirty="0" smtClean="0"/>
              <a:t>="2"&gt;&lt;/td&gt;</a:t>
            </a:r>
          </a:p>
          <a:p>
            <a:pPr marL="109728" indent="0">
              <a:buNone/>
            </a:pPr>
            <a:r>
              <a:rPr lang="en-US" dirty="0" smtClean="0"/>
              <a:t>         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109728" indent="0">
              <a:buNone/>
            </a:pPr>
            <a:r>
              <a:rPr lang="en-US" dirty="0" smtClean="0"/>
              <a:t>          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109728" indent="0">
              <a:buNone/>
            </a:pPr>
            <a:r>
              <a:rPr lang="en-US" dirty="0" smtClean="0"/>
              <a:t>                &lt;td height="50" </a:t>
            </a:r>
            <a:r>
              <a:rPr lang="en-US" dirty="0" err="1" smtClean="0"/>
              <a:t>colspan</a:t>
            </a:r>
            <a:r>
              <a:rPr lang="en-US" dirty="0" smtClean="0"/>
              <a:t>="3"&gt;&lt;/td&gt;</a:t>
            </a:r>
          </a:p>
          <a:p>
            <a:pPr marL="109728" indent="0">
              <a:buNone/>
            </a:pPr>
            <a:r>
              <a:rPr lang="en-US" dirty="0" smtClean="0"/>
              <a:t>         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109728" indent="0">
              <a:buNone/>
            </a:pPr>
            <a:r>
              <a:rPr lang="en-US" dirty="0" smtClean="0"/>
              <a:t>          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109728" indent="0">
              <a:buNone/>
            </a:pPr>
            <a:r>
              <a:rPr lang="en-US" dirty="0" smtClean="0"/>
              <a:t>                &lt;td height="600"&gt;&lt;/td&gt;</a:t>
            </a:r>
          </a:p>
          <a:p>
            <a:pPr marL="109728" indent="0">
              <a:buNone/>
            </a:pPr>
            <a:r>
              <a:rPr lang="en-US" dirty="0" smtClean="0"/>
              <a:t>                &lt;td&gt;&lt;/td&gt;</a:t>
            </a:r>
          </a:p>
          <a:p>
            <a:pPr marL="109728" indent="0">
              <a:buNone/>
            </a:pPr>
            <a:r>
              <a:rPr lang="en-US" dirty="0" smtClean="0"/>
              <a:t>                &lt;td width="150"&gt;&lt;/td&gt;</a:t>
            </a:r>
          </a:p>
          <a:p>
            <a:pPr marL="109728" indent="0">
              <a:buNone/>
            </a:pPr>
            <a:r>
              <a:rPr lang="en-US" dirty="0" smtClean="0"/>
              <a:t>         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109728" indent="0">
              <a:buNone/>
            </a:pPr>
            <a:r>
              <a:rPr lang="en-US" dirty="0" smtClean="0"/>
              <a:t>          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109728" indent="0">
              <a:buNone/>
            </a:pPr>
            <a:r>
              <a:rPr lang="en-US" dirty="0" smtClean="0"/>
              <a:t>                &lt;td height="40" </a:t>
            </a:r>
            <a:r>
              <a:rPr lang="en-US" dirty="0" err="1" smtClean="0"/>
              <a:t>colspan</a:t>
            </a:r>
            <a:r>
              <a:rPr lang="en-US" dirty="0" smtClean="0"/>
              <a:t>="3"&gt;&lt;/td&gt;</a:t>
            </a:r>
          </a:p>
          <a:p>
            <a:pPr marL="109728" indent="0">
              <a:buNone/>
            </a:pPr>
            <a:r>
              <a:rPr lang="en-US" dirty="0" smtClean="0"/>
              <a:t>         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109728" indent="0">
              <a:buNone/>
            </a:pPr>
            <a:r>
              <a:rPr lang="en-US" dirty="0" smtClean="0"/>
              <a:t>        &lt;/table&gt;</a:t>
            </a:r>
          </a:p>
          <a:p>
            <a:pPr marL="109728" indent="0">
              <a:buNone/>
            </a:pPr>
            <a:r>
              <a:rPr lang="en-US" dirty="0" smtClean="0"/>
              <a:t>    &lt;/body&gt;</a:t>
            </a:r>
          </a:p>
          <a:p>
            <a:pPr marL="109728" indent="0"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Table layout 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Editor/IDE[Integrated Development Environment]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Dreamweaver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Notepad ++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Netbeans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Atoms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Php</a:t>
            </a:r>
            <a:r>
              <a:rPr lang="en-US" dirty="0" smtClean="0"/>
              <a:t> Strom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Necessary Tools For Web Design</a:t>
            </a:r>
            <a:endParaRPr lang="en-US" b="1" u="sng" dirty="0"/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6019800"/>
            <a:ext cx="1202108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http://www.html-5-tutorial.com/all-html-tags.htm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W3C.org</a:t>
            </a:r>
            <a:r>
              <a:rPr lang="en-US" dirty="0" smtClean="0"/>
              <a:t> [</a:t>
            </a:r>
            <a:r>
              <a:rPr lang="en-US" sz="2600" dirty="0" smtClean="0"/>
              <a:t>The World Wide Web Consortium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b="1" dirty="0" smtClean="0"/>
              <a:t>	W3C</a:t>
            </a:r>
            <a:r>
              <a:rPr lang="en-US" dirty="0" smtClean="0"/>
              <a:t> is the principle organization that sets standards for HTML.</a:t>
            </a:r>
          </a:p>
          <a:p>
            <a:r>
              <a:rPr lang="en-US" dirty="0" smtClean="0">
                <a:hlinkClick r:id="rId4"/>
              </a:rPr>
              <a:t>www.w3schools.com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	W3schools</a:t>
            </a:r>
            <a:r>
              <a:rPr lang="en-US" dirty="0" smtClean="0"/>
              <a:t> is a reference site.</a:t>
            </a:r>
          </a:p>
          <a:p>
            <a:r>
              <a:rPr lang="en-US" dirty="0" smtClean="0">
                <a:hlinkClick r:id="rId5"/>
              </a:rPr>
              <a:t>http://www.webcoachbd.com/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WebCoachBD</a:t>
            </a:r>
            <a:r>
              <a:rPr lang="en-US" b="1" dirty="0" smtClean="0"/>
              <a:t> </a:t>
            </a:r>
            <a:r>
              <a:rPr lang="en-US" dirty="0" smtClean="0"/>
              <a:t>is a reference site.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</a:t>
            </a:r>
            <a:endParaRPr 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0" y="6019800"/>
            <a:ext cx="1202108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HTML element usually consists of a </a:t>
            </a:r>
            <a:r>
              <a:rPr lang="en-US" b="1" dirty="0" smtClean="0"/>
              <a:t>start</a:t>
            </a:r>
            <a:r>
              <a:rPr lang="en-US" dirty="0" smtClean="0"/>
              <a:t> tag and </a:t>
            </a:r>
            <a:r>
              <a:rPr lang="en-US" b="1" dirty="0" smtClean="0"/>
              <a:t>end</a:t>
            </a:r>
            <a:r>
              <a:rPr lang="en-US" dirty="0" smtClean="0"/>
              <a:t> tag, with the content inserted in between: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tagname</a:t>
            </a:r>
            <a:r>
              <a:rPr lang="en-US" dirty="0" smtClean="0"/>
              <a:t>&gt;Content goes here...&lt;/</a:t>
            </a:r>
            <a:r>
              <a:rPr lang="en-US" dirty="0" err="1" smtClean="0"/>
              <a:t>tagname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Example : &lt;p&gt;My first paragraph.&lt;/p&gt;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HTML Elements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6019800"/>
            <a:ext cx="1202108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6291"/>
          </a:xfrm>
        </p:spPr>
        <p:txBody>
          <a:bodyPr>
            <a:normAutofit fontScale="70000" lnSpcReduction="20000"/>
          </a:bodyPr>
          <a:lstStyle/>
          <a:p>
            <a:r>
              <a:rPr lang="en-US" sz="5400" b="1" baseline="-25000" dirty="0" smtClean="0"/>
              <a:t>HTML Attributes</a:t>
            </a:r>
          </a:p>
          <a:p>
            <a:pPr>
              <a:buNone/>
            </a:pPr>
            <a:endParaRPr lang="en-US" b="1" baseline="-25000" dirty="0" smtClean="0"/>
          </a:p>
          <a:p>
            <a:endParaRPr lang="en-US" dirty="0" smtClean="0"/>
          </a:p>
          <a:p>
            <a:r>
              <a:rPr lang="en-US" dirty="0" smtClean="0"/>
              <a:t>Attributes provide </a:t>
            </a:r>
            <a:r>
              <a:rPr lang="en-US" b="1" dirty="0" smtClean="0"/>
              <a:t>additional information</a:t>
            </a:r>
            <a:r>
              <a:rPr lang="en-US" dirty="0" smtClean="0"/>
              <a:t> about an element</a:t>
            </a:r>
          </a:p>
          <a:p>
            <a:r>
              <a:rPr lang="en-US" dirty="0" smtClean="0"/>
              <a:t>Attributes are always specified in </a:t>
            </a:r>
            <a:r>
              <a:rPr lang="en-US" b="1" dirty="0" smtClean="0"/>
              <a:t>the start tag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 :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&lt;p title="I'm a tooltip"&gt;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This is a paragraph.</a:t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&lt;/p&gt;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Href</a:t>
            </a:r>
            <a:r>
              <a:rPr lang="en-US" b="1" dirty="0" smtClean="0">
                <a:solidFill>
                  <a:srgbClr val="00B050"/>
                </a:solidFill>
              </a:rPr>
              <a:t> Attributes</a:t>
            </a:r>
          </a:p>
          <a:p>
            <a:pPr>
              <a:buNone/>
            </a:pP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&lt;a </a:t>
            </a:r>
            <a:r>
              <a:rPr lang="en-US" dirty="0" err="1" smtClean="0"/>
              <a:t>href</a:t>
            </a:r>
            <a:r>
              <a:rPr lang="en-US" dirty="0" smtClean="0"/>
              <a:t>="https://www.bitm.org.bd/"&gt;Go to </a:t>
            </a:r>
            <a:r>
              <a:rPr lang="en-US" dirty="0" err="1" smtClean="0"/>
              <a:t>Bitm</a:t>
            </a:r>
            <a:r>
              <a:rPr lang="en-US" dirty="0" smtClean="0"/>
              <a:t>&lt;/a&gt;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Size Attributes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 </a:t>
            </a:r>
            <a:r>
              <a:rPr lang="en-US" dirty="0" err="1" smtClean="0"/>
              <a:t>src</a:t>
            </a:r>
            <a:r>
              <a:rPr lang="en-US" dirty="0" smtClean="0"/>
              <a:t>=“bitm.jpg" width="104" height="142"&gt;</a:t>
            </a:r>
          </a:p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6019800"/>
            <a:ext cx="1202108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02491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alt Attribute</a:t>
            </a:r>
          </a:p>
          <a:p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 </a:t>
            </a:r>
            <a:r>
              <a:rPr lang="en-US" dirty="0" err="1" smtClean="0"/>
              <a:t>src</a:t>
            </a:r>
            <a:r>
              <a:rPr lang="en-US" dirty="0" smtClean="0"/>
              <a:t>=“bitm.jpg" width="104" height="142“  alt="W3Schools.com"&gt;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>
              <a:solidFill>
                <a:srgbClr val="00B050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6019800"/>
            <a:ext cx="1202108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02491"/>
          </a:xfrm>
        </p:spPr>
        <p:txBody>
          <a:bodyPr>
            <a:normAutofit fontScale="77500" lnSpcReduction="20000"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Charset</a:t>
            </a:r>
          </a:p>
          <a:p>
            <a:pPr marL="109728" indent="0">
              <a:buNone/>
            </a:pPr>
            <a:r>
              <a:rPr lang="en-US" dirty="0"/>
              <a:t>The Unicode Standard covers (almost) all the characters, punctuations, and symbols in the world. Unicode enables processing, storage, and transport of text independent of platform and language. The default character </a:t>
            </a:r>
            <a:r>
              <a:rPr lang="en-US" b="1" dirty="0"/>
              <a:t>encoding</a:t>
            </a:r>
            <a:r>
              <a:rPr lang="en-US" dirty="0"/>
              <a:t> in HTML-5 is </a:t>
            </a:r>
            <a:r>
              <a:rPr lang="en-US" b="1" dirty="0"/>
              <a:t>UTF</a:t>
            </a:r>
            <a:r>
              <a:rPr lang="en-US" dirty="0"/>
              <a:t>-</a:t>
            </a:r>
            <a:r>
              <a:rPr lang="en-US" b="1" dirty="0"/>
              <a:t>8</a:t>
            </a:r>
            <a:r>
              <a:rPr lang="en-US" dirty="0"/>
              <a:t>. If an HTML5 web page uses a different </a:t>
            </a:r>
            <a:r>
              <a:rPr lang="en-US" b="1" dirty="0"/>
              <a:t>character </a:t>
            </a:r>
            <a:r>
              <a:rPr lang="en-US" b="1" dirty="0" smtClean="0"/>
              <a:t>set </a:t>
            </a:r>
            <a:r>
              <a:rPr lang="en-US" dirty="0" smtClean="0"/>
              <a:t>than</a:t>
            </a:r>
            <a:r>
              <a:rPr lang="en-US" dirty="0"/>
              <a:t> </a:t>
            </a:r>
            <a:r>
              <a:rPr lang="en-US" b="1" dirty="0" smtClean="0"/>
              <a:t>UTF</a:t>
            </a:r>
            <a:r>
              <a:rPr lang="en-US" dirty="0" smtClean="0"/>
              <a:t>-</a:t>
            </a:r>
            <a:r>
              <a:rPr lang="en-US" b="1" dirty="0" smtClean="0"/>
              <a:t>8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&lt;!DOCTYPE html&gt; </a:t>
            </a:r>
          </a:p>
          <a:p>
            <a:pPr marL="109728" indent="0">
              <a:buNone/>
            </a:pPr>
            <a:r>
              <a:rPr lang="en-US" dirty="0" smtClean="0"/>
              <a:t>&lt;html&gt; </a:t>
            </a:r>
          </a:p>
          <a:p>
            <a:pPr marL="109728" indent="0">
              <a:buNone/>
            </a:pPr>
            <a:r>
              <a:rPr lang="en-US" dirty="0" smtClean="0"/>
              <a:t>&lt;head&gt; </a:t>
            </a:r>
          </a:p>
          <a:p>
            <a:pPr marL="109728" indent="0">
              <a:buNone/>
            </a:pPr>
            <a:r>
              <a:rPr lang="en-US" dirty="0" smtClean="0"/>
              <a:t>&lt;title&gt;HOME&lt;/title&gt;</a:t>
            </a:r>
          </a:p>
          <a:p>
            <a:pPr marL="109728" indent="0">
              <a:buNone/>
            </a:pPr>
            <a:r>
              <a:rPr lang="en-US" dirty="0" smtClean="0"/>
              <a:t>&lt;meta </a:t>
            </a:r>
            <a:r>
              <a:rPr lang="en-US" dirty="0" err="1" smtClean="0"/>
              <a:t>charset</a:t>
            </a:r>
            <a:r>
              <a:rPr lang="en-US" dirty="0" smtClean="0"/>
              <a:t>="UTF-8"&gt;</a:t>
            </a:r>
          </a:p>
          <a:p>
            <a:pPr marL="109728" indent="0">
              <a:buNone/>
            </a:pPr>
            <a:r>
              <a:rPr lang="en-US" dirty="0" smtClean="0"/>
              <a:t>&lt;/head&gt;</a:t>
            </a:r>
          </a:p>
          <a:p>
            <a:pPr marL="109728" indent="0">
              <a:buNone/>
            </a:pPr>
            <a:r>
              <a:rPr lang="en-US" dirty="0" smtClean="0"/>
              <a:t> &lt;body&gt; </a:t>
            </a:r>
          </a:p>
          <a:p>
            <a:pPr marL="109728" indent="0">
              <a:buNone/>
            </a:pPr>
            <a:r>
              <a:rPr lang="en-US" dirty="0" smtClean="0"/>
              <a:t>&lt;div&gt;</a:t>
            </a:r>
            <a:r>
              <a:rPr lang="as-IN" dirty="0" smtClean="0"/>
              <a:t>ঈদের ছুটি বাড়তে পারে </a:t>
            </a:r>
            <a:r>
              <a:rPr lang="en-US" dirty="0" smtClean="0"/>
              <a:t>&lt;/div&gt; </a:t>
            </a:r>
          </a:p>
          <a:p>
            <a:pPr marL="109728" indent="0">
              <a:buNone/>
            </a:pPr>
            <a:r>
              <a:rPr lang="en-US" dirty="0" smtClean="0"/>
              <a:t>&lt;/body&gt; </a:t>
            </a:r>
          </a:p>
          <a:p>
            <a:pPr marL="109728" indent="0">
              <a:buNone/>
            </a:pPr>
            <a:r>
              <a:rPr lang="en-US" dirty="0" smtClean="0"/>
              <a:t>&lt;/html&gt; </a:t>
            </a:r>
            <a:endParaRPr 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6019800"/>
            <a:ext cx="1202108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&lt;p&gt;</a:t>
            </a:r>
            <a:br>
              <a:rPr lang="en-US" dirty="0" smtClean="0"/>
            </a:br>
            <a:r>
              <a:rPr lang="en-US" dirty="0" smtClean="0"/>
              <a:t>This paragraph</a:t>
            </a:r>
            <a:br>
              <a:rPr lang="en-US" dirty="0" smtClean="0"/>
            </a:br>
            <a:r>
              <a:rPr lang="en-US" dirty="0" smtClean="0"/>
              <a:t>contains a lot of lines</a:t>
            </a:r>
            <a:br>
              <a:rPr lang="en-US" dirty="0" smtClean="0"/>
            </a:br>
            <a:r>
              <a:rPr lang="en-US" dirty="0" smtClean="0"/>
              <a:t>in the source code,</a:t>
            </a:r>
            <a:br>
              <a:rPr lang="en-US" dirty="0" smtClean="0"/>
            </a:br>
            <a:r>
              <a:rPr lang="en-US" dirty="0" smtClean="0"/>
              <a:t>but the browser </a:t>
            </a:r>
            <a:br>
              <a:rPr lang="en-US" dirty="0" smtClean="0"/>
            </a:br>
            <a:r>
              <a:rPr lang="en-US" dirty="0" smtClean="0"/>
              <a:t>ignores it.</a:t>
            </a:r>
            <a:br>
              <a:rPr lang="en-US" dirty="0" smtClean="0"/>
            </a:br>
            <a:r>
              <a:rPr lang="en-US" dirty="0" smtClean="0"/>
              <a:t>&lt;/p&gt;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&lt;p&gt;</a:t>
            </a:r>
            <a:br>
              <a:rPr lang="en-US" dirty="0" smtClean="0"/>
            </a:br>
            <a:r>
              <a:rPr lang="en-US" dirty="0" smtClean="0"/>
              <a:t>This paragraph</a:t>
            </a:r>
            <a:br>
              <a:rPr lang="en-US" dirty="0" smtClean="0"/>
            </a:br>
            <a:r>
              <a:rPr lang="en-US" dirty="0" smtClean="0"/>
              <a:t>contains         a lot of spaces</a:t>
            </a:r>
            <a:br>
              <a:rPr lang="en-US" dirty="0" smtClean="0"/>
            </a:br>
            <a:r>
              <a:rPr lang="en-US" dirty="0" smtClean="0"/>
              <a:t>in the source         code,</a:t>
            </a:r>
            <a:br>
              <a:rPr lang="en-US" dirty="0" smtClean="0"/>
            </a:br>
            <a:r>
              <a:rPr lang="en-US" dirty="0" smtClean="0"/>
              <a:t>but the        browser </a:t>
            </a:r>
            <a:br>
              <a:rPr lang="en-US" dirty="0" smtClean="0"/>
            </a:br>
            <a:r>
              <a:rPr lang="en-US" dirty="0" smtClean="0"/>
              <a:t>ignores it.</a:t>
            </a:r>
            <a:br>
              <a:rPr lang="en-US" dirty="0" smtClean="0"/>
            </a:br>
            <a:r>
              <a:rPr lang="en-US" dirty="0" smtClean="0"/>
              <a:t>&lt;/p&gt;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Paragraphs</a:t>
            </a:r>
            <a:br>
              <a:rPr lang="en-US" b="0" dirty="0" smtClean="0"/>
            </a:br>
            <a:endParaRPr 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6019800"/>
            <a:ext cx="1202108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&lt;</a:t>
            </a:r>
            <a:r>
              <a:rPr lang="en-US" sz="2800" dirty="0" err="1" smtClean="0"/>
              <a:t>tagname</a:t>
            </a:r>
            <a:r>
              <a:rPr lang="en-US" sz="2800" dirty="0" smtClean="0"/>
              <a:t> style="</a:t>
            </a:r>
            <a:r>
              <a:rPr lang="en-US" sz="2800" i="1" dirty="0" err="1" smtClean="0"/>
              <a:t>property</a:t>
            </a:r>
            <a:r>
              <a:rPr lang="en-US" sz="2800" dirty="0" err="1" smtClean="0"/>
              <a:t>:</a:t>
            </a:r>
            <a:r>
              <a:rPr lang="en-US" sz="2800" i="1" dirty="0" err="1" smtClean="0"/>
              <a:t>value</a:t>
            </a:r>
            <a:r>
              <a:rPr lang="en-US" sz="2800" i="1" dirty="0" smtClean="0"/>
              <a:t>;</a:t>
            </a:r>
            <a:r>
              <a:rPr lang="en-US" sz="2800" dirty="0" smtClean="0"/>
              <a:t>"&gt;</a:t>
            </a:r>
          </a:p>
          <a:p>
            <a:endParaRPr lang="en-US" sz="2800" dirty="0" smtClean="0"/>
          </a:p>
          <a:p>
            <a:r>
              <a:rPr lang="en-US" sz="2800" dirty="0" smtClean="0"/>
              <a:t>&lt;body style="background-</a:t>
            </a:r>
            <a:r>
              <a:rPr lang="en-US" sz="2800" dirty="0" err="1" smtClean="0"/>
              <a:t>color:powderblue</a:t>
            </a:r>
            <a:r>
              <a:rPr lang="en-US" sz="2800" dirty="0" smtClean="0"/>
              <a:t>;"&gt;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&lt;h1&gt;This is a heading&lt;/h1&gt;</a:t>
            </a:r>
            <a:br>
              <a:rPr lang="en-US" sz="2800" dirty="0" smtClean="0"/>
            </a:br>
            <a:r>
              <a:rPr lang="en-US" sz="2800" dirty="0" smtClean="0"/>
              <a:t>&lt;p&gt;This is a paragraph.&lt;/p&gt;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&lt;/body&gt;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HTML Styles</a:t>
            </a:r>
            <a:endParaRPr 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6019800"/>
            <a:ext cx="1202108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1223</TotalTime>
  <Words>665</Words>
  <Application>Microsoft Office PowerPoint</Application>
  <PresentationFormat>On-screen Show (4:3)</PresentationFormat>
  <Paragraphs>165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HTML  5</vt:lpstr>
      <vt:lpstr>Necessary Tools For Web Design</vt:lpstr>
      <vt:lpstr>Resource</vt:lpstr>
      <vt:lpstr>HTML Elements </vt:lpstr>
      <vt:lpstr>PowerPoint Presentation</vt:lpstr>
      <vt:lpstr>PowerPoint Presentation</vt:lpstr>
      <vt:lpstr>PowerPoint Presentation</vt:lpstr>
      <vt:lpstr>Paragraphs </vt:lpstr>
      <vt:lpstr>HTML Styles</vt:lpstr>
      <vt:lpstr>Text Color</vt:lpstr>
      <vt:lpstr>Text Size</vt:lpstr>
      <vt:lpstr>Text Alignment</vt:lpstr>
      <vt:lpstr>Formatting Tag</vt:lpstr>
      <vt:lpstr>Bold, Italic, Underline</vt:lpstr>
      <vt:lpstr>&lt;small&gt;, &lt;mark&gt;</vt:lpstr>
      <vt:lpstr>&lt;del&gt;, &lt;ins&gt;</vt:lpstr>
      <vt:lpstr>&lt;sub&gt;, &lt;sup&gt;</vt:lpstr>
      <vt:lpstr>Table layout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BITM TRAINER - 401</cp:lastModifiedBy>
  <cp:revision>33</cp:revision>
  <dcterms:created xsi:type="dcterms:W3CDTF">2017-07-26T09:56:17Z</dcterms:created>
  <dcterms:modified xsi:type="dcterms:W3CDTF">2018-03-10T14:06:45Z</dcterms:modified>
</cp:coreProperties>
</file>