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7" r:id="rId3"/>
    <p:sldId id="261" r:id="rId4"/>
    <p:sldId id="277" r:id="rId5"/>
    <p:sldId id="278" r:id="rId6"/>
    <p:sldId id="279" r:id="rId7"/>
    <p:sldId id="280" r:id="rId8"/>
    <p:sldId id="281" r:id="rId9"/>
    <p:sldId id="259" r:id="rId10"/>
    <p:sldId id="258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4743" autoAdjust="0"/>
  </p:normalViewPr>
  <p:slideViewPr>
    <p:cSldViewPr>
      <p:cViewPr>
        <p:scale>
          <a:sx n="110" d="100"/>
          <a:sy n="110" d="100"/>
        </p:scale>
        <p:origin x="-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B6B3-883B-4F50-BE2D-E19640B4292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70099-D6D6-4219-9C40-C53C3714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0099-D6D6-4219-9C40-C53C371448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43FF33-96DB-4C99-A965-45DB7586849A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435409-A1F8-4262-AA9B-E2C355BAA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h1 {MD.HASAN MAHADI}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6388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6858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71850"/>
            <a:ext cx="6696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858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select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66294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CSS, a </a:t>
            </a:r>
            <a:r>
              <a:rPr lang="en-US" i="1" dirty="0" smtClean="0"/>
              <a:t>selector is the HTML element or elements to which a CSS rule is applied. Put simply, the selector</a:t>
            </a:r>
          </a:p>
          <a:p>
            <a:r>
              <a:rPr lang="en-US" dirty="0" smtClean="0"/>
              <a:t>tells the browser what to format. The simple selector that you saw in the last section is called a type</a:t>
            </a:r>
          </a:p>
          <a:p>
            <a:r>
              <a:rPr lang="en-US" dirty="0" smtClean="0"/>
              <a:t>selector; it merely references an HTML element.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Declarations are enclosed within curly braces to separate them from selectors. A </a:t>
            </a:r>
            <a:r>
              <a:rPr lang="en-US" i="1" dirty="0" smtClean="0"/>
              <a:t>declaration is the combination </a:t>
            </a:r>
            <a:r>
              <a:rPr lang="en-US" dirty="0" smtClean="0"/>
              <a:t>of a CSS property and value</a:t>
            </a:r>
          </a:p>
          <a:p>
            <a:r>
              <a:rPr lang="en-US" dirty="0" smtClean="0"/>
              <a:t>A declaration is a complete instruction for styling a property of an HTML element.</a:t>
            </a:r>
          </a:p>
          <a:p>
            <a:r>
              <a:rPr lang="en-US" dirty="0" smtClean="0"/>
              <a:t>A declaration always ends with a semi-colon.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7594" y="1562100"/>
            <a:ext cx="6972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124200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group multiple selectors together in a single rule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/>
              <a:t>providing a comma after each selector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&lt;title&gt;Selectors and Grouping&lt;/title&gt;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pt-BR" dirty="0" smtClean="0"/>
              <a:t>h1, h2, h3, h4, h5, h6 {</a:t>
            </a:r>
          </a:p>
          <a:p>
            <a:pPr marL="0" indent="0">
              <a:buNone/>
            </a:pPr>
            <a:r>
              <a:rPr lang="en-US" dirty="0" smtClean="0"/>
              <a:t>font-family: sans-serif;</a:t>
            </a:r>
          </a:p>
          <a:p>
            <a:pPr marL="0" indent="0">
              <a:buNone/>
            </a:pPr>
            <a:r>
              <a:rPr lang="en-US" dirty="0" smtClean="0"/>
              <a:t>color: maroon;</a:t>
            </a:r>
          </a:p>
          <a:p>
            <a:pPr marL="0" indent="0">
              <a:buNone/>
            </a:pPr>
            <a:r>
              <a:rPr lang="sv-SE" dirty="0" smtClean="0"/>
              <a:t>border-bottom: 1px solid rgb(200, 200, 200);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&lt;h1&gt;Style Sheet&lt;/h1&gt;</a:t>
            </a:r>
          </a:p>
          <a:p>
            <a:pPr marL="0" indent="0">
              <a:buNone/>
            </a:pPr>
            <a:r>
              <a:rPr lang="en-US" dirty="0" smtClean="0"/>
              <a:t>&lt;h2&gt;Rule&lt;/h2&gt;</a:t>
            </a:r>
          </a:p>
          <a:p>
            <a:pPr marL="0" indent="0">
              <a:buNone/>
            </a:pPr>
            <a:r>
              <a:rPr lang="en-US" dirty="0" smtClean="0"/>
              <a:t>&lt;h3&gt;Selector&lt;/h3&gt;</a:t>
            </a:r>
          </a:p>
          <a:p>
            <a:pPr marL="0" indent="0">
              <a:buNone/>
            </a:pPr>
            <a:r>
              <a:rPr lang="en-US" dirty="0" smtClean="0"/>
              <a:t>&lt;h4&gt;Declaration&lt;/h4&gt;</a:t>
            </a:r>
          </a:p>
          <a:p>
            <a:pPr marL="0" indent="0">
              <a:buNone/>
            </a:pPr>
            <a:r>
              <a:rPr lang="en-US" dirty="0" smtClean="0"/>
              <a:t>&lt;h5&gt;Property&lt;/h5&gt;</a:t>
            </a:r>
          </a:p>
          <a:p>
            <a:pPr marL="0" indent="0">
              <a:buNone/>
            </a:pPr>
            <a:r>
              <a:rPr lang="en-US" dirty="0" smtClean="0"/>
              <a:t>&lt;h6&gt;Value&lt;/h6&gt;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1481" y="2017712"/>
            <a:ext cx="57245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&lt;title&gt;Generated content&lt;/title&gt;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font-family: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div::before {</a:t>
            </a:r>
          </a:p>
          <a:p>
            <a:pPr marL="0" indent="0">
              <a:buNone/>
            </a:pPr>
            <a:r>
              <a:rPr lang="en-US" dirty="0" smtClean="0"/>
              <a:t>content: “I said, \”Hello, world!\””;</a:t>
            </a:r>
          </a:p>
          <a:p>
            <a:pPr marL="0" indent="0">
              <a:buNone/>
            </a:pPr>
            <a:r>
              <a:rPr lang="en-US" dirty="0" smtClean="0"/>
              <a:t>background: black;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margin-right: 25px;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&lt;div&gt;The world said, “Hello, yourself!”&lt;/div&gt;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6719" y="2465387"/>
            <a:ext cx="57340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Length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kinds of lengths used in CSS: relative and absolute. </a:t>
            </a:r>
            <a:r>
              <a:rPr lang="en-US" i="1" dirty="0" smtClean="0"/>
              <a:t>Absolute lengths are not dependent on</a:t>
            </a:r>
          </a:p>
          <a:p>
            <a:pPr marL="274320" lvl="1" indent="0">
              <a:buNone/>
            </a:pPr>
            <a:r>
              <a:rPr lang="en-US" dirty="0" smtClean="0"/>
              <a:t>any other measurement. An absolute measurement retains its length regardless of the environment</a:t>
            </a:r>
          </a:p>
          <a:p>
            <a:r>
              <a:rPr lang="en-US" dirty="0" smtClean="0"/>
              <a:t>(operating system, browser, or screen resolution of a computer monitor) in which it is applied. </a:t>
            </a:r>
            <a:r>
              <a:rPr lang="en-US" i="1" dirty="0" smtClean="0"/>
              <a:t>Relative</a:t>
            </a:r>
          </a:p>
          <a:p>
            <a:r>
              <a:rPr lang="en-US" dirty="0" smtClean="0"/>
              <a:t>lengths, on the other hand, depend on the environment in which they’re used, such as the computer</a:t>
            </a:r>
          </a:p>
          <a:p>
            <a:r>
              <a:rPr lang="en-US" dirty="0" smtClean="0"/>
              <a:t>monitor’s screen resolution or the size of a font.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Cascading Style Sheet.</a:t>
            </a:r>
          </a:p>
          <a:p>
            <a:r>
              <a:rPr lang="en-US" dirty="0" err="1" smtClean="0"/>
              <a:t>Hakon</a:t>
            </a:r>
            <a:r>
              <a:rPr lang="en-US" dirty="0" smtClean="0"/>
              <a:t> </a:t>
            </a:r>
            <a:r>
              <a:rPr lang="en-US" dirty="0" err="1" smtClean="0"/>
              <a:t>Wium</a:t>
            </a:r>
            <a:r>
              <a:rPr lang="en-US" dirty="0" smtClean="0"/>
              <a:t> Lie published his first</a:t>
            </a:r>
          </a:p>
          <a:p>
            <a:pPr>
              <a:buNone/>
            </a:pPr>
            <a:r>
              <a:rPr lang="en-US" dirty="0" smtClean="0"/>
              <a:t>    draft of Cascading HTML Style Sheets. In 1994</a:t>
            </a:r>
          </a:p>
          <a:p>
            <a:r>
              <a:rPr lang="en-US" dirty="0" smtClean="0"/>
              <a:t>CSS is a language that describes the style of an HTML document.</a:t>
            </a:r>
          </a:p>
          <a:p>
            <a:r>
              <a:rPr lang="en-US" dirty="0" smtClean="0"/>
              <a:t>CSS describes how HTML elements should be displayed.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Inches =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&lt;title&gt;Pixels to Inches&lt;/title&gt;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background: #000;</a:t>
            </a:r>
          </a:p>
          <a:p>
            <a:pPr marL="0" indent="0">
              <a:buNone/>
            </a:pPr>
            <a:r>
              <a:rPr lang="en-US" dirty="0" smtClean="0"/>
              <a:t>border: 1px solid </a:t>
            </a:r>
            <a:r>
              <a:rPr lang="en-US" dirty="0" err="1" smtClean="0"/>
              <a:t>rgb</a:t>
            </a:r>
            <a:r>
              <a:rPr lang="en-US" dirty="0" smtClean="0"/>
              <a:t>(128, 128, 128);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font: 9px </a:t>
            </a:r>
            <a:r>
              <a:rPr lang="en-US" dirty="0" err="1" smtClean="0"/>
              <a:t>monospace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margin: 15px;</a:t>
            </a:r>
          </a:p>
          <a:p>
            <a:pPr marL="0" indent="0">
              <a:buNone/>
            </a:pPr>
            <a:r>
              <a:rPr lang="en-US" dirty="0" smtClean="0"/>
              <a:t>text-align: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div#inches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width: 1in;</a:t>
            </a:r>
          </a:p>
          <a:p>
            <a:pPr marL="0" indent="0">
              <a:buNone/>
            </a:pPr>
            <a:r>
              <a:rPr lang="en-US" dirty="0" smtClean="0"/>
              <a:t>height: 1in;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div#pixels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width: 96px;</a:t>
            </a:r>
          </a:p>
          <a:p>
            <a:pPr marL="0" indent="0">
              <a:buNone/>
            </a:pPr>
            <a:r>
              <a:rPr lang="en-US" dirty="0" smtClean="0"/>
              <a:t>height: 96px;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 id=’inches’&gt;&amp;</a:t>
            </a:r>
            <a:r>
              <a:rPr lang="en-US" dirty="0" err="1" smtClean="0"/>
              <a:t>lt</a:t>
            </a:r>
            <a:r>
              <a:rPr lang="en-US" dirty="0" smtClean="0"/>
              <a:t>;-- 1 Inch --&amp;</a:t>
            </a:r>
            <a:r>
              <a:rPr lang="en-US" dirty="0" err="1" smtClean="0"/>
              <a:t>gt</a:t>
            </a:r>
            <a:r>
              <a:rPr lang="en-US" dirty="0" smtClean="0"/>
              <a:t>;&lt;/div&gt;</a:t>
            </a:r>
          </a:p>
          <a:p>
            <a:pPr marL="0" indent="0">
              <a:buNone/>
            </a:pPr>
            <a:r>
              <a:rPr lang="de-DE" dirty="0" smtClean="0"/>
              <a:t>&lt;div id=’pixels’&gt;&amp;lt;-- 96 Pixels --&amp;gt;&lt;/div&gt;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=</a:t>
            </a:r>
            <a:r>
              <a:rPr lang="en-US" dirty="0" err="1" smtClean="0"/>
              <a:t>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=’http://www.w3.org/1999/xhtml’ </a:t>
            </a:r>
            <a:r>
              <a:rPr lang="en-US" dirty="0" err="1" smtClean="0"/>
              <a:t>xml:lang</a:t>
            </a:r>
            <a:r>
              <a:rPr lang="en-US" dirty="0" smtClean="0"/>
              <a:t>=’en’&gt;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Em</a:t>
            </a:r>
            <a:r>
              <a:rPr lang="en-US" dirty="0" smtClean="0"/>
              <a:t> Measurement Comparison to Pixels&lt;/title&gt;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body {</a:t>
            </a:r>
          </a:p>
          <a:p>
            <a:pPr marL="0" indent="0">
              <a:buNone/>
            </a:pPr>
            <a:r>
              <a:rPr lang="en-US" dirty="0" smtClean="0"/>
              <a:t>font: 1em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dirty="0" smtClean="0"/>
              <a:t>background: </a:t>
            </a:r>
            <a:r>
              <a:rPr lang="en-US" dirty="0" err="1" smtClean="0"/>
              <a:t>rgb</a:t>
            </a:r>
            <a:r>
              <a:rPr lang="en-US" dirty="0" smtClean="0"/>
              <a:t>(234, 234, 234);</a:t>
            </a:r>
          </a:p>
          <a:p>
            <a:pPr marL="0" indent="0">
              <a:buNone/>
            </a:pPr>
            <a:r>
              <a:rPr lang="en-US" dirty="0" smtClean="0"/>
              <a:t>border: 1px solid </a:t>
            </a:r>
            <a:r>
              <a:rPr lang="en-US" dirty="0" err="1" smtClean="0"/>
              <a:t>rgb</a:t>
            </a:r>
            <a:r>
              <a:rPr lang="en-US" dirty="0" smtClean="0"/>
              <a:t>(200, 200, 200);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p#em</a:t>
            </a:r>
            <a:r>
              <a:rPr lang="en-US" dirty="0" smtClean="0"/>
              <a:t>-measurement {</a:t>
            </a:r>
          </a:p>
          <a:p>
            <a:pPr marL="0" indent="0">
              <a:buNone/>
            </a:pPr>
            <a:r>
              <a:rPr lang="en-US" dirty="0" smtClean="0"/>
              <a:t>width: 12em;</a:t>
            </a:r>
          </a:p>
          <a:p>
            <a:pPr marL="0" indent="0">
              <a:buNone/>
            </a:pPr>
            <a:r>
              <a:rPr lang="en-US" dirty="0" smtClean="0"/>
              <a:t>padding: 1em;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p#px</a:t>
            </a:r>
            <a:r>
              <a:rPr lang="en-US" dirty="0" smtClean="0"/>
              <a:t>-measurement {</a:t>
            </a:r>
          </a:p>
          <a:p>
            <a:pPr marL="0" indent="0">
              <a:buNone/>
            </a:pPr>
            <a:r>
              <a:rPr lang="en-US" dirty="0" smtClean="0"/>
              <a:t>width: 192px;</a:t>
            </a:r>
          </a:p>
          <a:p>
            <a:pPr marL="0" indent="0">
              <a:buNone/>
            </a:pPr>
            <a:r>
              <a:rPr lang="en-US" dirty="0" smtClean="0"/>
              <a:t>padding: 16px;</a:t>
            </a:r>
          </a:p>
          <a:p>
            <a:pPr marL="0" indent="0">
              <a:buNone/>
            </a:pPr>
            <a:r>
              <a:rPr lang="en-US" dirty="0" smtClean="0"/>
              <a:t>} 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&lt;p id=’</a:t>
            </a:r>
            <a:r>
              <a:rPr lang="en-US" dirty="0" err="1" smtClean="0"/>
              <a:t>em</a:t>
            </a:r>
            <a:r>
              <a:rPr lang="en-US" dirty="0" smtClean="0"/>
              <a:t>-measurement’&gt;</a:t>
            </a:r>
          </a:p>
          <a:p>
            <a:pPr marL="0" indent="0">
              <a:buNone/>
            </a:pPr>
            <a:r>
              <a:rPr lang="en-US" dirty="0" smtClean="0"/>
              <a:t>This paragraph is 12em wide, with a 1em padding.</a:t>
            </a:r>
          </a:p>
          <a:p>
            <a:pPr marL="0" indent="0">
              <a:buNone/>
            </a:pP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&lt;p id=’</a:t>
            </a:r>
            <a:r>
              <a:rPr lang="en-US" dirty="0" err="1" smtClean="0"/>
              <a:t>px</a:t>
            </a:r>
            <a:r>
              <a:rPr lang="en-US" dirty="0" smtClean="0"/>
              <a:t>-measurement’&gt;</a:t>
            </a:r>
          </a:p>
          <a:p>
            <a:pPr marL="0" indent="0">
              <a:buNone/>
            </a:pPr>
            <a:r>
              <a:rPr lang="en-US" dirty="0" smtClean="0"/>
              <a:t>This paragraph is 192 pixels wide, with 16 pixels of</a:t>
            </a:r>
          </a:p>
          <a:p>
            <a:pPr marL="0" indent="0">
              <a:buNone/>
            </a:pPr>
            <a:r>
              <a:rPr lang="en-US" dirty="0" smtClean="0"/>
              <a:t>padding.</a:t>
            </a:r>
          </a:p>
          <a:p>
            <a:pPr marL="0" indent="0">
              <a:buNone/>
            </a:pP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&lt;title&gt;Experimenting with Percentage Measurement&lt;/title&gt;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width: 100%;</a:t>
            </a:r>
          </a:p>
          <a:p>
            <a:pPr marL="0" indent="0">
              <a:buNone/>
            </a:pPr>
            <a:r>
              <a:rPr lang="en-US" dirty="0" smtClean="0"/>
              <a:t>background: black;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&lt;div&gt;What happens when I apply a 100% width?&lt;/div&gt;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Negative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&lt;title&gt;Setting a Negative Margin&lt;/title&gt;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background: black;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margin: -10px 0 0 -15px;</a:t>
            </a:r>
          </a:p>
          <a:p>
            <a:pPr marL="0" indent="0">
              <a:buNone/>
            </a:pPr>
            <a:r>
              <a:rPr lang="en-US" dirty="0" smtClean="0"/>
              <a:t>font: 12px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&lt;h1&gt;margin: 10px(top) 0(right) 0(bottom) 0px(left);&lt;/</a:t>
            </a:r>
            <a:r>
              <a:rPr lang="en-US" dirty="0" smtClean="0"/>
              <a:t>h1&gt;</a:t>
            </a:r>
          </a:p>
          <a:p>
            <a:pPr marL="0" indent="0">
              <a:buNone/>
            </a:pPr>
            <a:r>
              <a:rPr lang="en-US" dirty="0" smtClean="0"/>
              <a:t>&lt;div&gt;What happens when I apply a negative margin?&lt;/div&gt;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Color keywords </a:t>
            </a:r>
          </a:p>
          <a:p>
            <a:r>
              <a:rPr lang="en-US" b="1" dirty="0" smtClean="0"/>
              <a:t>RGB values</a:t>
            </a:r>
          </a:p>
          <a:p>
            <a:r>
              <a:rPr lang="en-US" b="1" dirty="0" smtClean="0"/>
              <a:t>RGB Percentage</a:t>
            </a:r>
          </a:p>
          <a:p>
            <a:r>
              <a:rPr lang="en-US" b="1" dirty="0" smtClean="0"/>
              <a:t>Hexadecimal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CSS background properties are used to define the background effects for elements.</a:t>
            </a:r>
          </a:p>
          <a:p>
            <a:pPr marL="0" indent="0">
              <a:buNone/>
            </a:pPr>
            <a:r>
              <a:rPr lang="en-US" b="1" dirty="0" smtClean="0"/>
              <a:t>CSS background properties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background-color</a:t>
            </a:r>
          </a:p>
          <a:p>
            <a:pPr marL="0" indent="0">
              <a:buNone/>
            </a:pPr>
            <a:r>
              <a:rPr lang="en-US" sz="2800" dirty="0" smtClean="0"/>
              <a:t>background-image</a:t>
            </a:r>
          </a:p>
          <a:p>
            <a:pPr marL="0" indent="0">
              <a:buNone/>
            </a:pPr>
            <a:r>
              <a:rPr lang="en-US" sz="2800" dirty="0" smtClean="0"/>
              <a:t>background-repeat</a:t>
            </a:r>
          </a:p>
          <a:p>
            <a:pPr marL="0" indent="0">
              <a:buNone/>
            </a:pPr>
            <a:r>
              <a:rPr lang="en-US" sz="2800" dirty="0" smtClean="0"/>
              <a:t>background-attachment</a:t>
            </a:r>
          </a:p>
          <a:p>
            <a:pPr marL="0" indent="0">
              <a:buNone/>
            </a:pPr>
            <a:r>
              <a:rPr lang="en-US" sz="2800" dirty="0" smtClean="0"/>
              <a:t>background-position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body {</a:t>
            </a:r>
            <a:br>
              <a:rPr lang="en-US" dirty="0" smtClean="0"/>
            </a:br>
            <a:r>
              <a:rPr lang="en-US" dirty="0" smtClean="0"/>
              <a:t>   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h1 {</a:t>
            </a:r>
            <a:br>
              <a:rPr lang="en-US" dirty="0" smtClean="0"/>
            </a:br>
            <a:r>
              <a:rPr lang="en-US" dirty="0" smtClean="0"/>
              <a:t>    background-color: green;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 {</a:t>
            </a:r>
            <a:br>
              <a:rPr lang="en-US" dirty="0" smtClean="0"/>
            </a:br>
            <a:r>
              <a:rPr lang="en-US" dirty="0" smtClean="0"/>
              <a:t>   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 {</a:t>
            </a:r>
            <a:br>
              <a:rPr lang="en-US" dirty="0" smtClean="0"/>
            </a:br>
            <a:r>
              <a:rPr lang="en-US" dirty="0" smtClean="0"/>
              <a:t>    background-color: yellow;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body {</a:t>
            </a:r>
            <a:br>
              <a:rPr lang="en-US" dirty="0" smtClean="0"/>
            </a:br>
            <a:r>
              <a:rPr lang="en-US" dirty="0" smtClean="0"/>
              <a:t>    background-image: </a:t>
            </a:r>
            <a:r>
              <a:rPr lang="en-US" dirty="0" err="1" smtClean="0"/>
              <a:t>url</a:t>
            </a:r>
            <a:r>
              <a:rPr lang="en-US" dirty="0" smtClean="0"/>
              <a:t>("paper.gif");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repeated only horizontally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body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("gradient_bg.png");</a:t>
            </a:r>
          </a:p>
          <a:p>
            <a:pPr marL="0" indent="0">
              <a:buNone/>
            </a:pPr>
            <a:r>
              <a:rPr lang="en-US" dirty="0" smtClean="0"/>
              <a:t>    background-repeat: repeat-x;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body {</a:t>
            </a:r>
          </a:p>
          <a:p>
            <a:pPr marL="0" indent="0">
              <a:buNone/>
            </a:pPr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("img_tree.png");</a:t>
            </a:r>
          </a:p>
          <a:p>
            <a:pPr marL="0" indent="0">
              <a:buNone/>
            </a:pPr>
            <a:r>
              <a:rPr lang="en-US" dirty="0" smtClean="0"/>
              <a:t>    background-repeat: no-repeat;</a:t>
            </a:r>
          </a:p>
          <a:p>
            <a:pPr marL="0" indent="0">
              <a:buNone/>
            </a:pPr>
            <a:r>
              <a:rPr lang="en-US" dirty="0" smtClean="0"/>
              <a:t>    background-position: right top;</a:t>
            </a:r>
          </a:p>
          <a:p>
            <a:pPr marL="0" indent="0">
              <a:buNone/>
            </a:pPr>
            <a:r>
              <a:rPr lang="en-US" dirty="0" smtClean="0"/>
              <a:t>    margin-right: 200px;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dotted - Defines a dotted border</a:t>
            </a:r>
          </a:p>
          <a:p>
            <a:r>
              <a:rPr lang="en-US" dirty="0" smtClean="0"/>
              <a:t>dashed - Defines a dashed border</a:t>
            </a:r>
          </a:p>
          <a:p>
            <a:r>
              <a:rPr lang="en-US" dirty="0" smtClean="0"/>
              <a:t>solid - Defines a solid border</a:t>
            </a:r>
          </a:p>
          <a:p>
            <a:r>
              <a:rPr lang="en-US" dirty="0" smtClean="0"/>
              <a:t>double - Defines a double border</a:t>
            </a:r>
          </a:p>
          <a:p>
            <a:r>
              <a:rPr lang="en-US" dirty="0" smtClean="0"/>
              <a:t>groove - Defines a 3D grooved border. The effect depends on the border-color value</a:t>
            </a:r>
          </a:p>
          <a:p>
            <a:r>
              <a:rPr lang="en-US" dirty="0" smtClean="0"/>
              <a:t>ridge - Defines a 3D ridged border. The effect depends on the border-color value</a:t>
            </a:r>
          </a:p>
          <a:p>
            <a:r>
              <a:rPr lang="en-US" dirty="0" smtClean="0"/>
              <a:t>inset - Defines a 3D inset border. The effect depends on the border-color value</a:t>
            </a:r>
          </a:p>
          <a:p>
            <a:r>
              <a:rPr lang="en-US" dirty="0" smtClean="0"/>
              <a:t>outset - Defines a 3D outset border. The effect depends on the border-color value</a:t>
            </a:r>
          </a:p>
          <a:p>
            <a:r>
              <a:rPr lang="en-US" dirty="0" smtClean="0"/>
              <a:t>none - Defines no border</a:t>
            </a:r>
          </a:p>
          <a:p>
            <a:r>
              <a:rPr lang="en-US" dirty="0" smtClean="0"/>
              <a:t>hidden - Defines a hidden border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ody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margin: 0;</a:t>
            </a:r>
          </a:p>
          <a:p>
            <a:pPr marL="0" indent="0">
              <a:buNone/>
            </a:pPr>
            <a:r>
              <a:rPr lang="en-US" dirty="0" smtClean="0"/>
              <a:t>padding: 0;</a:t>
            </a:r>
          </a:p>
          <a:p>
            <a:pPr marL="0" indent="0">
              <a:buNone/>
            </a:pPr>
            <a:r>
              <a:rPr lang="en-US" dirty="0" smtClean="0"/>
              <a:t>background: red;</a:t>
            </a:r>
          </a:p>
          <a:p>
            <a:pPr marL="0" indent="0">
              <a:buNone/>
            </a:pPr>
            <a:r>
              <a:rPr lang="en-US" dirty="0" smtClean="0"/>
              <a:t>font: 12px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p.dotted</a:t>
            </a:r>
            <a:r>
              <a:rPr lang="en-US" dirty="0" smtClean="0"/>
              <a:t> {border-style: dotted;}</a:t>
            </a:r>
            <a:br>
              <a:rPr lang="en-US" dirty="0" smtClean="0"/>
            </a:br>
            <a:r>
              <a:rPr lang="en-US" dirty="0" err="1" smtClean="0"/>
              <a:t>p.dashed</a:t>
            </a:r>
            <a:r>
              <a:rPr lang="en-US" dirty="0" smtClean="0"/>
              <a:t> {border-style: dashed;}</a:t>
            </a:r>
            <a:br>
              <a:rPr lang="en-US" dirty="0" smtClean="0"/>
            </a:br>
            <a:r>
              <a:rPr lang="en-US" dirty="0" err="1" smtClean="0"/>
              <a:t>p.solid</a:t>
            </a:r>
            <a:r>
              <a:rPr lang="en-US" dirty="0" smtClean="0"/>
              <a:t> {border-style: solid;}</a:t>
            </a:r>
            <a:br>
              <a:rPr lang="en-US" dirty="0" smtClean="0"/>
            </a:br>
            <a:r>
              <a:rPr lang="en-US" dirty="0" err="1" smtClean="0"/>
              <a:t>p.double</a:t>
            </a:r>
            <a:r>
              <a:rPr lang="en-US" dirty="0" smtClean="0"/>
              <a:t> {border-style: double;}</a:t>
            </a:r>
            <a:br>
              <a:rPr lang="en-US" dirty="0" smtClean="0"/>
            </a:br>
            <a:r>
              <a:rPr lang="en-US" dirty="0" err="1" smtClean="0"/>
              <a:t>p.groove</a:t>
            </a:r>
            <a:r>
              <a:rPr lang="en-US" dirty="0" smtClean="0"/>
              <a:t> {border-style: groove;}</a:t>
            </a:r>
            <a:br>
              <a:rPr lang="en-US" dirty="0" smtClean="0"/>
            </a:br>
            <a:r>
              <a:rPr lang="en-US" dirty="0" err="1" smtClean="0"/>
              <a:t>p.ridge</a:t>
            </a:r>
            <a:r>
              <a:rPr lang="en-US" dirty="0" smtClean="0"/>
              <a:t> {border-style: ridge;}</a:t>
            </a:r>
            <a:br>
              <a:rPr lang="en-US" dirty="0" smtClean="0"/>
            </a:br>
            <a:r>
              <a:rPr lang="en-US" dirty="0" err="1" smtClean="0"/>
              <a:t>p.inset</a:t>
            </a:r>
            <a:r>
              <a:rPr lang="en-US" dirty="0" smtClean="0"/>
              <a:t> {border-style: inset;}</a:t>
            </a:r>
            <a:br>
              <a:rPr lang="en-US" dirty="0" smtClean="0"/>
            </a:br>
            <a:r>
              <a:rPr lang="en-US" dirty="0" err="1" smtClean="0"/>
              <a:t>p.outset</a:t>
            </a:r>
            <a:r>
              <a:rPr lang="en-US" dirty="0" smtClean="0"/>
              <a:t> {border-style: outset;}</a:t>
            </a:r>
            <a:br>
              <a:rPr lang="en-US" dirty="0" smtClean="0"/>
            </a:br>
            <a:r>
              <a:rPr lang="en-US" dirty="0" err="1" smtClean="0"/>
              <a:t>p.none</a:t>
            </a:r>
            <a:r>
              <a:rPr lang="en-US" dirty="0" smtClean="0"/>
              <a:t> {border-style: none;}</a:t>
            </a:r>
            <a:br>
              <a:rPr lang="en-US" dirty="0" smtClean="0"/>
            </a:br>
            <a:r>
              <a:rPr lang="en-US" dirty="0" err="1" smtClean="0"/>
              <a:t>p.hidden</a:t>
            </a:r>
            <a:r>
              <a:rPr lang="en-US" dirty="0" smtClean="0"/>
              <a:t> {border-style: hidden;}</a:t>
            </a:r>
            <a:br>
              <a:rPr lang="en-US" dirty="0" smtClean="0"/>
            </a:br>
            <a:r>
              <a:rPr lang="en-US" dirty="0" smtClean="0"/>
              <a:t>p.mix {border-style: dotted dashed solid double;}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border-left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dirty="0" smtClean="0"/>
              <a:t>    border-left: 6px solid red;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lightgrey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 {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  border-bottom: 6px solid red;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  background-color: </a:t>
            </a:r>
            <a:r>
              <a:rPr lang="en-US" dirty="0" err="1" smtClean="0">
                <a:solidFill>
                  <a:srgbClr val="0070C0"/>
                </a:solidFill>
              </a:rPr>
              <a:t>lightgrey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border-radius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p.normal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border: 2px solid red;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p.round1 {</a:t>
            </a:r>
          </a:p>
          <a:p>
            <a:pPr marL="0" indent="0">
              <a:buNone/>
            </a:pPr>
            <a:r>
              <a:rPr lang="en-US" dirty="0" smtClean="0"/>
              <a:t>    border: 2px solid red;</a:t>
            </a:r>
          </a:p>
          <a:p>
            <a:pPr marL="0" indent="0">
              <a:buNone/>
            </a:pPr>
            <a:r>
              <a:rPr lang="en-US" dirty="0" smtClean="0"/>
              <a:t>    border-radius: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p.round2 {</a:t>
            </a:r>
          </a:p>
          <a:p>
            <a:pPr marL="0" indent="0">
              <a:buNone/>
            </a:pPr>
            <a:r>
              <a:rPr lang="en-US" dirty="0" smtClean="0"/>
              <a:t>    border: 2px solid red;</a:t>
            </a:r>
          </a:p>
          <a:p>
            <a:pPr marL="0" indent="0">
              <a:buNone/>
            </a:pPr>
            <a:r>
              <a:rPr lang="en-US" dirty="0" smtClean="0"/>
              <a:t>    border-radius: 8px;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p.round3 {</a:t>
            </a:r>
          </a:p>
          <a:p>
            <a:pPr marL="0" indent="0">
              <a:buNone/>
            </a:pPr>
            <a:r>
              <a:rPr lang="en-US" dirty="0" smtClean="0"/>
              <a:t>    border: 2px solid red;</a:t>
            </a:r>
          </a:p>
          <a:p>
            <a:pPr marL="0" indent="0">
              <a:buNone/>
            </a:pPr>
            <a:r>
              <a:rPr lang="en-US" dirty="0" smtClean="0"/>
              <a:t>    border-radius: 12px;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&lt;h2&gt;The border-radius Property&lt;/h2&gt;</a:t>
            </a:r>
          </a:p>
          <a:p>
            <a:pPr marL="0" indent="0">
              <a:buNone/>
            </a:pPr>
            <a:r>
              <a:rPr lang="en-US" dirty="0" smtClean="0"/>
              <a:t>&lt;p&gt;This property is used to add rounded borders to an element:&lt;/p&gt;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 class="normal"&gt;Normal border&lt;/p&gt;</a:t>
            </a:r>
          </a:p>
          <a:p>
            <a:pPr marL="0" indent="0">
              <a:buNone/>
            </a:pPr>
            <a:r>
              <a:rPr lang="en-US" dirty="0" smtClean="0"/>
              <a:t>&lt;p class="round1"&gt;Round border&lt;/p&gt;</a:t>
            </a:r>
          </a:p>
          <a:p>
            <a:pPr marL="0" indent="0">
              <a:buNone/>
            </a:pPr>
            <a:r>
              <a:rPr lang="en-US" dirty="0" smtClean="0"/>
              <a:t>&lt;p class="round2"&gt;Rounder border&lt;/p&gt;</a:t>
            </a:r>
          </a:p>
          <a:p>
            <a:pPr marL="0" indent="0">
              <a:buNone/>
            </a:pPr>
            <a:r>
              <a:rPr lang="en-US" dirty="0" smtClean="0"/>
              <a:t>&lt;p class="round3"&gt;Roundest border&lt;/p&gt;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CSS has properties for specifying the margin for each side of an element:</a:t>
            </a:r>
          </a:p>
          <a:p>
            <a:r>
              <a:rPr lang="en-US" dirty="0" smtClean="0"/>
              <a:t>margin-top</a:t>
            </a:r>
          </a:p>
          <a:p>
            <a:r>
              <a:rPr lang="en-US" dirty="0" smtClean="0"/>
              <a:t>margin-right</a:t>
            </a:r>
          </a:p>
          <a:p>
            <a:r>
              <a:rPr lang="en-US" dirty="0" smtClean="0"/>
              <a:t>margin-bottom</a:t>
            </a:r>
          </a:p>
          <a:p>
            <a:r>
              <a:rPr lang="en-US" dirty="0" smtClean="0"/>
              <a:t>margin-left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 Margins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    margin-top: 100px;</a:t>
            </a:r>
          </a:p>
          <a:p>
            <a:pPr marL="0" indent="0">
              <a:buNone/>
            </a:pPr>
            <a:r>
              <a:rPr lang="en-US" dirty="0" smtClean="0"/>
              <a:t>    margin-bottom: 100px;</a:t>
            </a:r>
          </a:p>
          <a:p>
            <a:pPr marL="0" indent="0">
              <a:buNone/>
            </a:pPr>
            <a:r>
              <a:rPr lang="en-US" dirty="0" smtClean="0"/>
              <a:t>    margin-right: 150px;</a:t>
            </a:r>
          </a:p>
          <a:p>
            <a:pPr marL="0" indent="0">
              <a:buNone/>
            </a:pPr>
            <a:r>
              <a:rPr lang="en-US" dirty="0" smtClean="0"/>
              <a:t>    margin-left: 80px;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&lt;h2&gt;Using individual margin properties&lt;/h2&gt;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&lt;div&gt;This div element has a top margin of 100px, a right margin of 150px, a bottom margin of 100px, and a left margin of 80px.&lt;/div&gt;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 {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  margin: 100px 150px 100px 80px;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inherit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div.container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   border: 1px solid red;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margin-left</a:t>
            </a:r>
            <a:r>
              <a:rPr lang="en-US" dirty="0" smtClean="0"/>
              <a:t>: 100px;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p.one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margin-left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inherit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Padding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padding-top</a:t>
            </a:r>
          </a:p>
          <a:p>
            <a:r>
              <a:rPr lang="en-US" dirty="0" smtClean="0"/>
              <a:t>padding-right</a:t>
            </a:r>
          </a:p>
          <a:p>
            <a:r>
              <a:rPr lang="en-US" dirty="0" smtClean="0"/>
              <a:t>padding-bottom</a:t>
            </a:r>
          </a:p>
          <a:p>
            <a:r>
              <a:rPr lang="en-US" dirty="0" smtClean="0"/>
              <a:t>padding-left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padding-top: 50px;</a:t>
            </a:r>
          </a:p>
          <a:p>
            <a:pPr marL="0" indent="0">
              <a:buNone/>
            </a:pPr>
            <a:r>
              <a:rPr lang="en-US" dirty="0" smtClean="0"/>
              <a:t>    padding-right: 30px;</a:t>
            </a:r>
          </a:p>
          <a:p>
            <a:pPr marL="0" indent="0">
              <a:buNone/>
            </a:pPr>
            <a:r>
              <a:rPr lang="en-US" dirty="0" smtClean="0"/>
              <a:t>    padding-bottom: 50px;</a:t>
            </a:r>
          </a:p>
          <a:p>
            <a:pPr marL="0" indent="0">
              <a:buNone/>
            </a:pPr>
            <a:r>
              <a:rPr lang="en-US" dirty="0" smtClean="0"/>
              <a:t>    padding-left: 80px;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&lt;h2&gt;Using individual padding properties&lt;/h2&gt;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&lt;div&gt;This div element has a top padding of 50px, a right padding of 30px, a bottom padding of 50px, and a left padding of 80px.&lt;/div&gt;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Padding shorthand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div.ex1 {</a:t>
            </a:r>
          </a:p>
          <a:p>
            <a:pPr marL="0" indent="0">
              <a:buNone/>
            </a:pPr>
            <a:r>
              <a:rPr lang="en-US" dirty="0" smtClean="0"/>
              <a:t>    padding: 25px 50px 75px 100px;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div.ex2 {</a:t>
            </a:r>
          </a:p>
          <a:p>
            <a:pPr marL="0" indent="0">
              <a:buNone/>
            </a:pPr>
            <a:r>
              <a:rPr lang="en-US" dirty="0" smtClean="0"/>
              <a:t>    padding: 25px 50px 75px;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div.ex3 {</a:t>
            </a:r>
          </a:p>
          <a:p>
            <a:pPr marL="0" indent="0">
              <a:buNone/>
            </a:pPr>
            <a:r>
              <a:rPr lang="en-US" dirty="0" smtClean="0"/>
              <a:t>    padding: 25px 50px;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div.ex4 {</a:t>
            </a:r>
          </a:p>
          <a:p>
            <a:pPr marL="0" indent="0">
              <a:buNone/>
            </a:pPr>
            <a:r>
              <a:rPr lang="en-US" dirty="0" smtClean="0"/>
              <a:t>    padding: 25px;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&lt;h2&gt;Using the padding shorthand property&lt;/h2&gt;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class="ex1"&gt;This div element has a top padding of 25px, a right padding of 50px, a bottom padding of 75px and a left padding of 100px.&lt;/div&gt;&lt;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class="ex2"&gt;This div element has a top padding of 25px, a left and right padding of 50px, and a bottom padding of 75px.&lt;/div&gt;&lt;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&lt;div class="ex3"&gt;This div element has a top and bottom padding of 25px, and a left and right padding of 50px.&lt;/div&gt;&lt;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class="ex4"&gt;This div element has a top, right, bottom and left </a:t>
            </a:r>
            <a:r>
              <a:rPr lang="en-US" dirty="0" err="1" smtClean="0"/>
              <a:t>paddding</a:t>
            </a:r>
            <a:r>
              <a:rPr lang="en-US" dirty="0" smtClean="0"/>
              <a:t> of 25px.&lt;/div&gt;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 {</a:t>
            </a:r>
            <a:br>
              <a:rPr lang="en-US" dirty="0" smtClean="0"/>
            </a:br>
            <a:r>
              <a:rPr lang="en-US" dirty="0" smtClean="0"/>
              <a:t>    height: 200px;</a:t>
            </a:r>
            <a:br>
              <a:rPr lang="en-US" dirty="0" smtClean="0"/>
            </a:br>
            <a:r>
              <a:rPr lang="en-US" dirty="0" smtClean="0"/>
              <a:t>    width: 50%;</a:t>
            </a:r>
            <a:br>
              <a:rPr lang="en-US" dirty="0" smtClean="0"/>
            </a:br>
            <a:r>
              <a:rPr lang="en-US" dirty="0" smtClean="0"/>
              <a:t>    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  <a:br>
              <a:rPr lang="en-US" dirty="0" smtClean="0"/>
            </a:br>
            <a:r>
              <a:rPr lang="en-US" dirty="0" smtClean="0"/>
              <a:t>    height: 100px;</a:t>
            </a:r>
            <a:br>
              <a:rPr lang="en-US" dirty="0" smtClean="0"/>
            </a:br>
            <a:r>
              <a:rPr lang="en-US" dirty="0" smtClean="0"/>
              <a:t>    width: 500px;</a:t>
            </a:r>
            <a:br>
              <a:rPr lang="en-US" dirty="0" smtClean="0"/>
            </a:br>
            <a:r>
              <a:rPr lang="en-US" dirty="0" smtClean="0"/>
              <a:t>    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 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lightgrey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width: 300px;</a:t>
            </a:r>
          </a:p>
          <a:p>
            <a:pPr marL="0" indent="0">
              <a:buNone/>
            </a:pPr>
            <a:r>
              <a:rPr lang="en-US" dirty="0" smtClean="0"/>
              <a:t>    border: 25px solid green;</a:t>
            </a:r>
          </a:p>
          <a:p>
            <a:pPr marL="0" indent="0">
              <a:buNone/>
            </a:pPr>
            <a:r>
              <a:rPr lang="en-US" dirty="0" smtClean="0"/>
              <a:t>    padding: 25px;</a:t>
            </a:r>
          </a:p>
          <a:p>
            <a:pPr marL="0" indent="0">
              <a:buNone/>
            </a:pPr>
            <a:r>
              <a:rPr lang="en-US" dirty="0" smtClean="0"/>
              <a:t>    margin: 25px;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&lt;h2&gt;Demonstrating the Box Model&lt;/h2&gt;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&lt;p&gt;The CSS box model is essentially a box that wraps around every HTML element. It consists of: borders, padding, margins, and the actual content.&lt;/p&gt;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&lt;div&gt;This text is the actual content of the box. We have added a 25px padding, 25px margin and a 25px green border.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ea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occaecat</a:t>
            </a:r>
            <a:r>
              <a:rPr lang="en-US" dirty="0" smtClean="0"/>
              <a:t> </a:t>
            </a:r>
            <a:r>
              <a:rPr lang="en-US" dirty="0" err="1" smtClean="0"/>
              <a:t>cupidatat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qui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mollit</a:t>
            </a:r>
            <a:r>
              <a:rPr lang="en-US" dirty="0" smtClean="0"/>
              <a:t> </a:t>
            </a:r>
            <a:r>
              <a:rPr lang="en-US" dirty="0" err="1" smtClean="0"/>
              <a:t>anim</a:t>
            </a:r>
            <a:r>
              <a:rPr lang="en-US" dirty="0" smtClean="0"/>
              <a:t>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laborum</a:t>
            </a:r>
            <a:r>
              <a:rPr lang="en-US" dirty="0" smtClean="0"/>
              <a:t>.&lt;/div&gt;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html&gt;&lt;html&gt;&lt;head&gt;&lt;style&gt;table, </a:t>
            </a:r>
            <a:r>
              <a:rPr lang="en-US" dirty="0" err="1" smtClean="0"/>
              <a:t>th</a:t>
            </a:r>
            <a:r>
              <a:rPr lang="en-US" dirty="0" smtClean="0"/>
              <a:t>, td { border: 1px solid black;}&lt;/style&gt;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&lt;body&gt;​&lt;h2&gt;Add a border to a table:&lt;/h2&gt;</a:t>
            </a:r>
          </a:p>
          <a:p>
            <a:pPr marL="0" indent="0">
              <a:buNone/>
            </a:pPr>
            <a:r>
              <a:rPr lang="en-US" dirty="0" smtClean="0"/>
              <a:t>​&lt;table&gt;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&lt;td&gt;Peter&lt;/td&gt; </a:t>
            </a:r>
          </a:p>
          <a:p>
            <a:pPr marL="0" indent="0">
              <a:buNone/>
            </a:pPr>
            <a:r>
              <a:rPr lang="en-US" dirty="0" smtClean="0"/>
              <a:t>&lt;td&gt;Griffin&lt;/td&gt;</a:t>
            </a:r>
          </a:p>
          <a:p>
            <a:pPr marL="0" indent="0">
              <a:buNone/>
            </a:pPr>
            <a:r>
              <a:rPr lang="en-US" dirty="0" smtClean="0"/>
              <a:t>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&lt;td&gt;Lois&lt;/td&gt;</a:t>
            </a:r>
          </a:p>
          <a:p>
            <a:pPr marL="0" indent="0">
              <a:buNone/>
            </a:pPr>
            <a:r>
              <a:rPr lang="en-US" dirty="0" smtClean="0"/>
              <a:t> &lt;td&gt;Griffin&lt;/td&gt;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&lt;/table&gt;​</a:t>
            </a:r>
          </a:p>
          <a:p>
            <a:pPr marL="0" indent="0">
              <a:buNone/>
            </a:pPr>
            <a:r>
              <a:rPr lang="en-US" dirty="0" smtClean="0"/>
              <a:t>&lt;/body&gt;&lt;/html&gt;​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b="1" dirty="0" smtClean="0"/>
              <a:t>borders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 {</a:t>
            </a:r>
          </a:p>
          <a:p>
            <a:pPr marL="0" indent="0">
              <a:buNone/>
            </a:pPr>
            <a:r>
              <a:rPr lang="en-US" dirty="0" smtClean="0"/>
              <a:t>    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table, td, </a:t>
            </a:r>
            <a:r>
              <a:rPr lang="en-US" dirty="0" err="1" smtClean="0"/>
              <a:t>th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&lt;h2&gt;Let the borders collapse:&lt;/h2&gt;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&lt;table&gt;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&lt;td&gt;Peter&lt;/td&gt;</a:t>
            </a:r>
          </a:p>
          <a:p>
            <a:pPr marL="0" indent="0">
              <a:buNone/>
            </a:pPr>
            <a:r>
              <a:rPr lang="en-US" dirty="0" smtClean="0"/>
              <a:t>    &lt;td&gt;Griffin&lt;/td&gt;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&lt;td&gt;Lois&lt;/td&gt;</a:t>
            </a:r>
          </a:p>
          <a:p>
            <a:pPr marL="0" indent="0">
              <a:buNone/>
            </a:pPr>
            <a:r>
              <a:rPr lang="en-US" dirty="0" smtClean="0"/>
              <a:t>    &lt;td&gt;Griffin&lt;/td&gt;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&lt;p&gt;&lt;b&gt;Note:&lt;/b&gt; If a !DOCTYPE is not specified, the border-collapse property can produce unexpected results </a:t>
            </a:r>
          </a:p>
          <a:p>
            <a:pPr marL="0" indent="0">
              <a:buNone/>
            </a:pPr>
            <a:r>
              <a:rPr lang="en-US" dirty="0" smtClean="0"/>
              <a:t>in IE8 and earlier versions.&lt;/p&gt;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 width and height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td, </a:t>
            </a:r>
            <a:r>
              <a:rPr lang="en-US" dirty="0" err="1" smtClean="0"/>
              <a:t>th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{</a:t>
            </a:r>
          </a:p>
          <a:p>
            <a:pPr marL="0" indent="0">
              <a:buNone/>
            </a:pPr>
            <a:r>
              <a:rPr lang="en-US" dirty="0" smtClean="0"/>
              <a:t>    border-collapse: collapse;</a:t>
            </a:r>
          </a:p>
          <a:p>
            <a:pPr marL="0" indent="0">
              <a:buNone/>
            </a:pPr>
            <a:r>
              <a:rPr lang="en-US" dirty="0" smtClean="0"/>
              <a:t>    width: 100%;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height: 50px;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&lt;h2&gt;The width and height Properties&lt;/h2&gt;</a:t>
            </a:r>
          </a:p>
          <a:p>
            <a:pPr marL="0" indent="0">
              <a:buNone/>
            </a:pPr>
            <a:r>
              <a:rPr lang="en-US" dirty="0" smtClean="0"/>
              <a:t>&lt;p&gt;Set the width of the table, and the height of the table header row:&lt;/p&gt;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&lt;table&gt;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&gt;Savings&lt;/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&lt;td&gt;Peter&lt;/td&gt;</a:t>
            </a:r>
          </a:p>
          <a:p>
            <a:pPr marL="0" indent="0">
              <a:buNone/>
            </a:pPr>
            <a:r>
              <a:rPr lang="en-US" dirty="0" smtClean="0"/>
              <a:t>    &lt;td&gt;Griffin&lt;/td&gt;</a:t>
            </a:r>
          </a:p>
          <a:p>
            <a:pPr marL="0" indent="0">
              <a:buNone/>
            </a:pPr>
            <a:r>
              <a:rPr lang="en-US" dirty="0" smtClean="0"/>
              <a:t>    &lt;td&gt;$100&lt;/td&gt;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&lt;td&gt;Lois&lt;/td&gt;</a:t>
            </a:r>
          </a:p>
          <a:p>
            <a:pPr marL="0" indent="0">
              <a:buNone/>
            </a:pPr>
            <a:r>
              <a:rPr lang="en-US" dirty="0" smtClean="0"/>
              <a:t>    &lt;td&gt;Griffin&lt;/td&gt;</a:t>
            </a:r>
          </a:p>
          <a:p>
            <a:pPr marL="0" indent="0">
              <a:buNone/>
            </a:pPr>
            <a:r>
              <a:rPr lang="en-US" dirty="0" smtClean="0"/>
              <a:t>    &lt;td&gt;$150&lt;/td&gt;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&lt;td&gt;Joe&lt;/td&gt;</a:t>
            </a:r>
          </a:p>
          <a:p>
            <a:pPr marL="0" indent="0">
              <a:buNone/>
            </a:pPr>
            <a:r>
              <a:rPr lang="en-US" dirty="0" smtClean="0"/>
              <a:t>    &lt;td&gt;Swanson&lt;/td&gt;</a:t>
            </a:r>
          </a:p>
          <a:p>
            <a:pPr marL="0" indent="0">
              <a:buNone/>
            </a:pPr>
            <a:r>
              <a:rPr lang="en-US" dirty="0" smtClean="0"/>
              <a:t>    &lt;td&gt;$300&lt;/td&gt;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&lt;td&gt;Cleveland&lt;/td&gt;</a:t>
            </a:r>
          </a:p>
          <a:p>
            <a:pPr marL="0" indent="0">
              <a:buNone/>
            </a:pPr>
            <a:r>
              <a:rPr lang="en-US" dirty="0" smtClean="0"/>
              <a:t>    &lt;td&gt;Brown&lt;/td&gt;</a:t>
            </a:r>
          </a:p>
          <a:p>
            <a:pPr marL="0" indent="0">
              <a:buNone/>
            </a:pPr>
            <a:r>
              <a:rPr lang="en-US" dirty="0" smtClean="0"/>
              <a:t>    &lt;td&gt;$250&lt;/td&gt;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Styling Lists With Colors: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ol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background: #ff9999;</a:t>
            </a:r>
          </a:p>
          <a:p>
            <a:pPr marL="0" indent="0">
              <a:buNone/>
            </a:pPr>
            <a:r>
              <a:rPr lang="en-US" dirty="0" smtClean="0"/>
              <a:t>    padding: 20px;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background: #3399ff;</a:t>
            </a:r>
          </a:p>
          <a:p>
            <a:pPr marL="0" indent="0">
              <a:buNone/>
            </a:pPr>
            <a:r>
              <a:rPr lang="en-US" dirty="0" smtClean="0"/>
              <a:t>    padding: 20px;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background: #ffe5e5;</a:t>
            </a:r>
          </a:p>
          <a:p>
            <a:pPr marL="0" indent="0">
              <a:buNone/>
            </a:pPr>
            <a:r>
              <a:rPr lang="en-US" dirty="0" smtClean="0"/>
              <a:t>    padding: 5px;</a:t>
            </a:r>
          </a:p>
          <a:p>
            <a:pPr marL="0" indent="0">
              <a:buNone/>
            </a:pPr>
            <a:r>
              <a:rPr lang="en-US" dirty="0" smtClean="0"/>
              <a:t>    margin-left: 35px;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background: #cce5ff;</a:t>
            </a:r>
          </a:p>
          <a:p>
            <a:pPr marL="0" indent="0">
              <a:buNone/>
            </a:pPr>
            <a:r>
              <a:rPr lang="en-US" dirty="0" smtClean="0"/>
              <a:t>    margin: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&lt;h1&gt;Styling Lists With Colors:&lt;/h1&gt;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&gt;Coffee&lt;/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&gt;Tea&lt;/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&gt;Coca Cola&lt;/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&gt;Coffee&lt;/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&gt;Tea&lt;/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li</a:t>
            </a:r>
            <a:r>
              <a:rPr lang="en-US" dirty="0" smtClean="0"/>
              <a:t>&gt;Coca Cola&lt;/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Styling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a:link - a normal, unvisited link</a:t>
            </a:r>
          </a:p>
          <a:p>
            <a:pPr marL="0" indent="0">
              <a:buNone/>
            </a:pPr>
            <a:r>
              <a:rPr lang="en-US" dirty="0" smtClean="0"/>
              <a:t>a:visited - a link the user has visited</a:t>
            </a:r>
          </a:p>
          <a:p>
            <a:pPr marL="0" indent="0">
              <a:buNone/>
            </a:pPr>
            <a:r>
              <a:rPr lang="en-US" dirty="0" smtClean="0"/>
              <a:t>a:hover - a link when the user </a:t>
            </a:r>
            <a:r>
              <a:rPr lang="en-US" dirty="0" err="1" smtClean="0"/>
              <a:t>mouses</a:t>
            </a:r>
            <a:r>
              <a:rPr lang="en-US" dirty="0" smtClean="0"/>
              <a:t> over it</a:t>
            </a:r>
          </a:p>
          <a:p>
            <a:pPr marL="0" indent="0">
              <a:buNone/>
            </a:pPr>
            <a:r>
              <a:rPr lang="en-US" dirty="0" smtClean="0"/>
              <a:t>a:active - a link the moment it is clicked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/* unvisited link */</a:t>
            </a:r>
          </a:p>
          <a:p>
            <a:pPr marL="0" indent="0">
              <a:buNone/>
            </a:pPr>
            <a:r>
              <a:rPr lang="en-US" dirty="0" smtClean="0"/>
              <a:t>a:link {</a:t>
            </a:r>
          </a:p>
          <a:p>
            <a:pPr marL="0" indent="0">
              <a:buNone/>
            </a:pPr>
            <a:r>
              <a:rPr lang="en-US" dirty="0" smtClean="0"/>
              <a:t>    color: red;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visited link */</a:t>
            </a:r>
          </a:p>
          <a:p>
            <a:pPr marL="0" indent="0">
              <a:buNone/>
            </a:pPr>
            <a:r>
              <a:rPr lang="en-US" dirty="0" smtClean="0"/>
              <a:t>a:visited {</a:t>
            </a:r>
          </a:p>
          <a:p>
            <a:pPr marL="0" indent="0">
              <a:buNone/>
            </a:pPr>
            <a:r>
              <a:rPr lang="en-US" dirty="0" smtClean="0"/>
              <a:t>    color: green;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mouse over link */</a:t>
            </a:r>
          </a:p>
          <a:p>
            <a:pPr marL="0" indent="0">
              <a:buNone/>
            </a:pPr>
            <a:r>
              <a:rPr lang="en-US" dirty="0" smtClean="0"/>
              <a:t>a:hover {</a:t>
            </a:r>
          </a:p>
          <a:p>
            <a:pPr marL="0" indent="0">
              <a:buNone/>
            </a:pPr>
            <a:r>
              <a:rPr lang="en-US" dirty="0" smtClean="0"/>
              <a:t>    color: </a:t>
            </a:r>
            <a:r>
              <a:rPr lang="en-US" dirty="0" err="1" smtClean="0"/>
              <a:t>hotpink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selected link */</a:t>
            </a:r>
          </a:p>
          <a:p>
            <a:pPr marL="0" indent="0">
              <a:buNone/>
            </a:pPr>
            <a:r>
              <a:rPr lang="en-US" dirty="0" smtClean="0"/>
              <a:t>a:active {</a:t>
            </a:r>
          </a:p>
          <a:p>
            <a:pPr marL="0" indent="0">
              <a:buNone/>
            </a:pPr>
            <a:r>
              <a:rPr lang="en-US" dirty="0" smtClean="0"/>
              <a:t>    color: blue;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&lt;p&gt;&lt;b&gt;&lt;a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is a link&lt;/a&gt;&lt;/b&gt;&lt;/p&gt;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a:hover MUST come after a:link and a:visited in the CSS definition in order to be effective.&lt;/p&gt;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a:active MUST come after a:hover in the CSS definition in order to be effective.&lt;/p&gt;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 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a:link {</a:t>
            </a:r>
          </a:p>
          <a:p>
            <a:pPr marL="0" indent="0">
              <a:buNone/>
            </a:pPr>
            <a:r>
              <a:rPr lang="en-US" dirty="0" smtClean="0"/>
              <a:t>    text-decoration: none;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a:visited {</a:t>
            </a:r>
          </a:p>
          <a:p>
            <a:pPr marL="0" indent="0">
              <a:buNone/>
            </a:pPr>
            <a:r>
              <a:rPr lang="en-US" dirty="0" smtClean="0"/>
              <a:t>    text-decoration: none;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a:hover {</a:t>
            </a:r>
          </a:p>
          <a:p>
            <a:pPr marL="0" indent="0">
              <a:buNone/>
            </a:pPr>
            <a:r>
              <a:rPr lang="en-US" dirty="0" smtClean="0"/>
              <a:t>    text-decoration: underline;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a:active {</a:t>
            </a:r>
          </a:p>
          <a:p>
            <a:pPr marL="0" indent="0">
              <a:buNone/>
            </a:pPr>
            <a:r>
              <a:rPr lang="en-US" dirty="0" smtClean="0"/>
              <a:t>    text-decoration: underline;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&lt;p&gt;&lt;b&gt;&lt;a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is a link&lt;/a&gt;&lt;/b&gt;&lt;/p&gt;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a:hover MUST come after a:link and a:visited in the CSS definition in order to be effective.&lt;/p&gt;</a:t>
            </a:r>
          </a:p>
          <a:p>
            <a:pPr marL="0" indent="0">
              <a:buNone/>
            </a:pPr>
            <a:r>
              <a:rPr lang="en-US" dirty="0" smtClean="0"/>
              <a:t>&lt;p&gt;&lt;b&gt;Note:&lt;/b&gt; a:active MUST come after a:hover in the CSS definition in order to be effective.&lt;/p&gt;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Link 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a:link {</a:t>
            </a:r>
          </a:p>
          <a:p>
            <a:r>
              <a:rPr lang="en-US" dirty="0" smtClean="0"/>
              <a:t>    background-color: yellow;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a:visited {</a:t>
            </a:r>
          </a:p>
          <a:p>
            <a:r>
              <a:rPr lang="en-US" dirty="0" smtClean="0"/>
              <a:t>    background-color: cyan;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a:hover {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a:active {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hotpink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&lt;p&gt;&lt;b&gt;&lt;a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is a link&lt;/a&gt;&lt;/b&gt;&lt;/p&gt;</a:t>
            </a:r>
          </a:p>
          <a:p>
            <a:r>
              <a:rPr lang="en-US" dirty="0" smtClean="0"/>
              <a:t>&lt;p&gt;&lt;b&gt;Note:&lt;/b&gt; a:hover MUST come after a:link and a:visited in the CSS definition in order to be effective.&lt;/p&gt;</a:t>
            </a:r>
          </a:p>
          <a:p>
            <a:r>
              <a:rPr lang="en-US" dirty="0" smtClean="0"/>
              <a:t>&lt;p&gt;&lt;b&gt;Note:&lt;/b&gt; a:active MUST come after a:hover in the CSS definition in order to be effective.&lt;/p&gt;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Link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a:link, a:visited {</a:t>
            </a:r>
          </a:p>
          <a:p>
            <a:r>
              <a:rPr lang="en-US" dirty="0" smtClean="0"/>
              <a:t>    background-color: #f44336;</a:t>
            </a:r>
          </a:p>
          <a:p>
            <a:r>
              <a:rPr lang="en-US" dirty="0" smtClean="0"/>
              <a:t>    color: white;</a:t>
            </a:r>
          </a:p>
          <a:p>
            <a:r>
              <a:rPr lang="en-US" dirty="0" smtClean="0"/>
              <a:t>    padding: 14px 25px;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text-decoration: none;</a:t>
            </a:r>
          </a:p>
          <a:p>
            <a:r>
              <a:rPr lang="en-US" dirty="0" smtClean="0"/>
              <a:t>    display: inline-block;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a:hover, a:active {</a:t>
            </a:r>
          </a:p>
          <a:p>
            <a:r>
              <a:rPr lang="en-US" dirty="0" smtClean="0"/>
              <a:t>    background-color: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is a link&lt;/a&gt;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body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background-color: linen;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h1 {</a:t>
            </a:r>
            <a:br>
              <a:rPr lang="en-US" dirty="0" smtClean="0"/>
            </a:br>
            <a:r>
              <a:rPr lang="en-US" dirty="0" smtClean="0"/>
              <a:t>    color: maroon;</a:t>
            </a:r>
            <a:br>
              <a:rPr lang="en-US" dirty="0" smtClean="0"/>
            </a:br>
            <a:r>
              <a:rPr lang="en-US" dirty="0" smtClean="0"/>
              <a:t>    margin-left: 40px;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.pagination {</a:t>
            </a:r>
          </a:p>
          <a:p>
            <a:pPr marL="0" indent="0">
              <a:buNone/>
            </a:pPr>
            <a:r>
              <a:rPr lang="en-US" dirty="0" smtClean="0"/>
              <a:t>    display: inline-block;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.pagination a {</a:t>
            </a:r>
          </a:p>
          <a:p>
            <a:pPr marL="0" indent="0">
              <a:buNone/>
            </a:pPr>
            <a:r>
              <a:rPr lang="en-US" dirty="0" smtClean="0"/>
              <a:t>    color: black;</a:t>
            </a:r>
          </a:p>
          <a:p>
            <a:pPr marL="0" indent="0">
              <a:buNone/>
            </a:pPr>
            <a:r>
              <a:rPr lang="en-US" dirty="0" smtClean="0"/>
              <a:t>    float: left;</a:t>
            </a:r>
          </a:p>
          <a:p>
            <a:pPr marL="0" indent="0">
              <a:buNone/>
            </a:pPr>
            <a:r>
              <a:rPr lang="en-US" dirty="0" smtClean="0"/>
              <a:t>    padding: 8px 16px;</a:t>
            </a:r>
          </a:p>
          <a:p>
            <a:pPr marL="0" indent="0">
              <a:buNone/>
            </a:pPr>
            <a:r>
              <a:rPr lang="en-US" dirty="0" smtClean="0"/>
              <a:t>    text-decoration: none;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&lt;h2&gt;Simple Pagination&lt;/h2&gt;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class="pagination"&gt;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="#"&gt;&amp;</a:t>
            </a:r>
            <a:r>
              <a:rPr lang="en-US" dirty="0" err="1" smtClean="0"/>
              <a:t>laquo</a:t>
            </a:r>
            <a:r>
              <a:rPr lang="en-US" dirty="0" smtClean="0"/>
              <a:t>;&lt;/a&gt;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="#"&gt;1&lt;/a&gt;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="#"&gt;2&lt;/a&gt;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="#"&gt;3&lt;/a&gt;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="#"&gt;4&lt;/a&gt;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="#"&gt;5&lt;/a&gt;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="#"&gt;6&lt;/a&gt;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="#"&gt;&amp;</a:t>
            </a:r>
            <a:r>
              <a:rPr lang="en-US" dirty="0" err="1" smtClean="0"/>
              <a:t>raquo</a:t>
            </a:r>
            <a:r>
              <a:rPr lang="en-US" dirty="0" smtClean="0"/>
              <a:t>;&lt;/a&gt;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Active and </a:t>
            </a:r>
            <a:r>
              <a:rPr lang="en-US" b="1" dirty="0" err="1" smtClean="0"/>
              <a:t>Hoverable</a:t>
            </a:r>
            <a:r>
              <a:rPr lang="en-US" b="1" dirty="0" smtClean="0"/>
              <a:t>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.pagination {</a:t>
            </a:r>
          </a:p>
          <a:p>
            <a:pPr marL="0" indent="0">
              <a:buNone/>
            </a:pPr>
            <a:r>
              <a:rPr lang="en-US" dirty="0" smtClean="0"/>
              <a:t>    display: inline-block;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.pagination a {</a:t>
            </a:r>
          </a:p>
          <a:p>
            <a:pPr marL="0" indent="0">
              <a:buNone/>
            </a:pPr>
            <a:r>
              <a:rPr lang="en-US" dirty="0" smtClean="0"/>
              <a:t>    color: black;</a:t>
            </a:r>
          </a:p>
          <a:p>
            <a:pPr marL="0" indent="0">
              <a:buNone/>
            </a:pPr>
            <a:r>
              <a:rPr lang="en-US" dirty="0" smtClean="0"/>
              <a:t>    float: left;</a:t>
            </a:r>
          </a:p>
          <a:p>
            <a:pPr marL="0" indent="0">
              <a:buNone/>
            </a:pPr>
            <a:r>
              <a:rPr lang="en-US" dirty="0" smtClean="0"/>
              <a:t>    padding: 8px 16px;</a:t>
            </a:r>
          </a:p>
          <a:p>
            <a:pPr marL="0" indent="0">
              <a:buNone/>
            </a:pPr>
            <a:r>
              <a:rPr lang="en-US" dirty="0" smtClean="0"/>
              <a:t>    text-decoration: none;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.pagination </a:t>
            </a:r>
            <a:r>
              <a:rPr lang="en-US" dirty="0" err="1" smtClean="0"/>
              <a:t>a.active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background-color: #4CAF50;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.pagination a:hover:not(.active) {background-color: #</a:t>
            </a:r>
            <a:r>
              <a:rPr lang="en-US" dirty="0" err="1" smtClean="0"/>
              <a:t>ddd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&lt;h2&gt;Active and </a:t>
            </a:r>
            <a:r>
              <a:rPr lang="en-US" dirty="0" err="1" smtClean="0"/>
              <a:t>Hoverable</a:t>
            </a:r>
            <a:r>
              <a:rPr lang="en-US" dirty="0" smtClean="0"/>
              <a:t> Pagination&lt;/h2&gt;</a:t>
            </a:r>
          </a:p>
          <a:p>
            <a:pPr marL="0" indent="0">
              <a:buNone/>
            </a:pPr>
            <a:r>
              <a:rPr lang="en-US" dirty="0" smtClean="0"/>
              <a:t>&lt;p&gt;Move the mouse over the numbers.&lt;/p&gt;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class="pagination"&gt;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="#"&gt;&amp;</a:t>
            </a:r>
            <a:r>
              <a:rPr lang="en-US" dirty="0" err="1" smtClean="0"/>
              <a:t>laquo</a:t>
            </a:r>
            <a:r>
              <a:rPr lang="en-US" dirty="0" smtClean="0"/>
              <a:t>;&lt;/a&gt;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="#"&gt;1&lt;/a&gt;</a:t>
            </a:r>
          </a:p>
          <a:p>
            <a:pPr marL="0" indent="0">
              <a:buNone/>
            </a:pPr>
            <a:r>
              <a:rPr lang="en-US" dirty="0" smtClean="0"/>
              <a:t>  &lt;a class="active" </a:t>
            </a:r>
            <a:r>
              <a:rPr lang="en-US" dirty="0" err="1" smtClean="0"/>
              <a:t>href</a:t>
            </a:r>
            <a:r>
              <a:rPr lang="en-US" dirty="0" smtClean="0"/>
              <a:t>="#"&gt;2&lt;/a&gt;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="#"&gt;3&lt;/a&gt;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="#"&gt;4&lt;/a&gt;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="#"&gt;5&lt;/a&gt;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="#"&gt;6&lt;/a&gt;</a:t>
            </a:r>
          </a:p>
          <a:p>
            <a:pPr marL="0" indent="0">
              <a:buNone/>
            </a:pPr>
            <a:r>
              <a:rPr lang="en-US" dirty="0" smtClean="0"/>
              <a:t>  &lt;a </a:t>
            </a:r>
            <a:r>
              <a:rPr lang="en-US" dirty="0" err="1" smtClean="0"/>
              <a:t>href</a:t>
            </a:r>
            <a:r>
              <a:rPr lang="en-US" dirty="0" smtClean="0"/>
              <a:t>="#"&gt;&amp;</a:t>
            </a:r>
            <a:r>
              <a:rPr lang="en-US" dirty="0" err="1" smtClean="0"/>
              <a:t>raquo</a:t>
            </a:r>
            <a:r>
              <a:rPr lang="en-US" dirty="0" smtClean="0"/>
              <a:t>;&lt;/a&gt;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.button {</a:t>
            </a:r>
          </a:p>
          <a:p>
            <a:pPr marL="0" indent="0">
              <a:buNone/>
            </a:pPr>
            <a:r>
              <a:rPr lang="en-US" dirty="0" smtClean="0"/>
              <a:t>    background-color: #4CAF50;</a:t>
            </a:r>
          </a:p>
          <a:p>
            <a:pPr marL="0" indent="0">
              <a:buNone/>
            </a:pPr>
            <a:r>
              <a:rPr lang="en-US" dirty="0" smtClean="0"/>
              <a:t>    border: none;</a:t>
            </a:r>
          </a:p>
          <a:p>
            <a:pPr marL="0" indent="0">
              <a:buNone/>
            </a:pPr>
            <a:r>
              <a:rPr lang="en-US" dirty="0" smtClean="0"/>
              <a:t>    color: white;</a:t>
            </a:r>
          </a:p>
          <a:p>
            <a:pPr marL="0" indent="0">
              <a:buNone/>
            </a:pPr>
            <a:r>
              <a:rPr lang="en-US" dirty="0" smtClean="0"/>
              <a:t>    padding: 15px 32px;</a:t>
            </a:r>
          </a:p>
          <a:p>
            <a:pPr marL="0" indent="0">
              <a:buNone/>
            </a:pPr>
            <a:r>
              <a:rPr lang="en-US" dirty="0" smtClean="0"/>
              <a:t>    text-align: center;</a:t>
            </a:r>
          </a:p>
          <a:p>
            <a:pPr marL="0" indent="0">
              <a:buNone/>
            </a:pPr>
            <a:r>
              <a:rPr lang="en-US" dirty="0" smtClean="0"/>
              <a:t>    text-decoration: none;</a:t>
            </a:r>
          </a:p>
          <a:p>
            <a:pPr marL="0" indent="0">
              <a:buNone/>
            </a:pPr>
            <a:r>
              <a:rPr lang="en-US" dirty="0" smtClean="0"/>
              <a:t>    display: inline-block;</a:t>
            </a:r>
          </a:p>
          <a:p>
            <a:pPr marL="0" indent="0">
              <a:buNone/>
            </a:pPr>
            <a:r>
              <a:rPr lang="en-US" dirty="0" smtClean="0"/>
              <a:t>    font-size: 16px;</a:t>
            </a:r>
          </a:p>
          <a:p>
            <a:pPr marL="0" indent="0">
              <a:buNone/>
            </a:pPr>
            <a:r>
              <a:rPr lang="en-US" dirty="0" smtClean="0"/>
              <a:t>    margin: 4px 2px;</a:t>
            </a:r>
          </a:p>
          <a:p>
            <a:pPr marL="0" indent="0">
              <a:buNone/>
            </a:pPr>
            <a:r>
              <a:rPr lang="en-US" dirty="0" smtClean="0"/>
              <a:t>    cursor: pointer;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&lt;h2&gt;CSS Buttons&lt;/h2&gt;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&lt;button&gt;Default Button&lt;/button&gt;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="#" class="button"&gt;Link Button&lt;/a&gt;</a:t>
            </a:r>
          </a:p>
          <a:p>
            <a:pPr marL="0" indent="0">
              <a:buNone/>
            </a:pPr>
            <a:r>
              <a:rPr lang="en-US" dirty="0" smtClean="0"/>
              <a:t>&lt;button class="button"&gt;Button&lt;/button&gt;</a:t>
            </a:r>
          </a:p>
          <a:p>
            <a:pPr marL="0" indent="0">
              <a:buNone/>
            </a:pPr>
            <a:r>
              <a:rPr lang="en-US" dirty="0" smtClean="0"/>
              <a:t>&lt;input type="button" class="button" value="Input Button"&gt;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 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width: 100px;</a:t>
            </a:r>
          </a:p>
          <a:p>
            <a:pPr marL="0" indent="0">
              <a:buNone/>
            </a:pPr>
            <a:r>
              <a:rPr lang="en-US" dirty="0" smtClean="0"/>
              <a:t>    height: 100px;</a:t>
            </a:r>
          </a:p>
          <a:p>
            <a:pPr marL="0" indent="0">
              <a:buNone/>
            </a:pPr>
            <a:r>
              <a:rPr lang="en-US" dirty="0" smtClean="0"/>
              <a:t>    background-color: red;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-animation-name: example; /* Safari 4.0 - 8.0 */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-animation-duration: 4s; /* Safari 4.0 - 8.0 */</a:t>
            </a:r>
          </a:p>
          <a:p>
            <a:pPr marL="0" indent="0">
              <a:buNone/>
            </a:pPr>
            <a:r>
              <a:rPr lang="en-US" dirty="0" smtClean="0"/>
              <a:t>    animation-name: example;</a:t>
            </a:r>
          </a:p>
          <a:p>
            <a:pPr marL="0" indent="0">
              <a:buNone/>
            </a:pPr>
            <a:r>
              <a:rPr lang="en-US" dirty="0" smtClean="0"/>
              <a:t>    animation-duration: 4s;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Safari 4.0 - 8.0 */</a:t>
            </a:r>
          </a:p>
          <a:p>
            <a:pPr marL="0" indent="0">
              <a:buNone/>
            </a:pPr>
            <a:r>
              <a:rPr lang="en-US" dirty="0" smtClean="0"/>
              <a:t>@-</a:t>
            </a:r>
            <a:r>
              <a:rPr lang="en-US" dirty="0" err="1" smtClean="0"/>
              <a:t>webkit-keyframes</a:t>
            </a:r>
            <a:r>
              <a:rPr lang="en-US" dirty="0" smtClean="0"/>
              <a:t> example {</a:t>
            </a:r>
          </a:p>
          <a:p>
            <a:pPr marL="0" indent="0">
              <a:buNone/>
            </a:pPr>
            <a:r>
              <a:rPr lang="en-US" dirty="0" smtClean="0"/>
              <a:t>    from {background-color: red;}</a:t>
            </a:r>
          </a:p>
          <a:p>
            <a:pPr marL="0" indent="0">
              <a:buNone/>
            </a:pPr>
            <a:r>
              <a:rPr lang="en-US" dirty="0" smtClean="0"/>
              <a:t>    to {background-color: yellow;}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Standard syntax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example {</a:t>
            </a:r>
          </a:p>
          <a:p>
            <a:pPr marL="0" indent="0">
              <a:buNone/>
            </a:pPr>
            <a:r>
              <a:rPr lang="en-US" dirty="0" smtClean="0"/>
              <a:t>    from {background-color: red;}</a:t>
            </a:r>
          </a:p>
          <a:p>
            <a:pPr marL="0" indent="0">
              <a:buNone/>
            </a:pPr>
            <a:r>
              <a:rPr lang="en-US" dirty="0" smtClean="0"/>
              <a:t>    to {background-color: yellow;}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&lt;p&gt;&lt;b&gt;Note:&lt;/b&gt; When an animation is finished, it changes back to its original style.&lt;/p&gt;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 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width: 100px;</a:t>
            </a:r>
          </a:p>
          <a:p>
            <a:pPr marL="0" indent="0">
              <a:buNone/>
            </a:pPr>
            <a:r>
              <a:rPr lang="en-US" dirty="0" smtClean="0"/>
              <a:t>    height: 100px;</a:t>
            </a:r>
          </a:p>
          <a:p>
            <a:pPr marL="0" indent="0">
              <a:buNone/>
            </a:pPr>
            <a:r>
              <a:rPr lang="en-US" dirty="0" smtClean="0"/>
              <a:t>    background-color: red;</a:t>
            </a:r>
          </a:p>
          <a:p>
            <a:pPr marL="0" indent="0">
              <a:buNone/>
            </a:pPr>
            <a:r>
              <a:rPr lang="en-US" dirty="0" smtClean="0"/>
              <a:t>    position: relative;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-animation-name: example; /* Safari 4.0 - 8.0 */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-animation-duration: 4s; /* Safari 4.0 - 8.0 */</a:t>
            </a:r>
          </a:p>
          <a:p>
            <a:pPr marL="0" indent="0">
              <a:buNone/>
            </a:pPr>
            <a:r>
              <a:rPr lang="en-US" dirty="0" smtClean="0"/>
              <a:t>    animation-name: example;</a:t>
            </a:r>
          </a:p>
          <a:p>
            <a:pPr marL="0" indent="0">
              <a:buNone/>
            </a:pPr>
            <a:r>
              <a:rPr lang="en-US" dirty="0" smtClean="0"/>
              <a:t>    animation-duration: 4s;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Safari 4.0 - 8.0 */</a:t>
            </a:r>
          </a:p>
          <a:p>
            <a:pPr marL="0" indent="0">
              <a:buNone/>
            </a:pPr>
            <a:r>
              <a:rPr lang="en-US" dirty="0" smtClean="0"/>
              <a:t>@-</a:t>
            </a:r>
            <a:r>
              <a:rPr lang="en-US" dirty="0" err="1" smtClean="0"/>
              <a:t>webkit-keyframes</a:t>
            </a:r>
            <a:r>
              <a:rPr lang="en-US" dirty="0" smtClean="0"/>
              <a:t> example {</a:t>
            </a:r>
          </a:p>
          <a:p>
            <a:pPr marL="0" indent="0">
              <a:buNone/>
            </a:pPr>
            <a:r>
              <a:rPr lang="en-US" dirty="0" smtClean="0"/>
              <a:t>    0%   {background-</a:t>
            </a:r>
            <a:r>
              <a:rPr lang="en-US" dirty="0" err="1" smtClean="0"/>
              <a:t>color:red</a:t>
            </a:r>
            <a:r>
              <a:rPr lang="en-US" dirty="0" smtClean="0"/>
              <a:t>; left:0px; top:0px;}</a:t>
            </a:r>
          </a:p>
          <a:p>
            <a:pPr marL="0" indent="0">
              <a:buNone/>
            </a:pPr>
            <a:r>
              <a:rPr lang="en-US" dirty="0" smtClean="0"/>
              <a:t>    25%  {background-</a:t>
            </a:r>
            <a:r>
              <a:rPr lang="en-US" dirty="0" err="1" smtClean="0"/>
              <a:t>color:yellow</a:t>
            </a:r>
            <a:r>
              <a:rPr lang="en-US" dirty="0" smtClean="0"/>
              <a:t>; left:200px; top:0px;}</a:t>
            </a:r>
          </a:p>
          <a:p>
            <a:pPr marL="0" indent="0">
              <a:buNone/>
            </a:pPr>
            <a:r>
              <a:rPr lang="en-US" dirty="0" smtClean="0"/>
              <a:t>    50%  {background-</a:t>
            </a:r>
            <a:r>
              <a:rPr lang="en-US" dirty="0" err="1" smtClean="0"/>
              <a:t>color:blue</a:t>
            </a:r>
            <a:r>
              <a:rPr lang="en-US" dirty="0" smtClean="0"/>
              <a:t>; left:200px; top:200px;}</a:t>
            </a:r>
          </a:p>
          <a:p>
            <a:pPr marL="0" indent="0">
              <a:buNone/>
            </a:pPr>
            <a:r>
              <a:rPr lang="en-US" dirty="0" smtClean="0"/>
              <a:t>    75%  {background-</a:t>
            </a:r>
            <a:r>
              <a:rPr lang="en-US" dirty="0" err="1" smtClean="0"/>
              <a:t>color:green</a:t>
            </a:r>
            <a:r>
              <a:rPr lang="en-US" dirty="0" smtClean="0"/>
              <a:t>; left:0px; top:200px;}</a:t>
            </a:r>
          </a:p>
          <a:p>
            <a:pPr marL="0" indent="0">
              <a:buNone/>
            </a:pPr>
            <a:r>
              <a:rPr lang="en-US" dirty="0" smtClean="0"/>
              <a:t>    100% {background-</a:t>
            </a:r>
            <a:r>
              <a:rPr lang="en-US" dirty="0" err="1" smtClean="0"/>
              <a:t>color:red</a:t>
            </a:r>
            <a:r>
              <a:rPr lang="en-US" dirty="0" smtClean="0"/>
              <a:t>; left:0px; top:0px;}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Standard syntax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example {</a:t>
            </a:r>
          </a:p>
          <a:p>
            <a:pPr marL="0" indent="0">
              <a:buNone/>
            </a:pPr>
            <a:r>
              <a:rPr lang="en-US" dirty="0" smtClean="0"/>
              <a:t>    0%   {background-</a:t>
            </a:r>
            <a:r>
              <a:rPr lang="en-US" dirty="0" err="1" smtClean="0"/>
              <a:t>color:red</a:t>
            </a:r>
            <a:r>
              <a:rPr lang="en-US" dirty="0" smtClean="0"/>
              <a:t>; left:0px; top:0px;}</a:t>
            </a:r>
          </a:p>
          <a:p>
            <a:pPr marL="0" indent="0">
              <a:buNone/>
            </a:pPr>
            <a:r>
              <a:rPr lang="en-US" dirty="0" smtClean="0"/>
              <a:t>    25%  {background-</a:t>
            </a:r>
            <a:r>
              <a:rPr lang="en-US" dirty="0" err="1" smtClean="0"/>
              <a:t>color:yellow</a:t>
            </a:r>
            <a:r>
              <a:rPr lang="en-US" dirty="0" smtClean="0"/>
              <a:t>; left:200px; top:0px;}</a:t>
            </a:r>
          </a:p>
          <a:p>
            <a:pPr marL="0" indent="0">
              <a:buNone/>
            </a:pPr>
            <a:r>
              <a:rPr lang="en-US" dirty="0" smtClean="0"/>
              <a:t>    50%  {background-</a:t>
            </a:r>
            <a:r>
              <a:rPr lang="en-US" dirty="0" err="1" smtClean="0"/>
              <a:t>color:blue</a:t>
            </a:r>
            <a:r>
              <a:rPr lang="en-US" dirty="0" smtClean="0"/>
              <a:t>; left:200px; top:200px;}</a:t>
            </a:r>
          </a:p>
          <a:p>
            <a:pPr marL="0" indent="0">
              <a:buNone/>
            </a:pPr>
            <a:r>
              <a:rPr lang="en-US" dirty="0" smtClean="0"/>
              <a:t>    75%  {background-</a:t>
            </a:r>
            <a:r>
              <a:rPr lang="en-US" dirty="0" err="1" smtClean="0"/>
              <a:t>color:green</a:t>
            </a:r>
            <a:r>
              <a:rPr lang="en-US" dirty="0" smtClean="0"/>
              <a:t>; left:0px; top:200px;}</a:t>
            </a:r>
          </a:p>
          <a:p>
            <a:pPr marL="0" indent="0">
              <a:buNone/>
            </a:pPr>
            <a:r>
              <a:rPr lang="en-US" dirty="0" smtClean="0"/>
              <a:t>    100% {background-</a:t>
            </a:r>
            <a:r>
              <a:rPr lang="en-US" dirty="0" err="1" smtClean="0"/>
              <a:t>color:red</a:t>
            </a:r>
            <a:r>
              <a:rPr lang="en-US" dirty="0" smtClean="0"/>
              <a:t>; left:0px; top:0px;}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&lt;p&gt;&lt;b&gt;Note:&lt;/b&gt; This example does not work in Internet Explorer 9 and earlier versions.&lt;/p&gt;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Multiple Columns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.newspaper {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-column-count: 3; /* Chrome, Safari, Opera */</a:t>
            </a:r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moz</a:t>
            </a:r>
            <a:r>
              <a:rPr lang="en-US" dirty="0" smtClean="0"/>
              <a:t>-column-count: 3; /* Firefox */</a:t>
            </a:r>
          </a:p>
          <a:p>
            <a:pPr marL="0" indent="0">
              <a:buNone/>
            </a:pPr>
            <a:r>
              <a:rPr lang="en-US" dirty="0" smtClean="0"/>
              <a:t>    column-count: 3;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&lt;p&gt;&lt;b&gt;Note:&lt;/b&gt; Internet Explorer 9, and earlier versions, does not support the column-count property.&lt;/p&gt;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 class="newspaper"&gt;</a:t>
            </a:r>
          </a:p>
          <a:p>
            <a:pPr marL="0" indent="0">
              <a:buNone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ea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eum</a:t>
            </a:r>
            <a:r>
              <a:rPr lang="en-US" dirty="0" smtClean="0"/>
              <a:t> </a:t>
            </a:r>
            <a:r>
              <a:rPr lang="en-US" dirty="0" err="1" smtClean="0"/>
              <a:t>iriure</a:t>
            </a:r>
            <a:r>
              <a:rPr lang="en-US" dirty="0" smtClean="0"/>
              <a:t> dolor in </a:t>
            </a:r>
            <a:r>
              <a:rPr lang="en-US" dirty="0" err="1" smtClean="0"/>
              <a:t>hendrerit</a:t>
            </a:r>
            <a:r>
              <a:rPr lang="en-US" dirty="0" smtClean="0"/>
              <a:t> in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et </a:t>
            </a:r>
            <a:r>
              <a:rPr lang="en-US" dirty="0" err="1" smtClean="0"/>
              <a:t>accumsan</a:t>
            </a:r>
            <a:r>
              <a:rPr lang="en-US" dirty="0" smtClean="0"/>
              <a:t> et </a:t>
            </a:r>
            <a:r>
              <a:rPr lang="en-US" dirty="0" err="1" smtClean="0"/>
              <a:t>iusto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qui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</a:t>
            </a:r>
            <a:r>
              <a:rPr lang="en-US" dirty="0" smtClean="0"/>
              <a:t> </a:t>
            </a:r>
            <a:r>
              <a:rPr lang="en-US" dirty="0" err="1" smtClean="0"/>
              <a:t>delenit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feugait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facilisi</a:t>
            </a:r>
            <a:r>
              <a:rPr lang="en-US" dirty="0" smtClean="0"/>
              <a:t>. Nam </a:t>
            </a:r>
            <a:r>
              <a:rPr lang="en-US" dirty="0" err="1" smtClean="0"/>
              <a:t>liber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cum </a:t>
            </a:r>
            <a:r>
              <a:rPr lang="en-US" dirty="0" err="1" smtClean="0"/>
              <a:t>soluta</a:t>
            </a:r>
            <a:r>
              <a:rPr lang="en-US" dirty="0" smtClean="0"/>
              <a:t> </a:t>
            </a:r>
            <a:r>
              <a:rPr lang="en-US" dirty="0" err="1" smtClean="0"/>
              <a:t>nobis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option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nihil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doming id quod </a:t>
            </a:r>
            <a:r>
              <a:rPr lang="en-US" dirty="0" err="1" smtClean="0"/>
              <a:t>mazim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facer </a:t>
            </a:r>
            <a:r>
              <a:rPr lang="en-US" dirty="0" err="1" smtClean="0"/>
              <a:t>possim</a:t>
            </a:r>
            <a:r>
              <a:rPr lang="en-US" dirty="0" smtClean="0"/>
              <a:t> </a:t>
            </a:r>
            <a:r>
              <a:rPr lang="en-US" dirty="0" err="1" smtClean="0"/>
              <a:t>assum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="mystyle.css"&gt;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&lt;h1 style="</a:t>
            </a:r>
            <a:r>
              <a:rPr lang="en-US" dirty="0" err="1" smtClean="0"/>
              <a:t>color:blue</a:t>
            </a:r>
            <a:r>
              <a:rPr lang="en-US" smtClean="0"/>
              <a:t>; margin-left:30px</a:t>
            </a:r>
            <a:r>
              <a:rPr lang="en-US" dirty="0" smtClean="0"/>
              <a:t>;"&gt;This is a heading&lt;/h1&gt;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Cascading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Generally speaking we can say that all the styles will "cascade" into a new "virtual" style sheet by the following rules, where number one has the highest priority:</a:t>
            </a:r>
          </a:p>
          <a:p>
            <a:r>
              <a:rPr lang="en-US" dirty="0" smtClean="0"/>
              <a:t>Inline style (inside an HTML element)</a:t>
            </a:r>
          </a:p>
          <a:p>
            <a:r>
              <a:rPr lang="en-US" dirty="0" smtClean="0"/>
              <a:t>External and internal style sheets (in the head section)</a:t>
            </a:r>
          </a:p>
          <a:p>
            <a:r>
              <a:rPr lang="en-US" dirty="0" smtClean="0"/>
              <a:t>Browser default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Style sheet Rule:</a:t>
            </a:r>
          </a:p>
          <a:p>
            <a:r>
              <a:rPr lang="en-US" dirty="0" smtClean="0"/>
              <a:t>❑ Selector</a:t>
            </a:r>
          </a:p>
          <a:p>
            <a:r>
              <a:rPr lang="en-US" dirty="0" smtClean="0"/>
              <a:t>❑ Declaration</a:t>
            </a:r>
          </a:p>
          <a:p>
            <a:r>
              <a:rPr lang="en-US" dirty="0" smtClean="0"/>
              <a:t>❑ Property</a:t>
            </a:r>
          </a:p>
          <a:p>
            <a:r>
              <a:rPr lang="en-US" dirty="0" smtClean="0"/>
              <a:t>❑ Value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2772</TotalTime>
  <Words>4368</Words>
  <Application>Microsoft Office PowerPoint</Application>
  <PresentationFormat>On-screen Show (4:3)</PresentationFormat>
  <Paragraphs>912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Civic</vt:lpstr>
      <vt:lpstr>CSS</vt:lpstr>
      <vt:lpstr>CSS </vt:lpstr>
      <vt:lpstr>Css Example</vt:lpstr>
      <vt:lpstr>Three Ways to Insert CSS</vt:lpstr>
      <vt:lpstr>Internal style sheet</vt:lpstr>
      <vt:lpstr>External style sheet</vt:lpstr>
      <vt:lpstr>Inline style</vt:lpstr>
      <vt:lpstr>Cascading Order</vt:lpstr>
      <vt:lpstr>CSS Rules</vt:lpstr>
      <vt:lpstr>PowerPoint Presentation</vt:lpstr>
      <vt:lpstr>PowerPoint Presentation</vt:lpstr>
      <vt:lpstr>Selectors</vt:lpstr>
      <vt:lpstr>Declarations</vt:lpstr>
      <vt:lpstr>Grouping Selectors</vt:lpstr>
      <vt:lpstr>Example</vt:lpstr>
      <vt:lpstr>PowerPoint Presentation</vt:lpstr>
      <vt:lpstr>Generated content</vt:lpstr>
      <vt:lpstr>Out put </vt:lpstr>
      <vt:lpstr>Length and Measurement</vt:lpstr>
      <vt:lpstr>Inches = pixels</vt:lpstr>
      <vt:lpstr>Em=px</vt:lpstr>
      <vt:lpstr>100% width</vt:lpstr>
      <vt:lpstr>Setting a Negative Margin</vt:lpstr>
      <vt:lpstr>Colors</vt:lpstr>
      <vt:lpstr>CSS Backgrounds</vt:lpstr>
      <vt:lpstr>Background Color</vt:lpstr>
      <vt:lpstr>Background Image</vt:lpstr>
      <vt:lpstr>Background Image</vt:lpstr>
      <vt:lpstr>CSS Borders</vt:lpstr>
      <vt:lpstr>CSS Borders</vt:lpstr>
      <vt:lpstr>border-left Property</vt:lpstr>
      <vt:lpstr>border-radius Property</vt:lpstr>
      <vt:lpstr>CSS Margins</vt:lpstr>
      <vt:lpstr>CSS Margins examples</vt:lpstr>
      <vt:lpstr>inherit Value</vt:lpstr>
      <vt:lpstr>Padding </vt:lpstr>
      <vt:lpstr>Padding example </vt:lpstr>
      <vt:lpstr>Padding shorthand property</vt:lpstr>
      <vt:lpstr>CSS Height and Width</vt:lpstr>
      <vt:lpstr>Box Model</vt:lpstr>
      <vt:lpstr>CSS Tables</vt:lpstr>
      <vt:lpstr>Table borders collapse</vt:lpstr>
      <vt:lpstr>Table width and height Properties</vt:lpstr>
      <vt:lpstr>Styling Lists With Colors:</vt:lpstr>
      <vt:lpstr>Styling Links</vt:lpstr>
      <vt:lpstr>Example</vt:lpstr>
      <vt:lpstr>Text Decoration</vt:lpstr>
      <vt:lpstr>Link Background Color</vt:lpstr>
      <vt:lpstr>Link Buttons</vt:lpstr>
      <vt:lpstr>Simple Pagination</vt:lpstr>
      <vt:lpstr>Active and Hoverable Pagination</vt:lpstr>
      <vt:lpstr>CSS Buttons</vt:lpstr>
      <vt:lpstr>Animation</vt:lpstr>
      <vt:lpstr>Animation Example 2</vt:lpstr>
      <vt:lpstr>Multiple Columns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BITM TRAINER - 401</cp:lastModifiedBy>
  <cp:revision>120</cp:revision>
  <dcterms:created xsi:type="dcterms:W3CDTF">2017-07-30T19:17:15Z</dcterms:created>
  <dcterms:modified xsi:type="dcterms:W3CDTF">2018-07-05T15:19:51Z</dcterms:modified>
</cp:coreProperties>
</file>