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4" r:id="rId3"/>
    <p:sldId id="275" r:id="rId4"/>
    <p:sldId id="276" r:id="rId5"/>
    <p:sldId id="277" r:id="rId6"/>
    <p:sldId id="287" r:id="rId7"/>
    <p:sldId id="262" r:id="rId8"/>
    <p:sldId id="278" r:id="rId9"/>
    <p:sldId id="257" r:id="rId10"/>
    <p:sldId id="258" r:id="rId11"/>
    <p:sldId id="279" r:id="rId12"/>
    <p:sldId id="280" r:id="rId13"/>
    <p:sldId id="281" r:id="rId14"/>
    <p:sldId id="284" r:id="rId15"/>
    <p:sldId id="282" r:id="rId16"/>
    <p:sldId id="285" r:id="rId17"/>
    <p:sldId id="286" r:id="rId18"/>
    <p:sldId id="259" r:id="rId19"/>
    <p:sldId id="260" r:id="rId20"/>
    <p:sldId id="265" r:id="rId21"/>
    <p:sldId id="267" r:id="rId22"/>
    <p:sldId id="266" r:id="rId23"/>
    <p:sldId id="269" r:id="rId24"/>
    <p:sldId id="270" r:id="rId25"/>
    <p:sldId id="272" r:id="rId26"/>
    <p:sldId id="268" r:id="rId27"/>
    <p:sldId id="271" r:id="rId28"/>
    <p:sldId id="273" r:id="rId29"/>
    <p:sldId id="28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88"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B7645-C4E4-4FD6-AEA5-8ECB50463E59}" type="datetimeFigureOut">
              <a:rPr lang="en-US" smtClean="0"/>
              <a:t>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DD47BF-710A-4A8A-8146-1472094479C7}" type="slidenum">
              <a:rPr lang="en-US" smtClean="0"/>
              <a:t>‹#›</a:t>
            </a:fld>
            <a:endParaRPr lang="en-US"/>
          </a:p>
        </p:txBody>
      </p:sp>
    </p:spTree>
    <p:extLst>
      <p:ext uri="{BB962C8B-B14F-4D97-AF65-F5344CB8AC3E}">
        <p14:creationId xmlns:p14="http://schemas.microsoft.com/office/powerpoint/2010/main" val="4114950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6C5F20-A177-4000-97B7-559405FD0EE5}"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C5F20-A177-4000-97B7-559405FD0EE5}"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C5F20-A177-4000-97B7-559405FD0EE5}"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C5F20-A177-4000-97B7-559405FD0EE5}"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C5F20-A177-4000-97B7-559405FD0EE5}"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6C5F20-A177-4000-97B7-559405FD0EE5}" type="datetimeFigureOut">
              <a:rPr lang="en-US" smtClean="0"/>
              <a:pPr/>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6C5F20-A177-4000-97B7-559405FD0EE5}" type="datetimeFigureOut">
              <a:rPr lang="en-US" smtClean="0"/>
              <a:pPr/>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6C5F20-A177-4000-97B7-559405FD0EE5}" type="datetimeFigureOut">
              <a:rPr lang="en-US" smtClean="0"/>
              <a:pPr/>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C5F20-A177-4000-97B7-559405FD0EE5}" type="datetimeFigureOut">
              <a:rPr lang="en-US" smtClean="0"/>
              <a:pPr/>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C5F20-A177-4000-97B7-559405FD0EE5}" type="datetimeFigureOut">
              <a:rPr lang="en-US" smtClean="0"/>
              <a:pPr/>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C5F20-A177-4000-97B7-559405FD0EE5}" type="datetimeFigureOut">
              <a:rPr lang="en-US" smtClean="0"/>
              <a:pPr/>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C5F20-A177-4000-97B7-559405FD0EE5}" type="datetimeFigureOut">
              <a:rPr lang="en-US" smtClean="0"/>
              <a:pPr/>
              <a:t>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AE7B4-4919-4E26-BAE4-02DE0AE85B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Script</a:t>
            </a:r>
            <a:endParaRPr lang="en-US" dirty="0"/>
          </a:p>
        </p:txBody>
      </p:sp>
      <p:sp>
        <p:nvSpPr>
          <p:cNvPr id="3" name="Subtitle 2"/>
          <p:cNvSpPr>
            <a:spLocks noGrp="1"/>
          </p:cNvSpPr>
          <p:nvPr>
            <p:ph type="subTitle" idx="1"/>
          </p:nvPr>
        </p:nvSpPr>
        <p:spPr/>
        <p:txBody>
          <a:bodyPr>
            <a:normAutofit fontScale="85000" lnSpcReduction="10000"/>
          </a:bodyPr>
          <a:lstStyle/>
          <a:p>
            <a:r>
              <a:rPr lang="en-US" dirty="0"/>
              <a:t>1. </a:t>
            </a:r>
            <a:r>
              <a:rPr lang="en-US" b="1" dirty="0"/>
              <a:t>HTML</a:t>
            </a:r>
            <a:r>
              <a:rPr lang="en-US" dirty="0"/>
              <a:t> to define the content of web pages</a:t>
            </a:r>
          </a:p>
          <a:p>
            <a:r>
              <a:rPr lang="en-US" dirty="0"/>
              <a:t>   2. </a:t>
            </a:r>
            <a:r>
              <a:rPr lang="en-US" b="1" dirty="0"/>
              <a:t>CSS</a:t>
            </a:r>
            <a:r>
              <a:rPr lang="en-US" dirty="0"/>
              <a:t> to specify the layout of web pages</a:t>
            </a:r>
          </a:p>
          <a:p>
            <a:r>
              <a:rPr lang="en-US" dirty="0"/>
              <a:t>   3. </a:t>
            </a:r>
            <a:r>
              <a:rPr lang="en-US" b="1" dirty="0"/>
              <a:t>JavaScript</a:t>
            </a:r>
            <a:r>
              <a:rPr lang="en-US" dirty="0"/>
              <a:t> to program the behavior of web pages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719268"/>
            <a:ext cx="3095625" cy="7715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65" y="5719268"/>
            <a:ext cx="1521418" cy="7715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 Can </a:t>
            </a:r>
            <a:r>
              <a:rPr lang="en-US" dirty="0"/>
              <a:t>Change HTML Styles </a:t>
            </a:r>
          </a:p>
        </p:txBody>
      </p:sp>
      <p:sp>
        <p:nvSpPr>
          <p:cNvPr id="3" name="Content Placeholder 2"/>
          <p:cNvSpPr>
            <a:spLocks noGrp="1"/>
          </p:cNvSpPr>
          <p:nvPr>
            <p:ph idx="1"/>
          </p:nvPr>
        </p:nvSpPr>
        <p:spPr/>
        <p:txBody>
          <a:bodyPr>
            <a:normAutofit fontScale="700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&lt;h2&gt;What Can JavaScript Do?&lt;/h2&gt;</a:t>
            </a:r>
          </a:p>
          <a:p>
            <a:pPr>
              <a:buNone/>
            </a:pPr>
            <a:r>
              <a:rPr lang="en-US" dirty="0" smtClean="0"/>
              <a:t>&lt;p id="demo"&gt;JavaScript can change the style of an HTML element.&lt;/p&gt;</a:t>
            </a:r>
          </a:p>
          <a:p>
            <a:pPr>
              <a:buNone/>
            </a:pPr>
            <a:r>
              <a:rPr lang="en-US" dirty="0" smtClean="0"/>
              <a:t>&lt;button type="button" </a:t>
            </a:r>
            <a:r>
              <a:rPr lang="en-US" dirty="0" err="1" smtClean="0"/>
              <a:t>onclick</a:t>
            </a:r>
            <a:r>
              <a:rPr lang="en-US" dirty="0" smtClean="0"/>
              <a:t>="</a:t>
            </a:r>
            <a:r>
              <a:rPr lang="en-US" dirty="0" err="1" smtClean="0"/>
              <a:t>document.getElementById</a:t>
            </a:r>
            <a:r>
              <a:rPr lang="en-US" dirty="0" smtClean="0"/>
              <a:t>('demo').</a:t>
            </a:r>
            <a:r>
              <a:rPr lang="en-US" dirty="0" err="1" smtClean="0"/>
              <a:t>style.fontSize</a:t>
            </a:r>
            <a:r>
              <a:rPr lang="en-US" dirty="0" smtClean="0"/>
              <a:t>='35px'"&gt;Click Me!&lt;/button&gt;</a:t>
            </a:r>
          </a:p>
          <a:p>
            <a:pPr>
              <a:buNone/>
            </a:pPr>
            <a:endParaRPr lang="en-US" dirty="0" smtClean="0"/>
          </a:p>
          <a:p>
            <a:pPr>
              <a:buNone/>
            </a:pPr>
            <a:endParaRPr lang="en-US" dirty="0" smtClean="0"/>
          </a:p>
          <a:p>
            <a:pPr>
              <a:buNone/>
            </a:pPr>
            <a:r>
              <a:rPr lang="en-US" dirty="0" smtClean="0"/>
              <a:t>&lt;/body&gt;</a:t>
            </a:r>
          </a:p>
          <a:p>
            <a:pPr>
              <a:buNone/>
            </a:pPr>
            <a:r>
              <a:rPr lang="en-US" dirty="0" smtClean="0"/>
              <a:t>&lt;/html&gt; </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Display Possibilities</a:t>
            </a:r>
            <a:endParaRPr lang="en-US" dirty="0"/>
          </a:p>
        </p:txBody>
      </p:sp>
      <p:sp>
        <p:nvSpPr>
          <p:cNvPr id="3" name="Content Placeholder 2"/>
          <p:cNvSpPr>
            <a:spLocks noGrp="1"/>
          </p:cNvSpPr>
          <p:nvPr>
            <p:ph idx="1"/>
          </p:nvPr>
        </p:nvSpPr>
        <p:spPr/>
        <p:txBody>
          <a:bodyPr/>
          <a:lstStyle/>
          <a:p>
            <a:r>
              <a:rPr lang="en-US" dirty="0" smtClean="0"/>
              <a:t>Writing into an HTML element, using </a:t>
            </a:r>
            <a:r>
              <a:rPr lang="en-US" b="1" dirty="0" err="1" smtClean="0">
                <a:solidFill>
                  <a:srgbClr val="00B050"/>
                </a:solidFill>
              </a:rPr>
              <a:t>innerHTML</a:t>
            </a:r>
            <a:r>
              <a:rPr lang="en-US" dirty="0" smtClean="0">
                <a:solidFill>
                  <a:srgbClr val="00B050"/>
                </a:solidFill>
              </a:rPr>
              <a:t>.</a:t>
            </a:r>
          </a:p>
          <a:p>
            <a:r>
              <a:rPr lang="en-US" dirty="0" smtClean="0"/>
              <a:t>Writing into the HTML output using </a:t>
            </a:r>
            <a:r>
              <a:rPr lang="en-US" b="1" dirty="0" err="1" smtClean="0">
                <a:solidFill>
                  <a:srgbClr val="00B050"/>
                </a:solidFill>
              </a:rPr>
              <a:t>document.write</a:t>
            </a:r>
            <a:r>
              <a:rPr lang="en-US" b="1" dirty="0" smtClean="0">
                <a:solidFill>
                  <a:srgbClr val="00B050"/>
                </a:solidFill>
              </a:rPr>
              <a:t>()</a:t>
            </a:r>
            <a:r>
              <a:rPr lang="en-US" dirty="0" smtClean="0">
                <a:solidFill>
                  <a:srgbClr val="00B050"/>
                </a:solidFill>
              </a:rPr>
              <a:t>.</a:t>
            </a:r>
          </a:p>
          <a:p>
            <a:r>
              <a:rPr lang="en-US" dirty="0" smtClean="0"/>
              <a:t>Writing into an alert box, using </a:t>
            </a:r>
            <a:r>
              <a:rPr lang="en-US" b="1" dirty="0" err="1" smtClean="0">
                <a:solidFill>
                  <a:srgbClr val="00B050"/>
                </a:solidFill>
              </a:rPr>
              <a:t>window.alert</a:t>
            </a:r>
            <a:r>
              <a:rPr lang="en-US" b="1" dirty="0" smtClean="0">
                <a:solidFill>
                  <a:srgbClr val="00B050"/>
                </a:solidFill>
              </a:rPr>
              <a:t>()</a:t>
            </a:r>
            <a:r>
              <a:rPr lang="en-US" dirty="0" smtClean="0">
                <a:solidFill>
                  <a:srgbClr val="00B050"/>
                </a:solidFill>
              </a:rPr>
              <a:t>.</a:t>
            </a:r>
          </a:p>
          <a:p>
            <a:r>
              <a:rPr lang="en-US" dirty="0" smtClean="0"/>
              <a:t>Writing into the browser console, using </a:t>
            </a:r>
            <a:r>
              <a:rPr lang="en-US" b="1" dirty="0" smtClean="0">
                <a:solidFill>
                  <a:srgbClr val="00B050"/>
                </a:solidFill>
              </a:rPr>
              <a:t>console.log()</a:t>
            </a:r>
            <a:r>
              <a:rPr lang="en-US" dirty="0" smtClean="0">
                <a:solidFill>
                  <a:srgbClr val="00B050"/>
                </a:solidFill>
              </a:rPr>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B050"/>
                </a:solidFill>
              </a:rPr>
              <a:t>innerHTML</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&lt;h1&gt;My First Web Page&lt;/h1&gt;</a:t>
            </a:r>
            <a:br>
              <a:rPr lang="en-US" dirty="0" smtClean="0"/>
            </a:br>
            <a:r>
              <a:rPr lang="en-US" dirty="0" smtClean="0"/>
              <a:t>&lt;p&gt;My First Paragraph&lt;/p&gt;</a:t>
            </a:r>
            <a:br>
              <a:rPr lang="en-US" dirty="0" smtClean="0"/>
            </a:br>
            <a:r>
              <a:rPr lang="en-US" dirty="0" smtClean="0"/>
              <a:t/>
            </a:r>
            <a:br>
              <a:rPr lang="en-US" dirty="0" smtClean="0"/>
            </a:br>
            <a:r>
              <a:rPr lang="en-US" dirty="0" smtClean="0"/>
              <a:t>&lt;p id="demo"&gt;&lt;/p&gt;</a:t>
            </a:r>
            <a:br>
              <a:rPr lang="en-US" dirty="0" smtClean="0"/>
            </a:br>
            <a:r>
              <a:rPr lang="en-US" dirty="0" smtClean="0"/>
              <a:t/>
            </a:r>
            <a:br>
              <a:rPr lang="en-US" dirty="0" smtClean="0"/>
            </a:br>
            <a:r>
              <a:rPr lang="en-US" dirty="0" smtClean="0"/>
              <a:t>&lt;script&gt;</a:t>
            </a:r>
            <a:br>
              <a:rPr lang="en-US" dirty="0" smtClean="0"/>
            </a:br>
            <a:r>
              <a:rPr lang="en-US" dirty="0" err="1" smtClean="0"/>
              <a:t>document.getElementById</a:t>
            </a:r>
            <a:r>
              <a:rPr lang="en-US" dirty="0" smtClean="0"/>
              <a:t>("demo").</a:t>
            </a:r>
            <a:r>
              <a:rPr lang="en-US" dirty="0" err="1" smtClean="0"/>
              <a:t>innerHTML</a:t>
            </a:r>
            <a:r>
              <a:rPr lang="en-US" dirty="0" smtClean="0"/>
              <a:t> = 5 + 6;</a:t>
            </a:r>
            <a:br>
              <a:rPr lang="en-US" dirty="0" smtClean="0"/>
            </a:br>
            <a:r>
              <a:rPr lang="en-US" dirty="0" smtClean="0"/>
              <a:t>&lt;/script&gt;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B050"/>
                </a:solidFill>
              </a:rPr>
              <a:t>document.write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&lt;h1&gt;My First Web Page&lt;/h1&gt;</a:t>
            </a:r>
            <a:br>
              <a:rPr lang="en-US" dirty="0" smtClean="0"/>
            </a:br>
            <a:r>
              <a:rPr lang="en-US" dirty="0" smtClean="0"/>
              <a:t>&lt;p&gt;My first paragraph.&lt;/p&gt;</a:t>
            </a:r>
            <a:br>
              <a:rPr lang="en-US" dirty="0" smtClean="0"/>
            </a:br>
            <a:r>
              <a:rPr lang="en-US" dirty="0" smtClean="0"/>
              <a:t/>
            </a:r>
            <a:br>
              <a:rPr lang="en-US" dirty="0" smtClean="0"/>
            </a:br>
            <a:r>
              <a:rPr lang="en-US" dirty="0" smtClean="0"/>
              <a:t>&lt;script&gt;</a:t>
            </a:r>
            <a:br>
              <a:rPr lang="en-US" dirty="0" smtClean="0"/>
            </a:br>
            <a:r>
              <a:rPr lang="en-US" dirty="0" err="1" smtClean="0"/>
              <a:t>document.write</a:t>
            </a:r>
            <a:r>
              <a:rPr lang="en-US" dirty="0" smtClean="0"/>
              <a:t>(5 + 6);</a:t>
            </a:r>
            <a:br>
              <a:rPr lang="en-US" dirty="0" smtClean="0"/>
            </a:br>
            <a:r>
              <a:rPr lang="en-US" dirty="0" smtClean="0"/>
              <a:t>&lt;/script&gt;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B050"/>
                </a:solidFill>
              </a:rPr>
              <a:t>document.write</a:t>
            </a:r>
            <a:r>
              <a:rPr lang="en-US" b="1" dirty="0" smtClean="0">
                <a:solidFill>
                  <a:srgbClr val="00B050"/>
                </a:solidFill>
              </a:rPr>
              <a:t> On click</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&lt;h1&gt;My First Web Page&lt;/h1&gt;</a:t>
            </a:r>
            <a:br>
              <a:rPr lang="en-US" dirty="0" smtClean="0"/>
            </a:br>
            <a:r>
              <a:rPr lang="en-US" dirty="0" smtClean="0"/>
              <a:t>&lt;p&gt;My first paragraph.&lt;/p&gt;</a:t>
            </a:r>
            <a:br>
              <a:rPr lang="en-US" dirty="0" smtClean="0"/>
            </a:br>
            <a:r>
              <a:rPr lang="en-US" dirty="0" smtClean="0"/>
              <a:t/>
            </a:r>
            <a:br>
              <a:rPr lang="en-US" dirty="0" smtClean="0"/>
            </a:br>
            <a:r>
              <a:rPr lang="en-US" dirty="0" smtClean="0"/>
              <a:t>&lt;script&gt;</a:t>
            </a:r>
            <a:br>
              <a:rPr lang="en-US" dirty="0" smtClean="0"/>
            </a:br>
            <a:r>
              <a:rPr lang="en-US" dirty="0" err="1" smtClean="0"/>
              <a:t>document.write</a:t>
            </a:r>
            <a:r>
              <a:rPr lang="en-US" dirty="0" smtClean="0"/>
              <a:t>(5 + 6);</a:t>
            </a:r>
            <a:br>
              <a:rPr lang="en-US" dirty="0" smtClean="0"/>
            </a:br>
            <a:r>
              <a:rPr lang="en-US" dirty="0" smtClean="0"/>
              <a:t>&lt;/script&gt;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B050"/>
                </a:solidFill>
              </a:rPr>
              <a:t>window.alert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&lt;title&gt;alert&lt;/title&gt;</a:t>
            </a:r>
          </a:p>
          <a:p>
            <a:pPr marL="0" indent="0">
              <a:buNone/>
            </a:pPr>
            <a:r>
              <a:rPr lang="en-US" dirty="0" smtClean="0"/>
              <a:t>&lt;/</a:t>
            </a:r>
            <a:r>
              <a:rPr lang="en-US" dirty="0"/>
              <a:t>head&gt;</a:t>
            </a:r>
          </a:p>
          <a:p>
            <a:pPr marL="0" indent="0">
              <a:buNone/>
            </a:pPr>
            <a:r>
              <a:rPr lang="en-US" dirty="0"/>
              <a:t>    &lt;body&gt;</a:t>
            </a:r>
          </a:p>
          <a:p>
            <a:pPr marL="0" indent="0">
              <a:buNone/>
            </a:pPr>
            <a:r>
              <a:rPr lang="en-US" dirty="0"/>
              <a:t>        &lt;button </a:t>
            </a:r>
            <a:r>
              <a:rPr lang="en-US" dirty="0" err="1"/>
              <a:t>onclick</a:t>
            </a:r>
            <a:r>
              <a:rPr lang="en-US" dirty="0"/>
              <a:t>="</a:t>
            </a:r>
            <a:r>
              <a:rPr lang="en-US" dirty="0" err="1"/>
              <a:t>myFunction</a:t>
            </a:r>
            <a:r>
              <a:rPr lang="en-US" dirty="0"/>
              <a:t>()"&gt;submit&lt;/button&gt;</a:t>
            </a:r>
          </a:p>
          <a:p>
            <a:pPr marL="0" indent="0">
              <a:buNone/>
            </a:pPr>
            <a:r>
              <a:rPr lang="en-US" dirty="0"/>
              <a:t>        &lt;script&gt;</a:t>
            </a:r>
          </a:p>
          <a:p>
            <a:pPr marL="0" indent="0">
              <a:buNone/>
            </a:pPr>
            <a:r>
              <a:rPr lang="en-US" dirty="0"/>
              <a:t>            function </a:t>
            </a:r>
            <a:r>
              <a:rPr lang="en-US" dirty="0" err="1"/>
              <a:t>myFunction</a:t>
            </a:r>
            <a:r>
              <a:rPr lang="en-US" dirty="0"/>
              <a:t>(){</a:t>
            </a:r>
          </a:p>
          <a:p>
            <a:pPr marL="0" indent="0">
              <a:buNone/>
            </a:pPr>
            <a:r>
              <a:rPr lang="en-US" dirty="0"/>
              <a:t>                alert("my name is khan");                </a:t>
            </a:r>
          </a:p>
          <a:p>
            <a:pPr marL="0" indent="0">
              <a:buNone/>
            </a:pPr>
            <a:r>
              <a:rPr lang="en-US" dirty="0"/>
              <a:t>            }</a:t>
            </a:r>
          </a:p>
          <a:p>
            <a:pPr marL="0" indent="0">
              <a:buNone/>
            </a:pPr>
            <a:r>
              <a:rPr lang="en-US" dirty="0"/>
              <a:t>        &lt;/script&gt;</a:t>
            </a:r>
          </a:p>
          <a:p>
            <a:pPr marL="0" indent="0">
              <a:buNone/>
            </a:pPr>
            <a:r>
              <a:rPr lang="en-US" dirty="0"/>
              <a:t>    &lt;/body&gt;</a:t>
            </a:r>
          </a:p>
          <a:p>
            <a:pPr marL="0" indent="0">
              <a:buNone/>
            </a:pPr>
            <a:r>
              <a:rPr lang="en-US" dirty="0"/>
              <a:t>&lt;/html&gt;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Semicolons ;</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&lt;h2&gt;JavaScript Statements&lt;/h2&gt;</a:t>
            </a:r>
          </a:p>
          <a:p>
            <a:pPr>
              <a:buNone/>
            </a:pPr>
            <a:r>
              <a:rPr lang="en-US" dirty="0" smtClean="0"/>
              <a:t>&lt;p&gt;JavaScript statements are separated by semicolons.&lt;/p&gt;</a:t>
            </a:r>
          </a:p>
          <a:p>
            <a:pPr>
              <a:buNone/>
            </a:pPr>
            <a:r>
              <a:rPr lang="en-US" dirty="0" smtClean="0"/>
              <a:t>&lt;p id="demo1"&gt;&lt;/p&gt;</a:t>
            </a:r>
          </a:p>
          <a:p>
            <a:pPr>
              <a:buNone/>
            </a:pPr>
            <a:r>
              <a:rPr lang="en-US" dirty="0" smtClean="0"/>
              <a:t>&lt;script&gt;</a:t>
            </a:r>
          </a:p>
          <a:p>
            <a:pPr>
              <a:buNone/>
            </a:pPr>
            <a:r>
              <a:rPr lang="en-US" dirty="0" err="1" smtClean="0"/>
              <a:t>var</a:t>
            </a:r>
            <a:r>
              <a:rPr lang="en-US" dirty="0" smtClean="0"/>
              <a:t> a, b, c;</a:t>
            </a:r>
          </a:p>
          <a:p>
            <a:pPr>
              <a:buNone/>
            </a:pPr>
            <a:r>
              <a:rPr lang="en-US" dirty="0" smtClean="0"/>
              <a:t>a = 1;</a:t>
            </a:r>
          </a:p>
          <a:p>
            <a:pPr>
              <a:buNone/>
            </a:pPr>
            <a:r>
              <a:rPr lang="en-US" dirty="0" smtClean="0"/>
              <a:t>b = 2;</a:t>
            </a:r>
          </a:p>
          <a:p>
            <a:pPr>
              <a:buNone/>
            </a:pPr>
            <a:r>
              <a:rPr lang="en-US" dirty="0" smtClean="0"/>
              <a:t>c = a + b;</a:t>
            </a:r>
          </a:p>
          <a:p>
            <a:pPr>
              <a:buNone/>
            </a:pPr>
            <a:r>
              <a:rPr lang="en-US" dirty="0" err="1" smtClean="0"/>
              <a:t>document.getElementById</a:t>
            </a:r>
            <a:r>
              <a:rPr lang="en-US" dirty="0" smtClean="0"/>
              <a:t>("demo1").</a:t>
            </a:r>
            <a:r>
              <a:rPr lang="en-US" dirty="0" err="1" smtClean="0"/>
              <a:t>innerHTML</a:t>
            </a:r>
            <a:r>
              <a:rPr lang="en-US" dirty="0" smtClean="0"/>
              <a:t> = c;</a:t>
            </a:r>
          </a:p>
          <a:p>
            <a:pPr>
              <a:buNone/>
            </a:pPr>
            <a:r>
              <a:rPr lang="en-US" dirty="0" smtClean="0"/>
              <a:t>&lt;/script&gt;</a:t>
            </a:r>
          </a:p>
          <a:p>
            <a:pPr>
              <a:buNone/>
            </a:pPr>
            <a:r>
              <a:rPr lang="en-US" dirty="0" smtClean="0"/>
              <a:t>&lt;/body&gt;</a:t>
            </a:r>
          </a:p>
          <a:p>
            <a:pPr>
              <a:buNone/>
            </a:pPr>
            <a:r>
              <a:rPr lang="en-US" dirty="0" smtClean="0"/>
              <a:t>&lt;/html&gt;</a:t>
            </a:r>
          </a:p>
          <a:p>
            <a:pPr>
              <a:buNone/>
            </a:pPr>
            <a:endParaRPr lang="en-US" dirty="0" smtClean="0"/>
          </a:p>
          <a:p>
            <a:pPr>
              <a:buNone/>
            </a:pPr>
            <a:r>
              <a:rPr lang="pt-BR" dirty="0" smtClean="0">
                <a:solidFill>
                  <a:srgbClr val="00B050"/>
                </a:solidFill>
              </a:rPr>
              <a:t>a = 5; b = 6; c = a + b;</a:t>
            </a:r>
            <a:endParaRPr lang="en-US" dirty="0" smtClean="0">
              <a:solidFill>
                <a:srgbClr val="00B050"/>
              </a:solidFill>
            </a:endParaRP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Can Hide HTML </a:t>
            </a:r>
            <a:r>
              <a:rPr lang="en-US" dirty="0" smtClean="0"/>
              <a:t>Elements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&lt;h2&gt;What Can JavaScript Do?&lt;/h2&gt;</a:t>
            </a:r>
          </a:p>
          <a:p>
            <a:pPr>
              <a:buNone/>
            </a:pPr>
            <a:r>
              <a:rPr lang="en-US" dirty="0" smtClean="0"/>
              <a:t>&lt;p id="demo"&gt;JavaScript can hide HTML elements.&lt;/p&gt;</a:t>
            </a:r>
          </a:p>
          <a:p>
            <a:pPr>
              <a:buNone/>
            </a:pPr>
            <a:r>
              <a:rPr lang="en-US" dirty="0" smtClean="0"/>
              <a:t>&lt;button type="button" </a:t>
            </a:r>
            <a:r>
              <a:rPr lang="en-US" dirty="0" err="1" smtClean="0"/>
              <a:t>onclick</a:t>
            </a:r>
            <a:r>
              <a:rPr lang="en-US" dirty="0" smtClean="0"/>
              <a:t>="</a:t>
            </a:r>
            <a:r>
              <a:rPr lang="en-US" dirty="0" err="1" smtClean="0"/>
              <a:t>document.getElementById</a:t>
            </a:r>
            <a:r>
              <a:rPr lang="en-US" dirty="0" smtClean="0"/>
              <a:t>('demo').</a:t>
            </a:r>
            <a:r>
              <a:rPr lang="en-US" dirty="0" err="1" smtClean="0"/>
              <a:t>style.display</a:t>
            </a:r>
            <a:r>
              <a:rPr lang="en-US" dirty="0" smtClean="0"/>
              <a:t>='none'"&gt;Click Me!&lt;/button&gt;</a:t>
            </a:r>
          </a:p>
          <a:p>
            <a:pPr>
              <a:buNone/>
            </a:pPr>
            <a:endParaRPr lang="en-US" dirty="0" smtClean="0"/>
          </a:p>
          <a:p>
            <a:pPr>
              <a:buNone/>
            </a:pPr>
            <a:endParaRPr lang="en-US" dirty="0" smtClean="0"/>
          </a:p>
          <a:p>
            <a:pPr>
              <a:buNone/>
            </a:pPr>
            <a:r>
              <a:rPr lang="en-US" dirty="0" smtClean="0"/>
              <a:t>&lt;/body&gt;</a:t>
            </a:r>
          </a:p>
          <a:p>
            <a:pPr>
              <a:buNone/>
            </a:pPr>
            <a:r>
              <a:rPr lang="en-US" dirty="0" smtClean="0"/>
              <a:t>&lt;/html&gt; </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Show HTML </a:t>
            </a:r>
            <a:r>
              <a:rPr lang="en-US" dirty="0" smtClean="0"/>
              <a:t>Elements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&lt;!DOCTYPE html&gt;</a:t>
            </a:r>
          </a:p>
          <a:p>
            <a:pPr marL="0" indent="0">
              <a:buNone/>
            </a:pPr>
            <a:r>
              <a:rPr lang="en-US" dirty="0" smtClean="0"/>
              <a:t>&lt;html&gt;</a:t>
            </a:r>
          </a:p>
          <a:p>
            <a:pPr marL="0" indent="0">
              <a:buNone/>
            </a:pPr>
            <a:r>
              <a:rPr lang="en-US" dirty="0" smtClean="0"/>
              <a:t>&lt;body</a:t>
            </a:r>
            <a:r>
              <a:rPr lang="en-US" dirty="0" smtClean="0"/>
              <a:t>&gt;</a:t>
            </a:r>
            <a:endParaRPr lang="en-US" dirty="0" smtClean="0"/>
          </a:p>
          <a:p>
            <a:pPr marL="0" indent="0">
              <a:buNone/>
            </a:pPr>
            <a:r>
              <a:rPr lang="en-US" dirty="0" smtClean="0"/>
              <a:t>&lt;h2&gt;What Can JavaScript Do?&lt;/h2</a:t>
            </a:r>
            <a:r>
              <a:rPr lang="en-US" dirty="0" smtClean="0"/>
              <a:t>&gt;</a:t>
            </a:r>
            <a:endParaRPr lang="en-US" dirty="0" smtClean="0"/>
          </a:p>
          <a:p>
            <a:pPr marL="0" indent="0">
              <a:buNone/>
            </a:pPr>
            <a:r>
              <a:rPr lang="en-US" dirty="0" smtClean="0"/>
              <a:t>&lt;p&gt;JavaScript can show hidden HTML elements.&lt;/p</a:t>
            </a:r>
            <a:r>
              <a:rPr lang="en-US" dirty="0" smtClean="0"/>
              <a:t>&gt;</a:t>
            </a:r>
            <a:endParaRPr lang="en-US" dirty="0" smtClean="0"/>
          </a:p>
          <a:p>
            <a:pPr marL="0" indent="0">
              <a:buNone/>
            </a:pPr>
            <a:r>
              <a:rPr lang="en-US" dirty="0" smtClean="0"/>
              <a:t>&lt;p id="demo" style="</a:t>
            </a:r>
            <a:r>
              <a:rPr lang="en-US" dirty="0" err="1" smtClean="0"/>
              <a:t>display:none</a:t>
            </a:r>
            <a:r>
              <a:rPr lang="en-US" dirty="0" smtClean="0"/>
              <a:t>"&gt;Hello JavaScript!&lt;/p</a:t>
            </a:r>
            <a:r>
              <a:rPr lang="en-US" dirty="0" smtClean="0"/>
              <a:t>&gt;</a:t>
            </a:r>
            <a:endParaRPr lang="en-US" dirty="0" smtClean="0"/>
          </a:p>
          <a:p>
            <a:pPr marL="0" indent="0">
              <a:buNone/>
            </a:pPr>
            <a:r>
              <a:rPr lang="en-US" dirty="0" smtClean="0"/>
              <a:t>&lt;button type="button" </a:t>
            </a:r>
            <a:r>
              <a:rPr lang="en-US" dirty="0" err="1" smtClean="0"/>
              <a:t>onclick</a:t>
            </a:r>
            <a:r>
              <a:rPr lang="en-US" dirty="0" smtClean="0"/>
              <a:t>="</a:t>
            </a:r>
            <a:r>
              <a:rPr lang="en-US" dirty="0" err="1" smtClean="0"/>
              <a:t>document.getElementById</a:t>
            </a:r>
            <a:r>
              <a:rPr lang="en-US" dirty="0" smtClean="0"/>
              <a:t>('demo').</a:t>
            </a:r>
            <a:r>
              <a:rPr lang="en-US" dirty="0" err="1" smtClean="0"/>
              <a:t>style.display</a:t>
            </a:r>
            <a:r>
              <a:rPr lang="en-US" dirty="0" smtClean="0"/>
              <a:t>='block'"&gt;Click Me!&lt;/button</a:t>
            </a:r>
            <a:r>
              <a:rPr lang="en-US" dirty="0" smtClean="0"/>
              <a:t>&gt;</a:t>
            </a:r>
            <a:endParaRPr lang="en-US" dirty="0" smtClean="0"/>
          </a:p>
          <a:p>
            <a:pPr marL="0" indent="0">
              <a:buNone/>
            </a:pPr>
            <a:r>
              <a:rPr lang="en-US" dirty="0" smtClean="0"/>
              <a:t>&lt;/body&gt;</a:t>
            </a:r>
          </a:p>
          <a:p>
            <a:pPr marL="0" indent="0">
              <a:buNone/>
            </a:pPr>
            <a:r>
              <a:rPr lang="en-US" dirty="0" smtClean="0"/>
              <a:t>&lt;/html&gt;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JavaScript is the premier client-side scripting language used today on the Web. It‘s widely used in tasks ranging from the validation of form data to the creation of complex user interfaces. Yet the language has capabilities that many of its users have yet to discover. JavaScript can be used to manipulate the very markup in the documents in which it is contained. As more developers discover its true power, JavaScript is becoming a first class client-side Web technology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Operators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&lt;body&gt;</a:t>
            </a:r>
          </a:p>
          <a:p>
            <a:pPr>
              <a:buNone/>
            </a:pPr>
            <a:endParaRPr lang="en-US" dirty="0" smtClean="0"/>
          </a:p>
          <a:p>
            <a:pPr>
              <a:buNone/>
            </a:pPr>
            <a:r>
              <a:rPr lang="en-US" dirty="0" smtClean="0"/>
              <a:t>&lt;h2&gt;JavaScript Operators&lt;/h2&gt;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err="1" smtClean="0"/>
              <a:t>document.getElementById</a:t>
            </a:r>
            <a:r>
              <a:rPr lang="en-US" dirty="0" smtClean="0"/>
              <a:t>("demo").</a:t>
            </a:r>
            <a:r>
              <a:rPr lang="en-US" dirty="0" err="1" smtClean="0"/>
              <a:t>innerHTML</a:t>
            </a:r>
            <a:r>
              <a:rPr lang="en-US" dirty="0" smtClean="0"/>
              <a:t> = (5 + 6) * 10;</a:t>
            </a:r>
          </a:p>
          <a:p>
            <a:pPr>
              <a:buNone/>
            </a:pPr>
            <a:r>
              <a:rPr lang="en-US" dirty="0" smtClean="0"/>
              <a:t>&lt;/script&gt;</a:t>
            </a:r>
          </a:p>
          <a:p>
            <a:pPr>
              <a:buNone/>
            </a:pPr>
            <a:endParaRPr lang="en-US" dirty="0" smtClean="0"/>
          </a:p>
          <a:p>
            <a:pPr>
              <a:buNone/>
            </a:pPr>
            <a:r>
              <a:rPr lang="en-US" dirty="0" smtClean="0"/>
              <a:t>&lt;/body&gt;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Camel </a:t>
            </a:r>
            <a:r>
              <a:rPr lang="en-US" dirty="0" smtClean="0"/>
              <a:t>Case</a:t>
            </a:r>
            <a:endParaRPr lang="en-US" dirty="0"/>
          </a:p>
        </p:txBody>
      </p:sp>
      <p:sp>
        <p:nvSpPr>
          <p:cNvPr id="3" name="Content Placeholder 2"/>
          <p:cNvSpPr>
            <a:spLocks noGrp="1"/>
          </p:cNvSpPr>
          <p:nvPr>
            <p:ph idx="1"/>
          </p:nvPr>
        </p:nvSpPr>
        <p:spPr/>
        <p:txBody>
          <a:bodyPr/>
          <a:lstStyle/>
          <a:p>
            <a:r>
              <a:rPr lang="en-US" dirty="0"/>
              <a:t>Hyphens are not allowed in JavaScript</a:t>
            </a:r>
            <a:r>
              <a:rPr lang="en-US" dirty="0" smtClean="0"/>
              <a:t>.</a:t>
            </a:r>
          </a:p>
          <a:p>
            <a:pPr>
              <a:buNone/>
            </a:pPr>
            <a:r>
              <a:rPr lang="en-US" dirty="0" smtClean="0"/>
              <a:t>Like:</a:t>
            </a:r>
            <a:r>
              <a:rPr lang="en-US" dirty="0"/>
              <a:t> </a:t>
            </a:r>
            <a:r>
              <a:rPr lang="en-US" dirty="0" smtClean="0"/>
              <a:t>first-name</a:t>
            </a:r>
            <a:r>
              <a:rPr lang="en-US" dirty="0"/>
              <a:t>, last-name, </a:t>
            </a:r>
            <a:r>
              <a:rPr lang="en-US" dirty="0" smtClean="0"/>
              <a:t>master-card</a:t>
            </a:r>
            <a:endParaRPr lang="en-US" dirty="0"/>
          </a:p>
          <a:p>
            <a:pPr>
              <a:buNone/>
            </a:pPr>
            <a:r>
              <a:rPr lang="en-US" b="1" dirty="0"/>
              <a:t>Upper Camel Case (Pascal Case</a:t>
            </a:r>
            <a:r>
              <a:rPr lang="en-US" b="1" dirty="0" smtClean="0"/>
              <a:t>):</a:t>
            </a:r>
          </a:p>
          <a:p>
            <a:pPr>
              <a:buNone/>
            </a:pPr>
            <a:r>
              <a:rPr lang="en-US" dirty="0" err="1"/>
              <a:t>FirstName</a:t>
            </a:r>
            <a:r>
              <a:rPr lang="en-US" dirty="0"/>
              <a:t>, </a:t>
            </a:r>
            <a:r>
              <a:rPr lang="en-US" dirty="0" err="1"/>
              <a:t>LastName</a:t>
            </a:r>
            <a:r>
              <a:rPr lang="en-US" dirty="0"/>
              <a:t>, MasterCard, I</a:t>
            </a:r>
            <a:r>
              <a:rPr lang="en-US" dirty="0" smtClean="0"/>
              <a:t>nterCity.</a:t>
            </a:r>
          </a:p>
          <a:p>
            <a:pPr>
              <a:buNone/>
            </a:pPr>
            <a:r>
              <a:rPr lang="en-US" b="1" dirty="0"/>
              <a:t>Lower Camel Case</a:t>
            </a:r>
            <a:r>
              <a:rPr lang="en-US" b="1" dirty="0" smtClean="0"/>
              <a:t>:</a:t>
            </a:r>
          </a:p>
          <a:p>
            <a:pPr>
              <a:buNone/>
            </a:pPr>
            <a:r>
              <a:rPr lang="en-US" dirty="0" err="1"/>
              <a:t>firstName</a:t>
            </a:r>
            <a:r>
              <a:rPr lang="en-US" dirty="0"/>
              <a:t>, </a:t>
            </a:r>
            <a:r>
              <a:rPr lang="en-US" dirty="0" err="1"/>
              <a:t>lastName</a:t>
            </a:r>
            <a:r>
              <a:rPr lang="en-US" dirty="0"/>
              <a:t>, </a:t>
            </a:r>
            <a:r>
              <a:rPr lang="en-US" dirty="0" err="1"/>
              <a:t>masterCard</a:t>
            </a:r>
            <a:r>
              <a:rPr lang="en-US" dirty="0"/>
              <a:t>, </a:t>
            </a:r>
            <a:r>
              <a:rPr lang="en-US" dirty="0" err="1"/>
              <a:t>interCity</a:t>
            </a:r>
            <a:r>
              <a:rPr lang="en-US" dirty="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&lt;body&gt;</a:t>
            </a:r>
          </a:p>
          <a:p>
            <a:endParaRPr lang="en-US" dirty="0" smtClean="0"/>
          </a:p>
          <a:p>
            <a:r>
              <a:rPr lang="en-US" dirty="0" smtClean="0"/>
              <a:t>&lt;h2&gt;The </a:t>
            </a:r>
            <a:r>
              <a:rPr lang="en-US" dirty="0" err="1" smtClean="0"/>
              <a:t>var</a:t>
            </a:r>
            <a:r>
              <a:rPr lang="en-US" dirty="0" smtClean="0"/>
              <a:t> Keyword Creates Variables&lt;/h2&gt;</a:t>
            </a:r>
          </a:p>
          <a:p>
            <a:r>
              <a:rPr lang="en-US" dirty="0" smtClean="0"/>
              <a:t>&lt;p id="demo"&gt;&lt;/p&gt;</a:t>
            </a:r>
          </a:p>
          <a:p>
            <a:r>
              <a:rPr lang="en-US" dirty="0" smtClean="0"/>
              <a:t>&lt;script&gt;</a:t>
            </a:r>
          </a:p>
          <a:p>
            <a:r>
              <a:rPr lang="en-US" dirty="0" err="1" smtClean="0"/>
              <a:t>var</a:t>
            </a:r>
            <a:r>
              <a:rPr lang="en-US" dirty="0" smtClean="0"/>
              <a:t> x, y;</a:t>
            </a:r>
          </a:p>
          <a:p>
            <a:r>
              <a:rPr lang="en-US" dirty="0" smtClean="0"/>
              <a:t>x = 5 + 6;</a:t>
            </a:r>
          </a:p>
          <a:p>
            <a:r>
              <a:rPr lang="en-US" dirty="0" smtClean="0"/>
              <a:t>y = x * 10;</a:t>
            </a:r>
          </a:p>
          <a:p>
            <a:r>
              <a:rPr lang="en-US" dirty="0" err="1" smtClean="0"/>
              <a:t>document.getElementById</a:t>
            </a:r>
            <a:r>
              <a:rPr lang="en-US" dirty="0" smtClean="0"/>
              <a:t>("demo").</a:t>
            </a:r>
            <a:r>
              <a:rPr lang="en-US" dirty="0" err="1" smtClean="0"/>
              <a:t>innerHTML</a:t>
            </a:r>
            <a:r>
              <a:rPr lang="en-US" dirty="0" smtClean="0"/>
              <a:t> = y;</a:t>
            </a:r>
          </a:p>
          <a:p>
            <a:r>
              <a:rPr lang="en-US" dirty="0" smtClean="0"/>
              <a:t>&lt;/script&gt;</a:t>
            </a:r>
          </a:p>
          <a:p>
            <a:endParaRPr lang="en-US" dirty="0" smtClean="0"/>
          </a:p>
          <a:p>
            <a:r>
              <a:rPr lang="en-US" dirty="0" smtClean="0"/>
              <a:t>&lt;/body&gt;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Function</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solidFill>
                  <a:srgbClr val="00B050"/>
                </a:solidFill>
              </a:rPr>
              <a:t>Function Invocation</a:t>
            </a:r>
          </a:p>
          <a:p>
            <a:r>
              <a:rPr lang="en-US" dirty="0" smtClean="0"/>
              <a:t>When an event occurs (when a user clicks a button)</a:t>
            </a:r>
          </a:p>
          <a:p>
            <a:r>
              <a:rPr lang="en-US" dirty="0" smtClean="0"/>
              <a:t>When it is invoked (called) from JavaScript code</a:t>
            </a:r>
          </a:p>
          <a:p>
            <a:r>
              <a:rPr lang="en-US" dirty="0" smtClean="0"/>
              <a:t>Automatically (self invoked)</a:t>
            </a:r>
          </a:p>
          <a:p>
            <a:pPr>
              <a:buNone/>
            </a:pPr>
            <a:r>
              <a:rPr lang="en-US" dirty="0" smtClean="0">
                <a:solidFill>
                  <a:srgbClr val="00B050"/>
                </a:solidFill>
              </a:rPr>
              <a:t>Function Return</a:t>
            </a:r>
          </a:p>
          <a:p>
            <a:pPr>
              <a:buNone/>
            </a:pPr>
            <a:r>
              <a:rPr lang="en-US" dirty="0" smtClean="0"/>
              <a:t>Functions often compute a </a:t>
            </a:r>
            <a:r>
              <a:rPr lang="en-US" b="1" dirty="0" smtClean="0"/>
              <a:t>return value</a:t>
            </a:r>
            <a:r>
              <a:rPr lang="en-US" dirty="0" smtClean="0"/>
              <a:t>. The return value is "returned" back to the "caller“</a:t>
            </a:r>
          </a:p>
          <a:p>
            <a:pPr>
              <a:buNone/>
            </a:pPr>
            <a:endParaRPr lang="en-US" dirty="0" smtClean="0">
              <a:solidFill>
                <a:srgbClr val="00B050"/>
              </a:solidFill>
            </a:endParaRPr>
          </a:p>
          <a:p>
            <a:endParaRPr lang="en-US" dirty="0">
              <a:solidFill>
                <a:srgbClr val="00B05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dirty="0"/>
          </a:p>
        </p:txBody>
      </p:sp>
      <p:sp>
        <p:nvSpPr>
          <p:cNvPr id="3" name="Content Placeholder 2"/>
          <p:cNvSpPr>
            <a:spLocks noGrp="1"/>
          </p:cNvSpPr>
          <p:nvPr>
            <p:ph idx="1"/>
          </p:nvPr>
        </p:nvSpPr>
        <p:spPr/>
        <p:txBody>
          <a:bodyPr/>
          <a:lstStyle/>
          <a:p>
            <a:pPr>
              <a:buNone/>
            </a:pPr>
            <a:r>
              <a:rPr lang="en-US" dirty="0" smtClean="0"/>
              <a:t>function </a:t>
            </a:r>
            <a:r>
              <a:rPr lang="en-US" i="1" dirty="0" smtClean="0"/>
              <a:t>name</a:t>
            </a:r>
            <a:r>
              <a:rPr lang="en-US" dirty="0" smtClean="0"/>
              <a:t>(</a:t>
            </a:r>
            <a:r>
              <a:rPr lang="en-US" i="1" dirty="0" smtClean="0"/>
              <a:t>parameter1, parameter2, parameter3</a:t>
            </a:r>
            <a:r>
              <a:rPr lang="en-US" dirty="0" smtClean="0"/>
              <a:t>) {</a:t>
            </a:r>
            <a:br>
              <a:rPr lang="en-US" dirty="0" smtClean="0"/>
            </a:br>
            <a:r>
              <a:rPr lang="en-US" dirty="0" smtClean="0"/>
              <a:t>    </a:t>
            </a:r>
            <a:r>
              <a:rPr lang="en-US" i="1" dirty="0" smtClean="0"/>
              <a:t>code to be executed</a:t>
            </a:r>
            <a:r>
              <a:rPr lang="en-US" dirty="0" smtClean="0"/>
              <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Functions?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sz="4500" dirty="0" smtClean="0">
                <a:solidFill>
                  <a:srgbClr val="00B050"/>
                </a:solidFill>
              </a:rPr>
              <a:t>You can reuse code: Define the code once, and use it many times.</a:t>
            </a:r>
          </a:p>
          <a:p>
            <a:pPr>
              <a:buNone/>
            </a:pPr>
            <a:r>
              <a:rPr lang="en-US" sz="4500" dirty="0" smtClean="0">
                <a:solidFill>
                  <a:srgbClr val="00B050"/>
                </a:solidFill>
              </a:rPr>
              <a:t>You can use the same code many times with different arguments, to produce different results.</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Functions&lt;/h2&gt;</a:t>
            </a:r>
          </a:p>
          <a:p>
            <a:pPr>
              <a:buNone/>
            </a:pPr>
            <a:endParaRPr lang="en-US" dirty="0" smtClean="0"/>
          </a:p>
          <a:p>
            <a:pPr>
              <a:buNone/>
            </a:pPr>
            <a:r>
              <a:rPr lang="en-US" dirty="0" smtClean="0"/>
              <a:t>&lt;p&gt;This example calls a function to convert from Fahrenheit to Celsius:&lt;/p&gt;</a:t>
            </a:r>
          </a:p>
          <a:p>
            <a:pPr>
              <a:buNone/>
            </a:pPr>
            <a:r>
              <a:rPr lang="en-US" dirty="0" smtClean="0"/>
              <a:t>&lt;p id="demo"&gt;&lt;/p&gt;</a:t>
            </a:r>
          </a:p>
          <a:p>
            <a:pPr>
              <a:buNone/>
            </a:pPr>
            <a:endParaRPr lang="en-US" dirty="0" smtClean="0"/>
          </a:p>
          <a:p>
            <a:pPr>
              <a:buNone/>
            </a:pPr>
            <a:r>
              <a:rPr lang="en-US" dirty="0" smtClean="0"/>
              <a:t>&lt;script&gt;</a:t>
            </a:r>
          </a:p>
          <a:p>
            <a:pPr>
              <a:buNone/>
            </a:pPr>
            <a:r>
              <a:rPr lang="en-US" dirty="0" smtClean="0"/>
              <a:t>function </a:t>
            </a:r>
            <a:r>
              <a:rPr lang="en-US" dirty="0" err="1" smtClean="0"/>
              <a:t>toCelsius</a:t>
            </a:r>
            <a:r>
              <a:rPr lang="en-US" dirty="0" smtClean="0"/>
              <a:t>(f) {</a:t>
            </a:r>
          </a:p>
          <a:p>
            <a:pPr>
              <a:buNone/>
            </a:pPr>
            <a:r>
              <a:rPr lang="en-US" dirty="0" smtClean="0"/>
              <a:t>    return (5/9) * (f-32);</a:t>
            </a:r>
          </a:p>
          <a:p>
            <a:pPr>
              <a:buNone/>
            </a:pPr>
            <a:r>
              <a:rPr lang="en-US" dirty="0" smtClean="0"/>
              <a:t>}</a:t>
            </a:r>
          </a:p>
          <a:p>
            <a:pPr>
              <a:buNone/>
            </a:pPr>
            <a:r>
              <a:rPr lang="en-US" dirty="0" err="1" smtClean="0"/>
              <a:t>document.getElementById</a:t>
            </a:r>
            <a:r>
              <a:rPr lang="en-US" dirty="0" smtClean="0"/>
              <a:t>("demo").</a:t>
            </a:r>
            <a:r>
              <a:rPr lang="en-US" dirty="0" err="1" smtClean="0"/>
              <a:t>innerHTML</a:t>
            </a:r>
            <a:r>
              <a:rPr lang="en-US" dirty="0" smtClean="0"/>
              <a:t> = </a:t>
            </a:r>
            <a:r>
              <a:rPr lang="en-US" dirty="0" err="1" smtClean="0"/>
              <a:t>toCelsius</a:t>
            </a:r>
            <a:r>
              <a:rPr lang="en-US" dirty="0" smtClean="0"/>
              <a:t>(100);</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Functions</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Functions&lt;/h2&gt;</a:t>
            </a:r>
          </a:p>
          <a:p>
            <a:pPr>
              <a:buNone/>
            </a:pPr>
            <a:endParaRPr lang="en-US" dirty="0" smtClean="0"/>
          </a:p>
          <a:p>
            <a:pPr>
              <a:buNone/>
            </a:pPr>
            <a:r>
              <a:rPr lang="en-US" dirty="0" smtClean="0"/>
              <a:t>&lt;p&gt;This example calls a function which performs a calculation, and returns the result:&lt;/p&gt;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smtClean="0"/>
              <a:t>function </a:t>
            </a:r>
            <a:r>
              <a:rPr lang="en-US" dirty="0" err="1" smtClean="0"/>
              <a:t>myFunction</a:t>
            </a:r>
            <a:r>
              <a:rPr lang="en-US" dirty="0" smtClean="0"/>
              <a:t>(x, y) {</a:t>
            </a:r>
          </a:p>
          <a:p>
            <a:pPr>
              <a:buNone/>
            </a:pPr>
            <a:r>
              <a:rPr lang="en-US" dirty="0" smtClean="0"/>
              <a:t>    return </a:t>
            </a:r>
            <a:r>
              <a:rPr lang="en-US" dirty="0"/>
              <a:t>x</a:t>
            </a:r>
            <a:r>
              <a:rPr lang="en-US" dirty="0" smtClean="0"/>
              <a:t> * </a:t>
            </a:r>
            <a:r>
              <a:rPr lang="en-US" dirty="0"/>
              <a:t>y</a:t>
            </a:r>
            <a:r>
              <a:rPr lang="en-US" dirty="0" smtClean="0"/>
              <a:t>;</a:t>
            </a:r>
          </a:p>
          <a:p>
            <a:pPr>
              <a:buNone/>
            </a:pPr>
            <a:r>
              <a:rPr lang="en-US" dirty="0" smtClean="0"/>
              <a:t>}</a:t>
            </a:r>
          </a:p>
          <a:p>
            <a:pPr>
              <a:buNone/>
            </a:pPr>
            <a:r>
              <a:rPr lang="en-US" dirty="0" err="1" smtClean="0"/>
              <a:t>document.getElementById</a:t>
            </a:r>
            <a:r>
              <a:rPr lang="en-US" dirty="0" smtClean="0"/>
              <a:t>("demo").</a:t>
            </a:r>
            <a:r>
              <a:rPr lang="en-US" dirty="0" err="1" smtClean="0"/>
              <a:t>innerHTML</a:t>
            </a:r>
            <a:r>
              <a:rPr lang="en-US" dirty="0" smtClean="0"/>
              <a:t> = </a:t>
            </a:r>
            <a:r>
              <a:rPr lang="en-US" dirty="0" err="1" smtClean="0"/>
              <a:t>myFunction</a:t>
            </a:r>
            <a:r>
              <a:rPr lang="en-US" dirty="0" smtClean="0"/>
              <a:t>(3, </a:t>
            </a:r>
            <a:r>
              <a:rPr lang="en-US" dirty="0"/>
              <a:t>4</a:t>
            </a:r>
            <a:r>
              <a:rPr lang="en-US" dirty="0" smtClean="0"/>
              <a:t>);</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Return</a:t>
            </a:r>
            <a:endParaRPr lang="en-US" dirty="0"/>
          </a:p>
        </p:txBody>
      </p:sp>
      <p:sp>
        <p:nvSpPr>
          <p:cNvPr id="3" name="Content Placeholder 2"/>
          <p:cNvSpPr>
            <a:spLocks noGrp="1"/>
          </p:cNvSpPr>
          <p:nvPr>
            <p:ph idx="1"/>
          </p:nvPr>
        </p:nvSpPr>
        <p:spPr/>
        <p:txBody>
          <a:bodyPr/>
          <a:lstStyle/>
          <a:p>
            <a:r>
              <a:rPr lang="en-US" dirty="0" smtClean="0"/>
              <a:t>When JavaScript reaches a </a:t>
            </a:r>
            <a:r>
              <a:rPr lang="en-US" b="1" dirty="0" smtClean="0"/>
              <a:t>return statement</a:t>
            </a:r>
            <a:r>
              <a:rPr lang="en-US" dirty="0" smtClean="0"/>
              <a:t>, the function will stop executing.</a:t>
            </a:r>
          </a:p>
          <a:p>
            <a:r>
              <a:rPr lang="en-US" dirty="0" smtClean="0"/>
              <a:t>If the function was invoked from a statement, JavaScript will "return" to execute the code after the invoking statement.</a:t>
            </a:r>
          </a:p>
          <a:p>
            <a:r>
              <a:rPr lang="en-US" dirty="0" smtClean="0"/>
              <a:t>Functions often compute a </a:t>
            </a:r>
            <a:r>
              <a:rPr lang="en-US" b="1" dirty="0" smtClean="0"/>
              <a:t>return value</a:t>
            </a:r>
            <a:r>
              <a:rPr lang="en-US" dirty="0" smtClean="0"/>
              <a:t>. The return value is "returned" back to the "caller":</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Objects, Properties, and Methods</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Object : </a:t>
            </a:r>
            <a:r>
              <a:rPr lang="en-US" b="1" dirty="0" smtClean="0">
                <a:solidFill>
                  <a:srgbClr val="00B050"/>
                </a:solidFill>
              </a:rPr>
              <a:t>Car</a:t>
            </a:r>
          </a:p>
          <a:p>
            <a:r>
              <a:rPr lang="en-US" b="1" dirty="0" smtClean="0"/>
              <a:t>Properties:</a:t>
            </a:r>
          </a:p>
          <a:p>
            <a:pPr>
              <a:buNone/>
            </a:pPr>
            <a:r>
              <a:rPr lang="en-US" dirty="0" smtClean="0"/>
              <a:t>	car.name = Fiat</a:t>
            </a:r>
            <a:br>
              <a:rPr lang="en-US" dirty="0" smtClean="0"/>
            </a:br>
            <a:r>
              <a:rPr lang="en-US" dirty="0" smtClean="0"/>
              <a:t/>
            </a:r>
            <a:br>
              <a:rPr lang="en-US" dirty="0" smtClean="0"/>
            </a:br>
            <a:r>
              <a:rPr lang="en-US" dirty="0" err="1" smtClean="0"/>
              <a:t>car.model</a:t>
            </a:r>
            <a:r>
              <a:rPr lang="en-US" dirty="0" smtClean="0"/>
              <a:t> = 500</a:t>
            </a:r>
            <a:br>
              <a:rPr lang="en-US" dirty="0" smtClean="0"/>
            </a:br>
            <a:r>
              <a:rPr lang="en-US" dirty="0" smtClean="0"/>
              <a:t/>
            </a:r>
            <a:br>
              <a:rPr lang="en-US" dirty="0" smtClean="0"/>
            </a:br>
            <a:r>
              <a:rPr lang="en-US" dirty="0" err="1" smtClean="0"/>
              <a:t>car.weight</a:t>
            </a:r>
            <a:r>
              <a:rPr lang="en-US" dirty="0" smtClean="0"/>
              <a:t> = 850kg</a:t>
            </a:r>
            <a:br>
              <a:rPr lang="en-US" dirty="0" smtClean="0"/>
            </a:br>
            <a:r>
              <a:rPr lang="en-US" dirty="0" smtClean="0"/>
              <a:t/>
            </a:r>
            <a:br>
              <a:rPr lang="en-US" dirty="0" smtClean="0"/>
            </a:br>
            <a:r>
              <a:rPr lang="en-US" dirty="0" err="1" smtClean="0"/>
              <a:t>car.color</a:t>
            </a:r>
            <a:r>
              <a:rPr lang="en-US" dirty="0" smtClean="0"/>
              <a:t> = white</a:t>
            </a:r>
          </a:p>
          <a:p>
            <a:r>
              <a:rPr lang="en-US" b="1" dirty="0" smtClean="0"/>
              <a:t>Methods</a:t>
            </a:r>
          </a:p>
          <a:p>
            <a:pPr>
              <a:buNone/>
            </a:pPr>
            <a:r>
              <a:rPr lang="en-US" dirty="0" smtClean="0"/>
              <a:t>	</a:t>
            </a:r>
            <a:r>
              <a:rPr lang="en-US" dirty="0" err="1" smtClean="0"/>
              <a:t>car.start</a:t>
            </a:r>
            <a:r>
              <a:rPr lang="en-US" dirty="0" smtClean="0"/>
              <a:t>()</a:t>
            </a:r>
            <a:br>
              <a:rPr lang="en-US" dirty="0" smtClean="0"/>
            </a:br>
            <a:r>
              <a:rPr lang="en-US" dirty="0" smtClean="0"/>
              <a:t/>
            </a:r>
            <a:br>
              <a:rPr lang="en-US" dirty="0" smtClean="0"/>
            </a:br>
            <a:r>
              <a:rPr lang="en-US" dirty="0" err="1" smtClean="0"/>
              <a:t>car.drive</a:t>
            </a:r>
            <a:r>
              <a:rPr lang="en-US" dirty="0" smtClean="0"/>
              <a:t>()</a:t>
            </a:r>
            <a:br>
              <a:rPr lang="en-US" dirty="0" smtClean="0"/>
            </a:br>
            <a:r>
              <a:rPr lang="en-US" dirty="0" smtClean="0"/>
              <a:t/>
            </a:r>
            <a:br>
              <a:rPr lang="en-US" dirty="0" smtClean="0"/>
            </a:br>
            <a:r>
              <a:rPr lang="en-US" dirty="0" err="1" smtClean="0"/>
              <a:t>car.brake</a:t>
            </a:r>
            <a:r>
              <a:rPr lang="en-US" dirty="0" smtClean="0"/>
              <a:t>() </a:t>
            </a:r>
            <a:br>
              <a:rPr lang="en-US" dirty="0" smtClean="0"/>
            </a:br>
            <a:r>
              <a:rPr lang="en-US" dirty="0" smtClean="0"/>
              <a:t/>
            </a:r>
            <a:br>
              <a:rPr lang="en-US" dirty="0" smtClean="0"/>
            </a:br>
            <a:r>
              <a:rPr lang="en-US" dirty="0" err="1" smtClean="0"/>
              <a:t>car.stop</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a:t>
            </a:r>
            <a:r>
              <a:rPr lang="en-US" smtClean="0"/>
              <a:t> Example</a:t>
            </a:r>
            <a:endParaRPr lang="en-US"/>
          </a:p>
        </p:txBody>
      </p:sp>
      <p:sp>
        <p:nvSpPr>
          <p:cNvPr id="3" name="Content Placeholder 2"/>
          <p:cNvSpPr>
            <a:spLocks noGrp="1"/>
          </p:cNvSpPr>
          <p:nvPr>
            <p:ph idx="1"/>
          </p:nvPr>
        </p:nvSpPr>
        <p:spPr/>
        <p:txBody>
          <a:bodyPr>
            <a:normAutofit fontScale="47500" lnSpcReduction="20000"/>
          </a:bodyPr>
          <a:lstStyle/>
          <a:p>
            <a:pPr>
              <a:buNone/>
            </a:pPr>
            <a:r>
              <a:rPr lang="en-US" dirty="0" err="1" smtClean="0">
                <a:solidFill>
                  <a:srgbClr val="00B050"/>
                </a:solidFill>
              </a:rPr>
              <a:t>var</a:t>
            </a:r>
            <a:r>
              <a:rPr lang="en-US" dirty="0" smtClean="0">
                <a:solidFill>
                  <a:srgbClr val="00B050"/>
                </a:solidFill>
              </a:rPr>
              <a:t> person = {</a:t>
            </a:r>
            <a:r>
              <a:rPr lang="en-US" dirty="0" err="1" smtClean="0">
                <a:solidFill>
                  <a:srgbClr val="00B050"/>
                </a:solidFill>
              </a:rPr>
              <a:t>firstName</a:t>
            </a:r>
            <a:r>
              <a:rPr lang="en-US" dirty="0" smtClean="0">
                <a:solidFill>
                  <a:srgbClr val="00B050"/>
                </a:solidFill>
              </a:rPr>
              <a:t>:"John", </a:t>
            </a:r>
            <a:r>
              <a:rPr lang="en-US" dirty="0" err="1" smtClean="0">
                <a:solidFill>
                  <a:srgbClr val="00B050"/>
                </a:solidFill>
              </a:rPr>
              <a:t>lastName</a:t>
            </a:r>
            <a:r>
              <a:rPr lang="en-US" dirty="0" smtClean="0">
                <a:solidFill>
                  <a:srgbClr val="00B050"/>
                </a:solidFill>
              </a:rPr>
              <a:t>:"Doe", age:50, </a:t>
            </a:r>
            <a:r>
              <a:rPr lang="en-US" dirty="0" err="1" smtClean="0">
                <a:solidFill>
                  <a:srgbClr val="00B050"/>
                </a:solidFill>
              </a:rPr>
              <a:t>eyeColor</a:t>
            </a:r>
            <a:r>
              <a:rPr lang="en-US" dirty="0" smtClean="0">
                <a:solidFill>
                  <a:srgbClr val="00B050"/>
                </a:solidFill>
              </a:rPr>
              <a:t>:"blue"};</a:t>
            </a:r>
          </a:p>
          <a:p>
            <a:pPr>
              <a:buNone/>
            </a:pPr>
            <a:r>
              <a:rPr lang="en-US" dirty="0" smtClean="0">
                <a:solidFill>
                  <a:srgbClr val="00B050"/>
                </a:solidFill>
              </a:rPr>
              <a:t>Example</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&lt;p&gt;Creating a JavaScript Object.&lt;/p&gt;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err="1" smtClean="0"/>
              <a:t>var</a:t>
            </a:r>
            <a:r>
              <a:rPr lang="en-US" dirty="0" smtClean="0"/>
              <a:t> person = {</a:t>
            </a:r>
            <a:r>
              <a:rPr lang="en-US" dirty="0" err="1" smtClean="0"/>
              <a:t>firstName</a:t>
            </a:r>
            <a:r>
              <a:rPr lang="en-US" dirty="0" smtClean="0"/>
              <a:t>:"John", </a:t>
            </a:r>
            <a:r>
              <a:rPr lang="en-US" dirty="0" err="1" smtClean="0"/>
              <a:t>lastName</a:t>
            </a:r>
            <a:r>
              <a:rPr lang="en-US" dirty="0" smtClean="0"/>
              <a:t>:"Doe", age:50, </a:t>
            </a:r>
            <a:r>
              <a:rPr lang="en-US" dirty="0" err="1" smtClean="0"/>
              <a:t>eyeColor</a:t>
            </a:r>
            <a:r>
              <a:rPr lang="en-US" dirty="0" smtClean="0"/>
              <a:t>:"blue"};</a:t>
            </a:r>
          </a:p>
          <a:p>
            <a:pPr>
              <a:buNone/>
            </a:pPr>
            <a:endParaRPr lang="en-US" dirty="0" smtClean="0"/>
          </a:p>
          <a:p>
            <a:pPr>
              <a:buNone/>
            </a:pPr>
            <a:r>
              <a:rPr lang="en-US" dirty="0" err="1" smtClean="0"/>
              <a:t>document.getElementById</a:t>
            </a:r>
            <a:r>
              <a:rPr lang="en-US" dirty="0" smtClean="0"/>
              <a:t>("demo").</a:t>
            </a:r>
            <a:r>
              <a:rPr lang="en-US" dirty="0" err="1" smtClean="0"/>
              <a:t>innerHTML</a:t>
            </a:r>
            <a:r>
              <a:rPr lang="en-US" dirty="0" smtClean="0"/>
              <a:t> =</a:t>
            </a:r>
          </a:p>
          <a:p>
            <a:pPr>
              <a:buNone/>
            </a:pPr>
            <a:r>
              <a:rPr lang="en-US" dirty="0" err="1" smtClean="0"/>
              <a:t>person.firstName</a:t>
            </a:r>
            <a:r>
              <a:rPr lang="en-US" dirty="0" smtClean="0"/>
              <a:t> + " is " + </a:t>
            </a:r>
            <a:r>
              <a:rPr lang="en-US" dirty="0" err="1" smtClean="0"/>
              <a:t>person.age</a:t>
            </a:r>
            <a:r>
              <a:rPr lang="en-US" dirty="0" smtClean="0"/>
              <a:t> + " years old.";</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example</a:t>
            </a:r>
            <a:endParaRPr lang="en-US" dirty="0"/>
          </a:p>
        </p:txBody>
      </p:sp>
      <p:sp>
        <p:nvSpPr>
          <p:cNvPr id="3" name="Content Placeholder 2"/>
          <p:cNvSpPr>
            <a:spLocks noGrp="1"/>
          </p:cNvSpPr>
          <p:nvPr>
            <p:ph idx="1"/>
          </p:nvPr>
        </p:nvSpPr>
        <p:spPr/>
        <p:txBody>
          <a:bodyPr>
            <a:normAutofit/>
          </a:bodyPr>
          <a:lstStyle/>
          <a:p>
            <a:pPr>
              <a:buNone/>
            </a:pPr>
            <a:r>
              <a:rPr lang="en-US" dirty="0" smtClean="0"/>
              <a:t>&lt;script type="text/</a:t>
            </a:r>
            <a:r>
              <a:rPr lang="en-US" dirty="0" err="1" smtClean="0"/>
              <a:t>javascript</a:t>
            </a:r>
            <a:r>
              <a:rPr lang="en-US" dirty="0" smtClean="0"/>
              <a:t>"&gt;</a:t>
            </a:r>
          </a:p>
          <a:p>
            <a:pPr>
              <a:buNone/>
            </a:pPr>
            <a:r>
              <a:rPr lang="en-US" dirty="0" smtClean="0"/>
              <a:t> </a:t>
            </a:r>
            <a:r>
              <a:rPr lang="en-US" dirty="0" err="1" smtClean="0"/>
              <a:t>document.write</a:t>
            </a:r>
            <a:r>
              <a:rPr lang="en-US" dirty="0" smtClean="0"/>
              <a:t>("Hello World from JavaScript!");</a:t>
            </a:r>
          </a:p>
          <a:p>
            <a:pPr>
              <a:buNone/>
            </a:pPr>
            <a:r>
              <a:rPr lang="en-US" dirty="0" smtClean="0"/>
              <a:t>&lt;/script&gt;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JS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2800" dirty="0" smtClean="0"/>
              <a:t>&lt;script </a:t>
            </a:r>
            <a:r>
              <a:rPr lang="en-US" sz="2800" dirty="0" smtClean="0">
                <a:solidFill>
                  <a:srgbClr val="FF0000"/>
                </a:solidFill>
              </a:rPr>
              <a:t>language</a:t>
            </a:r>
            <a:r>
              <a:rPr lang="en-US" sz="2800" dirty="0" smtClean="0"/>
              <a:t>="JavaScript"&gt;</a:t>
            </a:r>
          </a:p>
          <a:p>
            <a:pPr>
              <a:buNone/>
            </a:pPr>
            <a:r>
              <a:rPr lang="en-US" sz="2800" dirty="0" smtClean="0"/>
              <a:t>Script code</a:t>
            </a:r>
          </a:p>
          <a:p>
            <a:pPr>
              <a:buNone/>
            </a:pPr>
            <a:r>
              <a:rPr lang="en-US" sz="2800" dirty="0" smtClean="0"/>
              <a:t>&lt;/script&gt;</a:t>
            </a:r>
          </a:p>
          <a:p>
            <a:pPr>
              <a:buNone/>
            </a:pPr>
            <a:r>
              <a:rPr lang="en-US" sz="2800" dirty="0" smtClean="0"/>
              <a:t>////////</a:t>
            </a:r>
          </a:p>
          <a:p>
            <a:pPr>
              <a:buNone/>
            </a:pPr>
            <a:r>
              <a:rPr lang="en-US" sz="2800" dirty="0" smtClean="0"/>
              <a:t>&lt;script </a:t>
            </a:r>
            <a:r>
              <a:rPr lang="en-US" sz="2800" dirty="0" smtClean="0">
                <a:solidFill>
                  <a:srgbClr val="FF0000"/>
                </a:solidFill>
              </a:rPr>
              <a:t>type</a:t>
            </a:r>
            <a:r>
              <a:rPr lang="en-US" sz="2800" dirty="0" smtClean="0"/>
              <a:t>="text/</a:t>
            </a:r>
            <a:r>
              <a:rPr lang="en-US" sz="2800" dirty="0" err="1" smtClean="0"/>
              <a:t>javascript</a:t>
            </a:r>
            <a:r>
              <a:rPr lang="en-US" sz="2800" dirty="0" smtClean="0"/>
              <a:t>"&gt;</a:t>
            </a:r>
          </a:p>
          <a:p>
            <a:pPr>
              <a:buNone/>
            </a:pPr>
            <a:r>
              <a:rPr lang="en-US" sz="2800" dirty="0" smtClean="0"/>
              <a:t>Script code</a:t>
            </a:r>
          </a:p>
          <a:p>
            <a:pPr>
              <a:buNone/>
            </a:pPr>
            <a:r>
              <a:rPr lang="en-US" sz="2800" dirty="0" smtClean="0"/>
              <a:t>&lt;/script&gt;</a:t>
            </a:r>
          </a:p>
          <a:p>
            <a:pPr>
              <a:buNone/>
            </a:pPr>
            <a:r>
              <a:rPr lang="en-US" sz="2800" dirty="0" smtClean="0"/>
              <a:t>//////</a:t>
            </a:r>
          </a:p>
          <a:p>
            <a:pPr>
              <a:buNone/>
            </a:pPr>
            <a:r>
              <a:rPr lang="en-US" sz="2800" dirty="0" smtClean="0"/>
              <a:t>&lt;script </a:t>
            </a:r>
            <a:r>
              <a:rPr lang="en-US" sz="2800" dirty="0" err="1" smtClean="0">
                <a:solidFill>
                  <a:srgbClr val="FF0000"/>
                </a:solidFill>
              </a:rPr>
              <a:t>src</a:t>
            </a:r>
            <a:r>
              <a:rPr lang="en-US" sz="2800" dirty="0" smtClean="0"/>
              <a:t>="lib/</a:t>
            </a:r>
            <a:r>
              <a:rPr lang="en-US" sz="2800" dirty="0" err="1" smtClean="0"/>
              <a:t>tomal.js”type</a:t>
            </a:r>
            <a:r>
              <a:rPr lang="en-US" sz="2800" dirty="0" smtClean="0"/>
              <a:t>="text/</a:t>
            </a:r>
            <a:r>
              <a:rPr lang="en-US" sz="2800" dirty="0" err="1" smtClean="0"/>
              <a:t>javascript</a:t>
            </a:r>
            <a:r>
              <a:rPr lang="en-US" sz="2800" dirty="0" smtClean="0"/>
              <a:t>"&gt;&lt;/script&gt;</a:t>
            </a:r>
          </a:p>
          <a:p>
            <a:pPr>
              <a:buNone/>
            </a:pPr>
            <a:r>
              <a:rPr lang="en-US" sz="2800" dirty="0" smtClean="0">
                <a:solidFill>
                  <a:srgbClr val="FF0000"/>
                </a:solidFill>
              </a:rPr>
              <a:t>Internal like : &lt;head&gt; ,&lt;body&gt; , External ,External References</a:t>
            </a:r>
          </a:p>
          <a:p>
            <a:pPr>
              <a:buNone/>
            </a:pPr>
            <a:r>
              <a:rPr lang="en-US" sz="2800" dirty="0" smtClean="0"/>
              <a:t>&lt;script </a:t>
            </a:r>
            <a:r>
              <a:rPr lang="en-US" sz="2800" dirty="0" err="1" smtClean="0"/>
              <a:t>src</a:t>
            </a:r>
            <a:r>
              <a:rPr lang="en-US" sz="2800" dirty="0" smtClean="0"/>
              <a:t>="https://www.w3schools.com/js/myScript1.js"&gt;</a:t>
            </a:r>
          </a:p>
          <a:p>
            <a:pPr>
              <a:buNone/>
            </a:pPr>
            <a:r>
              <a:rPr lang="en-US" sz="2800" dirty="0" smtClean="0"/>
              <a:t>&lt;/script&gt;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JavaScript Functions and Events</a:t>
            </a:r>
            <a:endParaRPr lang="en-US" dirty="0"/>
          </a:p>
        </p:txBody>
      </p:sp>
      <p:sp>
        <p:nvSpPr>
          <p:cNvPr id="3" name="Content Placeholder 2"/>
          <p:cNvSpPr>
            <a:spLocks noGrp="1"/>
          </p:cNvSpPr>
          <p:nvPr>
            <p:ph idx="1"/>
          </p:nvPr>
        </p:nvSpPr>
        <p:spPr/>
        <p:txBody>
          <a:bodyPr/>
          <a:lstStyle/>
          <a:p>
            <a:pPr>
              <a:buNone/>
            </a:pPr>
            <a:r>
              <a:rPr lang="en-US" dirty="0" smtClean="0">
                <a:solidFill>
                  <a:srgbClr val="0070C0"/>
                </a:solidFill>
              </a:rPr>
              <a:t>A JavaScript </a:t>
            </a:r>
            <a:r>
              <a:rPr lang="en-US" b="1" dirty="0" smtClean="0">
                <a:solidFill>
                  <a:srgbClr val="0070C0"/>
                </a:solidFill>
              </a:rPr>
              <a:t>function</a:t>
            </a:r>
            <a:r>
              <a:rPr lang="en-US" dirty="0" smtClean="0">
                <a:solidFill>
                  <a:srgbClr val="0070C0"/>
                </a:solidFill>
              </a:rPr>
              <a:t> is a block of JavaScript code, that can be executed when "called" </a:t>
            </a:r>
            <a:r>
              <a:rPr lang="en-US" dirty="0" smtClean="0"/>
              <a:t>for.</a:t>
            </a:r>
          </a:p>
          <a:p>
            <a:pPr>
              <a:buNone/>
            </a:pPr>
            <a:r>
              <a:rPr lang="en-US" dirty="0" smtClean="0"/>
              <a:t>like when the user clicks a button.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Event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Onchange</a:t>
            </a:r>
            <a:r>
              <a:rPr lang="en-US" dirty="0" smtClean="0"/>
              <a:t>: An HTML element has been changed</a:t>
            </a:r>
          </a:p>
          <a:p>
            <a:r>
              <a:rPr lang="en-US" dirty="0" err="1" smtClean="0"/>
              <a:t>Onclick</a:t>
            </a:r>
            <a:r>
              <a:rPr lang="en-US" dirty="0" smtClean="0"/>
              <a:t>: The user clicks an HTML element</a:t>
            </a:r>
          </a:p>
          <a:p>
            <a:r>
              <a:rPr lang="en-US" dirty="0" err="1" smtClean="0"/>
              <a:t>Onmouseover</a:t>
            </a:r>
            <a:r>
              <a:rPr lang="en-US" dirty="0" smtClean="0"/>
              <a:t>: The user moves the mouse over an HTML element</a:t>
            </a:r>
          </a:p>
          <a:p>
            <a:r>
              <a:rPr lang="en-US" dirty="0" err="1" smtClean="0"/>
              <a:t>Onmouseout</a:t>
            </a:r>
            <a:r>
              <a:rPr lang="en-US" dirty="0" smtClean="0"/>
              <a:t>:	The user moves the mouse away from an HTML element</a:t>
            </a:r>
          </a:p>
          <a:p>
            <a:r>
              <a:rPr lang="en-US" dirty="0" err="1" smtClean="0"/>
              <a:t>Onkeydown</a:t>
            </a:r>
            <a:r>
              <a:rPr lang="en-US" dirty="0" smtClean="0"/>
              <a:t>: The user pushes a keyboard key</a:t>
            </a:r>
          </a:p>
          <a:p>
            <a:r>
              <a:rPr lang="en-US" dirty="0" err="1" smtClean="0"/>
              <a:t>Onload</a:t>
            </a:r>
            <a:r>
              <a:rPr lang="en-US" dirty="0" smtClean="0"/>
              <a:t>: The browser has finished loading the page</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Functions </a:t>
            </a:r>
            <a:r>
              <a:rPr lang="en-US" dirty="0"/>
              <a:t>and </a:t>
            </a:r>
            <a:r>
              <a:rPr lang="en-US" dirty="0" smtClean="0"/>
              <a:t>Events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&lt;script&gt;</a:t>
            </a:r>
          </a:p>
          <a:p>
            <a:pPr>
              <a:buNone/>
            </a:pPr>
            <a:r>
              <a:rPr lang="en-US" dirty="0" smtClean="0"/>
              <a:t>function </a:t>
            </a:r>
            <a:r>
              <a:rPr lang="en-US" dirty="0" err="1" smtClean="0"/>
              <a:t>myFunction</a:t>
            </a:r>
            <a:r>
              <a:rPr lang="en-US" dirty="0" smtClean="0"/>
              <a:t>() {</a:t>
            </a:r>
          </a:p>
          <a:p>
            <a:pPr>
              <a:buNone/>
            </a:pPr>
            <a:r>
              <a:rPr lang="en-US" dirty="0" smtClean="0"/>
              <a:t>    </a:t>
            </a:r>
            <a:r>
              <a:rPr lang="en-US" dirty="0" err="1" smtClean="0"/>
              <a:t>document.getElementById</a:t>
            </a:r>
            <a:r>
              <a:rPr lang="en-US" dirty="0" smtClean="0"/>
              <a:t>("demo").</a:t>
            </a:r>
            <a:r>
              <a:rPr lang="en-US" dirty="0" err="1" smtClean="0"/>
              <a:t>innerHTML</a:t>
            </a:r>
            <a:r>
              <a:rPr lang="en-US" dirty="0" smtClean="0"/>
              <a:t> = "Paragraph changed.";</a:t>
            </a:r>
          </a:p>
          <a:p>
            <a:pPr>
              <a:buNone/>
            </a:pPr>
            <a:r>
              <a:rPr lang="en-US" dirty="0" smtClean="0"/>
              <a:t>}</a:t>
            </a:r>
          </a:p>
          <a:p>
            <a:pPr>
              <a:buNone/>
            </a:pPr>
            <a:r>
              <a:rPr lang="en-US" dirty="0" smtClean="0"/>
              <a:t>&lt;/script&gt;</a:t>
            </a:r>
          </a:p>
          <a:p>
            <a:pPr>
              <a:buNone/>
            </a:pPr>
            <a:r>
              <a:rPr lang="en-US" dirty="0" smtClean="0"/>
              <a:t>&lt;/head&gt;</a:t>
            </a:r>
          </a:p>
          <a:p>
            <a:pPr>
              <a:buNone/>
            </a:pPr>
            <a:endParaRPr lang="en-US" dirty="0" smtClean="0"/>
          </a:p>
          <a:p>
            <a:pPr>
              <a:buNone/>
            </a:pPr>
            <a:r>
              <a:rPr lang="en-US" dirty="0" smtClean="0"/>
              <a:t>&lt;body&gt;</a:t>
            </a:r>
          </a:p>
          <a:p>
            <a:pPr>
              <a:buNone/>
            </a:pPr>
            <a:endParaRPr lang="en-US" dirty="0" smtClean="0"/>
          </a:p>
          <a:p>
            <a:pPr>
              <a:buNone/>
            </a:pPr>
            <a:r>
              <a:rPr lang="en-US" dirty="0" smtClean="0"/>
              <a:t>&lt;h2&gt;JavaScript in Head&lt;/h2&gt;</a:t>
            </a:r>
          </a:p>
          <a:p>
            <a:pPr>
              <a:buNone/>
            </a:pPr>
            <a:endParaRPr lang="en-US" dirty="0" smtClean="0"/>
          </a:p>
          <a:p>
            <a:pPr>
              <a:buNone/>
            </a:pPr>
            <a:r>
              <a:rPr lang="en-US" dirty="0" smtClean="0"/>
              <a:t>&lt;p id="demo"&gt;A Paragraph.&lt;/p&gt;</a:t>
            </a:r>
          </a:p>
          <a:p>
            <a:pPr>
              <a:buNone/>
            </a:pPr>
            <a:endParaRPr lang="en-US" dirty="0" smtClean="0"/>
          </a:p>
          <a:p>
            <a:pPr>
              <a:buNone/>
            </a:pPr>
            <a:r>
              <a:rPr lang="en-US" dirty="0" smtClean="0"/>
              <a:t>&lt;button type="button" </a:t>
            </a:r>
            <a:r>
              <a:rPr lang="en-US" dirty="0" err="1" smtClean="0"/>
              <a:t>onclick</a:t>
            </a:r>
            <a:r>
              <a:rPr lang="en-US" dirty="0" smtClean="0"/>
              <a:t>="</a:t>
            </a:r>
            <a:r>
              <a:rPr lang="en-US" dirty="0" err="1" smtClean="0"/>
              <a:t>myFunction</a:t>
            </a:r>
            <a:r>
              <a:rPr lang="en-US" dirty="0" smtClean="0"/>
              <a:t>()"&gt;Try it&lt;/button&gt;</a:t>
            </a:r>
          </a:p>
          <a:p>
            <a:pPr>
              <a:buNone/>
            </a:pPr>
            <a:endParaRPr lang="en-US" dirty="0" smtClean="0"/>
          </a:p>
          <a:p>
            <a:pPr>
              <a:buNone/>
            </a:pPr>
            <a:r>
              <a:rPr lang="en-US" dirty="0" smtClean="0"/>
              <a:t>&lt;/body&gt;</a:t>
            </a:r>
          </a:p>
          <a:p>
            <a:pPr>
              <a:buNone/>
            </a:pPr>
            <a:r>
              <a:rPr lang="en-US" dirty="0" smtClean="0"/>
              <a:t>&lt;/html&gt; </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JS </a:t>
            </a:r>
            <a:endParaRPr lang="en-US" dirty="0"/>
          </a:p>
        </p:txBody>
      </p:sp>
      <p:sp>
        <p:nvSpPr>
          <p:cNvPr id="3" name="Content Placeholder 2"/>
          <p:cNvSpPr>
            <a:spLocks noGrp="1"/>
          </p:cNvSpPr>
          <p:nvPr>
            <p:ph idx="1"/>
          </p:nvPr>
        </p:nvSpPr>
        <p:spPr/>
        <p:txBody>
          <a:bodyPr/>
          <a:lstStyle/>
          <a:p>
            <a:r>
              <a:rPr lang="en-US" dirty="0" smtClean="0"/>
              <a:t>JavaScript in &lt;head&gt; or &lt;body&gt;</a:t>
            </a:r>
          </a:p>
          <a:p>
            <a:r>
              <a:rPr lang="en-US" dirty="0" smtClean="0"/>
              <a:t>You can place any number of scripts in an HTML document.</a:t>
            </a:r>
          </a:p>
          <a:p>
            <a:r>
              <a:rPr lang="en-US" dirty="0" smtClean="0"/>
              <a:t>Scripts can be placed in the &lt;body&gt;, or in the &lt;head&gt; section of an HTML page, or in both.</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Change </a:t>
            </a:r>
            <a:r>
              <a:rPr lang="en-US" dirty="0"/>
              <a:t>HTML </a:t>
            </a:r>
            <a:r>
              <a:rPr lang="en-US" dirty="0" smtClean="0"/>
              <a:t>Content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&lt;h2&gt;What Can JavaScript Do?&lt;/h2&gt;</a:t>
            </a:r>
          </a:p>
          <a:p>
            <a:pPr>
              <a:buNone/>
            </a:pPr>
            <a:endParaRPr lang="en-US" dirty="0" smtClean="0"/>
          </a:p>
          <a:p>
            <a:pPr>
              <a:buNone/>
            </a:pPr>
            <a:r>
              <a:rPr lang="en-US" dirty="0" smtClean="0"/>
              <a:t>&lt;p id="demo"&gt;JavaScript can change HTML content.&lt;/p&gt;</a:t>
            </a:r>
          </a:p>
          <a:p>
            <a:pPr>
              <a:buNone/>
            </a:pPr>
            <a:endParaRPr lang="en-US" dirty="0" smtClean="0"/>
          </a:p>
          <a:p>
            <a:pPr>
              <a:buNone/>
            </a:pPr>
            <a:r>
              <a:rPr lang="en-US" dirty="0" smtClean="0"/>
              <a:t>&lt;button type="button" </a:t>
            </a:r>
            <a:r>
              <a:rPr lang="en-US" dirty="0" err="1" smtClean="0"/>
              <a:t>onclick</a:t>
            </a:r>
            <a:r>
              <a:rPr lang="en-US" dirty="0" smtClean="0"/>
              <a:t>='</a:t>
            </a:r>
            <a:r>
              <a:rPr lang="en-US" dirty="0" err="1" smtClean="0"/>
              <a:t>document.getElementById</a:t>
            </a:r>
            <a:r>
              <a:rPr lang="en-US" dirty="0" smtClean="0"/>
              <a:t>("demo").</a:t>
            </a:r>
            <a:r>
              <a:rPr lang="en-US" dirty="0" err="1" smtClean="0"/>
              <a:t>innerHTML</a:t>
            </a:r>
            <a:r>
              <a:rPr lang="en-US" dirty="0" smtClean="0"/>
              <a:t> = "Hello JavaScript!"'&gt;Click Me!&lt;/button&gt;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TotalTime>
  <Words>1146</Words>
  <Application>Microsoft Office PowerPoint</Application>
  <PresentationFormat>On-screen Show (4:3)</PresentationFormat>
  <Paragraphs>259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Java Script</vt:lpstr>
      <vt:lpstr>JS</vt:lpstr>
      <vt:lpstr>JS example</vt:lpstr>
      <vt:lpstr>Start JS</vt:lpstr>
      <vt:lpstr>JavaScript Functions and Events</vt:lpstr>
      <vt:lpstr>Event</vt:lpstr>
      <vt:lpstr>Example Functions and Events</vt:lpstr>
      <vt:lpstr>Where JS </vt:lpstr>
      <vt:lpstr>Example Change HTML Content</vt:lpstr>
      <vt:lpstr>Example : Can Change HTML Styles </vt:lpstr>
      <vt:lpstr>Display Possibilities</vt:lpstr>
      <vt:lpstr>innerHTML</vt:lpstr>
      <vt:lpstr>document.write</vt:lpstr>
      <vt:lpstr>document.write On click</vt:lpstr>
      <vt:lpstr>window.alert</vt:lpstr>
      <vt:lpstr>Semicolons ;</vt:lpstr>
      <vt:lpstr>PowerPoint Presentation</vt:lpstr>
      <vt:lpstr>JavaScript Can Hide HTML Elements</vt:lpstr>
      <vt:lpstr>Show HTML Elements</vt:lpstr>
      <vt:lpstr>JavaScript Operators</vt:lpstr>
      <vt:lpstr>Camel Case</vt:lpstr>
      <vt:lpstr>Var </vt:lpstr>
      <vt:lpstr>Work with Function</vt:lpstr>
      <vt:lpstr>Functions</vt:lpstr>
      <vt:lpstr>Why Functions?</vt:lpstr>
      <vt:lpstr>Functions </vt:lpstr>
      <vt:lpstr>Function Return</vt:lpstr>
      <vt:lpstr>Objects, Properties, and Methods </vt:lpstr>
      <vt:lpstr>Object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hp</dc:creator>
  <cp:lastModifiedBy>BITM TRAINER - 401</cp:lastModifiedBy>
  <cp:revision>61</cp:revision>
  <dcterms:created xsi:type="dcterms:W3CDTF">2017-08-03T03:48:31Z</dcterms:created>
  <dcterms:modified xsi:type="dcterms:W3CDTF">2018-01-02T15:20:01Z</dcterms:modified>
</cp:coreProperties>
</file>