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DFE3"/>
    <a:srgbClr val="AFA2F7"/>
    <a:srgbClr val="FF9292"/>
    <a:srgbClr val="AEC6CF"/>
    <a:srgbClr val="77D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291" autoAdjust="0"/>
  </p:normalViewPr>
  <p:slideViewPr>
    <p:cSldViewPr snapToGrid="0">
      <p:cViewPr varScale="1">
        <p:scale>
          <a:sx n="14" d="100"/>
          <a:sy n="14" d="100"/>
        </p:scale>
        <p:origin x="17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94480A-C48F-4B91-9579-CD0867580949}"/>
              </a:ext>
            </a:extLst>
          </p:cNvPr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71858EA-BEA3-4063-9104-07989C5B7B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" y="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32A425-DF7D-4DC0-99D5-83A0BF14E168}"/>
              </a:ext>
            </a:extLst>
          </p:cNvPr>
          <p:cNvSpPr/>
          <p:nvPr userDrawn="1"/>
        </p:nvSpPr>
        <p:spPr>
          <a:xfrm>
            <a:off x="0" y="32004000"/>
            <a:ext cx="43891200" cy="9144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5D84C8A-52C6-412A-AE0F-493A056DF6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8275" y="914400"/>
            <a:ext cx="38998525" cy="1463675"/>
          </a:xfrm>
        </p:spPr>
        <p:txBody>
          <a:bodyPr>
            <a:normAutofit/>
          </a:bodyPr>
          <a:lstStyle>
            <a:lvl1pPr marL="0" indent="0">
              <a:buNone/>
              <a:defRPr sz="7200"/>
            </a:lvl1pPr>
          </a:lstStyle>
          <a:p>
            <a:pPr lvl="0"/>
            <a:r>
              <a:rPr lang="en-US" dirty="0"/>
              <a:t>Enter your Thesis/Project title here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3ABBAD5-9D21-483E-9FB0-D1366660DF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7641" y="2651125"/>
            <a:ext cx="38999160" cy="1292225"/>
          </a:xfrm>
        </p:spPr>
        <p:txBody>
          <a:bodyPr>
            <a:normAutofit/>
          </a:bodyPr>
          <a:lstStyle>
            <a:lvl1pPr marL="0" indent="0" algn="r">
              <a:buNone/>
              <a:defRPr sz="6000"/>
            </a:lvl1pPr>
          </a:lstStyle>
          <a:p>
            <a:pPr lvl="0"/>
            <a:r>
              <a:rPr lang="en-US" dirty="0"/>
              <a:t>Enter your name, registration number, email here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B7B3BD5-D05C-492F-85C7-18A0BF350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387850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1E0CA25-BCCE-432B-BBF3-5FB0C922B5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345150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09D833C-7DF9-4445-8FD6-7CE0860F89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339060" y="4387850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721AD2B-4791-47C4-982F-21CB2A4A47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339060" y="18345150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E67AA53-F325-42CC-B917-EBACD6AB9C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641800" y="4401457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F7A6CBD-A447-4259-A14B-202217D8B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641800" y="18358757"/>
            <a:ext cx="13414248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6000"/>
            </a:lvl1pPr>
            <a:lvl2pPr marL="914400" indent="-457200">
              <a:spcBef>
                <a:spcPts val="600"/>
              </a:spcBef>
              <a:defRPr sz="5400"/>
            </a:lvl2pPr>
            <a:lvl3pPr marL="1371600" indent="-457200">
              <a:spcBef>
                <a:spcPts val="600"/>
              </a:spcBef>
              <a:defRPr sz="4800"/>
            </a:lvl3pPr>
            <a:lvl4pPr marL="1828800" indent="-457200">
              <a:spcBef>
                <a:spcPts val="600"/>
              </a:spcBef>
              <a:defRPr sz="4400"/>
            </a:lvl4pPr>
            <a:lvl5pPr marL="2286000" indent="-457200">
              <a:spcBef>
                <a:spcPts val="600"/>
              </a:spcBef>
              <a:defRPr sz="4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418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94480A-C48F-4B91-9579-CD0867580949}"/>
              </a:ext>
            </a:extLst>
          </p:cNvPr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71858EA-BEA3-4063-9104-07989C5B7B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" y="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32A425-DF7D-4DC0-99D5-83A0BF14E168}"/>
              </a:ext>
            </a:extLst>
          </p:cNvPr>
          <p:cNvSpPr/>
          <p:nvPr userDrawn="1"/>
        </p:nvSpPr>
        <p:spPr>
          <a:xfrm>
            <a:off x="0" y="32004000"/>
            <a:ext cx="43891200" cy="9144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5D84C8A-52C6-412A-AE0F-493A056DF6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8275" y="914400"/>
            <a:ext cx="38998525" cy="1463675"/>
          </a:xfrm>
        </p:spPr>
        <p:txBody>
          <a:bodyPr>
            <a:normAutofit/>
          </a:bodyPr>
          <a:lstStyle>
            <a:lvl1pPr marL="0" indent="0">
              <a:buNone/>
              <a:defRPr sz="7200"/>
            </a:lvl1pPr>
          </a:lstStyle>
          <a:p>
            <a:pPr lvl="0"/>
            <a:r>
              <a:rPr lang="en-US" dirty="0"/>
              <a:t>Enter your Thesis/Project title here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3ABBAD5-9D21-483E-9FB0-D1366660DF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7641" y="2651125"/>
            <a:ext cx="38999160" cy="1292225"/>
          </a:xfrm>
        </p:spPr>
        <p:txBody>
          <a:bodyPr>
            <a:normAutofit/>
          </a:bodyPr>
          <a:lstStyle>
            <a:lvl1pPr marL="0" indent="0" algn="r">
              <a:buNone/>
              <a:defRPr sz="5600"/>
            </a:lvl1pPr>
          </a:lstStyle>
          <a:p>
            <a:pPr lvl="0"/>
            <a:r>
              <a:rPr lang="en-US" dirty="0"/>
              <a:t>Enter your name, registration number, email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7447B62-35D9-466B-BBB4-944E06FEB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3878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70D23C4-C45F-49C3-A4E1-CE512FFD8C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3451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36ECB8D-7E9B-498C-8142-681E7D17F7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96700" y="43878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E3D8B26-FEB5-43B2-9F20-B044693D21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96700" y="183451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B28C33F-C5DE-4BBD-9F84-32CD5D8FFC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30874" y="43878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EDFC48C-87CB-43FF-ABA9-056063F7C2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430874" y="183451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1F9AEA8-0F06-47EF-B6D5-643A93EB6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213174" y="43878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38E6045-F726-4476-B1BD-6114E0F7A8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213174" y="18345150"/>
            <a:ext cx="982980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800"/>
            </a:lvl1pPr>
            <a:lvl2pPr marL="914400" indent="-457200">
              <a:spcBef>
                <a:spcPts val="600"/>
              </a:spcBef>
              <a:defRPr sz="4400"/>
            </a:lvl2pPr>
            <a:lvl3pPr marL="1371600" indent="-457200">
              <a:spcBef>
                <a:spcPts val="600"/>
              </a:spcBef>
              <a:defRPr sz="4000"/>
            </a:lvl3pPr>
            <a:lvl4pPr marL="1828800" indent="-457200">
              <a:spcBef>
                <a:spcPts val="600"/>
              </a:spcBef>
              <a:defRPr sz="3600"/>
            </a:lvl4pPr>
            <a:lvl5pPr marL="2286000" indent="-457200">
              <a:spcBef>
                <a:spcPts val="600"/>
              </a:spcBef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20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94480A-C48F-4B91-9579-CD0867580949}"/>
              </a:ext>
            </a:extLst>
          </p:cNvPr>
          <p:cNvSpPr/>
          <p:nvPr userDrawn="1"/>
        </p:nvSpPr>
        <p:spPr>
          <a:xfrm>
            <a:off x="0" y="0"/>
            <a:ext cx="43891200" cy="41148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71858EA-BEA3-4063-9104-07989C5B7B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" y="0"/>
            <a:ext cx="3943350" cy="3943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32A425-DF7D-4DC0-99D5-83A0BF14E168}"/>
              </a:ext>
            </a:extLst>
          </p:cNvPr>
          <p:cNvSpPr/>
          <p:nvPr userDrawn="1"/>
        </p:nvSpPr>
        <p:spPr>
          <a:xfrm>
            <a:off x="0" y="32004000"/>
            <a:ext cx="43891200" cy="914400"/>
          </a:xfrm>
          <a:prstGeom prst="rect">
            <a:avLst/>
          </a:prstGeom>
          <a:solidFill>
            <a:srgbClr val="B3DF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5D84C8A-52C6-412A-AE0F-493A056DF6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78275" y="914400"/>
            <a:ext cx="38998525" cy="1463675"/>
          </a:xfrm>
        </p:spPr>
        <p:txBody>
          <a:bodyPr>
            <a:normAutofit/>
          </a:bodyPr>
          <a:lstStyle>
            <a:lvl1pPr marL="0" indent="0">
              <a:buNone/>
              <a:defRPr sz="7200"/>
            </a:lvl1pPr>
          </a:lstStyle>
          <a:p>
            <a:pPr lvl="0"/>
            <a:r>
              <a:rPr lang="en-US" dirty="0"/>
              <a:t>Enter your Thesis/Project title here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A3ABBAD5-9D21-483E-9FB0-D1366660DF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77641" y="2651125"/>
            <a:ext cx="38999160" cy="1292225"/>
          </a:xfrm>
        </p:spPr>
        <p:txBody>
          <a:bodyPr>
            <a:normAutofit/>
          </a:bodyPr>
          <a:lstStyle>
            <a:lvl1pPr marL="0" indent="0" algn="r">
              <a:buNone/>
              <a:defRPr sz="5600"/>
            </a:lvl1pPr>
          </a:lstStyle>
          <a:p>
            <a:pPr lvl="0"/>
            <a:r>
              <a:rPr lang="en-US" dirty="0"/>
              <a:t>Enter your name, registration number, email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13B38-595C-4A92-9A6B-5B19D9E36B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A50B0F5-9634-4208-A27A-59D4CDBBC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D697D6D-97F0-4384-9641-A681B18A0A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214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A018079-E9C4-40A4-9609-5B06257418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0214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400"/>
            </a:lvl1pPr>
            <a:lvl2pPr marL="914400" indent="-457200">
              <a:spcBef>
                <a:spcPts val="600"/>
              </a:spcBef>
              <a:defRPr sz="4000"/>
            </a:lvl2pPr>
            <a:lvl3pPr marL="1371600" indent="-457200">
              <a:spcBef>
                <a:spcPts val="600"/>
              </a:spcBef>
              <a:defRPr sz="3600"/>
            </a:lvl3pPr>
            <a:lvl4pPr marL="1828800" indent="-457200">
              <a:spcBef>
                <a:spcPts val="600"/>
              </a:spcBef>
              <a:defRPr sz="3200"/>
            </a:lvl4pPr>
            <a:lvl5pPr marL="2286000" indent="-457200">
              <a:spcBef>
                <a:spcPts val="600"/>
              </a:spcBef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AAD3070-0272-4295-B5A9-1275E75B5A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1274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3C10503-BCD5-4AD7-A8DA-C1E68535CC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1274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0D6AB9F8-671A-4750-A86C-1D94FED36D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672334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7B81583-4EA9-422A-A486-005F75B480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672334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B7F32F3-C9B0-4454-8AF1-BF27E1922E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280600" y="43878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4000"/>
            </a:lvl1pPr>
            <a:lvl2pPr marL="914400" indent="-457200">
              <a:spcBef>
                <a:spcPts val="600"/>
              </a:spcBef>
              <a:defRPr sz="3600"/>
            </a:lvl2pPr>
            <a:lvl3pPr marL="1371600" indent="-457200">
              <a:spcBef>
                <a:spcPts val="600"/>
              </a:spcBef>
              <a:defRPr sz="3200"/>
            </a:lvl3pPr>
            <a:lvl4pPr marL="1828800" indent="-457200">
              <a:spcBef>
                <a:spcPts val="600"/>
              </a:spcBef>
              <a:defRPr sz="2800"/>
            </a:lvl4pPr>
            <a:lvl5pPr marL="2286000" indent="-457200">
              <a:spcBef>
                <a:spcPts val="600"/>
              </a:spcBef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8670F2A-5032-4B74-A4E9-02DFB5F10B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280600" y="18345150"/>
            <a:ext cx="7680960" cy="13487400"/>
          </a:xfrm>
        </p:spPr>
        <p:txBody>
          <a:bodyPr>
            <a:noAutofit/>
          </a:bodyPr>
          <a:lstStyle>
            <a:lvl1pPr marL="457200" indent="-457200">
              <a:spcBef>
                <a:spcPts val="600"/>
              </a:spcBef>
              <a:defRPr sz="3200"/>
            </a:lvl1pPr>
            <a:lvl2pPr marL="914400" indent="-457200">
              <a:spcBef>
                <a:spcPts val="600"/>
              </a:spcBef>
              <a:defRPr sz="2800"/>
            </a:lvl2pPr>
            <a:lvl3pPr marL="1371600" indent="-457200">
              <a:spcBef>
                <a:spcPts val="600"/>
              </a:spcBef>
              <a:defRPr sz="2400"/>
            </a:lvl3pPr>
            <a:lvl4pPr marL="1828800" indent="-457200">
              <a:spcBef>
                <a:spcPts val="600"/>
              </a:spcBef>
              <a:defRPr sz="2000"/>
            </a:lvl4pPr>
            <a:lvl5pPr marL="2286000" indent="-457200">
              <a:spcBef>
                <a:spcPts val="600"/>
              </a:spcBef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6012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EAB2-86DC-4180-A492-A371767119EA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D2C9-A4FC-44B9-A26E-A36A8BB50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jpg"/><Relationship Id="rId47" Type="http://schemas.openxmlformats.org/officeDocument/2006/relationships/image" Target="../media/image47.jpg"/><Relationship Id="rId50" Type="http://schemas.openxmlformats.org/officeDocument/2006/relationships/image" Target="../media/image50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jpg"/><Relationship Id="rId52" Type="http://schemas.openxmlformats.org/officeDocument/2006/relationships/image" Target="../media/image52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jpg"/><Relationship Id="rId48" Type="http://schemas.openxmlformats.org/officeDocument/2006/relationships/image" Target="../media/image48.jpg"/><Relationship Id="rId8" Type="http://schemas.openxmlformats.org/officeDocument/2006/relationships/image" Target="../media/image8.png"/><Relationship Id="rId51" Type="http://schemas.openxmlformats.org/officeDocument/2006/relationships/image" Target="../media/image51.jp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2C5316-2FFA-45A4-88E0-FE4A1CF189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Virtual Class Venture </a:t>
            </a:r>
            <a:r>
              <a:rPr lang="en-US" sz="4800" dirty="0"/>
              <a:t>for</a:t>
            </a:r>
            <a:r>
              <a:rPr lang="en-US" dirty="0"/>
              <a:t> </a:t>
            </a:r>
            <a:r>
              <a:rPr lang="en-US" sz="4800" dirty="0"/>
              <a:t>CSE 402 </a:t>
            </a:r>
            <a:r>
              <a:rPr lang="en-US" sz="4800"/>
              <a:t>at 22.02.2021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BD55E-F642-4FEE-B1B2-CF816353A1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Md. Asif Muntasir, ID: 170103020002, Email: asifmuntasirshuaib@gmail.com, Syed Nadir Ahmed, ID: 170103020010, Email: syednadirahmed2014@gmail.com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3E40E-D301-41A3-9F9B-DF3FB211AF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387848"/>
            <a:ext cx="9829800" cy="2721660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Proposed Main Features: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Our project main target was to create video streaming based on webrtc.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Screen controlling and Screen sharing while video streaming.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Audio mute/unmute option.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Chat between teacher and student while video streaming.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Record teacher’s activity during video streaming and save it on the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Teacher can see the student participate list.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Basic CRUD functionality (Profile create and maintenance by teacher and student).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Admin panel for monitoring teacher and student activities and also manage other admin activities.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Proposed Additional Features: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Basic CRUD functionality include file upload, download, delete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Comment on post both teacher and student.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Teacher will be able to take attendance dynamically.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Teacher will be able to test student in quiz format.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 announcement by teacher.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Teacher will be able to take assignment from student through the system.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850D1C-841C-4091-895F-5D5B834B5E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696700" y="4436079"/>
            <a:ext cx="9829800" cy="936471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Tools that we have used:</a:t>
            </a:r>
          </a:p>
          <a:p>
            <a:pPr marL="0" indent="0">
              <a:buNone/>
            </a:pPr>
            <a:endParaRPr lang="en-US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used Bootstrap5 (Alpha) version for designing webpages with some custom CSS.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implementing WebRTC we have used Node.js.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used JavaScript to design some feature.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developing some features we have used jQuery.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used PeerJS library for peer to peer connection.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E16D0A-5E16-4BBD-B802-1124067A5E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648574" y="14109017"/>
            <a:ext cx="9829800" cy="17504879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RTC Interface: </a:t>
            </a:r>
          </a:p>
          <a:p>
            <a:pPr marL="0" indent="0" algn="ctr">
              <a:buNone/>
            </a:pPr>
            <a:r>
              <a:rPr lang="en-US" u="sng" dirty="0"/>
              <a:t>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7CAA75-DAE4-4BA4-AC2B-8CCF4E1E5B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30874" y="4387848"/>
            <a:ext cx="9829800" cy="2744470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User Interface Design: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Registration form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735493-B283-4111-866C-311930D979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213174" y="4387850"/>
            <a:ext cx="9829800" cy="743081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Admin Interface: 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E9AA51-E96E-429A-8F18-434B39A1D7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213174" y="12434014"/>
            <a:ext cx="9829800" cy="1939853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Works Done: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have completed our frontend.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this semester we have completed audio mute-unmute, video play-stop, participant list view, chat, screenshare, video recording and downloading part of RTC.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also have completed multipeer connection. All of the work which we defined above that we have implemented with multipeer connection.</a:t>
            </a:r>
          </a:p>
          <a:p>
            <a:pPr marL="0" indent="0">
              <a:buNone/>
            </a:pPr>
            <a:r>
              <a:rPr lang="en-US" u="sng" dirty="0"/>
              <a:t>Future Work: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will complete screen control, video recording and database related work in future. </a:t>
            </a:r>
          </a:p>
          <a:p>
            <a:pPr marL="0" indent="0">
              <a:buNone/>
            </a:pPr>
            <a:r>
              <a:rPr lang="en-US" u="sng" dirty="0"/>
              <a:t>Contribution: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Nadir has done frontend, chat, participant list and Asif has done other part of WebRTC like as audio, video play-stop, screen share, record.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We both understood every single line of code there is in the project whether it is frontend and RTC.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live test visit: https://vcv-multipeer-app.herokuapp.com/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56333B7A-105B-412B-B870-57A13B5FEEE6}"/>
              </a:ext>
            </a:extLst>
          </p:cNvPr>
          <p:cNvSpPr txBox="1">
            <a:spLocks/>
          </p:cNvSpPr>
          <p:nvPr/>
        </p:nvSpPr>
        <p:spPr>
          <a:xfrm>
            <a:off x="2405083" y="32140771"/>
            <a:ext cx="38998525" cy="746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None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Supervised by: Noushad Sojib </a:t>
            </a:r>
          </a:p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F34592-A42C-4C78-93B6-7EFFC451E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136" y="6553368"/>
            <a:ext cx="3873753" cy="1828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CF4C63-61E5-40AF-BEFD-CD10BF5A9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3285" y="6553368"/>
            <a:ext cx="4274507" cy="1828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2387CA-0807-478D-8B07-89A20CD22522}"/>
              </a:ext>
            </a:extLst>
          </p:cNvPr>
          <p:cNvCxnSpPr/>
          <p:nvPr/>
        </p:nvCxnSpPr>
        <p:spPr>
          <a:xfrm>
            <a:off x="26650680" y="7965070"/>
            <a:ext cx="972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59DC17-1324-4B55-B988-AF64E81C8771}"/>
              </a:ext>
            </a:extLst>
          </p:cNvPr>
          <p:cNvSpPr txBox="1"/>
          <p:nvPr/>
        </p:nvSpPr>
        <p:spPr>
          <a:xfrm>
            <a:off x="26650680" y="7030449"/>
            <a:ext cx="972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Profile Setup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4A0B75-7D70-4532-96A1-B949414FC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7736" y="8826668"/>
            <a:ext cx="3689145" cy="173370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472069-815D-477F-ADF6-51646114D0E3}"/>
              </a:ext>
            </a:extLst>
          </p:cNvPr>
          <p:cNvCxnSpPr>
            <a:cxnSpLocks/>
          </p:cNvCxnSpPr>
          <p:nvPr/>
        </p:nvCxnSpPr>
        <p:spPr>
          <a:xfrm>
            <a:off x="23511238" y="8377815"/>
            <a:ext cx="0" cy="426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D7E0DCD-4E6E-4E55-AFC8-CD0B96C09A79}"/>
              </a:ext>
            </a:extLst>
          </p:cNvPr>
          <p:cNvSpPr txBox="1"/>
          <p:nvPr/>
        </p:nvSpPr>
        <p:spPr>
          <a:xfrm>
            <a:off x="23720247" y="8384633"/>
            <a:ext cx="228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 Profile Setup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71E32D-9EC5-4BB0-8284-7B19EDEB5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293" y="8826668"/>
            <a:ext cx="3994099" cy="1828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EE9270-A73E-4EE9-BC42-495F3C3E9ED2}"/>
              </a:ext>
            </a:extLst>
          </p:cNvPr>
          <p:cNvSpPr txBox="1"/>
          <p:nvPr/>
        </p:nvSpPr>
        <p:spPr>
          <a:xfrm>
            <a:off x="29939571" y="8497664"/>
            <a:ext cx="157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Login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F78E9-128B-4FED-A139-EE90738A8546}"/>
              </a:ext>
            </a:extLst>
          </p:cNvPr>
          <p:cNvSpPr txBox="1"/>
          <p:nvPr/>
        </p:nvSpPr>
        <p:spPr>
          <a:xfrm>
            <a:off x="27585671" y="8529525"/>
            <a:ext cx="1543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 Login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586F90A-3061-47DE-9495-C2B368AAAC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8937" y="11078281"/>
            <a:ext cx="2923232" cy="1828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B90648B-F416-4809-8D81-6578BCD2F7DB}"/>
              </a:ext>
            </a:extLst>
          </p:cNvPr>
          <p:cNvSpPr txBox="1"/>
          <p:nvPr/>
        </p:nvSpPr>
        <p:spPr>
          <a:xfrm>
            <a:off x="26168037" y="10575825"/>
            <a:ext cx="13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351CC83-7077-4D48-9AA5-78A41C42E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050" y="13618084"/>
            <a:ext cx="2961072" cy="15179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2051DEC-DEB8-43EA-BA6B-F32D100CF98B}"/>
              </a:ext>
            </a:extLst>
          </p:cNvPr>
          <p:cNvSpPr txBox="1"/>
          <p:nvPr/>
        </p:nvSpPr>
        <p:spPr>
          <a:xfrm>
            <a:off x="23572166" y="10797366"/>
            <a:ext cx="19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Class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99C0163-C0A9-4A2C-82C2-A42FFFF9B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781" y="11077659"/>
            <a:ext cx="2668025" cy="18288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65F2832-2233-465F-96A4-D8010EA0E36B}"/>
              </a:ext>
            </a:extLst>
          </p:cNvPr>
          <p:cNvSpPr txBox="1"/>
          <p:nvPr/>
        </p:nvSpPr>
        <p:spPr>
          <a:xfrm>
            <a:off x="29596226" y="10785291"/>
            <a:ext cx="1382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 Class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BCC417E-3288-45F8-9A16-5F35CD7704B9}"/>
              </a:ext>
            </a:extLst>
          </p:cNvPr>
          <p:cNvCxnSpPr>
            <a:cxnSpLocks/>
          </p:cNvCxnSpPr>
          <p:nvPr/>
        </p:nvCxnSpPr>
        <p:spPr>
          <a:xfrm rot="5400000">
            <a:off x="26960935" y="10185391"/>
            <a:ext cx="1328141" cy="149423"/>
          </a:xfrm>
          <a:prstGeom prst="bentConnector3">
            <a:avLst>
              <a:gd name="adj1" fmla="val 108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33F573D3-84CF-4F14-80F7-246723CBC0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3136" y="11095871"/>
            <a:ext cx="3259859" cy="18288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0E0D7A9-99D7-4282-AA40-41083153C89D}"/>
              </a:ext>
            </a:extLst>
          </p:cNvPr>
          <p:cNvSpPr txBox="1"/>
          <p:nvPr/>
        </p:nvSpPr>
        <p:spPr>
          <a:xfrm>
            <a:off x="23027176" y="13158717"/>
            <a:ext cx="16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Teaching Class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C8A5F268-907F-4527-AB7E-CA1A69E61C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327" y="15781157"/>
            <a:ext cx="2857814" cy="151790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CBE7ACD-910B-4A88-B382-E7664FB1C9AA}"/>
              </a:ext>
            </a:extLst>
          </p:cNvPr>
          <p:cNvSpPr txBox="1"/>
          <p:nvPr/>
        </p:nvSpPr>
        <p:spPr>
          <a:xfrm>
            <a:off x="29583003" y="13234593"/>
            <a:ext cx="25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 Submission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58FE7DAD-8EAF-461E-9902-2A68451721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584" y="13618084"/>
            <a:ext cx="2857814" cy="151790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B1709B0-8679-447F-9138-FE73DC75AC22}"/>
              </a:ext>
            </a:extLst>
          </p:cNvPr>
          <p:cNvSpPr txBox="1"/>
          <p:nvPr/>
        </p:nvSpPr>
        <p:spPr>
          <a:xfrm>
            <a:off x="26500546" y="13253344"/>
            <a:ext cx="16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Archive Video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5157E22-0918-40F4-85C3-CAB10F56FC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4379" y="15670638"/>
            <a:ext cx="3020597" cy="151790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9A535ED-9482-4CF5-B051-5587AB7DF7A3}"/>
              </a:ext>
            </a:extLst>
          </p:cNvPr>
          <p:cNvSpPr txBox="1"/>
          <p:nvPr/>
        </p:nvSpPr>
        <p:spPr>
          <a:xfrm>
            <a:off x="26271354" y="15349335"/>
            <a:ext cx="20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Assignment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DB7281-4F95-48ED-A711-BDFF1172A73E}"/>
              </a:ext>
            </a:extLst>
          </p:cNvPr>
          <p:cNvSpPr txBox="1"/>
          <p:nvPr/>
        </p:nvSpPr>
        <p:spPr>
          <a:xfrm>
            <a:off x="23189138" y="15408524"/>
            <a:ext cx="20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 Details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FB4F859-1756-4507-9B7A-0E58A025FE0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1982" y="17599470"/>
            <a:ext cx="3458995" cy="151790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02BE127-1F6E-4FEB-A0CA-28B80F582D80}"/>
              </a:ext>
            </a:extLst>
          </p:cNvPr>
          <p:cNvSpPr txBox="1"/>
          <p:nvPr/>
        </p:nvSpPr>
        <p:spPr>
          <a:xfrm>
            <a:off x="29770981" y="17253058"/>
            <a:ext cx="11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Resources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0281277-2DA2-4ED3-B7B4-153D33CCC6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942" y="20028466"/>
            <a:ext cx="3017520" cy="132417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E256A0D-353A-4F09-B93A-AB1309ED5C08}"/>
              </a:ext>
            </a:extLst>
          </p:cNvPr>
          <p:cNvSpPr txBox="1"/>
          <p:nvPr/>
        </p:nvSpPr>
        <p:spPr>
          <a:xfrm>
            <a:off x="23283409" y="19621539"/>
            <a:ext cx="146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 Exam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3034F0B-50E4-4EEE-9692-3A53A195BC4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050" y="22182285"/>
            <a:ext cx="3017520" cy="131975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D85804B-09B4-4C63-A155-901D0D51197F}"/>
              </a:ext>
            </a:extLst>
          </p:cNvPr>
          <p:cNvSpPr txBox="1"/>
          <p:nvPr/>
        </p:nvSpPr>
        <p:spPr>
          <a:xfrm>
            <a:off x="22798540" y="21813033"/>
            <a:ext cx="260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Participate Student List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4AA8D7B-2018-40B3-AECA-15D11E7FBF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641" y="22194750"/>
            <a:ext cx="3017520" cy="138532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7D025423-F1FB-42C0-81CE-6265AE75B894}"/>
              </a:ext>
            </a:extLst>
          </p:cNvPr>
          <p:cNvSpPr txBox="1"/>
          <p:nvPr/>
        </p:nvSpPr>
        <p:spPr>
          <a:xfrm>
            <a:off x="25974701" y="21744910"/>
            <a:ext cx="236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Create Announcement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146CDC02-3C7B-4A16-980E-D66603D641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794" y="24512380"/>
            <a:ext cx="3017520" cy="135733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B751131C-7A15-4FAA-B828-AA62669C2D2C}"/>
              </a:ext>
            </a:extLst>
          </p:cNvPr>
          <p:cNvSpPr txBox="1"/>
          <p:nvPr/>
        </p:nvSpPr>
        <p:spPr>
          <a:xfrm>
            <a:off x="28436223" y="24134754"/>
            <a:ext cx="16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 Profile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EF900252-6173-4AB0-B85A-D31DD895DB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160" y="26712184"/>
            <a:ext cx="3017520" cy="1361754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1FA04F1C-49AC-4E4B-BEEF-18D6A9230834}"/>
              </a:ext>
            </a:extLst>
          </p:cNvPr>
          <p:cNvSpPr txBox="1"/>
          <p:nvPr/>
        </p:nvSpPr>
        <p:spPr>
          <a:xfrm>
            <a:off x="24086171" y="26264810"/>
            <a:ext cx="20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Teacher Profile Edit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2DF99476-8AAD-46BF-BC0D-D8E1CBA1453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5440" y="13648094"/>
            <a:ext cx="3247554" cy="151790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FDB8F12E-7AFB-477D-A80C-FAF59A4569E2}"/>
              </a:ext>
            </a:extLst>
          </p:cNvPr>
          <p:cNvSpPr txBox="1"/>
          <p:nvPr/>
        </p:nvSpPr>
        <p:spPr>
          <a:xfrm>
            <a:off x="29714481" y="15433290"/>
            <a:ext cx="16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Enrolled Class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7F7EE2DE-786F-4429-896E-99F80A23A8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275" y="17715203"/>
            <a:ext cx="3270808" cy="1517904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55DA8DCD-FBF0-4E11-ACB7-AC935996C4B7}"/>
              </a:ext>
            </a:extLst>
          </p:cNvPr>
          <p:cNvSpPr txBox="1"/>
          <p:nvPr/>
        </p:nvSpPr>
        <p:spPr>
          <a:xfrm>
            <a:off x="26313629" y="17290798"/>
            <a:ext cx="202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Resources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42DA1461-6C38-4AC3-85A8-C0F68328C5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7046" y="15736876"/>
            <a:ext cx="3017520" cy="132196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3E5D4691-B38A-4AE5-994A-0415C17E9420}"/>
              </a:ext>
            </a:extLst>
          </p:cNvPr>
          <p:cNvSpPr txBox="1"/>
          <p:nvPr/>
        </p:nvSpPr>
        <p:spPr>
          <a:xfrm>
            <a:off x="22757873" y="17319952"/>
            <a:ext cx="2831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Assignment Details for Student 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421878B4-F7D8-4E70-AEF4-762AD43B13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863" y="17655669"/>
            <a:ext cx="2610012" cy="151790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E67279A0-A771-4EFD-9EF7-D09DAC7D6D1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084" y="19997955"/>
            <a:ext cx="3017520" cy="1410386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8869BDB4-B8FC-4FCD-B335-BFA42AB11604}"/>
              </a:ext>
            </a:extLst>
          </p:cNvPr>
          <p:cNvSpPr txBox="1"/>
          <p:nvPr/>
        </p:nvSpPr>
        <p:spPr>
          <a:xfrm>
            <a:off x="26182802" y="19547062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Exam Paper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C88A4E1C-A205-4AE7-AE5B-6DAC3410076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672" y="19997955"/>
            <a:ext cx="3017520" cy="1328593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014FBE2A-646B-4B9F-A220-DCC9F84A75CF}"/>
              </a:ext>
            </a:extLst>
          </p:cNvPr>
          <p:cNvSpPr txBox="1"/>
          <p:nvPr/>
        </p:nvSpPr>
        <p:spPr>
          <a:xfrm>
            <a:off x="29281879" y="19524534"/>
            <a:ext cx="244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Participate List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94CCC1A1-89C3-4091-A465-072E7F5537D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364" y="22194750"/>
            <a:ext cx="3017520" cy="140154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09CD391C-9D4B-4404-8C24-A743D26409B6}"/>
              </a:ext>
            </a:extLst>
          </p:cNvPr>
          <p:cNvSpPr txBox="1"/>
          <p:nvPr/>
        </p:nvSpPr>
        <p:spPr>
          <a:xfrm>
            <a:off x="29281682" y="2183579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 Announcement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A75EEC3F-2A37-4874-94C2-9D4F90BC73A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730" y="24484782"/>
            <a:ext cx="3017520" cy="1401545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A0578F46-E7E4-4D4F-9BF9-7B060EBEA05B}"/>
              </a:ext>
            </a:extLst>
          </p:cNvPr>
          <p:cNvSpPr txBox="1"/>
          <p:nvPr/>
        </p:nvSpPr>
        <p:spPr>
          <a:xfrm>
            <a:off x="24279453" y="24108866"/>
            <a:ext cx="1629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Profile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3E743E1-1E93-4A2B-BE16-386E35EB42F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6165" y="26655641"/>
            <a:ext cx="3025016" cy="1474841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75EABA80-3538-430D-BD23-93BD5E0B8059}"/>
              </a:ext>
            </a:extLst>
          </p:cNvPr>
          <p:cNvSpPr txBox="1"/>
          <p:nvPr/>
        </p:nvSpPr>
        <p:spPr>
          <a:xfrm>
            <a:off x="28883960" y="26255876"/>
            <a:ext cx="20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Profile Edit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65DF5E03-A266-4A78-B947-ECA5C563B7D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229" y="29295163"/>
            <a:ext cx="4339254" cy="2309292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8EFBB999-2C20-41C9-87FD-E4442E906A30}"/>
              </a:ext>
            </a:extLst>
          </p:cNvPr>
          <p:cNvSpPr txBox="1"/>
          <p:nvPr/>
        </p:nvSpPr>
        <p:spPr>
          <a:xfrm>
            <a:off x="24800121" y="28420737"/>
            <a:ext cx="5487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 general contact page. This can be used by both the student and the teacher for any query to the admin.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D3AF44CB-5E32-4D6B-AB96-25FCCF21ED6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071" y="5953125"/>
            <a:ext cx="2011680" cy="931370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67F0E811-4CA8-44B8-8379-AC491EAF47D0}"/>
              </a:ext>
            </a:extLst>
          </p:cNvPr>
          <p:cNvSpPr txBox="1"/>
          <p:nvPr/>
        </p:nvSpPr>
        <p:spPr>
          <a:xfrm>
            <a:off x="33573725" y="5583793"/>
            <a:ext cx="198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Admin Dashboard</a:t>
            </a:r>
          </a:p>
        </p:txBody>
      </p:sp>
      <p:pic>
        <p:nvPicPr>
          <p:cNvPr id="148" name="Picture 147">
            <a:extLst>
              <a:ext uri="{FF2B5EF4-FFF2-40B4-BE49-F238E27FC236}">
                <a16:creationId xmlns:a16="http://schemas.microsoft.com/office/drawing/2014/main" id="{E5C1CD18-447E-4269-B542-6FBBE0487E6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048" y="5970765"/>
            <a:ext cx="2011680" cy="913730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D1C3348E-56A6-43E5-BC6E-1E0F849AEF38}"/>
              </a:ext>
            </a:extLst>
          </p:cNvPr>
          <p:cNvSpPr txBox="1"/>
          <p:nvPr/>
        </p:nvSpPr>
        <p:spPr>
          <a:xfrm>
            <a:off x="35992648" y="5583793"/>
            <a:ext cx="1883771" cy="382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Today Classes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58B15E0F-A1D4-4834-9D1E-5B59BBA2D23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06" y="5966343"/>
            <a:ext cx="2011680" cy="922573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74117486-D192-47C6-B42F-D3BD67F4846B}"/>
              </a:ext>
            </a:extLst>
          </p:cNvPr>
          <p:cNvSpPr txBox="1"/>
          <p:nvPr/>
        </p:nvSpPr>
        <p:spPr>
          <a:xfrm>
            <a:off x="38483142" y="5571052"/>
            <a:ext cx="162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Participate List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EBACBD2-68F6-4EC4-9039-97C642882AC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164" y="5940384"/>
            <a:ext cx="2011680" cy="925253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7BD64EAF-7FAE-4A51-A952-7AC4394C96E7}"/>
              </a:ext>
            </a:extLst>
          </p:cNvPr>
          <p:cNvSpPr txBox="1"/>
          <p:nvPr/>
        </p:nvSpPr>
        <p:spPr>
          <a:xfrm>
            <a:off x="40793167" y="5589395"/>
            <a:ext cx="188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Teachers Activity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AFA4F8AD-EE4B-4F93-A512-179C339E346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071" y="7304960"/>
            <a:ext cx="2011680" cy="916678"/>
          </a:xfrm>
          <a:prstGeom prst="rect">
            <a:avLst/>
          </a:prstGeom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CF5DB9F8-76A2-4E67-A132-A5D76D923539}"/>
              </a:ext>
            </a:extLst>
          </p:cNvPr>
          <p:cNvSpPr txBox="1"/>
          <p:nvPr/>
        </p:nvSpPr>
        <p:spPr>
          <a:xfrm>
            <a:off x="33610434" y="6982905"/>
            <a:ext cx="198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Taken Class</a:t>
            </a: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7EDE5D53-4326-439F-892F-B0867CD21F9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048" y="7291907"/>
            <a:ext cx="2011680" cy="929731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15C7DEE-DE1D-44BF-A060-9CFBE71FB8CC}"/>
              </a:ext>
            </a:extLst>
          </p:cNvPr>
          <p:cNvSpPr txBox="1"/>
          <p:nvPr/>
        </p:nvSpPr>
        <p:spPr>
          <a:xfrm>
            <a:off x="35950685" y="6959663"/>
            <a:ext cx="198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Teacher Profile</a:t>
            </a: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608FC472-A701-4CFC-BDDA-479E420D846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455" y="7289721"/>
            <a:ext cx="2011680" cy="934101"/>
          </a:xfrm>
          <a:prstGeom prst="rect">
            <a:avLst/>
          </a:prstGeom>
        </p:spPr>
      </p:pic>
      <p:sp>
        <p:nvSpPr>
          <p:cNvPr id="166" name="TextBox 165">
            <a:extLst>
              <a:ext uri="{FF2B5EF4-FFF2-40B4-BE49-F238E27FC236}">
                <a16:creationId xmlns:a16="http://schemas.microsoft.com/office/drawing/2014/main" id="{9CD3481F-DEDB-4972-BCB7-C939569C3772}"/>
              </a:ext>
            </a:extLst>
          </p:cNvPr>
          <p:cNvSpPr txBox="1"/>
          <p:nvPr/>
        </p:nvSpPr>
        <p:spPr>
          <a:xfrm>
            <a:off x="38220243" y="6982905"/>
            <a:ext cx="21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Teacher Profile View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F840CC70-93D9-4383-9DB6-4034609F417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2164" y="7289721"/>
            <a:ext cx="2011680" cy="924447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DD250C2E-8B14-44EA-BBB6-FED3DAB594F8}"/>
              </a:ext>
            </a:extLst>
          </p:cNvPr>
          <p:cNvSpPr txBox="1"/>
          <p:nvPr/>
        </p:nvSpPr>
        <p:spPr>
          <a:xfrm>
            <a:off x="40631608" y="6959663"/>
            <a:ext cx="21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Teacher Profile Edit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9A1E9C6E-E14C-4EFB-9796-0960069EBAF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7071" y="8629400"/>
            <a:ext cx="2011680" cy="922706"/>
          </a:xfrm>
          <a:prstGeom prst="rect">
            <a:avLst/>
          </a:prstGeom>
        </p:spPr>
      </p:pic>
      <p:sp>
        <p:nvSpPr>
          <p:cNvPr id="172" name="TextBox 171">
            <a:extLst>
              <a:ext uri="{FF2B5EF4-FFF2-40B4-BE49-F238E27FC236}">
                <a16:creationId xmlns:a16="http://schemas.microsoft.com/office/drawing/2014/main" id="{ECE5C156-DF23-48D5-A7E6-BD0BA40DA8FA}"/>
              </a:ext>
            </a:extLst>
          </p:cNvPr>
          <p:cNvSpPr txBox="1"/>
          <p:nvPr/>
        </p:nvSpPr>
        <p:spPr>
          <a:xfrm>
            <a:off x="33610434" y="8312998"/>
            <a:ext cx="198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 Profile</a:t>
            </a:r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0B1240D9-B3F9-4C3B-B65D-986BD4CF30D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048" y="8623486"/>
            <a:ext cx="2011680" cy="898231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593D17AB-9B99-44D4-96E7-83F9B5FA5E90}"/>
              </a:ext>
            </a:extLst>
          </p:cNvPr>
          <p:cNvSpPr txBox="1"/>
          <p:nvPr/>
        </p:nvSpPr>
        <p:spPr>
          <a:xfrm>
            <a:off x="35854306" y="8325745"/>
            <a:ext cx="21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 Profile View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F1E473DC-C5EF-497B-9540-750CC697B014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469" y="8621105"/>
            <a:ext cx="2011680" cy="931001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E593C24F-6890-4F25-8A02-4437D3CC1B9A}"/>
              </a:ext>
            </a:extLst>
          </p:cNvPr>
          <p:cNvSpPr txBox="1"/>
          <p:nvPr/>
        </p:nvSpPr>
        <p:spPr>
          <a:xfrm>
            <a:off x="38244560" y="8312998"/>
            <a:ext cx="2148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Student Profile Edit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2CAA98C7-6382-4BEB-AF51-AE1788DA32F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725" y="10447942"/>
            <a:ext cx="2011680" cy="896542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7172A4D7-95BF-459F-AFB7-F8D61E50E516}"/>
              </a:ext>
            </a:extLst>
          </p:cNvPr>
          <p:cNvSpPr txBox="1"/>
          <p:nvPr/>
        </p:nvSpPr>
        <p:spPr>
          <a:xfrm>
            <a:off x="33409907" y="9823500"/>
            <a:ext cx="214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Course Registration Manually</a:t>
            </a:r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C5EE3BED-A493-463C-8952-41F0FD649C7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048" y="10410433"/>
            <a:ext cx="2011680" cy="910782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68CEBD7F-BB1D-4CCB-B062-468DFDE0DC74}"/>
              </a:ext>
            </a:extLst>
          </p:cNvPr>
          <p:cNvSpPr txBox="1"/>
          <p:nvPr/>
        </p:nvSpPr>
        <p:spPr>
          <a:xfrm>
            <a:off x="35868776" y="9795088"/>
            <a:ext cx="214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Course Registration With CSV File</a:t>
            </a:r>
          </a:p>
        </p:txBody>
      </p:sp>
      <p:sp>
        <p:nvSpPr>
          <p:cNvPr id="176" name="object 80">
            <a:extLst>
              <a:ext uri="{FF2B5EF4-FFF2-40B4-BE49-F238E27FC236}">
                <a16:creationId xmlns:a16="http://schemas.microsoft.com/office/drawing/2014/main" id="{7FB58BAF-EF4D-48A1-97CF-182C252D8D50}"/>
              </a:ext>
            </a:extLst>
          </p:cNvPr>
          <p:cNvSpPr txBox="1"/>
          <p:nvPr/>
        </p:nvSpPr>
        <p:spPr>
          <a:xfrm>
            <a:off x="17353405" y="15404750"/>
            <a:ext cx="3047906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lang="en-US" spc="10" dirty="0">
                <a:latin typeface="Carlito"/>
                <a:cs typeface="Carlito"/>
              </a:rPr>
              <a:t>User interface when host share link with user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79" name="object 109">
            <a:extLst>
              <a:ext uri="{FF2B5EF4-FFF2-40B4-BE49-F238E27FC236}">
                <a16:creationId xmlns:a16="http://schemas.microsoft.com/office/drawing/2014/main" id="{9D5A9A32-6CC7-4C52-95CC-21CFEB06CC4E}"/>
              </a:ext>
            </a:extLst>
          </p:cNvPr>
          <p:cNvSpPr txBox="1"/>
          <p:nvPr/>
        </p:nvSpPr>
        <p:spPr>
          <a:xfrm>
            <a:off x="17304017" y="18052926"/>
            <a:ext cx="3386525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lang="en-US" spc="5" dirty="0">
                <a:latin typeface="Carlito"/>
                <a:cs typeface="Carlito"/>
              </a:rPr>
              <a:t>Participate list interface when host or user click on participant button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82" name="object 111">
            <a:extLst>
              <a:ext uri="{FF2B5EF4-FFF2-40B4-BE49-F238E27FC236}">
                <a16:creationId xmlns:a16="http://schemas.microsoft.com/office/drawing/2014/main" id="{19CA69E3-F1A1-47FE-841F-9D54D340FF36}"/>
              </a:ext>
            </a:extLst>
          </p:cNvPr>
          <p:cNvSpPr txBox="1"/>
          <p:nvPr/>
        </p:nvSpPr>
        <p:spPr>
          <a:xfrm>
            <a:off x="12866223" y="23321343"/>
            <a:ext cx="2648137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lang="en-US" spc="10" dirty="0">
                <a:latin typeface="Carlito"/>
                <a:cs typeface="Carlito"/>
              </a:rPr>
              <a:t>Stop camera interface for both host and user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85" name="object 113">
            <a:extLst>
              <a:ext uri="{FF2B5EF4-FFF2-40B4-BE49-F238E27FC236}">
                <a16:creationId xmlns:a16="http://schemas.microsoft.com/office/drawing/2014/main" id="{D672B314-B2C7-40B6-9043-4125631944DE}"/>
              </a:ext>
            </a:extLst>
          </p:cNvPr>
          <p:cNvSpPr txBox="1"/>
          <p:nvPr/>
        </p:nvSpPr>
        <p:spPr>
          <a:xfrm>
            <a:off x="17182342" y="23348850"/>
            <a:ext cx="3982632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95"/>
              </a:spcBef>
            </a:pPr>
            <a:r>
              <a:rPr lang="en-US" spc="5" dirty="0">
                <a:latin typeface="Carlito"/>
                <a:cs typeface="Carlito"/>
              </a:rPr>
              <a:t>Pop-up screen share permission when host or user click on screen share button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38BDCEEF-69E9-4593-98EF-21EE0DBD726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3040" y="16068154"/>
            <a:ext cx="3163756" cy="1517904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55AB6272-15CF-46C4-8A31-539019D25859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119" y="18662621"/>
            <a:ext cx="3104673" cy="1517904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85766A21-CEEC-47DD-AD9B-EF6FA537AD2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654" y="21422602"/>
            <a:ext cx="3043210" cy="1428961"/>
          </a:xfrm>
          <a:prstGeom prst="rect">
            <a:avLst/>
          </a:prstGeom>
        </p:spPr>
      </p:pic>
      <p:sp>
        <p:nvSpPr>
          <p:cNvPr id="192" name="object 111">
            <a:extLst>
              <a:ext uri="{FF2B5EF4-FFF2-40B4-BE49-F238E27FC236}">
                <a16:creationId xmlns:a16="http://schemas.microsoft.com/office/drawing/2014/main" id="{E595ED67-A80E-472E-803B-489B948FCC2C}"/>
              </a:ext>
            </a:extLst>
          </p:cNvPr>
          <p:cNvSpPr txBox="1"/>
          <p:nvPr/>
        </p:nvSpPr>
        <p:spPr>
          <a:xfrm>
            <a:off x="12434752" y="20806837"/>
            <a:ext cx="3467164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lang="en-US" spc="10" dirty="0">
                <a:latin typeface="Carlito"/>
                <a:cs typeface="Carlito"/>
              </a:rPr>
              <a:t>Chat interface for both host and user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6C6416FB-2263-4D26-9576-9D05B473606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433" y="21434442"/>
            <a:ext cx="3013195" cy="1412087"/>
          </a:xfrm>
          <a:prstGeom prst="rect">
            <a:avLst/>
          </a:prstGeom>
        </p:spPr>
      </p:pic>
      <p:sp>
        <p:nvSpPr>
          <p:cNvPr id="194" name="object 111">
            <a:extLst>
              <a:ext uri="{FF2B5EF4-FFF2-40B4-BE49-F238E27FC236}">
                <a16:creationId xmlns:a16="http://schemas.microsoft.com/office/drawing/2014/main" id="{129B2F84-DF9F-4324-9CE9-58508B703EFF}"/>
              </a:ext>
            </a:extLst>
          </p:cNvPr>
          <p:cNvSpPr txBox="1"/>
          <p:nvPr/>
        </p:nvSpPr>
        <p:spPr>
          <a:xfrm>
            <a:off x="17673738" y="20802098"/>
            <a:ext cx="2869709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lang="en-US" spc="10" dirty="0">
                <a:latin typeface="Carlito"/>
                <a:cs typeface="Carlito"/>
              </a:rPr>
              <a:t>Host and user both can mute-unmute their audio 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195" name="Picture 194">
            <a:extLst>
              <a:ext uri="{FF2B5EF4-FFF2-40B4-BE49-F238E27FC236}">
                <a16:creationId xmlns:a16="http://schemas.microsoft.com/office/drawing/2014/main" id="{0E643D7F-9F5F-4878-83C6-6963A0984F4A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810" y="23982509"/>
            <a:ext cx="3298521" cy="1517904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CE1F7B93-34A4-44CA-B349-0FFC80C9EFC3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253" y="24045915"/>
            <a:ext cx="3064074" cy="1517904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E49E23C5-DA30-42E0-93CF-8D839CC2D66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810" y="26519816"/>
            <a:ext cx="3050567" cy="1476171"/>
          </a:xfrm>
          <a:prstGeom prst="rect">
            <a:avLst/>
          </a:prstGeom>
        </p:spPr>
      </p:pic>
      <p:sp>
        <p:nvSpPr>
          <p:cNvPr id="198" name="object 111">
            <a:extLst>
              <a:ext uri="{FF2B5EF4-FFF2-40B4-BE49-F238E27FC236}">
                <a16:creationId xmlns:a16="http://schemas.microsoft.com/office/drawing/2014/main" id="{1A478A89-9861-4EF4-9A35-5AA3497DE8A5}"/>
              </a:ext>
            </a:extLst>
          </p:cNvPr>
          <p:cNvSpPr txBox="1"/>
          <p:nvPr/>
        </p:nvSpPr>
        <p:spPr>
          <a:xfrm>
            <a:off x="12923396" y="26109636"/>
            <a:ext cx="2222737" cy="287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lang="en-US" spc="10" dirty="0">
                <a:latin typeface="Carlito"/>
                <a:cs typeface="Carlito"/>
              </a:rPr>
              <a:t>Shared screen by host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5F3EC997-147E-40C0-B615-81D225F914B7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468" y="26512564"/>
            <a:ext cx="3184221" cy="1490674"/>
          </a:xfrm>
          <a:prstGeom prst="rect">
            <a:avLst/>
          </a:prstGeom>
        </p:spPr>
      </p:pic>
      <p:sp>
        <p:nvSpPr>
          <p:cNvPr id="200" name="object 111">
            <a:extLst>
              <a:ext uri="{FF2B5EF4-FFF2-40B4-BE49-F238E27FC236}">
                <a16:creationId xmlns:a16="http://schemas.microsoft.com/office/drawing/2014/main" id="{FF5F5647-7AF0-48D1-BECF-527854883045}"/>
              </a:ext>
            </a:extLst>
          </p:cNvPr>
          <p:cNvSpPr txBox="1"/>
          <p:nvPr/>
        </p:nvSpPr>
        <p:spPr>
          <a:xfrm>
            <a:off x="17402811" y="25897594"/>
            <a:ext cx="3184221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lang="en-US" spc="10" dirty="0">
                <a:latin typeface="Carlito"/>
                <a:cs typeface="Carlito"/>
              </a:rPr>
              <a:t>Recording  state when user or host click on record button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3" name="object 78">
            <a:extLst>
              <a:ext uri="{FF2B5EF4-FFF2-40B4-BE49-F238E27FC236}">
                <a16:creationId xmlns:a16="http://schemas.microsoft.com/office/drawing/2014/main" id="{FC353F5C-83BC-49DA-886E-74FDF8A67827}"/>
              </a:ext>
            </a:extLst>
          </p:cNvPr>
          <p:cNvSpPr txBox="1"/>
          <p:nvPr/>
        </p:nvSpPr>
        <p:spPr>
          <a:xfrm>
            <a:off x="12471843" y="15472221"/>
            <a:ext cx="3128727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pc="5" dirty="0">
                <a:latin typeface="Carlito"/>
                <a:cs typeface="Carlito"/>
              </a:rPr>
              <a:t>Host Interface when he/she visit the link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801E1D-4AA7-4512-84F3-61D3EC1778F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1810" y="16068154"/>
            <a:ext cx="2997030" cy="1517904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B43A1C0B-7228-469E-A896-C6A880EB2E02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6631" y="18781053"/>
            <a:ext cx="2907729" cy="1361064"/>
          </a:xfrm>
          <a:prstGeom prst="rect">
            <a:avLst/>
          </a:prstGeom>
        </p:spPr>
      </p:pic>
      <p:sp>
        <p:nvSpPr>
          <p:cNvPr id="206" name="object 80">
            <a:extLst>
              <a:ext uri="{FF2B5EF4-FFF2-40B4-BE49-F238E27FC236}">
                <a16:creationId xmlns:a16="http://schemas.microsoft.com/office/drawing/2014/main" id="{C76F7618-414D-45B8-B5B4-841F7047D7D7}"/>
              </a:ext>
            </a:extLst>
          </p:cNvPr>
          <p:cNvSpPr txBox="1"/>
          <p:nvPr/>
        </p:nvSpPr>
        <p:spPr>
          <a:xfrm>
            <a:off x="12017037" y="18067014"/>
            <a:ext cx="4361807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0525" indent="-635" algn="ctr">
              <a:lnSpc>
                <a:spcPct val="103099"/>
              </a:lnSpc>
              <a:spcBef>
                <a:spcPts val="810"/>
              </a:spcBef>
            </a:pPr>
            <a:r>
              <a:rPr lang="en-US" dirty="0">
                <a:latin typeface="Carlito"/>
                <a:cs typeface="Carlito"/>
              </a:rPr>
              <a:t>After successful confirmation host and user connected with each other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8EA79AD-45F2-4465-B33B-B8A9FE251448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153" y="29353833"/>
            <a:ext cx="3274681" cy="1517904"/>
          </a:xfrm>
          <a:prstGeom prst="rect">
            <a:avLst/>
          </a:prstGeom>
        </p:spPr>
      </p:pic>
      <p:sp>
        <p:nvSpPr>
          <p:cNvPr id="207" name="object 111">
            <a:extLst>
              <a:ext uri="{FF2B5EF4-FFF2-40B4-BE49-F238E27FC236}">
                <a16:creationId xmlns:a16="http://schemas.microsoft.com/office/drawing/2014/main" id="{5A9832E7-ABEA-4E57-A52E-E713B152E644}"/>
              </a:ext>
            </a:extLst>
          </p:cNvPr>
          <p:cNvSpPr txBox="1"/>
          <p:nvPr/>
        </p:nvSpPr>
        <p:spPr>
          <a:xfrm>
            <a:off x="13899527" y="28613085"/>
            <a:ext cx="5326066" cy="57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95"/>
              </a:spcBef>
            </a:pPr>
            <a:r>
              <a:rPr lang="en-US" dirty="0"/>
              <a:t>When the video recording is finished, the video will be saved at the bottom of the main application 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8096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639</Words>
  <Application>Microsoft Office PowerPoint</Application>
  <PresentationFormat>Custom</PresentationFormat>
  <Paragraphs>99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Carlito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Al Mehdi Saadat</dc:creator>
  <cp:lastModifiedBy>Asif Muntasir</cp:lastModifiedBy>
  <cp:revision>166</cp:revision>
  <dcterms:created xsi:type="dcterms:W3CDTF">2020-07-10T13:44:44Z</dcterms:created>
  <dcterms:modified xsi:type="dcterms:W3CDTF">2021-02-19T13:37:07Z</dcterms:modified>
</cp:coreProperties>
</file>