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8" r:id="rId12"/>
    <p:sldId id="270" r:id="rId13"/>
    <p:sldId id="269"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F IQBAL" initials="AI" lastIdx="0" clrIdx="0">
    <p:extLst>
      <p:ext uri="{19B8F6BF-5375-455C-9EA6-DF929625EA0E}">
        <p15:presenceInfo xmlns:p15="http://schemas.microsoft.com/office/powerpoint/2012/main" userId="9dc318ac21b73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093EB-F05E-489F-B1C3-B5B6BC7B3CE1}"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67C6A-76C8-434A-8F1E-F3779D54BA9E}" type="slidenum">
              <a:rPr lang="en-US" smtClean="0"/>
              <a:t>‹#›</a:t>
            </a:fld>
            <a:endParaRPr lang="en-US"/>
          </a:p>
        </p:txBody>
      </p:sp>
    </p:spTree>
    <p:extLst>
      <p:ext uri="{BB962C8B-B14F-4D97-AF65-F5344CB8AC3E}">
        <p14:creationId xmlns:p14="http://schemas.microsoft.com/office/powerpoint/2010/main" val="274347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F1DE89-B610-4493-87FA-4A70F271E5EA}"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D26B0C-BF11-4568-8186-63D50B38DE98}"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305DA-C091-4C86-BF5A-67F3C1F6AD45}"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9894D4-3614-44CA-A018-92A1AFFD4F46}"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1162FB-56C9-465F-983B-152121459DA2}"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12FF46-C66C-4658-9E0A-4875A57682C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6E87C5-883C-47B4-B222-0145B3193F1D}"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B2D3A-DF9D-4BAB-A72F-BAEC5AC8B2D1}"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C7BD6-158D-47CB-9CF4-85F6095A8BE2}"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650B52-4B42-4A46-BD0B-633C9A92D00E}"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183B53-6422-421B-BF9B-7813FB169EEA}"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971D10-911C-4831-8675-85685C39960A}" type="datetime1">
              <a:rPr lang="en-US" smtClean="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A4AF38-901B-42A7-83B9-2EDE7B5DE4BF}" type="datetime1">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A984-C1C3-4EC9-A235-4CE7DD56799E}" type="datetime1">
              <a:rPr lang="en-US" smtClean="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56FB87-97A5-4A5D-B904-71BB944FD771}"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0E306919-1A2F-4FE4-8D91-2713BE175E17}" type="datetime1">
              <a:rPr lang="en-US" smtClean="0"/>
              <a:t>11/19/2019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4AD0CC-9D2B-4919-AB98-4F89C7E8B2D8}" type="datetime1">
              <a:rPr lang="en-US" smtClean="0"/>
              <a:t>11/19/2019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www.google.com/search" TargetMode="External"/><Relationship Id="rId3" Type="http://schemas.openxmlformats.org/officeDocument/2006/relationships/hyperlink" Target="https://ieeexplore.ieee.org/" TargetMode="External"/><Relationship Id="rId7" Type="http://schemas.openxmlformats.org/officeDocument/2006/relationships/hyperlink" Target="https://www.stackoverflow.com/" TargetMode="External"/><Relationship Id="rId2" Type="http://schemas.openxmlformats.org/officeDocument/2006/relationships/hyperlink" Target="http://eprints.hud.ac.uk/id/eprint/24330/6/MohammadPhishing14July2015.pdf" TargetMode="External"/><Relationship Id="rId1" Type="http://schemas.openxmlformats.org/officeDocument/2006/relationships/slideLayout" Target="../slideLayouts/slideLayout2.xml"/><Relationship Id="rId6" Type="http://schemas.openxmlformats.org/officeDocument/2006/relationships/hyperlink" Target="http://www.phishtank.com/" TargetMode="External"/><Relationship Id="rId5" Type="http://schemas.openxmlformats.org/officeDocument/2006/relationships/hyperlink" Target="https://www.alexa.com/topsites" TargetMode="External"/><Relationship Id="rId4" Type="http://schemas.openxmlformats.org/officeDocument/2006/relationships/hyperlink" Target="https://www.yourdictionary.com/phish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solidFill>
              </a:rPr>
              <a:t>A machine learning based approach for phishing detection using hyperlinks information</a:t>
            </a:r>
            <a:endParaRPr lang="en-US" dirty="0">
              <a:solidFill>
                <a:schemeClr val="accent5"/>
              </a:solidFill>
            </a:endParaRPr>
          </a:p>
        </p:txBody>
      </p:sp>
      <p:sp>
        <p:nvSpPr>
          <p:cNvPr id="3" name="Subtitle 2"/>
          <p:cNvSpPr>
            <a:spLocks noGrp="1"/>
          </p:cNvSpPr>
          <p:nvPr>
            <p:ph type="subTitle" idx="1"/>
          </p:nvPr>
        </p:nvSpPr>
        <p:spPr>
          <a:xfrm>
            <a:off x="1507067" y="4050833"/>
            <a:ext cx="7766936" cy="1762945"/>
          </a:xfrm>
        </p:spPr>
        <p:txBody>
          <a:bodyPr>
            <a:normAutofit fontScale="92500" lnSpcReduction="20000"/>
          </a:bodyPr>
          <a:lstStyle/>
          <a:p>
            <a:r>
              <a:rPr lang="en-US" b="1" u="sng" dirty="0" smtClean="0">
                <a:solidFill>
                  <a:schemeClr val="tx2">
                    <a:lumMod val="75000"/>
                  </a:schemeClr>
                </a:solidFill>
              </a:rPr>
              <a:t>Presented By :</a:t>
            </a:r>
          </a:p>
          <a:p>
            <a:r>
              <a:rPr lang="en-US" dirty="0" smtClean="0">
                <a:solidFill>
                  <a:schemeClr val="tx2">
                    <a:lumMod val="75000"/>
                  </a:schemeClr>
                </a:solidFill>
              </a:rPr>
              <a:t>Asif Iqbal</a:t>
            </a:r>
          </a:p>
          <a:p>
            <a:r>
              <a:rPr lang="en-US" dirty="0" err="1" smtClean="0">
                <a:solidFill>
                  <a:schemeClr val="tx2">
                    <a:lumMod val="75000"/>
                  </a:schemeClr>
                </a:solidFill>
              </a:rPr>
              <a:t>Kirtiratan</a:t>
            </a:r>
            <a:r>
              <a:rPr lang="en-US" dirty="0" smtClean="0">
                <a:solidFill>
                  <a:schemeClr val="tx2">
                    <a:lumMod val="75000"/>
                  </a:schemeClr>
                </a:solidFill>
              </a:rPr>
              <a:t> </a:t>
            </a:r>
            <a:r>
              <a:rPr lang="en-US" dirty="0" err="1" smtClean="0">
                <a:solidFill>
                  <a:schemeClr val="tx2">
                    <a:lumMod val="75000"/>
                  </a:schemeClr>
                </a:solidFill>
              </a:rPr>
              <a:t>Sambariya</a:t>
            </a:r>
            <a:endParaRPr lang="en-US" dirty="0" smtClean="0">
              <a:solidFill>
                <a:schemeClr val="tx2">
                  <a:lumMod val="75000"/>
                </a:schemeClr>
              </a:solidFill>
            </a:endParaRPr>
          </a:p>
          <a:p>
            <a:r>
              <a:rPr lang="en-US" b="1" u="sng" dirty="0" smtClean="0">
                <a:solidFill>
                  <a:schemeClr val="tx2">
                    <a:lumMod val="75000"/>
                  </a:schemeClr>
                </a:solidFill>
              </a:rPr>
              <a:t>Supervisor :</a:t>
            </a:r>
          </a:p>
          <a:p>
            <a:r>
              <a:rPr lang="en-US" dirty="0" smtClean="0">
                <a:solidFill>
                  <a:schemeClr val="tx2">
                    <a:lumMod val="75000"/>
                  </a:schemeClr>
                </a:solidFill>
              </a:rPr>
              <a:t>Mohammad </a:t>
            </a:r>
            <a:r>
              <a:rPr lang="en-US" dirty="0" err="1" smtClean="0">
                <a:solidFill>
                  <a:schemeClr val="tx2">
                    <a:lumMod val="75000"/>
                  </a:schemeClr>
                </a:solidFill>
              </a:rPr>
              <a:t>Shoaib</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56937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4711"/>
          </a:xfrm>
        </p:spPr>
        <p:txBody>
          <a:bodyPr/>
          <a:lstStyle/>
          <a:p>
            <a:r>
              <a:rPr lang="en-US" b="1" u="sng" dirty="0" smtClean="0">
                <a:solidFill>
                  <a:schemeClr val="accent4"/>
                </a:solidFill>
              </a:rPr>
              <a:t>Model Selection</a:t>
            </a:r>
            <a:endParaRPr lang="en-US" b="1" u="sng" dirty="0">
              <a:solidFill>
                <a:schemeClr val="accent4"/>
              </a:solidFill>
            </a:endParaRPr>
          </a:p>
        </p:txBody>
      </p:sp>
      <p:sp>
        <p:nvSpPr>
          <p:cNvPr id="3" name="Content Placeholder 2"/>
          <p:cNvSpPr>
            <a:spLocks noGrp="1"/>
          </p:cNvSpPr>
          <p:nvPr>
            <p:ph sz="half" idx="1"/>
          </p:nvPr>
        </p:nvSpPr>
        <p:spPr>
          <a:xfrm>
            <a:off x="677334" y="1614311"/>
            <a:ext cx="4184035" cy="4427050"/>
          </a:xfrm>
        </p:spPr>
        <p:txBody>
          <a:bodyPr/>
          <a:lstStyle/>
          <a:p>
            <a:pPr marL="0" indent="0">
              <a:buNone/>
            </a:pPr>
            <a:r>
              <a:rPr lang="en-US" dirty="0" smtClean="0"/>
              <a:t> </a:t>
            </a:r>
            <a:endParaRPr lang="en-US" dirty="0"/>
          </a:p>
        </p:txBody>
      </p:sp>
      <p:sp>
        <p:nvSpPr>
          <p:cNvPr id="4" name="Content Placeholder 3"/>
          <p:cNvSpPr>
            <a:spLocks noGrp="1"/>
          </p:cNvSpPr>
          <p:nvPr>
            <p:ph sz="half" idx="2"/>
          </p:nvPr>
        </p:nvSpPr>
        <p:spPr>
          <a:xfrm>
            <a:off x="5089968" y="1614310"/>
            <a:ext cx="4184034" cy="4427051"/>
          </a:xfrm>
        </p:spPr>
        <p:txBody>
          <a:bodyPr/>
          <a:lstStyle/>
          <a:p>
            <a:pPr marL="0" indent="0">
              <a:buNone/>
            </a:pPr>
            <a:r>
              <a:rPr lang="en-US" dirty="0" smtClean="0"/>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92226509"/>
              </p:ext>
            </p:extLst>
          </p:nvPr>
        </p:nvGraphicFramePr>
        <p:xfrm>
          <a:off x="756356" y="1614310"/>
          <a:ext cx="8737600" cy="3375376"/>
        </p:xfrm>
        <a:graphic>
          <a:graphicData uri="http://schemas.openxmlformats.org/drawingml/2006/table">
            <a:tbl>
              <a:tblPr firstRow="1" bandRow="1">
                <a:tableStyleId>{5C22544A-7EE6-4342-B048-85BDC9FD1C3A}</a:tableStyleId>
              </a:tblPr>
              <a:tblGrid>
                <a:gridCol w="4368800">
                  <a:extLst>
                    <a:ext uri="{9D8B030D-6E8A-4147-A177-3AD203B41FA5}">
                      <a16:colId xmlns:a16="http://schemas.microsoft.com/office/drawing/2014/main" val="31049878"/>
                    </a:ext>
                  </a:extLst>
                </a:gridCol>
                <a:gridCol w="4368800">
                  <a:extLst>
                    <a:ext uri="{9D8B030D-6E8A-4147-A177-3AD203B41FA5}">
                      <a16:colId xmlns:a16="http://schemas.microsoft.com/office/drawing/2014/main" val="3315113751"/>
                    </a:ext>
                  </a:extLst>
                </a:gridCol>
              </a:tblGrid>
              <a:tr h="421922">
                <a:tc>
                  <a:txBody>
                    <a:bodyPr/>
                    <a:lstStyle/>
                    <a:p>
                      <a:r>
                        <a:rPr lang="en-US" dirty="0" smtClean="0"/>
                        <a:t>Models</a:t>
                      </a:r>
                      <a:endParaRPr lang="en-US" dirty="0"/>
                    </a:p>
                  </a:txBody>
                  <a:tcPr/>
                </a:tc>
                <a:tc>
                  <a:txBody>
                    <a:bodyPr/>
                    <a:lstStyle/>
                    <a:p>
                      <a:r>
                        <a:rPr lang="en-US" dirty="0" smtClean="0"/>
                        <a:t>Accuracy ( % )</a:t>
                      </a:r>
                      <a:endParaRPr lang="en-US" dirty="0"/>
                    </a:p>
                  </a:txBody>
                  <a:tcPr/>
                </a:tc>
                <a:extLst>
                  <a:ext uri="{0D108BD9-81ED-4DB2-BD59-A6C34878D82A}">
                    <a16:rowId xmlns:a16="http://schemas.microsoft.com/office/drawing/2014/main" val="1806767772"/>
                  </a:ext>
                </a:extLst>
              </a:tr>
              <a:tr h="421922">
                <a:tc>
                  <a:txBody>
                    <a:bodyPr/>
                    <a:lstStyle/>
                    <a:p>
                      <a:r>
                        <a:rPr lang="en-US" dirty="0" smtClean="0"/>
                        <a:t>Logistic Regression</a:t>
                      </a:r>
                      <a:endParaRPr lang="en-US" dirty="0"/>
                    </a:p>
                  </a:txBody>
                  <a:tcPr/>
                </a:tc>
                <a:tc>
                  <a:txBody>
                    <a:bodyPr/>
                    <a:lstStyle/>
                    <a:p>
                      <a:r>
                        <a:rPr lang="en-US" dirty="0" smtClean="0"/>
                        <a:t>87.20</a:t>
                      </a:r>
                      <a:endParaRPr lang="en-US" dirty="0"/>
                    </a:p>
                  </a:txBody>
                  <a:tcPr/>
                </a:tc>
                <a:extLst>
                  <a:ext uri="{0D108BD9-81ED-4DB2-BD59-A6C34878D82A}">
                    <a16:rowId xmlns:a16="http://schemas.microsoft.com/office/drawing/2014/main" val="320156575"/>
                  </a:ext>
                </a:extLst>
              </a:tr>
              <a:tr h="421922">
                <a:tc>
                  <a:txBody>
                    <a:bodyPr/>
                    <a:lstStyle/>
                    <a:p>
                      <a:r>
                        <a:rPr lang="en-US" dirty="0" smtClean="0"/>
                        <a:t>K-Nearest</a:t>
                      </a:r>
                      <a:r>
                        <a:rPr lang="en-US" baseline="0" dirty="0" smtClean="0"/>
                        <a:t> Neighbors (K-NN)</a:t>
                      </a:r>
                      <a:endParaRPr lang="en-US" dirty="0"/>
                    </a:p>
                  </a:txBody>
                  <a:tcPr/>
                </a:tc>
                <a:tc>
                  <a:txBody>
                    <a:bodyPr/>
                    <a:lstStyle/>
                    <a:p>
                      <a:r>
                        <a:rPr lang="en-US" dirty="0" smtClean="0"/>
                        <a:t>88.30</a:t>
                      </a:r>
                      <a:endParaRPr lang="en-US" dirty="0"/>
                    </a:p>
                  </a:txBody>
                  <a:tcPr/>
                </a:tc>
                <a:extLst>
                  <a:ext uri="{0D108BD9-81ED-4DB2-BD59-A6C34878D82A}">
                    <a16:rowId xmlns:a16="http://schemas.microsoft.com/office/drawing/2014/main" val="716583627"/>
                  </a:ext>
                </a:extLst>
              </a:tr>
              <a:tr h="421922">
                <a:tc>
                  <a:txBody>
                    <a:bodyPr/>
                    <a:lstStyle/>
                    <a:p>
                      <a:r>
                        <a:rPr lang="en-US" dirty="0" smtClean="0"/>
                        <a:t>Support Vector Machine (SVM)</a:t>
                      </a:r>
                      <a:endParaRPr lang="en-US" dirty="0"/>
                    </a:p>
                  </a:txBody>
                  <a:tcPr/>
                </a:tc>
                <a:tc>
                  <a:txBody>
                    <a:bodyPr/>
                    <a:lstStyle/>
                    <a:p>
                      <a:r>
                        <a:rPr lang="en-US" dirty="0" smtClean="0"/>
                        <a:t>87.36</a:t>
                      </a:r>
                      <a:endParaRPr lang="en-US" dirty="0"/>
                    </a:p>
                  </a:txBody>
                  <a:tcPr/>
                </a:tc>
                <a:extLst>
                  <a:ext uri="{0D108BD9-81ED-4DB2-BD59-A6C34878D82A}">
                    <a16:rowId xmlns:a16="http://schemas.microsoft.com/office/drawing/2014/main" val="2747641813"/>
                  </a:ext>
                </a:extLst>
              </a:tr>
              <a:tr h="421922">
                <a:tc>
                  <a:txBody>
                    <a:bodyPr/>
                    <a:lstStyle/>
                    <a:p>
                      <a:r>
                        <a:rPr lang="en-US" dirty="0" smtClean="0"/>
                        <a:t>Kernel SVM</a:t>
                      </a:r>
                      <a:endParaRPr lang="en-US" dirty="0"/>
                    </a:p>
                  </a:txBody>
                  <a:tcPr/>
                </a:tc>
                <a:tc>
                  <a:txBody>
                    <a:bodyPr/>
                    <a:lstStyle/>
                    <a:p>
                      <a:r>
                        <a:rPr lang="en-US" dirty="0" smtClean="0"/>
                        <a:t>89.15</a:t>
                      </a:r>
                      <a:endParaRPr lang="en-US" dirty="0"/>
                    </a:p>
                  </a:txBody>
                  <a:tcPr/>
                </a:tc>
                <a:extLst>
                  <a:ext uri="{0D108BD9-81ED-4DB2-BD59-A6C34878D82A}">
                    <a16:rowId xmlns:a16="http://schemas.microsoft.com/office/drawing/2014/main" val="2058579676"/>
                  </a:ext>
                </a:extLst>
              </a:tr>
              <a:tr h="421922">
                <a:tc>
                  <a:txBody>
                    <a:bodyPr/>
                    <a:lstStyle/>
                    <a:p>
                      <a:r>
                        <a:rPr lang="en-US" dirty="0" smtClean="0"/>
                        <a:t>Naïve</a:t>
                      </a:r>
                      <a:r>
                        <a:rPr lang="en-US" baseline="0" dirty="0" smtClean="0"/>
                        <a:t> Bayes</a:t>
                      </a:r>
                      <a:endParaRPr lang="en-US" dirty="0"/>
                    </a:p>
                  </a:txBody>
                  <a:tcPr/>
                </a:tc>
                <a:tc>
                  <a:txBody>
                    <a:bodyPr/>
                    <a:lstStyle/>
                    <a:p>
                      <a:r>
                        <a:rPr lang="en-US" dirty="0" smtClean="0"/>
                        <a:t>57.55</a:t>
                      </a:r>
                      <a:endParaRPr lang="en-US" dirty="0"/>
                    </a:p>
                  </a:txBody>
                  <a:tcPr/>
                </a:tc>
                <a:extLst>
                  <a:ext uri="{0D108BD9-81ED-4DB2-BD59-A6C34878D82A}">
                    <a16:rowId xmlns:a16="http://schemas.microsoft.com/office/drawing/2014/main" val="4288909584"/>
                  </a:ext>
                </a:extLst>
              </a:tr>
              <a:tr h="421922">
                <a:tc>
                  <a:txBody>
                    <a:bodyPr/>
                    <a:lstStyle/>
                    <a:p>
                      <a:r>
                        <a:rPr lang="en-US" dirty="0" smtClean="0"/>
                        <a:t>Decision Tree</a:t>
                      </a:r>
                      <a:endParaRPr lang="en-US" dirty="0"/>
                    </a:p>
                  </a:txBody>
                  <a:tcPr/>
                </a:tc>
                <a:tc>
                  <a:txBody>
                    <a:bodyPr/>
                    <a:lstStyle/>
                    <a:p>
                      <a:r>
                        <a:rPr lang="en-US" dirty="0" smtClean="0"/>
                        <a:t>90.98</a:t>
                      </a:r>
                      <a:endParaRPr lang="en-US" dirty="0"/>
                    </a:p>
                  </a:txBody>
                  <a:tcPr/>
                </a:tc>
                <a:extLst>
                  <a:ext uri="{0D108BD9-81ED-4DB2-BD59-A6C34878D82A}">
                    <a16:rowId xmlns:a16="http://schemas.microsoft.com/office/drawing/2014/main" val="3218706020"/>
                  </a:ext>
                </a:extLst>
              </a:tr>
              <a:tr h="421922">
                <a:tc>
                  <a:txBody>
                    <a:bodyPr/>
                    <a:lstStyle/>
                    <a:p>
                      <a:r>
                        <a:rPr lang="en-US" dirty="0" smtClean="0"/>
                        <a:t>Random</a:t>
                      </a:r>
                      <a:r>
                        <a:rPr lang="en-US" baseline="0" dirty="0" smtClean="0"/>
                        <a:t> Forest</a:t>
                      </a:r>
                      <a:endParaRPr lang="en-US" dirty="0"/>
                    </a:p>
                  </a:txBody>
                  <a:tcPr/>
                </a:tc>
                <a:tc>
                  <a:txBody>
                    <a:bodyPr/>
                    <a:lstStyle/>
                    <a:p>
                      <a:r>
                        <a:rPr lang="en-US" dirty="0" smtClean="0"/>
                        <a:t>91.20</a:t>
                      </a:r>
                      <a:endParaRPr lang="en-US" dirty="0"/>
                    </a:p>
                  </a:txBody>
                  <a:tcPr/>
                </a:tc>
                <a:extLst>
                  <a:ext uri="{0D108BD9-81ED-4DB2-BD59-A6C34878D82A}">
                    <a16:rowId xmlns:a16="http://schemas.microsoft.com/office/drawing/2014/main" val="901499043"/>
                  </a:ext>
                </a:extLst>
              </a:tr>
            </a:tbl>
          </a:graphicData>
        </a:graphic>
      </p:graphicFrame>
      <p:sp>
        <p:nvSpPr>
          <p:cNvPr id="5" name="Slide Number Placeholder 4"/>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65485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44" y="4800600"/>
            <a:ext cx="8596667" cy="566738"/>
          </a:xfrm>
        </p:spPr>
        <p:txBody>
          <a:bodyPr/>
          <a:lstStyle/>
          <a:p>
            <a:r>
              <a:rPr lang="en-US" dirty="0" smtClean="0"/>
              <a:t>Our Model (Random Forest)</a:t>
            </a:r>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567" t="52724" r="1118" b="14815"/>
          <a:stretch/>
        </p:blipFill>
        <p:spPr>
          <a:xfrm>
            <a:off x="618154" y="1061156"/>
            <a:ext cx="8187179" cy="3206044"/>
          </a:xfrm>
        </p:spPr>
      </p:pic>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7498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022"/>
            <a:ext cx="8596668" cy="745067"/>
          </a:xfrm>
        </p:spPr>
        <p:txBody>
          <a:bodyPr>
            <a:normAutofit fontScale="90000"/>
          </a:bodyPr>
          <a:lstStyle/>
          <a:p>
            <a:r>
              <a:rPr lang="en-US" b="1" dirty="0" smtClean="0">
                <a:solidFill>
                  <a:schemeClr val="accent4"/>
                </a:solidFill>
              </a:rPr>
              <a:t>On Testing </a:t>
            </a:r>
            <a:r>
              <a:rPr lang="en-US" b="1" dirty="0" smtClean="0">
                <a:solidFill>
                  <a:schemeClr val="accent4"/>
                </a:solidFill>
                <a:hlinkClick r:id="rId2"/>
              </a:rPr>
              <a:t>https://www.google.com</a:t>
            </a:r>
            <a:r>
              <a:rPr lang="en-US" dirty="0" smtClean="0"/>
              <a:t/>
            </a:r>
            <a:br>
              <a:rPr lang="en-US" dirty="0" smtClean="0"/>
            </a:b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61" t="4991" r="42781" b="13790"/>
          <a:stretch/>
        </p:blipFill>
        <p:spPr>
          <a:xfrm>
            <a:off x="361245" y="925689"/>
            <a:ext cx="8912758" cy="546382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7727" t="12586" r="27463" b="53056"/>
          <a:stretch/>
        </p:blipFill>
        <p:spPr>
          <a:xfrm>
            <a:off x="7924800" y="1230489"/>
            <a:ext cx="3849511" cy="1659467"/>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96657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59645"/>
            <a:ext cx="8596668" cy="677333"/>
          </a:xfrm>
        </p:spPr>
        <p:txBody>
          <a:bodyPr>
            <a:normAutofit fontScale="90000"/>
          </a:bodyPr>
          <a:lstStyle/>
          <a:p>
            <a:r>
              <a:rPr lang="en-US" b="1" u="sng" dirty="0" smtClean="0">
                <a:solidFill>
                  <a:schemeClr val="accent4"/>
                </a:solidFill>
              </a:rPr>
              <a:t>Conclusion and </a:t>
            </a:r>
            <a:r>
              <a:rPr lang="en-US" b="1" u="sng" dirty="0">
                <a:solidFill>
                  <a:schemeClr val="accent4"/>
                </a:solidFill>
              </a:rPr>
              <a:t>F</a:t>
            </a:r>
            <a:r>
              <a:rPr lang="en-US" b="1" u="sng" dirty="0" smtClean="0">
                <a:solidFill>
                  <a:schemeClr val="accent4"/>
                </a:solidFill>
              </a:rPr>
              <a:t>uture Work</a:t>
            </a:r>
            <a:endParaRPr lang="en-US" b="1" u="sng" dirty="0">
              <a:solidFill>
                <a:schemeClr val="accent4"/>
              </a:solidFill>
            </a:endParaRPr>
          </a:p>
        </p:txBody>
      </p:sp>
      <p:sp>
        <p:nvSpPr>
          <p:cNvPr id="3" name="Text Placeholder 2"/>
          <p:cNvSpPr>
            <a:spLocks noGrp="1"/>
          </p:cNvSpPr>
          <p:nvPr>
            <p:ph type="body" idx="1"/>
          </p:nvPr>
        </p:nvSpPr>
        <p:spPr>
          <a:xfrm>
            <a:off x="677335" y="1219200"/>
            <a:ext cx="8596668" cy="4413956"/>
          </a:xfrm>
        </p:spPr>
        <p:txBody>
          <a:bodyPr>
            <a:normAutofit fontScale="92500" lnSpcReduction="10000"/>
          </a:bodyPr>
          <a:lstStyle/>
          <a:p>
            <a:r>
              <a:rPr lang="en-US" dirty="0" smtClean="0">
                <a:solidFill>
                  <a:schemeClr val="bg2">
                    <a:lumMod val="25000"/>
                  </a:schemeClr>
                </a:solidFill>
              </a:rPr>
              <a:t>The </a:t>
            </a:r>
            <a:r>
              <a:rPr lang="en-US" dirty="0">
                <a:solidFill>
                  <a:schemeClr val="bg2">
                    <a:lumMod val="25000"/>
                  </a:schemeClr>
                </a:solidFill>
              </a:rPr>
              <a:t>experimental results showed that proposed method is very efficient in classification of phishing websites as it has </a:t>
            </a:r>
            <a:r>
              <a:rPr lang="en-US" dirty="0" smtClean="0">
                <a:solidFill>
                  <a:schemeClr val="bg2">
                    <a:lumMod val="25000"/>
                  </a:schemeClr>
                </a:solidFill>
              </a:rPr>
              <a:t>91.20% </a:t>
            </a:r>
            <a:r>
              <a:rPr lang="en-US" dirty="0">
                <a:solidFill>
                  <a:schemeClr val="bg2">
                    <a:lumMod val="25000"/>
                  </a:schemeClr>
                </a:solidFill>
              </a:rPr>
              <a:t>overall accuracy. </a:t>
            </a:r>
            <a:endParaRPr lang="en-US" dirty="0" smtClean="0">
              <a:solidFill>
                <a:schemeClr val="bg2">
                  <a:lumMod val="25000"/>
                </a:schemeClr>
              </a:solidFill>
            </a:endParaRPr>
          </a:p>
          <a:p>
            <a:endParaRPr lang="en-US" dirty="0" smtClean="0">
              <a:solidFill>
                <a:schemeClr val="bg2">
                  <a:lumMod val="25000"/>
                </a:schemeClr>
              </a:solidFill>
            </a:endParaRPr>
          </a:p>
          <a:p>
            <a:r>
              <a:rPr lang="en-US" dirty="0" smtClean="0">
                <a:solidFill>
                  <a:schemeClr val="bg2">
                    <a:lumMod val="25000"/>
                  </a:schemeClr>
                </a:solidFill>
              </a:rPr>
              <a:t>The </a:t>
            </a:r>
            <a:r>
              <a:rPr lang="en-US" dirty="0">
                <a:solidFill>
                  <a:schemeClr val="bg2">
                    <a:lumMod val="25000"/>
                  </a:schemeClr>
                </a:solidFill>
              </a:rPr>
              <a:t>accuracy of our approach may be improved by adding certain more </a:t>
            </a:r>
            <a:r>
              <a:rPr lang="en-US" dirty="0" smtClean="0">
                <a:solidFill>
                  <a:schemeClr val="bg2">
                    <a:lumMod val="25000"/>
                  </a:schemeClr>
                </a:solidFill>
              </a:rPr>
              <a:t>features</a:t>
            </a:r>
          </a:p>
          <a:p>
            <a:endParaRPr lang="en-US" dirty="0">
              <a:solidFill>
                <a:schemeClr val="bg2">
                  <a:lumMod val="25000"/>
                </a:schemeClr>
              </a:solidFill>
            </a:endParaRPr>
          </a:p>
          <a:p>
            <a:r>
              <a:rPr lang="en-US" dirty="0">
                <a:solidFill>
                  <a:schemeClr val="bg2">
                    <a:lumMod val="25000"/>
                  </a:schemeClr>
                </a:solidFill>
              </a:rPr>
              <a:t>However, extracting other features from the third party will increase the running time complexity of the scheme</a:t>
            </a:r>
            <a:r>
              <a:rPr lang="en-US" dirty="0" smtClean="0">
                <a:solidFill>
                  <a:schemeClr val="bg2">
                    <a:lumMod val="25000"/>
                  </a:schemeClr>
                </a:solidFill>
              </a:rPr>
              <a:t>.</a:t>
            </a:r>
          </a:p>
          <a:p>
            <a:endParaRPr lang="en-US" dirty="0" smtClean="0">
              <a:solidFill>
                <a:schemeClr val="bg2">
                  <a:lumMod val="25000"/>
                </a:schemeClr>
              </a:solidFill>
            </a:endParaRPr>
          </a:p>
          <a:p>
            <a:r>
              <a:rPr lang="en-US" dirty="0">
                <a:solidFill>
                  <a:schemeClr val="bg2">
                    <a:lumMod val="25000"/>
                  </a:schemeClr>
                </a:solidFill>
              </a:rPr>
              <a:t>Nowadays, Mobile devices are more popular and seem to be a perfect target for malicious attacks like mobile phishing. Therefore, detecting the phishing websites in the mobile environment is a challenge for further research and development.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3776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1049866"/>
          </a:xfrm>
        </p:spPr>
        <p:txBody>
          <a:bodyPr/>
          <a:lstStyle/>
          <a:p>
            <a:r>
              <a:rPr lang="en-US" b="1" u="sng" dirty="0">
                <a:solidFill>
                  <a:schemeClr val="accent4"/>
                </a:solidFill>
              </a:rPr>
              <a:t>R</a:t>
            </a:r>
            <a:r>
              <a:rPr lang="en-US" b="1" u="sng" dirty="0" smtClean="0">
                <a:solidFill>
                  <a:schemeClr val="accent4"/>
                </a:solidFill>
              </a:rPr>
              <a:t>eferences</a:t>
            </a:r>
            <a:endParaRPr lang="en-US" b="1" u="sng" dirty="0">
              <a:solidFill>
                <a:schemeClr val="accent4"/>
              </a:solidFill>
            </a:endParaRPr>
          </a:p>
        </p:txBody>
      </p:sp>
      <p:sp>
        <p:nvSpPr>
          <p:cNvPr id="3" name="Content Placeholder 2"/>
          <p:cNvSpPr>
            <a:spLocks noGrp="1"/>
          </p:cNvSpPr>
          <p:nvPr>
            <p:ph idx="1"/>
          </p:nvPr>
        </p:nvSpPr>
        <p:spPr>
          <a:xfrm>
            <a:off x="677334" y="1140179"/>
            <a:ext cx="8596668" cy="4901184"/>
          </a:xfrm>
        </p:spPr>
        <p:txBody>
          <a:bodyPr>
            <a:normAutofit fontScale="92500" lnSpcReduction="10000"/>
          </a:bodyPr>
          <a:lstStyle/>
          <a:p>
            <a:r>
              <a:rPr lang="en-US" dirty="0" smtClean="0"/>
              <a:t>Rami M Mohammad , </a:t>
            </a:r>
            <a:r>
              <a:rPr lang="en-US" dirty="0" err="1" smtClean="0"/>
              <a:t>Fadi</a:t>
            </a:r>
            <a:r>
              <a:rPr lang="en-US" dirty="0" smtClean="0"/>
              <a:t> </a:t>
            </a:r>
            <a:r>
              <a:rPr lang="en-US" dirty="0" err="1" smtClean="0"/>
              <a:t>Tabatah</a:t>
            </a:r>
            <a:r>
              <a:rPr lang="en-US" dirty="0"/>
              <a:t> , Lee </a:t>
            </a:r>
            <a:r>
              <a:rPr lang="en-US" dirty="0" err="1"/>
              <a:t>McCluskey</a:t>
            </a:r>
            <a:r>
              <a:rPr lang="en-US" dirty="0"/>
              <a:t> </a:t>
            </a:r>
            <a:r>
              <a:rPr lang="en-US" dirty="0" smtClean="0"/>
              <a:t>(2014) – Phishing Websites Features - </a:t>
            </a:r>
            <a:r>
              <a:rPr lang="en-US" dirty="0">
                <a:hlinkClick r:id="rId2"/>
              </a:rPr>
              <a:t>http://eprints.hud.ac.uk/id/eprint/24330/6/MohammadPhishing14July2015.pdf</a:t>
            </a:r>
            <a:endParaRPr lang="en-US" dirty="0" smtClean="0"/>
          </a:p>
          <a:p>
            <a:r>
              <a:rPr lang="en-US" dirty="0" smtClean="0"/>
              <a:t>Ankit </a:t>
            </a:r>
            <a:r>
              <a:rPr lang="en-US" dirty="0"/>
              <a:t>K</a:t>
            </a:r>
            <a:r>
              <a:rPr lang="en-US" dirty="0" smtClean="0"/>
              <a:t>umar Jain , BB Gupta (2018) – Machine learning approach based approach for phishing detection </a:t>
            </a:r>
            <a:r>
              <a:rPr lang="en-US" dirty="0"/>
              <a:t>using hyperlinks - </a:t>
            </a:r>
            <a:r>
              <a:rPr lang="en-US" dirty="0">
                <a:hlinkClick r:id="rId3"/>
              </a:rPr>
              <a:t>https://</a:t>
            </a:r>
            <a:r>
              <a:rPr lang="en-US" dirty="0" smtClean="0">
                <a:hlinkClick r:id="rId3"/>
              </a:rPr>
              <a:t>ieeexplore.ieee.org</a:t>
            </a:r>
            <a:endParaRPr lang="en-US" dirty="0" smtClean="0"/>
          </a:p>
          <a:p>
            <a:r>
              <a:rPr lang="en-US" dirty="0" err="1"/>
              <a:t>Hemali</a:t>
            </a:r>
            <a:r>
              <a:rPr lang="en-US" dirty="0"/>
              <a:t> Sampat1, Manisha Saharkar2, Ajay Pandey 3, </a:t>
            </a:r>
            <a:r>
              <a:rPr lang="en-US" dirty="0" err="1"/>
              <a:t>Hezal</a:t>
            </a:r>
            <a:r>
              <a:rPr lang="en-US" dirty="0"/>
              <a:t> Lopes4  - International Research Journal of Engineering and Technology (IRJET) - Detection of Phishing Website Using Machine </a:t>
            </a:r>
            <a:r>
              <a:rPr lang="en-US" dirty="0" smtClean="0"/>
              <a:t>Learning</a:t>
            </a:r>
          </a:p>
          <a:p>
            <a:r>
              <a:rPr lang="en-US" dirty="0">
                <a:hlinkClick r:id="rId4"/>
              </a:rPr>
              <a:t>https://</a:t>
            </a:r>
            <a:r>
              <a:rPr lang="en-US" dirty="0" smtClean="0">
                <a:hlinkClick r:id="rId4"/>
              </a:rPr>
              <a:t>www.yourdictionary.com/phishing</a:t>
            </a:r>
            <a:endParaRPr lang="en-US" dirty="0" smtClean="0"/>
          </a:p>
          <a:p>
            <a:r>
              <a:rPr lang="en-US" dirty="0" err="1" smtClean="0"/>
              <a:t>Udemy</a:t>
            </a:r>
            <a:r>
              <a:rPr lang="en-US" dirty="0" smtClean="0"/>
              <a:t> – Machine Learning A-Z in R and Python</a:t>
            </a:r>
          </a:p>
          <a:p>
            <a:r>
              <a:rPr lang="en-US" dirty="0"/>
              <a:t>Alexa top websites (2018) </a:t>
            </a:r>
            <a:r>
              <a:rPr lang="en-US" dirty="0" smtClean="0"/>
              <a:t>- </a:t>
            </a:r>
            <a:r>
              <a:rPr lang="en-US" dirty="0" smtClean="0">
                <a:hlinkClick r:id="rId5"/>
              </a:rPr>
              <a:t>https://www.alexa.com/topsites</a:t>
            </a:r>
            <a:endParaRPr lang="en-US" dirty="0" smtClean="0"/>
          </a:p>
          <a:p>
            <a:r>
              <a:rPr lang="en-US" dirty="0" err="1"/>
              <a:t>Phishtank</a:t>
            </a:r>
            <a:r>
              <a:rPr lang="en-US" dirty="0"/>
              <a:t> dataset (2018</a:t>
            </a:r>
            <a:r>
              <a:rPr lang="en-US" dirty="0" smtClean="0"/>
              <a:t>) - </a:t>
            </a:r>
            <a:r>
              <a:rPr lang="en-US" dirty="0">
                <a:hlinkClick r:id="rId6"/>
              </a:rPr>
              <a:t>http://</a:t>
            </a:r>
            <a:r>
              <a:rPr lang="en-US" dirty="0" smtClean="0">
                <a:hlinkClick r:id="rId6"/>
              </a:rPr>
              <a:t>www.phishtank.com</a:t>
            </a:r>
            <a:endParaRPr lang="en-US" dirty="0" smtClean="0"/>
          </a:p>
          <a:p>
            <a:r>
              <a:rPr lang="en-US" dirty="0" err="1" smtClean="0"/>
              <a:t>Stackoverflow</a:t>
            </a:r>
            <a:r>
              <a:rPr lang="en-US" dirty="0" smtClean="0"/>
              <a:t> for solving raised errors – </a:t>
            </a:r>
            <a:r>
              <a:rPr lang="en-US" dirty="0" smtClean="0">
                <a:hlinkClick r:id="rId7"/>
              </a:rPr>
              <a:t>https://www.stackoverflow.com</a:t>
            </a:r>
            <a:endParaRPr lang="en-US" dirty="0" smtClean="0"/>
          </a:p>
          <a:p>
            <a:r>
              <a:rPr lang="en-US" dirty="0" smtClean="0"/>
              <a:t>Google images – </a:t>
            </a:r>
            <a:r>
              <a:rPr lang="en-US" dirty="0" smtClean="0">
                <a:hlinkClick r:id="rId8"/>
              </a:rPr>
              <a:t>https://www.google.com/search</a:t>
            </a:r>
            <a:endParaRPr lang="en-US" dirty="0" smtClean="0"/>
          </a:p>
          <a:p>
            <a:pPr marL="0" indent="0">
              <a:buNone/>
            </a:pPr>
            <a:r>
              <a:rPr lang="en-US"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132885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6267"/>
            <a:ext cx="8596668" cy="2190043"/>
          </a:xfrm>
        </p:spPr>
        <p:txBody>
          <a:bodyPr/>
          <a:lstStyle/>
          <a:p>
            <a:r>
              <a:rPr lang="en-US" dirty="0" smtClean="0"/>
              <a:t>Thanks for watching ……………</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654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solidFill>
              </a:rPr>
              <a:t/>
            </a:r>
            <a:br>
              <a:rPr lang="en-US" b="1" dirty="0" smtClean="0">
                <a:solidFill>
                  <a:schemeClr val="accent4"/>
                </a:solidFill>
              </a:rPr>
            </a:br>
            <a:r>
              <a:rPr lang="en-US" sz="4000" b="1" u="sng" dirty="0" smtClean="0">
                <a:solidFill>
                  <a:schemeClr val="accent4"/>
                </a:solidFill>
              </a:rPr>
              <a:t>Outline</a:t>
            </a:r>
            <a:endParaRPr lang="en-US" sz="4000" b="1" u="sng" dirty="0">
              <a:solidFill>
                <a:schemeClr val="accent4"/>
              </a:solidFill>
            </a:endParaRPr>
          </a:p>
        </p:txBody>
      </p:sp>
      <p:sp>
        <p:nvSpPr>
          <p:cNvPr id="3" name="Content Placeholder 2"/>
          <p:cNvSpPr>
            <a:spLocks noGrp="1"/>
          </p:cNvSpPr>
          <p:nvPr>
            <p:ph idx="1"/>
          </p:nvPr>
        </p:nvSpPr>
        <p:spPr/>
        <p:txBody>
          <a:bodyPr>
            <a:normAutofit/>
          </a:bodyPr>
          <a:lstStyle/>
          <a:p>
            <a:r>
              <a:rPr lang="en-US" sz="2400" dirty="0" smtClean="0"/>
              <a:t>Introduction</a:t>
            </a:r>
          </a:p>
          <a:p>
            <a:r>
              <a:rPr lang="en-US" sz="2400" dirty="0" smtClean="0"/>
              <a:t>Methodology</a:t>
            </a:r>
          </a:p>
          <a:p>
            <a:r>
              <a:rPr lang="en-US" sz="2400" dirty="0" smtClean="0"/>
              <a:t>Feature extraction and analysis</a:t>
            </a:r>
          </a:p>
          <a:p>
            <a:r>
              <a:rPr lang="en-US" sz="2400" dirty="0" smtClean="0"/>
              <a:t>Experimental procedures</a:t>
            </a:r>
          </a:p>
          <a:p>
            <a:r>
              <a:rPr lang="en-US" sz="2400" dirty="0" smtClean="0"/>
              <a:t>Conclusion and future work</a:t>
            </a:r>
          </a:p>
          <a:p>
            <a:r>
              <a:rPr lang="en-US" sz="2400" dirty="0"/>
              <a:t>R</a:t>
            </a:r>
            <a:r>
              <a:rPr lang="en-US" sz="2400" dirty="0" smtClean="0"/>
              <a:t>eferences</a:t>
            </a:r>
            <a:endParaRPr lang="en-US" sz="2400" dirty="0"/>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75076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91" y="745067"/>
            <a:ext cx="8754712" cy="643466"/>
          </a:xfrm>
        </p:spPr>
        <p:txBody>
          <a:bodyPr>
            <a:noAutofit/>
          </a:bodyPr>
          <a:lstStyle/>
          <a:p>
            <a:r>
              <a:rPr lang="en-US" b="1" u="sng" dirty="0" smtClean="0">
                <a:solidFill>
                  <a:schemeClr val="accent4"/>
                </a:solidFill>
              </a:rPr>
              <a:t>Introduction</a:t>
            </a:r>
            <a:endParaRPr lang="en-US" b="1" u="sng" dirty="0">
              <a:solidFill>
                <a:schemeClr val="accent4"/>
              </a:solidFill>
            </a:endParaRPr>
          </a:p>
        </p:txBody>
      </p:sp>
      <p:sp>
        <p:nvSpPr>
          <p:cNvPr id="3" name="Text Placeholder 2"/>
          <p:cNvSpPr>
            <a:spLocks noGrp="1"/>
          </p:cNvSpPr>
          <p:nvPr>
            <p:ph type="body" idx="1"/>
          </p:nvPr>
        </p:nvSpPr>
        <p:spPr>
          <a:xfrm>
            <a:off x="519291" y="2054578"/>
            <a:ext cx="8596668" cy="3536470"/>
          </a:xfrm>
        </p:spPr>
        <p:txBody>
          <a:bodyPr>
            <a:normAutofit/>
          </a:bodyPr>
          <a:lstStyle/>
          <a:p>
            <a:r>
              <a:rPr lang="en-US" sz="2400" b="1" dirty="0">
                <a:solidFill>
                  <a:schemeClr val="tx2">
                    <a:lumMod val="50000"/>
                  </a:schemeClr>
                </a:solidFill>
              </a:rPr>
              <a:t>P</a:t>
            </a:r>
            <a:r>
              <a:rPr lang="en-US" sz="2400" b="1" dirty="0" smtClean="0">
                <a:solidFill>
                  <a:schemeClr val="tx2">
                    <a:lumMod val="50000"/>
                  </a:schemeClr>
                </a:solidFill>
              </a:rPr>
              <a:t>hishing</a:t>
            </a:r>
            <a:r>
              <a:rPr lang="en-US" sz="2400" dirty="0">
                <a:solidFill>
                  <a:schemeClr val="tx2">
                    <a:lumMod val="50000"/>
                  </a:schemeClr>
                </a:solidFill>
              </a:rPr>
              <a:t> is a type of Internet fraud scam where the scammer sends email messages that appear to be from financial institutions or credit card companies that try to trick recipients into giving private information (i.e., username, password, account number,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86314">
            <a:off x="6883764" y="4011462"/>
            <a:ext cx="2954033" cy="22695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792" y="180844"/>
            <a:ext cx="3340341" cy="1600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04" y="4013927"/>
            <a:ext cx="3462444" cy="2264607"/>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8879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1027289"/>
          </a:xfrm>
        </p:spPr>
        <p:txBody>
          <a:bodyPr>
            <a:normAutofit fontScale="90000"/>
          </a:bodyPr>
          <a:lstStyle/>
          <a:p>
            <a:r>
              <a:rPr lang="en-US" dirty="0" smtClean="0">
                <a:solidFill>
                  <a:schemeClr val="accent4"/>
                </a:solidFill>
              </a:rPr>
              <a:t>Phishing websites has same appearance  as legitimate ones </a:t>
            </a:r>
            <a:endParaRPr lang="en-US" dirty="0">
              <a:solidFill>
                <a:schemeClr val="accent4"/>
              </a:solidFill>
            </a:endParaRPr>
          </a:p>
        </p:txBody>
      </p:sp>
      <p:sp>
        <p:nvSpPr>
          <p:cNvPr id="3" name="Text Placeholder 2"/>
          <p:cNvSpPr>
            <a:spLocks noGrp="1"/>
          </p:cNvSpPr>
          <p:nvPr>
            <p:ph type="body" idx="1"/>
          </p:nvPr>
        </p:nvSpPr>
        <p:spPr/>
        <p:txBody>
          <a:bodyPr/>
          <a:lstStyle/>
          <a:p>
            <a:r>
              <a:rPr lang="en-US" dirty="0" smtClean="0"/>
              <a:t>Phishing Webpage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839507"/>
            <a:ext cx="4184650" cy="3099862"/>
          </a:xfrm>
        </p:spPr>
      </p:pic>
      <p:sp>
        <p:nvSpPr>
          <p:cNvPr id="5" name="Text Placeholder 4"/>
          <p:cNvSpPr>
            <a:spLocks noGrp="1"/>
          </p:cNvSpPr>
          <p:nvPr>
            <p:ph type="body" sz="quarter" idx="3"/>
          </p:nvPr>
        </p:nvSpPr>
        <p:spPr/>
        <p:txBody>
          <a:bodyPr/>
          <a:lstStyle/>
          <a:p>
            <a:r>
              <a:rPr lang="en-US" dirty="0" smtClean="0"/>
              <a:t>Legitimate Webpage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839506"/>
            <a:ext cx="4186237" cy="3099863"/>
          </a:xfrm>
        </p:spPr>
      </p:pic>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8625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4"/>
                </a:solidFill>
              </a:rPr>
              <a:t>Motives</a:t>
            </a:r>
            <a:endParaRPr lang="en-US" sz="4000" b="1" u="sng" dirty="0">
              <a:solidFill>
                <a:schemeClr val="accent4"/>
              </a:solidFill>
            </a:endParaRPr>
          </a:p>
        </p:txBody>
      </p:sp>
      <p:sp>
        <p:nvSpPr>
          <p:cNvPr id="3" name="Content Placeholder 2"/>
          <p:cNvSpPr>
            <a:spLocks noGrp="1"/>
          </p:cNvSpPr>
          <p:nvPr>
            <p:ph idx="1"/>
          </p:nvPr>
        </p:nvSpPr>
        <p:spPr/>
        <p:txBody>
          <a:bodyPr>
            <a:normAutofit/>
          </a:bodyPr>
          <a:lstStyle/>
          <a:p>
            <a:r>
              <a:rPr lang="en-US" sz="2800" dirty="0" smtClean="0"/>
              <a:t>Financial gain</a:t>
            </a:r>
          </a:p>
          <a:p>
            <a:r>
              <a:rPr lang="en-US" sz="2800" dirty="0" smtClean="0"/>
              <a:t>Damage Reputation</a:t>
            </a:r>
          </a:p>
          <a:p>
            <a:r>
              <a:rPr lang="en-US" sz="2800" dirty="0" smtClean="0"/>
              <a:t>Identity theft</a:t>
            </a:r>
          </a:p>
          <a:p>
            <a:r>
              <a:rPr lang="en-US" sz="2800" dirty="0" smtClean="0"/>
              <a:t>Fame and Notoriety</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668" y="609600"/>
            <a:ext cx="3841925" cy="2280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04625">
            <a:off x="5354608" y="3506243"/>
            <a:ext cx="3479710" cy="2041458"/>
          </a:xfrm>
          <a:prstGeom prst="rect">
            <a:avLst/>
          </a:prstGeom>
        </p:spPr>
      </p:pic>
      <p:sp>
        <p:nvSpPr>
          <p:cNvPr id="7" name="Slide Number Placeholder 6"/>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95143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623"/>
            <a:ext cx="8596668" cy="959556"/>
          </a:xfrm>
        </p:spPr>
        <p:txBody>
          <a:bodyPr>
            <a:normAutofit/>
          </a:bodyPr>
          <a:lstStyle/>
          <a:p>
            <a:r>
              <a:rPr lang="en-US" sz="4000" u="sng" dirty="0" smtClean="0">
                <a:solidFill>
                  <a:schemeClr val="accent4"/>
                </a:solidFill>
              </a:rPr>
              <a:t>Workflow</a:t>
            </a:r>
            <a:endParaRPr lang="en-US" sz="4000" u="sng" dirty="0">
              <a:solidFill>
                <a:schemeClr val="accent4"/>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66" r="758" b="1074"/>
          <a:stretch/>
        </p:blipFill>
        <p:spPr>
          <a:xfrm>
            <a:off x="824090" y="993423"/>
            <a:ext cx="7394222" cy="5159022"/>
          </a:xfrm>
        </p:spPr>
      </p:pic>
      <p:sp>
        <p:nvSpPr>
          <p:cNvPr id="3" name="Slide Number Placeholder 2"/>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9512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chemeClr val="accent4"/>
                </a:solidFill>
              </a:rPr>
              <a:t>Methodology</a:t>
            </a:r>
            <a:endParaRPr lang="en-US" sz="4000" b="1" u="sng" dirty="0">
              <a:solidFill>
                <a:schemeClr val="accent4"/>
              </a:solidFill>
            </a:endParaRPr>
          </a:p>
        </p:txBody>
      </p:sp>
      <p:sp>
        <p:nvSpPr>
          <p:cNvPr id="3" name="Content Placeholder 2"/>
          <p:cNvSpPr>
            <a:spLocks noGrp="1"/>
          </p:cNvSpPr>
          <p:nvPr>
            <p:ph idx="1"/>
          </p:nvPr>
        </p:nvSpPr>
        <p:spPr>
          <a:xfrm>
            <a:off x="677334" y="1930401"/>
            <a:ext cx="8596668" cy="4110962"/>
          </a:xfrm>
        </p:spPr>
        <p:txBody>
          <a:bodyPr>
            <a:normAutofit fontScale="92500" lnSpcReduction="10000"/>
          </a:bodyPr>
          <a:lstStyle/>
          <a:p>
            <a:r>
              <a:rPr lang="en-US" sz="2000" dirty="0" smtClean="0"/>
              <a:t>Data collection and validation</a:t>
            </a:r>
          </a:p>
          <a:p>
            <a:r>
              <a:rPr lang="en-US" sz="2000" dirty="0" smtClean="0"/>
              <a:t>Parameter determination</a:t>
            </a:r>
          </a:p>
          <a:p>
            <a:pPr lvl="1"/>
            <a:r>
              <a:rPr lang="en-US" sz="2000" dirty="0" smtClean="0"/>
              <a:t>Address bar based features</a:t>
            </a:r>
          </a:p>
          <a:p>
            <a:pPr lvl="1"/>
            <a:r>
              <a:rPr lang="en-US" sz="2000" dirty="0" smtClean="0"/>
              <a:t>Abnormal based features</a:t>
            </a:r>
          </a:p>
          <a:p>
            <a:pPr lvl="1"/>
            <a:r>
              <a:rPr lang="en-US" sz="2000" dirty="0" smtClean="0"/>
              <a:t>HTML and JavaScript based features</a:t>
            </a:r>
          </a:p>
          <a:p>
            <a:pPr lvl="1"/>
            <a:r>
              <a:rPr lang="en-US" sz="2000" dirty="0" smtClean="0"/>
              <a:t>Domain based features</a:t>
            </a:r>
          </a:p>
          <a:p>
            <a:pPr lvl="1"/>
            <a:endParaRPr lang="en-US" sz="2000" dirty="0" smtClean="0"/>
          </a:p>
          <a:p>
            <a:r>
              <a:rPr lang="en-US" sz="2000" dirty="0" smtClean="0"/>
              <a:t>Features extraction</a:t>
            </a:r>
          </a:p>
          <a:p>
            <a:r>
              <a:rPr lang="en-US" sz="2000" dirty="0" smtClean="0"/>
              <a:t>Algorithm selection and output classification</a:t>
            </a:r>
          </a:p>
          <a:p>
            <a:r>
              <a:rPr lang="en-US" sz="2000" dirty="0" smtClean="0"/>
              <a:t>Pre-trained classification used to classify and predict incoming URL</a:t>
            </a:r>
          </a:p>
          <a:p>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40910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59556"/>
          </a:xfrm>
        </p:spPr>
        <p:txBody>
          <a:bodyPr/>
          <a:lstStyle/>
          <a:p>
            <a:r>
              <a:rPr lang="en-US" b="1" u="sng" dirty="0" smtClean="0">
                <a:solidFill>
                  <a:schemeClr val="accent4"/>
                </a:solidFill>
              </a:rPr>
              <a:t>Architecture</a:t>
            </a:r>
            <a:r>
              <a:rPr lang="en-US" dirty="0" smtClean="0"/>
              <a:t>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088" t="9806" r="15959" b="13113"/>
          <a:stretch/>
        </p:blipFill>
        <p:spPr>
          <a:xfrm>
            <a:off x="770429" y="745067"/>
            <a:ext cx="8509037" cy="5599289"/>
          </a:xfrm>
        </p:spPr>
      </p:pic>
      <p:sp>
        <p:nvSpPr>
          <p:cNvPr id="5" name="Slide Number Placeholder 4"/>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6140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333"/>
            <a:ext cx="8596668" cy="891823"/>
          </a:xfrm>
        </p:spPr>
        <p:txBody>
          <a:bodyPr/>
          <a:lstStyle/>
          <a:p>
            <a:r>
              <a:rPr lang="en-US" b="1" u="sng" dirty="0" smtClean="0">
                <a:solidFill>
                  <a:schemeClr val="accent4"/>
                </a:solidFill>
              </a:rPr>
              <a:t>Features Extraction</a:t>
            </a:r>
            <a:endParaRPr lang="en-US" b="1" u="sng" dirty="0">
              <a:solidFill>
                <a:schemeClr val="accent4"/>
              </a:solidFill>
            </a:endParaRPr>
          </a:p>
        </p:txBody>
      </p:sp>
      <p:sp>
        <p:nvSpPr>
          <p:cNvPr id="3" name="Text Placeholder 2"/>
          <p:cNvSpPr>
            <a:spLocks noGrp="1"/>
          </p:cNvSpPr>
          <p:nvPr>
            <p:ph type="body" idx="1"/>
          </p:nvPr>
        </p:nvSpPr>
        <p:spPr>
          <a:xfrm>
            <a:off x="675745" y="1162757"/>
            <a:ext cx="4185623" cy="462844"/>
          </a:xfrm>
        </p:spPr>
        <p:txBody>
          <a:bodyPr/>
          <a:lstStyle/>
          <a:p>
            <a:r>
              <a:rPr lang="en-US" u="sng" dirty="0" smtClean="0"/>
              <a:t>Used features :</a:t>
            </a:r>
            <a:endParaRPr lang="en-US" u="sng" dirty="0"/>
          </a:p>
        </p:txBody>
      </p:sp>
      <p:sp>
        <p:nvSpPr>
          <p:cNvPr id="4" name="Content Placeholder 3"/>
          <p:cNvSpPr>
            <a:spLocks noGrp="1"/>
          </p:cNvSpPr>
          <p:nvPr>
            <p:ph sz="half" idx="2"/>
          </p:nvPr>
        </p:nvSpPr>
        <p:spPr>
          <a:xfrm>
            <a:off x="675745" y="1625601"/>
            <a:ext cx="4185623" cy="4415761"/>
          </a:xfrm>
        </p:spPr>
        <p:txBody>
          <a:bodyPr>
            <a:normAutofit fontScale="92500"/>
          </a:bodyPr>
          <a:lstStyle/>
          <a:p>
            <a:pPr marL="0" indent="0">
              <a:buNone/>
            </a:pPr>
            <a:r>
              <a:rPr lang="en-US" dirty="0" smtClean="0"/>
              <a:t>1. Using </a:t>
            </a:r>
            <a:r>
              <a:rPr lang="en-US" dirty="0"/>
              <a:t>the IP </a:t>
            </a:r>
            <a:r>
              <a:rPr lang="en-US" dirty="0" smtClean="0"/>
              <a:t>Address</a:t>
            </a:r>
          </a:p>
          <a:p>
            <a:pPr marL="0" indent="0">
              <a:buNone/>
            </a:pPr>
            <a:r>
              <a:rPr lang="en-US" dirty="0" smtClean="0"/>
              <a:t>2. Long </a:t>
            </a:r>
            <a:r>
              <a:rPr lang="en-US" dirty="0"/>
              <a:t>URL to Hide the Suspicious </a:t>
            </a:r>
            <a:r>
              <a:rPr lang="en-US" dirty="0" smtClean="0"/>
              <a:t>Part</a:t>
            </a:r>
          </a:p>
          <a:p>
            <a:pPr marL="0" indent="0">
              <a:buNone/>
            </a:pPr>
            <a:r>
              <a:rPr lang="en-US" dirty="0" smtClean="0"/>
              <a:t>3. Using </a:t>
            </a:r>
            <a:r>
              <a:rPr lang="en-US" dirty="0"/>
              <a:t>URL Shortening Services </a:t>
            </a:r>
          </a:p>
          <a:p>
            <a:pPr marL="0" indent="0">
              <a:buNone/>
            </a:pPr>
            <a:r>
              <a:rPr lang="en-US" dirty="0" smtClean="0"/>
              <a:t>4. URL’s </a:t>
            </a:r>
            <a:r>
              <a:rPr lang="en-US" dirty="0"/>
              <a:t>having “@” </a:t>
            </a:r>
            <a:r>
              <a:rPr lang="en-US" dirty="0" smtClean="0"/>
              <a:t>Symbol</a:t>
            </a:r>
          </a:p>
          <a:p>
            <a:pPr marL="0" indent="0">
              <a:buNone/>
            </a:pPr>
            <a:r>
              <a:rPr lang="en-US" dirty="0" smtClean="0"/>
              <a:t>5. Redirecting </a:t>
            </a:r>
            <a:r>
              <a:rPr lang="en-US" dirty="0"/>
              <a:t>using “//” </a:t>
            </a:r>
          </a:p>
          <a:p>
            <a:pPr marL="0" indent="0">
              <a:buNone/>
            </a:pPr>
            <a:r>
              <a:rPr lang="en-US" dirty="0" smtClean="0"/>
              <a:t>6.  </a:t>
            </a:r>
            <a:r>
              <a:rPr lang="en-US" dirty="0"/>
              <a:t>Prefix or Suffix Separated by (-) </a:t>
            </a:r>
            <a:endParaRPr lang="en-US" dirty="0" smtClean="0"/>
          </a:p>
          <a:p>
            <a:pPr marL="0" indent="0">
              <a:buNone/>
            </a:pPr>
            <a:r>
              <a:rPr lang="en-US" dirty="0" smtClean="0"/>
              <a:t>7. Sub </a:t>
            </a:r>
            <a:r>
              <a:rPr lang="en-US" dirty="0"/>
              <a:t>Domain and Multi Sub </a:t>
            </a:r>
            <a:r>
              <a:rPr lang="en-US" dirty="0" smtClean="0"/>
              <a:t>Domains</a:t>
            </a:r>
          </a:p>
          <a:p>
            <a:pPr marL="0" indent="0">
              <a:buNone/>
            </a:pPr>
            <a:r>
              <a:rPr lang="en-US" dirty="0" smtClean="0"/>
              <a:t>8. Using </a:t>
            </a:r>
            <a:r>
              <a:rPr lang="en-US" dirty="0"/>
              <a:t>Non-Standard </a:t>
            </a:r>
            <a:r>
              <a:rPr lang="en-US" dirty="0" smtClean="0"/>
              <a:t>Port</a:t>
            </a:r>
          </a:p>
          <a:p>
            <a:pPr marL="0" indent="0">
              <a:buNone/>
            </a:pPr>
            <a:r>
              <a:rPr lang="en-US" dirty="0" smtClean="0"/>
              <a:t>9. </a:t>
            </a:r>
            <a:r>
              <a:rPr lang="en-US" dirty="0"/>
              <a:t>9. “HTTPS” Token in the Domain Part </a:t>
            </a:r>
          </a:p>
          <a:p>
            <a:pPr marL="0" indent="0">
              <a:buNone/>
            </a:pPr>
            <a:endParaRPr lang="en-US" dirty="0" smtClean="0"/>
          </a:p>
          <a:p>
            <a:pPr marL="0" indent="0">
              <a:buNone/>
            </a:pPr>
            <a:r>
              <a:rPr lang="en-US" sz="1600" dirty="0"/>
              <a:t> </a:t>
            </a:r>
          </a:p>
        </p:txBody>
      </p:sp>
      <p:sp>
        <p:nvSpPr>
          <p:cNvPr id="5" name="Text Placeholder 4"/>
          <p:cNvSpPr>
            <a:spLocks noGrp="1"/>
          </p:cNvSpPr>
          <p:nvPr>
            <p:ph type="body" sz="quarter" idx="3"/>
          </p:nvPr>
        </p:nvSpPr>
        <p:spPr>
          <a:xfrm>
            <a:off x="5088383" y="1162757"/>
            <a:ext cx="4185618" cy="462844"/>
          </a:xfrm>
        </p:spPr>
        <p:txBody>
          <a:bodyPr/>
          <a:lstStyle/>
          <a:p>
            <a:r>
              <a:rPr lang="en-US" dirty="0" smtClean="0"/>
              <a:t> </a:t>
            </a:r>
            <a:endParaRPr lang="en-US" dirty="0"/>
          </a:p>
        </p:txBody>
      </p:sp>
      <p:sp>
        <p:nvSpPr>
          <p:cNvPr id="6" name="Content Placeholder 5"/>
          <p:cNvSpPr>
            <a:spLocks noGrp="1"/>
          </p:cNvSpPr>
          <p:nvPr>
            <p:ph sz="quarter" idx="4"/>
          </p:nvPr>
        </p:nvSpPr>
        <p:spPr>
          <a:xfrm>
            <a:off x="5088384" y="1625601"/>
            <a:ext cx="4185617" cy="4415761"/>
          </a:xfrm>
        </p:spPr>
        <p:txBody>
          <a:bodyPr/>
          <a:lstStyle/>
          <a:p>
            <a:pPr marL="0" indent="0">
              <a:buNone/>
            </a:pPr>
            <a:endParaRPr lang="en-US" dirty="0" smtClean="0"/>
          </a:p>
          <a:p>
            <a:pPr marL="0" indent="0">
              <a:buNone/>
            </a:pPr>
            <a:endParaRPr lang="en-US" dirty="0"/>
          </a:p>
          <a:p>
            <a:pPr marL="0" indent="0">
              <a:buNone/>
            </a:pPr>
            <a:r>
              <a:rPr lang="en-US" dirty="0" smtClean="0"/>
              <a:t>10</a:t>
            </a:r>
            <a:r>
              <a:rPr lang="en-US" dirty="0"/>
              <a:t>. Request </a:t>
            </a:r>
            <a:r>
              <a:rPr lang="en-US" dirty="0" smtClean="0"/>
              <a:t>URL</a:t>
            </a:r>
          </a:p>
          <a:p>
            <a:pPr marL="0" indent="0">
              <a:buNone/>
            </a:pPr>
            <a:r>
              <a:rPr lang="en-US" dirty="0"/>
              <a:t>11. URL of Anchor </a:t>
            </a:r>
            <a:endParaRPr lang="en-US" dirty="0" smtClean="0"/>
          </a:p>
          <a:p>
            <a:pPr marL="0" indent="0">
              <a:buNone/>
            </a:pPr>
            <a:r>
              <a:rPr lang="en-US" dirty="0"/>
              <a:t>12. Server Form Handler (SFH</a:t>
            </a:r>
            <a:r>
              <a:rPr lang="en-US" dirty="0" smtClean="0"/>
              <a:t>)</a:t>
            </a:r>
          </a:p>
          <a:p>
            <a:pPr marL="0" indent="0">
              <a:buNone/>
            </a:pPr>
            <a:r>
              <a:rPr lang="en-US" dirty="0"/>
              <a:t>13. Submitting Information to Email </a:t>
            </a:r>
            <a:endParaRPr lang="en-US" dirty="0" smtClean="0"/>
          </a:p>
          <a:p>
            <a:pPr marL="0" indent="0">
              <a:buNone/>
            </a:pPr>
            <a:r>
              <a:rPr lang="en-US" dirty="0"/>
              <a:t>14. Website </a:t>
            </a:r>
            <a:r>
              <a:rPr lang="en-US" dirty="0" smtClean="0"/>
              <a:t>Forwarding</a:t>
            </a:r>
          </a:p>
          <a:p>
            <a:pPr marL="0" indent="0">
              <a:buNone/>
            </a:pPr>
            <a:r>
              <a:rPr lang="en-US" dirty="0"/>
              <a:t>15. Website </a:t>
            </a:r>
            <a:r>
              <a:rPr lang="en-US" dirty="0" smtClean="0"/>
              <a:t>Traffic</a:t>
            </a:r>
          </a:p>
          <a:p>
            <a:pPr marL="0" indent="0">
              <a:buNone/>
            </a:pPr>
            <a:r>
              <a:rPr lang="en-US" dirty="0" smtClean="0"/>
              <a:t>16. Redirection</a:t>
            </a:r>
          </a:p>
          <a:p>
            <a:pPr marL="0" indent="0">
              <a:buNone/>
            </a:pP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3236" t="16139" r="23467" b="24216"/>
          <a:stretch/>
        </p:blipFill>
        <p:spPr>
          <a:xfrm>
            <a:off x="7232600" y="0"/>
            <a:ext cx="4536831" cy="3065367"/>
          </a:xfrm>
          <a:prstGeom prst="rect">
            <a:avLst/>
          </a:prstGeom>
        </p:spPr>
      </p:pic>
      <p:sp>
        <p:nvSpPr>
          <p:cNvPr id="9" name="Slide Number Placeholder 8"/>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938978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608</TotalTime>
  <Words>494</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A machine learning based approach for phishing detection using hyperlinks information</vt:lpstr>
      <vt:lpstr> Outline</vt:lpstr>
      <vt:lpstr>Introduction</vt:lpstr>
      <vt:lpstr>Phishing websites has same appearance  as legitimate ones </vt:lpstr>
      <vt:lpstr>Motives</vt:lpstr>
      <vt:lpstr>Workflow</vt:lpstr>
      <vt:lpstr>Methodology</vt:lpstr>
      <vt:lpstr>Architecture </vt:lpstr>
      <vt:lpstr>Features Extraction</vt:lpstr>
      <vt:lpstr>Model Selection</vt:lpstr>
      <vt:lpstr>Our Model (Random Forest)</vt:lpstr>
      <vt:lpstr>On Testing https://www.google.com </vt:lpstr>
      <vt:lpstr>Conclusion and Future Work</vt:lpstr>
      <vt:lpstr>References</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for phishing detection using hyperlinks information</dc:title>
  <dc:creator>ASIF IQBAL</dc:creator>
  <cp:lastModifiedBy>ASIF IQBAL</cp:lastModifiedBy>
  <cp:revision>28</cp:revision>
  <dcterms:created xsi:type="dcterms:W3CDTF">2019-11-18T17:30:48Z</dcterms:created>
  <dcterms:modified xsi:type="dcterms:W3CDTF">2019-11-19T12:28:00Z</dcterms:modified>
</cp:coreProperties>
</file>