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134"/>
    <a:srgbClr val="19EF3D"/>
    <a:srgbClr val="F810A5"/>
    <a:srgbClr val="18DCC5"/>
    <a:srgbClr val="59C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49A2-3576-484C-B137-C7DD437A6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E1BA7-6543-46A8-9566-920692E7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E03D-73B9-4A37-9092-C0FA3997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C2FF-DD63-4D53-A388-CAB07EBD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62B1-493B-452B-955A-771EA36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3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1C3D-E0E0-4DE8-A3FD-D02DBD58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39B58-2197-4731-8EAA-09307891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C5EE-AB62-489F-B8A6-12B5E973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0B24-944E-4E0C-B1BA-3ED129A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EA3D-698C-4AE0-985F-E7D5D4B0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53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9078E-7EEB-48AE-BEFD-2124F7BBE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FC162-E1B0-48E1-8CF0-342C3908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8ADE-4E42-4E75-926B-24B3B374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7F37-2764-4279-BB83-A6649E94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9D18-E2E2-4041-AC4B-E4D1D82A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F12-7520-450A-86D8-10205C6E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2FF0-C623-4AB5-9449-C6C20BC7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6583-73BD-4291-B949-CDDE793F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1C08-E441-4209-8B8F-873947BB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5456-7A6F-4177-99AD-C6435E56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5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843A-D59A-41CF-88C2-7A0FD8CB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8327B-1E03-46F7-BDC6-7E8EE340A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E6DB-3F01-472D-B729-A726A85E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6D22-D1D1-42A5-9A06-1F4F8217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5C53-D751-4658-B62B-CD117B2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0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599D-24FF-4CA0-95DB-96675A50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3FC7-FB86-47D3-ADBF-E64F9294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DC0D-7003-4B09-8C75-4996AD1A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2611-AE51-4AE3-80D0-46CE3B8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2262F-AC45-4D20-9FFD-B634EDD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C006-E894-4E6E-88ED-7C38633D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2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BD69-21B7-47FA-8567-D1E80882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FAC6-4467-4748-A715-0E10CCB8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D5041-8ABC-4527-9E02-8C34D248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FC7CB-9179-40A5-9861-29F123C0A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43A06-FBA3-4DFC-9951-E92E442EB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39998-726D-4DC4-AA30-BC41BC9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A6151-864F-433B-AFF9-8970321E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155D8-38B1-43D3-903E-9BBFFAE2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48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D773-DBB6-48EF-9249-9087C9C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6406E-1E2B-4030-9576-208C655B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41884-0DC0-45B9-B147-07A26341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4940C-D78C-426C-8096-56FC5F63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4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1F7EC-D412-42E9-BD24-A0355AB0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295B7-553F-4B82-8067-8059E462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6E640-92D3-4F94-8557-EBB6CADA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2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613E-3F3F-4C6E-AE02-365C3783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C6E5-9417-401B-9F45-969D2204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0A4B6-8A53-46A0-95C5-606E34BD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69B5-AF97-4C23-AE71-3661BAB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89D05-09FB-403B-B917-72B46CA0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975-541F-4341-BF6A-6F9C84F9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4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6B41-47F5-4597-9E7B-86A43F5F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E458-71B2-424A-A949-6149EC4B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4CF3-93E0-4A5F-A85F-07B77380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35A28-8539-44AE-88FD-12FAEB16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D5465-66E1-4F47-976A-D8887EF6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CE270-0B90-47CD-9E4E-FF0A505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2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DFD9F-5E4E-48DE-B33D-A86217A3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F2A4-F14F-49F8-B791-91626598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740C-862A-4F82-924E-77CDDB31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6628-392D-41CD-B5C5-6FC0E918E916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9854-26A6-4384-ACA6-6D48C8234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402B6-D734-44BB-8922-252D9E14C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3E17-C514-4E82-B08B-533F2A072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3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A7AA-FE76-4A8A-BB42-49547302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Programming Languages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34E11-45F7-4F43-9271-1BEA85C5C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– 2</a:t>
            </a:r>
            <a:r>
              <a:rPr lang="en-CA" baseline="30000" dirty="0"/>
              <a:t>nd</a:t>
            </a:r>
            <a:r>
              <a:rPr lang="en-CA" dirty="0"/>
              <a:t> April 2021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Ms. Farzeen Ashfaq </a:t>
            </a:r>
          </a:p>
        </p:txBody>
      </p:sp>
    </p:spTree>
    <p:extLst>
      <p:ext uri="{BB962C8B-B14F-4D97-AF65-F5344CB8AC3E}">
        <p14:creationId xmlns:p14="http://schemas.microsoft.com/office/powerpoint/2010/main" val="26932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4B51-F9FA-44FE-8EBB-97FA1F8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Theorem of Addition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5CF2-ACB6-4CE1-888B-AE77519F1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can be thought of as an operation that maps two natural numbers to another natural number </a:t>
            </a:r>
          </a:p>
          <a:p>
            <a:endParaRPr lang="en-US" dirty="0"/>
          </a:p>
          <a:p>
            <a:r>
              <a:rPr lang="en-US" dirty="0"/>
              <a:t>Syntax = a + b </a:t>
            </a:r>
          </a:p>
          <a:p>
            <a:endParaRPr lang="en-US" dirty="0"/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28422-3C36-4974-982B-73DA03B5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09" y="4187065"/>
            <a:ext cx="3400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FCD5-E06B-4DEF-AB9C-963F2FF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 Example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3871-0C49-4237-9C97-8BAF8CAC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3 + 2 </a:t>
            </a:r>
          </a:p>
          <a:p>
            <a:r>
              <a:rPr lang="en-US" sz="4400" dirty="0"/>
              <a:t>S(S(S(0)))  + S(S(0))</a:t>
            </a:r>
          </a:p>
          <a:p>
            <a:r>
              <a:rPr lang="en-US" sz="4400" dirty="0"/>
              <a:t>S(S(S(S(0</a:t>
            </a:r>
            <a:r>
              <a:rPr lang="en-CA" sz="4400" dirty="0"/>
              <a:t>))) + S(0))</a:t>
            </a:r>
          </a:p>
          <a:p>
            <a:r>
              <a:rPr lang="en-CA" sz="4400" dirty="0"/>
              <a:t>S(S(S(S(S(0))) + 0))</a:t>
            </a:r>
          </a:p>
          <a:p>
            <a:r>
              <a:rPr lang="en-CA" sz="4400" dirty="0"/>
              <a:t>S(S(S(S(S(0)))))</a:t>
            </a:r>
          </a:p>
          <a:p>
            <a:r>
              <a:rPr lang="en-CA" sz="4400" dirty="0"/>
              <a:t>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736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BC1C-5DC4-44C2-9A24-19C468F5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Theorem of Multiplication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1285-14FC-43CC-9059-3A4D0AEC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Multiplication can also be thought of as an operation that maps two natural numbers to another natural number 	</a:t>
            </a:r>
          </a:p>
          <a:p>
            <a:r>
              <a:rPr lang="en-CA" dirty="0"/>
              <a:t>Syntax a * 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7BE04-F238-4E1D-8F58-0DF45A28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242434"/>
            <a:ext cx="3733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9B2C-2B1F-404C-AED1-54D2009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Axiom Towers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09964A-EB63-4ECD-AB6B-1C1AAAE4D9C1}"/>
              </a:ext>
            </a:extLst>
          </p:cNvPr>
          <p:cNvSpPr/>
          <p:nvPr/>
        </p:nvSpPr>
        <p:spPr>
          <a:xfrm>
            <a:off x="4916556" y="5730696"/>
            <a:ext cx="2107095" cy="569843"/>
          </a:xfrm>
          <a:prstGeom prst="rect">
            <a:avLst/>
          </a:prstGeom>
          <a:scene3d>
            <a:camera prst="obliqueTopLeft">
              <a:rot lat="0" lon="3600000" rev="0"/>
            </a:camera>
            <a:lightRig rig="threePt" dir="t"/>
          </a:scene3d>
          <a:sp3d extrusionH="63500">
            <a:bevelT w="82550" h="10160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solidFill>
                  <a:schemeClr val="tx1"/>
                </a:solidFill>
              </a:rPr>
              <a:t>Peaon</a:t>
            </a:r>
            <a:r>
              <a:rPr lang="en-CA" b="1" dirty="0">
                <a:solidFill>
                  <a:schemeClr val="tx1"/>
                </a:solidFill>
              </a:rPr>
              <a:t> Axioms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FE962-1E0A-4500-81CF-438FCFA529E0}"/>
              </a:ext>
            </a:extLst>
          </p:cNvPr>
          <p:cNvSpPr/>
          <p:nvPr/>
        </p:nvSpPr>
        <p:spPr>
          <a:xfrm>
            <a:off x="4916556" y="5128592"/>
            <a:ext cx="2107095" cy="569843"/>
          </a:xfrm>
          <a:prstGeom prst="rect">
            <a:avLst/>
          </a:prstGeom>
          <a:solidFill>
            <a:srgbClr val="F810A5"/>
          </a:solidFill>
          <a:scene3d>
            <a:camera prst="perspectiveContrastingRightFacing"/>
            <a:lightRig rig="threePt" dir="t"/>
          </a:scene3d>
          <a:sp3d extrusionH="63500">
            <a:bevelT w="82550" h="10160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Addition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D01A0-09D4-4D20-B6F3-8E309637BE29}"/>
              </a:ext>
            </a:extLst>
          </p:cNvPr>
          <p:cNvSpPr/>
          <p:nvPr/>
        </p:nvSpPr>
        <p:spPr>
          <a:xfrm>
            <a:off x="4916554" y="4494227"/>
            <a:ext cx="2107095" cy="569843"/>
          </a:xfrm>
          <a:prstGeom prst="rect">
            <a:avLst/>
          </a:prstGeom>
          <a:solidFill>
            <a:srgbClr val="19EF3D"/>
          </a:solidFill>
          <a:scene3d>
            <a:camera prst="perspectiveHeroicExtremeLeftFacing"/>
            <a:lightRig rig="threePt" dir="t"/>
          </a:scene3d>
          <a:sp3d extrusionH="63500">
            <a:bevelT w="82550" h="10160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Multiplication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96C7E-26A2-4E92-B410-EE4BD04B1429}"/>
              </a:ext>
            </a:extLst>
          </p:cNvPr>
          <p:cNvSpPr/>
          <p:nvPr/>
        </p:nvSpPr>
        <p:spPr>
          <a:xfrm>
            <a:off x="4916553" y="3892123"/>
            <a:ext cx="2107095" cy="569843"/>
          </a:xfrm>
          <a:prstGeom prst="rect">
            <a:avLst/>
          </a:prstGeom>
          <a:solidFill>
            <a:srgbClr val="FFFF00"/>
          </a:solidFill>
          <a:scene3d>
            <a:camera prst="perspectiveContrastingRightFacing"/>
            <a:lightRig rig="threePt" dir="t"/>
          </a:scene3d>
          <a:sp3d extrusionH="63500">
            <a:bevelT w="82550" h="10160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Division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4D162-D30B-4468-BB7C-B8BA73D98D67}"/>
              </a:ext>
            </a:extLst>
          </p:cNvPr>
          <p:cNvSpPr/>
          <p:nvPr/>
        </p:nvSpPr>
        <p:spPr>
          <a:xfrm>
            <a:off x="4916552" y="3217898"/>
            <a:ext cx="2107095" cy="569842"/>
          </a:xfrm>
          <a:prstGeom prst="rect">
            <a:avLst/>
          </a:prstGeom>
          <a:solidFill>
            <a:srgbClr val="FF0000"/>
          </a:solidFill>
          <a:scene3d>
            <a:camera prst="perspectiveHeroicExtremeLeftFacing"/>
            <a:lightRig rig="threePt" dir="t"/>
          </a:scene3d>
          <a:sp3d extrusionH="63500">
            <a:bevelT w="82550" h="10160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Integers (Negative)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E1F3B-5BBC-44CC-AAAA-B1D3FAE6B4C8}"/>
              </a:ext>
            </a:extLst>
          </p:cNvPr>
          <p:cNvSpPr/>
          <p:nvPr/>
        </p:nvSpPr>
        <p:spPr>
          <a:xfrm>
            <a:off x="4916552" y="2648056"/>
            <a:ext cx="2107095" cy="569842"/>
          </a:xfrm>
          <a:prstGeom prst="rect">
            <a:avLst/>
          </a:prstGeom>
          <a:solidFill>
            <a:srgbClr val="D47134"/>
          </a:solidFill>
          <a:scene3d>
            <a:camera prst="perspectiveContrastingRightFacing"/>
            <a:lightRig rig="threePt" dir="t"/>
          </a:scene3d>
          <a:sp3d extrusionH="63500">
            <a:bevelT w="82550" h="10160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Rational Numbers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0DE92-7868-44C4-B0AB-E21EBEA7D45B}"/>
              </a:ext>
            </a:extLst>
          </p:cNvPr>
          <p:cNvSpPr/>
          <p:nvPr/>
        </p:nvSpPr>
        <p:spPr>
          <a:xfrm>
            <a:off x="4916552" y="2034088"/>
            <a:ext cx="2107095" cy="569842"/>
          </a:xfrm>
          <a:prstGeom prst="rect">
            <a:avLst/>
          </a:prstGeom>
          <a:solidFill>
            <a:srgbClr val="00B0F0"/>
          </a:solidFill>
          <a:scene3d>
            <a:camera prst="perspectiveHeroicExtremeLeftFacing"/>
            <a:lightRig rig="threePt" dir="t"/>
          </a:scene3d>
          <a:sp3d extrusionH="63500">
            <a:bevelT w="82550" h="10160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Exponentials</a:t>
            </a:r>
          </a:p>
        </p:txBody>
      </p:sp>
    </p:spTree>
    <p:extLst>
      <p:ext uri="{BB962C8B-B14F-4D97-AF65-F5344CB8AC3E}">
        <p14:creationId xmlns:p14="http://schemas.microsoft.com/office/powerpoint/2010/main" val="106589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7C68-5BBD-4950-9DC4-99EF8F40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Symbols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3A42-F059-4238-860D-A1DBDCD8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 might be tempting to think of symbols as separate from axioms / theorems </a:t>
            </a:r>
          </a:p>
          <a:p>
            <a:r>
              <a:rPr lang="en-CA" dirty="0"/>
              <a:t>In reality symbols don’t mean anything without the rules and the rules only make sense in terms of symbols 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sz="4800" dirty="0"/>
              <a:t>		</a:t>
            </a:r>
            <a:r>
              <a:rPr lang="en-CA" sz="9700" dirty="0"/>
              <a:t>0 x 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C67C5-DB5C-433B-B261-6F762EB5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74" y="4226147"/>
            <a:ext cx="21050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DDB84-3DE6-4CAB-9F96-BB14A80B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A" sz="5400"/>
              <a:t>Math is discovered, not invented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7C7DE-6768-4A6C-BD50-3EADDA6EE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A1CC-C52B-461C-BC57-A6B04133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Math is the discovery of upper levels in axiom towers that are obscured by clouds </a:t>
            </a:r>
          </a:p>
          <a:p>
            <a:r>
              <a:rPr lang="en-CA" sz="3200" dirty="0"/>
              <a:t>Technically axioms are invented in that they are arbitrary but inventing axioms isn’t what we think about when we think about math. </a:t>
            </a:r>
          </a:p>
        </p:txBody>
      </p:sp>
    </p:spTree>
    <p:extLst>
      <p:ext uri="{BB962C8B-B14F-4D97-AF65-F5344CB8AC3E}">
        <p14:creationId xmlns:p14="http://schemas.microsoft.com/office/powerpoint/2010/main" val="175689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67D8-F86F-4514-81F4-A2230D08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BE6F-FB23-463C-A077-FE1F1487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Axioms are “self Evident” (taken as given) rules </a:t>
            </a:r>
          </a:p>
          <a:p>
            <a:r>
              <a:rPr lang="en-CA" dirty="0"/>
              <a:t>Theorems are derived (redundant rules) </a:t>
            </a:r>
          </a:p>
          <a:p>
            <a:r>
              <a:rPr lang="en-CA" dirty="0"/>
              <a:t>Axioms and Theorems stack up to build axiom towers </a:t>
            </a:r>
          </a:p>
          <a:p>
            <a:r>
              <a:rPr lang="en-CA" dirty="0"/>
              <a:t>Some symbols are syntactic sugar</a:t>
            </a:r>
          </a:p>
          <a:p>
            <a:r>
              <a:rPr lang="en-CA" dirty="0"/>
              <a:t>Symbols and rules are intrinsically related </a:t>
            </a:r>
          </a:p>
          <a:p>
            <a:r>
              <a:rPr lang="en-CA" dirty="0"/>
              <a:t>Math is the discovery of the consequences of foundational axioms </a:t>
            </a:r>
          </a:p>
          <a:p>
            <a:r>
              <a:rPr lang="en-CA" dirty="0"/>
              <a:t>Axioms are arbitrary but some axiom towers are more useful than others </a:t>
            </a:r>
          </a:p>
        </p:txBody>
      </p:sp>
    </p:spTree>
    <p:extLst>
      <p:ext uri="{BB962C8B-B14F-4D97-AF65-F5344CB8AC3E}">
        <p14:creationId xmlns:p14="http://schemas.microsoft.com/office/powerpoint/2010/main" val="289651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31F8-9F2B-492F-8725-29942D5E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Thinking About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384D4-D201-49DF-BDF7-10008DFD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3808"/>
            <a:ext cx="10064645" cy="45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25C35-15C2-4459-AE54-AFD9C298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Algorithms already existed in 1930’s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C9047C-D13F-46FF-913B-801AF631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1" y="2427541"/>
            <a:ext cx="963285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0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9691-E972-4A21-9474-203D3D4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Exactly at the same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E9E3F51-D4D3-46A2-8B49-42563C45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10" y="2427541"/>
            <a:ext cx="820028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8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01C-8BB3-4D2F-B1B2-E8E6758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Math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1782-9752-4A61-BD28-E5ABFF87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457200" lvl="1" indent="0" algn="ctr">
              <a:buNone/>
            </a:pPr>
            <a:r>
              <a:rPr lang="en-CA" sz="11500" dirty="0"/>
              <a:t>2 + 3 * 7</a:t>
            </a:r>
          </a:p>
        </p:txBody>
      </p:sp>
    </p:spTree>
    <p:extLst>
      <p:ext uri="{BB962C8B-B14F-4D97-AF65-F5344CB8AC3E}">
        <p14:creationId xmlns:p14="http://schemas.microsoft.com/office/powerpoint/2010/main" val="66720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79076-C246-43BA-B73D-B1C86C49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Turing Machines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0B209-E9B0-4553-AB7B-55E2C673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3" y="2427541"/>
            <a:ext cx="87860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3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F54B-C5E1-4583-A2F6-CE70BF41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Turing Created an Axiom Tower for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021A-715F-4443-B96B-80D27E95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An algorithm is “computable” if and only if it can be encoded as a Turing Machine </a:t>
            </a:r>
          </a:p>
          <a:p>
            <a:r>
              <a:rPr lang="en-CA" dirty="0"/>
              <a:t>Turing Showed this before the existence of electrical computers </a:t>
            </a:r>
          </a:p>
          <a:p>
            <a:r>
              <a:rPr lang="en-CA" dirty="0"/>
              <a:t>He did this when he was 24 years old </a:t>
            </a:r>
          </a:p>
          <a:p>
            <a:pPr marL="0" indent="0">
              <a:buNone/>
            </a:pPr>
            <a:r>
              <a:rPr lang="en-CA" dirty="0"/>
              <a:t>Some Observations </a:t>
            </a:r>
          </a:p>
          <a:p>
            <a:pPr marL="514350" indent="-514350">
              <a:buAutoNum type="arabicParenR"/>
            </a:pPr>
            <a:r>
              <a:rPr lang="en-CA" dirty="0"/>
              <a:t>You need an infinite tape and a program. </a:t>
            </a:r>
          </a:p>
          <a:p>
            <a:pPr marL="514350" indent="-514350">
              <a:buAutoNum type="arabicParenR"/>
            </a:pPr>
            <a:r>
              <a:rPr lang="en-CA" dirty="0"/>
              <a:t>You are constantly modifying the tape (state) </a:t>
            </a:r>
          </a:p>
          <a:p>
            <a:pPr marL="514350" indent="-514350">
              <a:buAutoNum type="arabicParenR"/>
            </a:pPr>
            <a:r>
              <a:rPr lang="en-CA" dirty="0"/>
              <a:t>The tape/state determines how the program runs(jumps) </a:t>
            </a:r>
          </a:p>
          <a:p>
            <a:pPr marL="971550" lvl="1" indent="-514350">
              <a:buAutoNum type="arabicParenR"/>
            </a:pPr>
            <a:r>
              <a:rPr lang="en-CA" dirty="0"/>
              <a:t>The behaviour of the program is changed with every tape modification</a:t>
            </a:r>
          </a:p>
          <a:p>
            <a:pPr marL="971550" lvl="1" indent="-514350">
              <a:buAutoNum type="arabicParenR"/>
            </a:pPr>
            <a:r>
              <a:rPr lang="en-CA" dirty="0"/>
              <a:t>Reasoning about the behaviour of the program requires understanding of the state of the tape at every moment of modification. </a:t>
            </a:r>
          </a:p>
          <a:p>
            <a:pPr marL="514350" indent="-514350">
              <a:buAutoNum type="arabicParenR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663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63BA-07E9-44D9-B9FB-5463A8C8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Turing Completeness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175D-1764-4EE2-BE10-8DD256E7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imagine other axiom towers(e.g.  different set of instructions  for our Turing machine)</a:t>
            </a:r>
          </a:p>
          <a:p>
            <a:r>
              <a:rPr lang="en-CA" dirty="0"/>
              <a:t>If the axiom tower can simulate a Turing machine, it is describe Turing complete and therefore can compute anything  that is computable.</a:t>
            </a:r>
          </a:p>
        </p:txBody>
      </p:sp>
    </p:spTree>
    <p:extLst>
      <p:ext uri="{BB962C8B-B14F-4D97-AF65-F5344CB8AC3E}">
        <p14:creationId xmlns:p14="http://schemas.microsoft.com/office/powerpoint/2010/main" val="198695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01C-8BB3-4D2F-B1B2-E8E6758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Math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1782-9752-4A61-BD28-E5ABFF87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914"/>
          </a:xfrm>
        </p:spPr>
        <p:txBody>
          <a:bodyPr>
            <a:normAutofit fontScale="92500" lnSpcReduction="10000"/>
          </a:bodyPr>
          <a:lstStyle/>
          <a:p>
            <a:pPr marL="457200" lvl="1" indent="0" algn="ctr">
              <a:buNone/>
            </a:pPr>
            <a:r>
              <a:rPr lang="en-CA" sz="11500" dirty="0"/>
              <a:t>2 + 3 * 7</a:t>
            </a:r>
          </a:p>
          <a:p>
            <a:pPr marL="457200" lvl="1" indent="0" algn="ctr">
              <a:buNone/>
            </a:pPr>
            <a:endParaRPr lang="en-CA" sz="1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006E1B-9666-4AC1-9468-37D946E755D4}"/>
              </a:ext>
            </a:extLst>
          </p:cNvPr>
          <p:cNvSpPr txBox="1">
            <a:spLocks/>
          </p:cNvSpPr>
          <p:nvPr/>
        </p:nvSpPr>
        <p:spPr>
          <a:xfrm>
            <a:off x="838200" y="3286539"/>
            <a:ext cx="10515600" cy="1460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CA" sz="11500" dirty="0"/>
              <a:t>2 + 21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CA" sz="1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3455EC-4666-40F3-AA95-3087EF2C529C}"/>
              </a:ext>
            </a:extLst>
          </p:cNvPr>
          <p:cNvSpPr txBox="1">
            <a:spLocks/>
          </p:cNvSpPr>
          <p:nvPr/>
        </p:nvSpPr>
        <p:spPr>
          <a:xfrm>
            <a:off x="838200" y="4903304"/>
            <a:ext cx="10515600" cy="1460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CA" sz="11500" dirty="0"/>
              <a:t>23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CA" sz="11500" dirty="0"/>
          </a:p>
        </p:txBody>
      </p:sp>
    </p:spTree>
    <p:extLst>
      <p:ext uri="{BB962C8B-B14F-4D97-AF65-F5344CB8AC3E}">
        <p14:creationId xmlns:p14="http://schemas.microsoft.com/office/powerpoint/2010/main" val="20917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8ED1-5BED-4245-8F9D-5D289EDE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6B67-F938-4425-B843-9F244678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9600" dirty="0"/>
              <a:t>2 + </a:t>
            </a:r>
            <a:r>
              <a:rPr lang="en-CA" sz="9600" dirty="0">
                <a:solidFill>
                  <a:schemeClr val="accent5"/>
                </a:solidFill>
              </a:rPr>
              <a:t>3 * 7 </a:t>
            </a:r>
          </a:p>
          <a:p>
            <a:r>
              <a:rPr lang="en-CA" sz="9600" dirty="0"/>
              <a:t>2 + </a:t>
            </a:r>
            <a:r>
              <a:rPr lang="en-CA" sz="9600" dirty="0">
                <a:solidFill>
                  <a:schemeClr val="accent5"/>
                </a:solidFill>
              </a:rPr>
              <a:t>7 + 7 + 7 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Multiplication is defined as multiple addition 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Some rules are defined in terms of other rules </a:t>
            </a:r>
          </a:p>
          <a:p>
            <a:pPr lvl="1"/>
            <a:r>
              <a:rPr lang="en-CA" sz="2800" i="1" dirty="0">
                <a:solidFill>
                  <a:schemeClr val="accent2"/>
                </a:solidFill>
              </a:rPr>
              <a:t>Multiplication is redundant </a:t>
            </a:r>
          </a:p>
          <a:p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19912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859A-0337-4671-9AF7-48275E7E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B136-27F1-4018-8DEF-DE9F2CCA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 is the minimum subset of rules necessary ?</a:t>
            </a:r>
          </a:p>
          <a:p>
            <a:pPr lvl="1"/>
            <a:r>
              <a:rPr lang="en-CA" sz="3200" dirty="0"/>
              <a:t>We can call this minimum subset </a:t>
            </a:r>
            <a:r>
              <a:rPr lang="en-CA" sz="3200" i="1" dirty="0">
                <a:solidFill>
                  <a:schemeClr val="accent2"/>
                </a:solidFill>
              </a:rPr>
              <a:t>axioms</a:t>
            </a:r>
            <a:r>
              <a:rPr lang="en-CA" sz="3200" dirty="0"/>
              <a:t> </a:t>
            </a:r>
          </a:p>
          <a:p>
            <a:pPr lvl="2"/>
            <a:r>
              <a:rPr lang="en-CA" sz="2800" dirty="0"/>
              <a:t>Greek axioma “that which is self evident” </a:t>
            </a:r>
          </a:p>
          <a:p>
            <a:pPr lvl="1"/>
            <a:r>
              <a:rPr lang="en-CA" sz="3200" dirty="0"/>
              <a:t>We can call derived rules </a:t>
            </a:r>
            <a:r>
              <a:rPr lang="en-CA" sz="3200" i="1" dirty="0">
                <a:solidFill>
                  <a:schemeClr val="accent1"/>
                </a:solidFill>
              </a:rPr>
              <a:t>theorems </a:t>
            </a:r>
          </a:p>
          <a:p>
            <a:pPr lvl="2"/>
            <a:r>
              <a:rPr lang="en-CA" sz="2800" dirty="0"/>
              <a:t>Greek </a:t>
            </a:r>
            <a:r>
              <a:rPr lang="en-US" sz="2800" dirty="0" err="1"/>
              <a:t>theorema</a:t>
            </a:r>
            <a:r>
              <a:rPr lang="en-US" sz="2800" dirty="0"/>
              <a:t> “a preposition to be proved” </a:t>
            </a:r>
            <a:endParaRPr lang="en-CA" sz="2800" dirty="0"/>
          </a:p>
          <a:p>
            <a:pPr marL="914400" lvl="2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235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86A2-AFFD-4EF6-916C-40C86BC3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6"/>
            <a:ext cx="10515600" cy="1325563"/>
          </a:xfrm>
        </p:spPr>
        <p:txBody>
          <a:bodyPr/>
          <a:lstStyle/>
          <a:p>
            <a:r>
              <a:rPr lang="en-US" b="1" dirty="0"/>
              <a:t>Question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C006-B86F-4071-AC1E-62EB30F4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axioms for math? </a:t>
            </a:r>
          </a:p>
          <a:p>
            <a:pPr lvl="1"/>
            <a:r>
              <a:rPr lang="en-US" sz="3600" dirty="0"/>
              <a:t>The minimum (non – redundant) set of rules to define all of math. </a:t>
            </a:r>
            <a:endParaRPr lang="en-CA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133F6-07DB-4F4D-AF88-BC6A50B2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881" y="3309938"/>
            <a:ext cx="20193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4168-5DB9-433F-93F0-C41505F2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</a:t>
            </a:r>
            <a:r>
              <a:rPr lang="en-US" dirty="0"/>
              <a:t> Axioms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51A8-5EF1-46B5-97C3-EBC48DE4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980"/>
            <a:ext cx="10515600" cy="44049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18DCC5"/>
                </a:solidFill>
              </a:rPr>
              <a:t>natural number </a:t>
            </a:r>
            <a:endParaRPr lang="en-CA" b="1" i="1" dirty="0">
              <a:solidFill>
                <a:srgbClr val="18DCC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440D4F-4BC5-40DA-9AA2-017F91B5BE0D}"/>
              </a:ext>
            </a:extLst>
          </p:cNvPr>
          <p:cNvSpPr txBox="1">
            <a:spLocks/>
          </p:cNvSpPr>
          <p:nvPr/>
        </p:nvSpPr>
        <p:spPr>
          <a:xfrm>
            <a:off x="838200" y="2401059"/>
            <a:ext cx="10515600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810A5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 =  </a:t>
            </a:r>
            <a:r>
              <a:rPr lang="en-US" dirty="0">
                <a:solidFill>
                  <a:srgbClr val="F810A5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CA" b="1" i="1" dirty="0">
              <a:solidFill>
                <a:srgbClr val="18DCC5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03E08D-32B5-48AD-8E07-383E3D7285C9}"/>
              </a:ext>
            </a:extLst>
          </p:cNvPr>
          <p:cNvSpPr txBox="1">
            <a:spLocks/>
          </p:cNvSpPr>
          <p:nvPr/>
        </p:nvSpPr>
        <p:spPr>
          <a:xfrm>
            <a:off x="838200" y="2841556"/>
            <a:ext cx="10515600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>
                <a:solidFill>
                  <a:srgbClr val="F810A5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rgbClr val="19EF3D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then</a:t>
            </a:r>
            <a:r>
              <a:rPr lang="en-US" dirty="0">
                <a:solidFill>
                  <a:srgbClr val="19EF3D"/>
                </a:solidFill>
              </a:rPr>
              <a:t> y </a:t>
            </a:r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n-US" dirty="0">
                <a:solidFill>
                  <a:srgbClr val="F810A5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CA" b="1" i="1" dirty="0">
              <a:solidFill>
                <a:srgbClr val="18DCC5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7901A-EB7E-4342-854A-2B7EF189C2B5}"/>
              </a:ext>
            </a:extLst>
          </p:cNvPr>
          <p:cNvSpPr txBox="1">
            <a:spLocks/>
          </p:cNvSpPr>
          <p:nvPr/>
        </p:nvSpPr>
        <p:spPr>
          <a:xfrm>
            <a:off x="838200" y="3282053"/>
            <a:ext cx="10515600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>
                <a:solidFill>
                  <a:srgbClr val="F810A5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rgbClr val="19EF3D"/>
                </a:solidFill>
              </a:rPr>
              <a:t>y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19EF3D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</a:t>
            </a:r>
            <a:r>
              <a:rPr lang="en-US" dirty="0">
                <a:solidFill>
                  <a:schemeClr val="accent1"/>
                </a:solidFill>
              </a:rPr>
              <a:t> then </a:t>
            </a:r>
            <a:r>
              <a:rPr lang="en-US" dirty="0">
                <a:solidFill>
                  <a:srgbClr val="F810A5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=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</a:t>
            </a:r>
            <a:endParaRPr lang="en-CA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6FD61E-58E9-43B5-B8A1-E69523680113}"/>
              </a:ext>
            </a:extLst>
          </p:cNvPr>
          <p:cNvSpPr txBox="1">
            <a:spLocks/>
          </p:cNvSpPr>
          <p:nvPr/>
        </p:nvSpPr>
        <p:spPr>
          <a:xfrm>
            <a:off x="838200" y="3722550"/>
            <a:ext cx="10515600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>
                <a:solidFill>
                  <a:srgbClr val="D47134"/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 is a natural number and </a:t>
            </a:r>
            <a:r>
              <a:rPr lang="en-US" dirty="0">
                <a:solidFill>
                  <a:srgbClr val="59CF39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rgbClr val="D47134"/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 then </a:t>
            </a:r>
            <a:r>
              <a:rPr lang="en-US" dirty="0">
                <a:solidFill>
                  <a:srgbClr val="59CF39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is also a natural number </a:t>
            </a:r>
            <a:endParaRPr lang="en-CA" b="1" i="1" dirty="0">
              <a:solidFill>
                <a:srgbClr val="18DCC5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D505EE-C022-4144-9075-6B742FA1FC4F}"/>
              </a:ext>
            </a:extLst>
          </p:cNvPr>
          <p:cNvSpPr txBox="1">
            <a:spLocks/>
          </p:cNvSpPr>
          <p:nvPr/>
        </p:nvSpPr>
        <p:spPr>
          <a:xfrm>
            <a:off x="838200" y="4178715"/>
            <a:ext cx="10515600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There’s a function S, such that S(n) is a natural number </a:t>
            </a:r>
            <a:endParaRPr lang="en-CA" b="1" i="1" dirty="0">
              <a:solidFill>
                <a:srgbClr val="18DCC5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7DE7-722A-4D22-AB12-D916D6393A35}"/>
              </a:ext>
            </a:extLst>
          </p:cNvPr>
          <p:cNvSpPr txBox="1">
            <a:spLocks/>
          </p:cNvSpPr>
          <p:nvPr/>
        </p:nvSpPr>
        <p:spPr>
          <a:xfrm>
            <a:off x="838200" y="4619212"/>
            <a:ext cx="10515600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10A5"/>
                </a:solidFill>
              </a:rPr>
              <a:t>m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rgbClr val="59CF39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if and if </a:t>
            </a:r>
            <a:r>
              <a:rPr lang="en-US" dirty="0">
                <a:solidFill>
                  <a:srgbClr val="18DCC5"/>
                </a:solidFill>
              </a:rPr>
              <a:t>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F810A5"/>
                </a:solidFill>
              </a:rPr>
              <a:t>m</a:t>
            </a:r>
            <a:r>
              <a:rPr lang="en-US" dirty="0">
                <a:solidFill>
                  <a:schemeClr val="accent1"/>
                </a:solidFill>
              </a:rPr>
              <a:t>)  = S(</a:t>
            </a:r>
            <a:r>
              <a:rPr lang="en-US" dirty="0">
                <a:solidFill>
                  <a:srgbClr val="19EF3D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endParaRPr lang="en-CA" b="1" i="1" dirty="0">
              <a:solidFill>
                <a:srgbClr val="18DCC5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9D4825-DC7D-4547-A5F4-087DA45582A2}"/>
              </a:ext>
            </a:extLst>
          </p:cNvPr>
          <p:cNvSpPr txBox="1">
            <a:spLocks/>
          </p:cNvSpPr>
          <p:nvPr/>
        </p:nvSpPr>
        <p:spPr>
          <a:xfrm>
            <a:off x="838200" y="5059709"/>
            <a:ext cx="10515600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There’s no </a:t>
            </a:r>
            <a:r>
              <a:rPr lang="en-US" dirty="0">
                <a:solidFill>
                  <a:srgbClr val="19EF3D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such that </a:t>
            </a:r>
            <a:r>
              <a:rPr lang="en-US" dirty="0">
                <a:solidFill>
                  <a:srgbClr val="18DCC5"/>
                </a:solidFill>
              </a:rPr>
              <a:t>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19EF3D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) =  </a:t>
            </a:r>
            <a:r>
              <a:rPr lang="en-US" dirty="0">
                <a:solidFill>
                  <a:srgbClr val="18DCC5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CA" b="1" i="1" dirty="0">
              <a:solidFill>
                <a:srgbClr val="18DCC5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9943BA-2563-43D7-A82B-B0DAB2A02E8D}"/>
              </a:ext>
            </a:extLst>
          </p:cNvPr>
          <p:cNvSpPr txBox="1">
            <a:spLocks/>
          </p:cNvSpPr>
          <p:nvPr/>
        </p:nvSpPr>
        <p:spPr>
          <a:xfrm>
            <a:off x="838200" y="5500206"/>
            <a:ext cx="10515600" cy="1231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700" dirty="0">
                <a:solidFill>
                  <a:schemeClr val="accent1"/>
                </a:solidFill>
              </a:rPr>
              <a:t>If </a:t>
            </a:r>
            <a:r>
              <a:rPr lang="en-US" sz="4700" dirty="0">
                <a:solidFill>
                  <a:srgbClr val="F810A5"/>
                </a:solidFill>
              </a:rPr>
              <a:t>k</a:t>
            </a:r>
            <a:r>
              <a:rPr lang="en-US" sz="4700" dirty="0">
                <a:solidFill>
                  <a:schemeClr val="accent1"/>
                </a:solidFill>
              </a:rPr>
              <a:t> is a set such that</a:t>
            </a:r>
          </a:p>
          <a:p>
            <a:pPr lvl="1"/>
            <a:r>
              <a:rPr lang="en-US" sz="4700" dirty="0">
                <a:solidFill>
                  <a:srgbClr val="18DCC5"/>
                </a:solidFill>
              </a:rPr>
              <a:t>0</a:t>
            </a:r>
            <a:r>
              <a:rPr lang="en-US" sz="4700" dirty="0">
                <a:solidFill>
                  <a:schemeClr val="accent1"/>
                </a:solidFill>
              </a:rPr>
              <a:t> is in </a:t>
            </a:r>
            <a:r>
              <a:rPr lang="en-US" sz="4700" dirty="0">
                <a:solidFill>
                  <a:srgbClr val="F810A5"/>
                </a:solidFill>
              </a:rPr>
              <a:t>k</a:t>
            </a:r>
            <a:r>
              <a:rPr lang="en-US" sz="4700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4700" dirty="0">
                <a:solidFill>
                  <a:schemeClr val="accent1"/>
                </a:solidFill>
              </a:rPr>
              <a:t>If </a:t>
            </a:r>
            <a:r>
              <a:rPr lang="en-US" sz="4700" dirty="0">
                <a:solidFill>
                  <a:srgbClr val="F810A5"/>
                </a:solidFill>
              </a:rPr>
              <a:t>n</a:t>
            </a:r>
            <a:r>
              <a:rPr lang="en-US" sz="4700" dirty="0">
                <a:solidFill>
                  <a:schemeClr val="accent1"/>
                </a:solidFill>
              </a:rPr>
              <a:t> is in </a:t>
            </a:r>
            <a:r>
              <a:rPr lang="en-US" sz="4700" dirty="0">
                <a:solidFill>
                  <a:srgbClr val="F810A5"/>
                </a:solidFill>
              </a:rPr>
              <a:t>K</a:t>
            </a:r>
            <a:r>
              <a:rPr lang="en-US" sz="4700" dirty="0">
                <a:solidFill>
                  <a:schemeClr val="accent1"/>
                </a:solidFill>
              </a:rPr>
              <a:t> means that </a:t>
            </a:r>
            <a:r>
              <a:rPr lang="en-US" sz="4700" dirty="0">
                <a:solidFill>
                  <a:srgbClr val="18DCC5"/>
                </a:solidFill>
              </a:rPr>
              <a:t>S</a:t>
            </a:r>
            <a:r>
              <a:rPr lang="en-US" sz="4700" dirty="0">
                <a:solidFill>
                  <a:schemeClr val="accent1"/>
                </a:solidFill>
              </a:rPr>
              <a:t>(n) is in </a:t>
            </a:r>
            <a:r>
              <a:rPr lang="en-US" sz="4700" dirty="0">
                <a:solidFill>
                  <a:srgbClr val="F810A5"/>
                </a:solidFill>
              </a:rPr>
              <a:t>K </a:t>
            </a:r>
          </a:p>
          <a:p>
            <a:pPr lvl="1"/>
            <a:r>
              <a:rPr lang="en-US" sz="4700" dirty="0">
                <a:solidFill>
                  <a:schemeClr val="accent1"/>
                </a:solidFill>
              </a:rPr>
              <a:t>Then </a:t>
            </a:r>
            <a:r>
              <a:rPr lang="en-US" sz="4700" dirty="0">
                <a:solidFill>
                  <a:srgbClr val="F810A5"/>
                </a:solidFill>
              </a:rPr>
              <a:t>K</a:t>
            </a:r>
            <a:r>
              <a:rPr lang="en-US" sz="4700" dirty="0">
                <a:solidFill>
                  <a:schemeClr val="accent1"/>
                </a:solidFill>
              </a:rPr>
              <a:t> contains  every natural number  </a:t>
            </a:r>
          </a:p>
          <a:p>
            <a:pPr lvl="1"/>
            <a:endParaRPr lang="en-CA" b="1" i="1" dirty="0">
              <a:solidFill>
                <a:srgbClr val="18DC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2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E02E-FAC0-4FA8-B8B2-F241D131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</a:t>
            </a:r>
            <a:r>
              <a:rPr lang="en-US" dirty="0"/>
              <a:t> Numbers (syntactic sugar)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C9A5-9ED3-4D0D-A62A-0BD4380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</a:t>
            </a:r>
          </a:p>
          <a:p>
            <a:endParaRPr lang="en-US" dirty="0"/>
          </a:p>
          <a:p>
            <a:r>
              <a:rPr lang="en-US" dirty="0"/>
              <a:t>1 := S(0)</a:t>
            </a:r>
          </a:p>
          <a:p>
            <a:endParaRPr lang="en-US" dirty="0"/>
          </a:p>
          <a:p>
            <a:r>
              <a:rPr lang="en-US" dirty="0"/>
              <a:t>2 := S(1) := S(S(0))</a:t>
            </a:r>
          </a:p>
          <a:p>
            <a:endParaRPr lang="en-US" dirty="0"/>
          </a:p>
          <a:p>
            <a:r>
              <a:rPr lang="en-US" dirty="0"/>
              <a:t>3 : = S(S(S(0)))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661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ECB4-1E36-47A5-9B9B-35098B4F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Syntactic sugar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06A8-8EFE-44C7-ADD3-60191B6D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Convenience rules / symbols that don’t need to be reduced to their most primitive form 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1569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739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Programming Languages </vt:lpstr>
      <vt:lpstr>Math Example </vt:lpstr>
      <vt:lpstr>Math Example </vt:lpstr>
      <vt:lpstr>Multiplication </vt:lpstr>
      <vt:lpstr>Rules </vt:lpstr>
      <vt:lpstr>Question </vt:lpstr>
      <vt:lpstr>Peano Axioms </vt:lpstr>
      <vt:lpstr>Peano Numbers (syntactic sugar) </vt:lpstr>
      <vt:lpstr>Syntactic sugar </vt:lpstr>
      <vt:lpstr>Theorem of Addition </vt:lpstr>
      <vt:lpstr>Addition Example </vt:lpstr>
      <vt:lpstr>Theorem of Multiplication </vt:lpstr>
      <vt:lpstr>Axiom Towers </vt:lpstr>
      <vt:lpstr>Symbols </vt:lpstr>
      <vt:lpstr>Math is discovered, not invented </vt:lpstr>
      <vt:lpstr>Recap </vt:lpstr>
      <vt:lpstr>Thinking About Computation</vt:lpstr>
      <vt:lpstr>Algorithms already existed in 1930’s </vt:lpstr>
      <vt:lpstr>Exactly at the same Time</vt:lpstr>
      <vt:lpstr>Turing Machines</vt:lpstr>
      <vt:lpstr>Turing Created an Axiom Tower for Computing </vt:lpstr>
      <vt:lpstr>Turing Completeness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</dc:title>
  <dc:creator>rizwan farzeen</dc:creator>
  <cp:lastModifiedBy>rizwan farzeen</cp:lastModifiedBy>
  <cp:revision>9</cp:revision>
  <dcterms:created xsi:type="dcterms:W3CDTF">2021-04-01T04:43:24Z</dcterms:created>
  <dcterms:modified xsi:type="dcterms:W3CDTF">2021-04-01T05:16:31Z</dcterms:modified>
</cp:coreProperties>
</file>