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4" r:id="rId4"/>
    <p:sldId id="257" r:id="rId5"/>
    <p:sldId id="260" r:id="rId6"/>
    <p:sldId id="261" r:id="rId7"/>
    <p:sldId id="293" r:id="rId8"/>
    <p:sldId id="296" r:id="rId9"/>
    <p:sldId id="290" r:id="rId10"/>
    <p:sldId id="291" r:id="rId11"/>
    <p:sldId id="295" r:id="rId12"/>
    <p:sldId id="292" r:id="rId13"/>
    <p:sldId id="289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28870-5E91-473B-9A44-CADD034BE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A4950D-20F1-481B-9C75-414CA73BB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C20F3B-063C-4573-97E9-ED644E55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3F76BD-CC60-471A-A910-7376015A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5B3452-13DA-4EC4-8D80-80AFB53E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A600E-448A-4A6D-BF00-30631F1B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2456F3-BC89-43B7-9A16-F6AA5D0E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B3E125-6B1B-4C31-89C4-FD9DA7B8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140BEE-FD43-4E04-9300-48D94FC3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A62BE-C658-4A24-9E70-1B89B17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BBF3BF-0077-4485-839C-119B66DF9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A8B9DA-C1D6-4B17-8F04-3095ACCC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EF54A2-1DAD-4AFF-8869-9127D0F4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B684AD-05D2-4CEA-AF48-EB99D713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66868D-9376-4A87-8907-5EE4175B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6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8DBAA-F640-4B31-9C9B-7339A6D7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E1B0CA-3DA6-4A53-A46D-050D082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811C06-27C0-4E02-A793-463DB162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8C71FC-8688-4721-8A46-D8393371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5D59FA-FD7C-4DF0-9F5D-E6C1310C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0D145-62A5-4CD1-A4B9-EB529802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3825F7-7FA9-4A54-9944-DA26138B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34D84C-9BE8-44DA-96B0-F19EB6C7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B08D2F-98D8-4259-9617-C6EA3F2D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2FCFB-8708-4CAB-8246-31E1698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D50DD-20E1-4850-911B-0E02BCD7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234A71-60D9-4795-ACD6-D189E5032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91A234-822A-48C8-97A1-88C8AE062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AA4F9E-2E6E-4517-8298-F3C13930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2F26BD-23AB-4FDC-9F0E-EC7561B9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C11286-2478-4591-8656-890E1F92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76EF4-9A99-488D-8845-71A2C15D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1576B6-220C-4C6B-9748-6FCD2DD7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621C3B-2347-43E2-B086-DD2DB926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DB2261E-1A7B-4C9C-BCCF-3EA8EF666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C08E46-0CFD-4FE1-A59E-7AA5BDB4F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7DDD2B-48F4-4380-B2A7-CCB8DEE5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8B2EDB4-D6B6-4709-9050-5518DD72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C2F98B-E90F-42E8-94D6-1F1F503D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D29E0-7F0F-412F-ABA4-289CD971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480208-0B89-42BC-A33A-67DC94EB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237BDE-E4DC-488A-93BC-62EE9DFF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173038-4F83-4210-8F7F-28B121F9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940A1B-CB0C-4D60-A669-5025537F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D0CADF-780C-4949-8020-80D4A721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5FC307-F155-49F7-92EA-53FCDF1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3AE20-309D-427B-9F19-0FC7733C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57A1E-9051-40E2-A6FC-0F94F843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50EC64-F9D7-48C9-8B03-BD989071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79ED81-37EB-4C0C-B98C-ABA44B87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5A3098-6EA5-4DAD-A14F-D2FC98CE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95A0DC-A91A-45DA-A90B-00843737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22753-D4EC-417A-96E6-DD5ED9D3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369A8A-FF74-431D-B504-98A77898B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3AA614-92A8-41AD-AA96-B859DCC08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267B33-9273-4C01-8F48-7D543908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C23F18-0658-440A-9A41-8FE6EBA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1660ED-47B1-4F21-9266-4B864D45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39684F-1C09-4275-9470-C9E6E340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462A0-1796-4A42-AA80-4DA71D26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C7F730-925E-4B44-A722-D9E1B9CAD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DA38-1802-47D0-8827-59100CF04CA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0967CB-AEF6-4B3C-A68F-D1C8B1EA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D0BD84-2143-44A7-9EDA-CDDCBBCD4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E74F-9FB9-4A6D-B703-82E87726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9D7FD-69D8-42EA-92CE-BC366239D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E1441A-9B22-46FE-A6C1-B9B567525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</p:txBody>
      </p:sp>
    </p:spTree>
    <p:extLst>
      <p:ext uri="{BB962C8B-B14F-4D97-AF65-F5344CB8AC3E}">
        <p14:creationId xmlns:p14="http://schemas.microsoft.com/office/powerpoint/2010/main" val="358657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F3B968C-76C9-4B6D-8C0E-1B9F9FFE49C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2877"/>
            <a:ext cx="12046226" cy="195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2016DA-9420-4F52-A89B-C4FE5F94E3AB}"/>
              </a:ext>
            </a:extLst>
          </p:cNvPr>
          <p:cNvSpPr txBox="1"/>
          <p:nvPr/>
        </p:nvSpPr>
        <p:spPr>
          <a:xfrm>
            <a:off x="616225" y="322373"/>
            <a:ext cx="6208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EXISTENTIAL QUANTIFICATION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68C65C-4D37-4677-8B4B-0F02838A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9" y="4355646"/>
            <a:ext cx="10089648" cy="2179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E57180-4455-4F1C-99EE-B697C03D9D3B}"/>
              </a:ext>
            </a:extLst>
          </p:cNvPr>
          <p:cNvSpPr txBox="1"/>
          <p:nvPr/>
        </p:nvSpPr>
        <p:spPr>
          <a:xfrm>
            <a:off x="1404730" y="3247647"/>
            <a:ext cx="773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(x) is the same as the disjunction P (x1) ∨ P (x2) ∨···∨ 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1861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E16E4B-E898-433E-874E-631BD665F36E}"/>
              </a:ext>
            </a:extLst>
          </p:cNvPr>
          <p:cNvSpPr txBox="1"/>
          <p:nvPr/>
        </p:nvSpPr>
        <p:spPr>
          <a:xfrm>
            <a:off x="410817" y="387770"/>
            <a:ext cx="109065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1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 (x) denote the statement “x &gt; 3.” What is the truth value of the quantification ∃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(x), where the domain consists of all real numbers?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“x &gt; 3” is sometimes true—for instance, when x = 4—the existential quantification of P (x), which is ∃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(x), is true.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E0F05F-A9B6-4C77-85EC-6BF4768A524A}"/>
              </a:ext>
            </a:extLst>
          </p:cNvPr>
          <p:cNvSpPr txBox="1"/>
          <p:nvPr/>
        </p:nvSpPr>
        <p:spPr>
          <a:xfrm>
            <a:off x="410817" y="3555040"/>
            <a:ext cx="105752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Q(x) denote the statement “x = x + 1.” What is the truth value of the quantification ∃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where the domain consists of all real numbers?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Q(x) is false for every real number x, the existential quantification of Q(x), which is ∃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is false.</a:t>
            </a:r>
          </a:p>
        </p:txBody>
      </p:sp>
    </p:spTree>
    <p:extLst>
      <p:ext uri="{BB962C8B-B14F-4D97-AF65-F5344CB8AC3E}">
        <p14:creationId xmlns:p14="http://schemas.microsoft.com/office/powerpoint/2010/main" val="370668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6BB020-E92C-4D60-8003-F5284F23EDD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0" cy="233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80FA6A-3B39-4AFC-9C6D-B8E60502B509}"/>
              </a:ext>
            </a:extLst>
          </p:cNvPr>
          <p:cNvSpPr txBox="1"/>
          <p:nvPr/>
        </p:nvSpPr>
        <p:spPr>
          <a:xfrm>
            <a:off x="371062" y="3232957"/>
            <a:ext cx="110655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∃!x(x − 1 = 0), where the domain is the set of real numbers, states that there is a unique real number x such that x − 1 = 0.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true statement, as x = 1 is the unique real number such that x − 1 = 0.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that we can use quantifiers and propositional logic to express uniqueness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uniqueness quantifier can be avoided.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it is best to stick with existential and universal quantifiers so that rules of inference for these quantifiers can be used</a:t>
            </a:r>
          </a:p>
        </p:txBody>
      </p:sp>
    </p:spTree>
    <p:extLst>
      <p:ext uri="{BB962C8B-B14F-4D97-AF65-F5344CB8AC3E}">
        <p14:creationId xmlns:p14="http://schemas.microsoft.com/office/powerpoint/2010/main" val="328067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1EEB74-02A5-4918-9B17-67FD84A49425}"/>
              </a:ext>
            </a:extLst>
          </p:cNvPr>
          <p:cNvSpPr txBox="1"/>
          <p:nvPr/>
        </p:nvSpPr>
        <p:spPr>
          <a:xfrm>
            <a:off x="172278" y="361267"/>
            <a:ext cx="115824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Precedence of Quantifiers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quantifiers ∀ and ∃ have higher precedence than all logical operators from propositional calculus.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11AE8E-0571-43C6-B6D2-36D4492E226F}"/>
              </a:ext>
            </a:extLst>
          </p:cNvPr>
          <p:cNvSpPr txBox="1"/>
          <p:nvPr/>
        </p:nvSpPr>
        <p:spPr>
          <a:xfrm>
            <a:off x="172277" y="1447154"/>
            <a:ext cx="1158239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quantifier is used on the variable x, we say that this occurrence of the variable is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occurrence of a variable that is not bound by a quantifier or set equal to a particular value is said to be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variables that occur in a propositional function must be bound or set equal to a particular value to turn it into a proposition. This can be done using a combination of universal quantifiers, existential quantifiers, and value assignments. </a:t>
            </a:r>
          </a:p>
        </p:txBody>
      </p:sp>
    </p:spTree>
    <p:extLst>
      <p:ext uri="{BB962C8B-B14F-4D97-AF65-F5344CB8AC3E}">
        <p14:creationId xmlns:p14="http://schemas.microsoft.com/office/powerpoint/2010/main" val="8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378D06BD-719F-4F79-9F74-B624500A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16" y="324678"/>
            <a:ext cx="8844758" cy="61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4D99384-EA14-4AAC-9607-251E4560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C2FA6F7-8D91-4C09-AEC4-AA3BCE0F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6A152262-F33D-4B6F-AB19-0BD91570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6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26865018-E203-46F7-92BB-EE411B29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D70A63-8FA9-4C39-B58C-0841B071F92F}"/>
              </a:ext>
            </a:extLst>
          </p:cNvPr>
          <p:cNvSpPr txBox="1"/>
          <p:nvPr/>
        </p:nvSpPr>
        <p:spPr>
          <a:xfrm>
            <a:off x="503583" y="889843"/>
            <a:ext cx="1160890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involving variables,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 &gt; 3,”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 = y + 3,”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 + y = z,”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“computer x is under attack by an intruder,”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“computer x is functioning properly,”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statements are neither true nor false when the values of the variables are not specified.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“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is greater than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has two parts.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part, the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x,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subject of the statement.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part—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“is greater than 3”.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denote the statement “x is greater than 3” by P (x),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(x) is also said to be the value of the propositional function P at x.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a value has been assigned to the variable x, the statement P (x) becomes a proposition and has a truth value.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7DAF43-40EA-40F1-9A28-0304B201C756}"/>
              </a:ext>
            </a:extLst>
          </p:cNvPr>
          <p:cNvSpPr txBox="1"/>
          <p:nvPr/>
        </p:nvSpPr>
        <p:spPr>
          <a:xfrm>
            <a:off x="503583" y="305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PREDICATE: </a:t>
            </a:r>
          </a:p>
        </p:txBody>
      </p:sp>
    </p:spTree>
    <p:extLst>
      <p:ext uri="{BB962C8B-B14F-4D97-AF65-F5344CB8AC3E}">
        <p14:creationId xmlns:p14="http://schemas.microsoft.com/office/powerpoint/2010/main" val="10132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3CBE64-81B6-4274-8A76-2256D3D48B60}"/>
              </a:ext>
            </a:extLst>
          </p:cNvPr>
          <p:cNvSpPr txBox="1"/>
          <p:nvPr/>
        </p:nvSpPr>
        <p:spPr>
          <a:xfrm>
            <a:off x="596349" y="1886486"/>
            <a:ext cx="11343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variables in a propositional function are assigned values, the resulting statement becomes a proposition with a certain truth value.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is another important way,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propositional function 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45A8AC-A00E-410F-B6D4-35E657A4FBF7}"/>
              </a:ext>
            </a:extLst>
          </p:cNvPr>
          <p:cNvSpPr txBox="1"/>
          <p:nvPr/>
        </p:nvSpPr>
        <p:spPr>
          <a:xfrm>
            <a:off x="848140" y="952208"/>
            <a:ext cx="1134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SOLVING PREDICATE LOGIC  </a:t>
            </a:r>
          </a:p>
        </p:txBody>
      </p:sp>
    </p:spTree>
    <p:extLst>
      <p:ext uri="{BB962C8B-B14F-4D97-AF65-F5344CB8AC3E}">
        <p14:creationId xmlns:p14="http://schemas.microsoft.com/office/powerpoint/2010/main" val="42125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4D61DF-61A3-4C91-9F5C-5F80A08B3D63}"/>
              </a:ext>
            </a:extLst>
          </p:cNvPr>
          <p:cNvSpPr txBox="1"/>
          <p:nvPr/>
        </p:nvSpPr>
        <p:spPr>
          <a:xfrm>
            <a:off x="503583" y="305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419925-F3A6-4704-9524-B13E95B4E8AB}"/>
              </a:ext>
            </a:extLst>
          </p:cNvPr>
          <p:cNvSpPr txBox="1"/>
          <p:nvPr/>
        </p:nvSpPr>
        <p:spPr>
          <a:xfrm>
            <a:off x="755373" y="864849"/>
            <a:ext cx="11078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predicate is a sentence that contains a finite number of variables and becomes a statement when specific values are substituted for the variables. The domain of a predicate variable is the set of all values that may be substituted in place of the variable.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B8B2CB-701E-400A-9E32-692C95C4E367}"/>
              </a:ext>
            </a:extLst>
          </p:cNvPr>
          <p:cNvSpPr txBox="1"/>
          <p:nvPr/>
        </p:nvSpPr>
        <p:spPr>
          <a:xfrm>
            <a:off x="755373" y="1978032"/>
            <a:ext cx="110788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sentence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student at the oxford University.”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 stand for the words   :-         “is a student at the oxford University”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Q stand for the words :-         “is a student at.”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both P and Q are predicate symbols.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sentences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 is a student at the “oxford University”           and      “x is a student at y” are symbolized as P(x) and Q(x, y),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and y are predicate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take values in appropriate sets.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concrete values are substituted in place of predicate variables, a statement results.</a:t>
            </a:r>
          </a:p>
        </p:txBody>
      </p:sp>
    </p:spTree>
    <p:extLst>
      <p:ext uri="{BB962C8B-B14F-4D97-AF65-F5344CB8AC3E}">
        <p14:creationId xmlns:p14="http://schemas.microsoft.com/office/powerpoint/2010/main" val="21005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80E62B-4713-4830-BC3D-B907C16D8346}"/>
              </a:ext>
            </a:extLst>
          </p:cNvPr>
          <p:cNvSpPr txBox="1"/>
          <p:nvPr/>
        </p:nvSpPr>
        <p:spPr>
          <a:xfrm>
            <a:off x="251792" y="984118"/>
            <a:ext cx="114498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 (x) denote the statement “x &gt; 3.” What are the truth values of P (4) and P (2)?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obtain the statement P (4) by setting x = 4 in the statement “x &gt; 3.” Hence, P (4), which is the statement “4 &gt; 3,” is true. However, P (2), which is the statement “2 &gt; 3,” is false.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E556E8-5147-401D-8EAF-79A1927A585B}"/>
              </a:ext>
            </a:extLst>
          </p:cNvPr>
          <p:cNvSpPr txBox="1"/>
          <p:nvPr/>
        </p:nvSpPr>
        <p:spPr>
          <a:xfrm>
            <a:off x="503582" y="367893"/>
            <a:ext cx="1144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 # 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C2BE6A-37FD-4D95-8971-8C076060D58B}"/>
              </a:ext>
            </a:extLst>
          </p:cNvPr>
          <p:cNvSpPr txBox="1"/>
          <p:nvPr/>
        </p:nvSpPr>
        <p:spPr>
          <a:xfrm>
            <a:off x="503582" y="3429000"/>
            <a:ext cx="111980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A(x) denote the statement “Computer x is under attack by an intruder.”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of the computers on campus, only CS2 and MATH1 are currently under attack by intruders.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truth values of A(CS1), A(CS2), and A(MATH1)?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obtain the statement A(CS1) by setting x = CS1 in the statement “Computer x is under attack by an intruder.” Because CS1 is not on the list of computers currently under attack, we conclude that A(CS1) is false.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because CS2 and MATH1 are on the list of computers under attack, we know that A(CS2) and A(MATH1) are true.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14E873C-55BE-4AD5-8083-2288731ED66A}"/>
              </a:ext>
            </a:extLst>
          </p:cNvPr>
          <p:cNvSpPr txBox="1"/>
          <p:nvPr/>
        </p:nvSpPr>
        <p:spPr>
          <a:xfrm>
            <a:off x="371061" y="2899056"/>
            <a:ext cx="1144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 # 02</a:t>
            </a:r>
          </a:p>
        </p:txBody>
      </p:sp>
    </p:spTree>
    <p:extLst>
      <p:ext uri="{BB962C8B-B14F-4D97-AF65-F5344CB8AC3E}">
        <p14:creationId xmlns:p14="http://schemas.microsoft.com/office/powerpoint/2010/main" val="326800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9098D4-3CD7-458F-90DC-535E54BB86BD}"/>
              </a:ext>
            </a:extLst>
          </p:cNvPr>
          <p:cNvSpPr txBox="1"/>
          <p:nvPr/>
        </p:nvSpPr>
        <p:spPr>
          <a:xfrm>
            <a:off x="318052" y="1076884"/>
            <a:ext cx="115691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Q(x, y) denote the statement “x = y + 3.” What are the truth values of the propositions Q(1, 2) and Q(3, 0)?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Q(1, 2), set x = 1 and y = 2 in the statement Q(x, y).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Q(1, 2) is the statement “1 = 2 + 3,” which is false.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Q(3, 0) is the proposition “3 = 0 + 3,” which is true.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A327DC-4B14-497F-AF74-9C3FF9D7D914}"/>
              </a:ext>
            </a:extLst>
          </p:cNvPr>
          <p:cNvSpPr txBox="1"/>
          <p:nvPr/>
        </p:nvSpPr>
        <p:spPr>
          <a:xfrm>
            <a:off x="377686" y="189852"/>
            <a:ext cx="11449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 # 03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ABCDBC-E93E-40DF-B397-E527DB8D3C4C}"/>
              </a:ext>
            </a:extLst>
          </p:cNvPr>
          <p:cNvSpPr txBox="1"/>
          <p:nvPr/>
        </p:nvSpPr>
        <p:spPr>
          <a:xfrm>
            <a:off x="556592" y="373728"/>
            <a:ext cx="1143662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Quantifiers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variables in a propositional function are assigned values, the resulting statement becomes a proposition with a certain truth value. However, there is another important way, called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quantification,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expresses the extent to which a predicate is true over a range of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English, the words all, some, many, none, and few are used in quantifications.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focus on two types of quantification here: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1)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quantification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tells us that a predicate is true for every element under consideration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existential quantification,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tells us that there is one or more element under consideration for which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predicate is true.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of logic that deals with predicates and quantifiers is called the predicate calculus.</a:t>
            </a:r>
          </a:p>
        </p:txBody>
      </p:sp>
    </p:spTree>
    <p:extLst>
      <p:ext uri="{BB962C8B-B14F-4D97-AF65-F5344CB8AC3E}">
        <p14:creationId xmlns:p14="http://schemas.microsoft.com/office/powerpoint/2010/main" val="284768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085880-AAC9-4633-99F5-18CC0708188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2" y="895169"/>
            <a:ext cx="12138991" cy="168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D0E505-421B-4AA1-BC86-06E4522D2A96}"/>
              </a:ext>
            </a:extLst>
          </p:cNvPr>
          <p:cNvSpPr txBox="1"/>
          <p:nvPr/>
        </p:nvSpPr>
        <p:spPr>
          <a:xfrm>
            <a:off x="2991677" y="286050"/>
            <a:ext cx="6208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QUANTIFICATION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C89D71-6DD0-4C4A-9F23-D8F366B2ED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6" y="3876260"/>
            <a:ext cx="12152244" cy="298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B8F067-73D5-4D73-89C0-69498C06ED38}"/>
              </a:ext>
            </a:extLst>
          </p:cNvPr>
          <p:cNvSpPr txBox="1"/>
          <p:nvPr/>
        </p:nvSpPr>
        <p:spPr>
          <a:xfrm>
            <a:off x="145773" y="3244334"/>
            <a:ext cx="1144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 #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B4B23A-9911-46AA-B274-206A38A88111}"/>
              </a:ext>
            </a:extLst>
          </p:cNvPr>
          <p:cNvSpPr txBox="1"/>
          <p:nvPr/>
        </p:nvSpPr>
        <p:spPr>
          <a:xfrm>
            <a:off x="2822712" y="2683530"/>
            <a:ext cx="8574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∀x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(x) is the same as the Conjunctions  P (x1) </a:t>
            </a:r>
            <a:r>
              <a:rPr lang="en-US" dirty="0"/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(x2) </a:t>
            </a:r>
            <a:r>
              <a:rPr lang="en-US" dirty="0"/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en-US" dirty="0"/>
              <a:t> 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413746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47D5112-6220-46CB-8D27-57C8BFFCA7E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82" y="979981"/>
            <a:ext cx="11329740" cy="20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FA7A95-D9C2-4301-97BA-FF7E814643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686" y="3862695"/>
            <a:ext cx="11514732" cy="233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DC1B95-AC22-4C66-84E7-184817BC82F9}"/>
              </a:ext>
            </a:extLst>
          </p:cNvPr>
          <p:cNvSpPr txBox="1"/>
          <p:nvPr/>
        </p:nvSpPr>
        <p:spPr>
          <a:xfrm>
            <a:off x="377686" y="189852"/>
            <a:ext cx="11449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 # 01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4902FC-846A-4A5B-BA09-BAF5322E2718}"/>
              </a:ext>
            </a:extLst>
          </p:cNvPr>
          <p:cNvSpPr txBox="1"/>
          <p:nvPr/>
        </p:nvSpPr>
        <p:spPr>
          <a:xfrm>
            <a:off x="152834" y="3185506"/>
            <a:ext cx="11449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 # 02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0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1251</Words>
  <Application>Microsoft Office PowerPoint</Application>
  <PresentationFormat>Custom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#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3</dc:title>
  <dc:creator>Saima Ashraf</dc:creator>
  <cp:lastModifiedBy>R.C</cp:lastModifiedBy>
  <cp:revision>14</cp:revision>
  <dcterms:created xsi:type="dcterms:W3CDTF">2020-12-10T21:30:36Z</dcterms:created>
  <dcterms:modified xsi:type="dcterms:W3CDTF">2021-09-06T06:17:40Z</dcterms:modified>
</cp:coreProperties>
</file>