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6" r:id="rId2"/>
  </p:sldMasterIdLst>
  <p:sldIdLst>
    <p:sldId id="256" r:id="rId3"/>
    <p:sldId id="601" r:id="rId4"/>
    <p:sldId id="458" r:id="rId5"/>
    <p:sldId id="602" r:id="rId6"/>
    <p:sldId id="603" r:id="rId7"/>
    <p:sldId id="604" r:id="rId8"/>
    <p:sldId id="609" r:id="rId9"/>
    <p:sldId id="611" r:id="rId10"/>
    <p:sldId id="612" r:id="rId11"/>
    <p:sldId id="459" r:id="rId12"/>
    <p:sldId id="267" r:id="rId13"/>
    <p:sldId id="271" r:id="rId14"/>
    <p:sldId id="275" r:id="rId15"/>
    <p:sldId id="276" r:id="rId16"/>
    <p:sldId id="279" r:id="rId17"/>
    <p:sldId id="280" r:id="rId18"/>
    <p:sldId id="283" r:id="rId19"/>
    <p:sldId id="452" r:id="rId20"/>
    <p:sldId id="453" r:id="rId21"/>
    <p:sldId id="454" r:id="rId22"/>
    <p:sldId id="455" r:id="rId23"/>
    <p:sldId id="456" r:id="rId24"/>
    <p:sldId id="457" r:id="rId25"/>
    <p:sldId id="285" r:id="rId26"/>
    <p:sldId id="287" r:id="rId27"/>
    <p:sldId id="288" r:id="rId28"/>
    <p:sldId id="290" r:id="rId29"/>
    <p:sldId id="292" r:id="rId30"/>
    <p:sldId id="294" r:id="rId31"/>
    <p:sldId id="296" r:id="rId32"/>
    <p:sldId id="298" r:id="rId33"/>
    <p:sldId id="299" r:id="rId34"/>
    <p:sldId id="308" r:id="rId35"/>
    <p:sldId id="309" r:id="rId36"/>
    <p:sldId id="312" r:id="rId37"/>
    <p:sldId id="314" r:id="rId38"/>
    <p:sldId id="316" r:id="rId39"/>
    <p:sldId id="318" r:id="rId40"/>
    <p:sldId id="319" r:id="rId41"/>
    <p:sldId id="320" r:id="rId42"/>
    <p:sldId id="32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9C17A-4EAD-40B5-846E-6C1AC824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4F754F-DCAA-4D01-BEDE-C41F1341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5C6E6E-40D7-4E0B-8095-3CF1B9E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145122-782E-4E79-BE4A-FD7685CC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4E709B-8F48-4565-888F-AC4BC52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7FB7E7-2576-456F-8A52-1407889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5450E1-D772-489D-A055-1B3CEECC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369459-38F4-4E60-BD81-7ECB4CB5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2C9878-C3E8-4F21-AE84-2B639B60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6C44D-D891-4A42-BF06-DC6AA6F0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C9B67A4-A242-4997-92ED-C17C0895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25C78A-E13E-49F1-AEAE-357AC0F49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08AC9B-4802-44C2-AED3-EEF917E2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CDB2D4-9243-46B7-90D2-F8A4493F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7E8A43-96B3-4162-AC43-91E06153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807846"/>
            <a:ext cx="103581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11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F8CAA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661750"/>
            <a:ext cx="3204845" cy="464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99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4228" y="2187092"/>
            <a:ext cx="4643755" cy="411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23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12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1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FA13E-EB95-4E41-989B-3C4A9B4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C18321-1372-43A8-A42D-CFC12D58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04A49D-028B-40EF-8A2F-49E6B333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10081F-CD96-434A-A2A5-B1D3EB7D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CC35A4-1F6D-4876-AB74-89436C95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0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0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4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3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1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96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5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6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7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62AA1-4283-4A55-AD56-9F3B1409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DC0C88-82DA-41D8-B65E-852EEAAB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224B42-E029-4A10-A4C6-17448C4B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908D88-A676-463C-8981-C467BDC4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97751E-F02F-4CCB-B162-8A16CF3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0450F-CF0C-4572-A10E-6836C46C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729155-1582-4B85-8FD6-E092892D6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7423F1-A1F1-40D7-8446-5712A543C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0AF17E-6BFD-449C-A9C2-0C2D57A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2A9566-A4CE-4A64-A28A-13B1225B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BBA654-E244-43FE-B0FF-DEBBCE7C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9178D-07A5-48E7-892C-5155BAE1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D74B72-B34A-475F-83F2-A476C673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EDC7C8-8B1F-4294-88B0-595E1FAF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6AE7-F75A-4775-99FD-3B57C7100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C9F87E-3A71-4A4F-B3B9-FCA277AD5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D90668A-67E8-40CF-9F76-9DD93A05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2FBB870-40CC-479D-B66C-F947F5E3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640DAB-F85D-4572-BEE9-76F26437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E37BF3-BD0B-41DC-A76B-93A3B3F2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A1CBE1-DF6E-4734-A1EA-7FE9750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2E440F-BDDF-4C9E-87AC-03D04D46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510C6C-9288-420E-8EA6-7A9FFED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3607BE-3020-41E0-A38F-F5917F64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A1F2B40-151A-4921-A02E-955829CA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364BA9-CBD1-49FE-9798-85D97A22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F6054-5347-4CBC-9805-8453A2BB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2F5FB2-A65E-4743-84FE-C1DAA7B4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45AEAF-A578-4F96-9A86-EB5F7BF1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7C9ACD-EB6D-429E-9FDF-E393E95D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B9032D-064C-4206-8BEE-2A993B54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4DEFC9-2AE3-4687-B2B8-56402650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D4B96-5DA7-4B4C-9FD7-060553D0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11ACD5E-767E-4713-837D-5F3A71E4E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7D0729-F58F-41C9-92F8-A11E833E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8C6E3F-2477-4B66-B6FA-CBBF1953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068A23-FD0C-4077-BAFF-EE4C366A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38A6E6-FDEB-4C61-B6F3-FA6ED9B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677852D-7A7F-4764-A140-B1A3BC97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DC69F7-DE18-46FF-A116-A3C2DE2B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E03F59-F784-49AA-A309-FCDE9F869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D81253-2671-4CD8-80BE-BA5AD360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BF4E5C-9E91-4423-9B90-BB46AF45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06DBDF-C08A-4DD4-8297-D7922BF3600C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42B983-2140-42D7-A050-3319C3B82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9A11A8-C035-43BA-A47A-928B9FE7D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</p:txBody>
      </p:sp>
    </p:spTree>
    <p:extLst>
      <p:ext uri="{BB962C8B-B14F-4D97-AF65-F5344CB8AC3E}">
        <p14:creationId xmlns:p14="http://schemas.microsoft.com/office/powerpoint/2010/main" val="396117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823AC01-CE28-4FB5-AE29-060FE2C8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0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B064936-7285-42D1-8FDF-6D2D810559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131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10259060" cy="26517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914400">
              <a:lnSpc>
                <a:spcPts val="3460"/>
              </a:lnSpc>
              <a:spcBef>
                <a:spcPts val="535"/>
              </a:spcBef>
            </a:pP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which rule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basis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following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Carlito"/>
              <a:cs typeface="Carlito"/>
            </a:endParaRPr>
          </a:p>
          <a:p>
            <a:pPr marL="98425" algn="ctr">
              <a:lnSpc>
                <a:spcPct val="100000"/>
              </a:lnSpc>
              <a:spcBef>
                <a:spcPts val="5"/>
              </a:spcBef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</a:t>
            </a:r>
            <a:r>
              <a:rPr sz="3200" i="1" spc="-4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endParaRPr sz="3200" dirty="0">
              <a:latin typeface="Carlito"/>
              <a:cs typeface="Carlito"/>
            </a:endParaRPr>
          </a:p>
          <a:p>
            <a:pPr marL="98425" algn="ctr">
              <a:lnSpc>
                <a:spcPct val="100000"/>
              </a:lnSpc>
              <a:spcBef>
                <a:spcPts val="625"/>
              </a:spcBef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either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or raining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337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9582150" cy="28555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775335" algn="ctr">
              <a:lnSpc>
                <a:spcPct val="100000"/>
              </a:lnSpc>
              <a:spcBef>
                <a:spcPts val="715"/>
              </a:spcBef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</a:t>
            </a:r>
            <a:r>
              <a:rPr sz="3200" i="1" spc="-4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endParaRPr sz="3200">
              <a:latin typeface="Carlito"/>
              <a:cs typeface="Carlito"/>
            </a:endParaRPr>
          </a:p>
          <a:p>
            <a:pPr marL="775970" algn="ctr">
              <a:lnSpc>
                <a:spcPct val="100000"/>
              </a:lnSpc>
              <a:spcBef>
                <a:spcPts val="615"/>
              </a:spcBef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either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or raining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Arial"/>
              <a:cs typeface="Arial"/>
            </a:endParaRPr>
          </a:p>
          <a:p>
            <a:pPr marL="12700" marR="1109345">
              <a:lnSpc>
                <a:spcPct val="115999"/>
              </a:lnSpc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10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409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9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5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3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844291"/>
            <a:ext cx="5560695" cy="11576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Then 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of the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form</a:t>
            </a:r>
            <a:endParaRPr sz="3200">
              <a:latin typeface="Carlito"/>
              <a:cs typeface="Carlito"/>
            </a:endParaRPr>
          </a:p>
          <a:p>
            <a:pPr marL="1018540">
              <a:lnSpc>
                <a:spcPct val="100000"/>
              </a:lnSpc>
              <a:spcBef>
                <a:spcPts val="615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882" y="6056172"/>
            <a:ext cx="1277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3200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76107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  <p:sp>
        <p:nvSpPr>
          <p:cNvPr id="6" name="object 6"/>
          <p:cNvSpPr/>
          <p:nvPr/>
        </p:nvSpPr>
        <p:spPr>
          <a:xfrm>
            <a:off x="1828800" y="6099047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7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5314" y="5424017"/>
            <a:ext cx="40100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that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b="1" dirty="0">
                <a:solidFill>
                  <a:srgbClr val="FF9999"/>
                </a:solidFill>
                <a:latin typeface="Carlito"/>
                <a:cs typeface="Carlito"/>
              </a:rPr>
              <a:t>addition</a:t>
            </a:r>
            <a:r>
              <a:rPr sz="3200" b="1" spc="-6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rule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10259060" cy="26517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914400">
              <a:lnSpc>
                <a:spcPts val="3460"/>
              </a:lnSpc>
              <a:spcBef>
                <a:spcPts val="535"/>
              </a:spcBef>
            </a:pP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which rule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basis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following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 dirty="0">
              <a:latin typeface="Carlito"/>
              <a:cs typeface="Carlito"/>
            </a:endParaRPr>
          </a:p>
          <a:p>
            <a:pPr marL="2165985" marR="1971675" indent="-90170">
              <a:lnSpc>
                <a:spcPct val="116300"/>
              </a:lnSpc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and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</a:t>
            </a:r>
            <a:r>
              <a:rPr sz="3200" i="1" spc="-4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 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64897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65807"/>
            <a:ext cx="8477250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10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409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9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5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3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841240"/>
            <a:ext cx="5560695" cy="1163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Then 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of the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form</a:t>
            </a:r>
            <a:endParaRPr sz="3200">
              <a:latin typeface="Carlito"/>
              <a:cs typeface="Carlito"/>
            </a:endParaRPr>
          </a:p>
          <a:p>
            <a:pPr marL="1018540">
              <a:lnSpc>
                <a:spcPct val="100000"/>
              </a:lnSpc>
              <a:spcBef>
                <a:spcPts val="635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spc="-45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3200" spc="-29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882" y="6056172"/>
            <a:ext cx="652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</a:t>
            </a:r>
            <a:r>
              <a:rPr sz="3200" spc="3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499928"/>
            <a:ext cx="8292465" cy="2325370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4800" dirty="0"/>
              <a:t>Solution</a:t>
            </a:r>
            <a:endParaRPr sz="4800"/>
          </a:p>
          <a:p>
            <a:pPr marL="2165985" marR="5080" indent="-90170">
              <a:lnSpc>
                <a:spcPct val="115999"/>
              </a:lnSpc>
              <a:spcBef>
                <a:spcPts val="1010"/>
              </a:spcBef>
            </a:pPr>
            <a:r>
              <a:rPr sz="3200" b="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b="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b="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b="0" i="1" dirty="0">
                <a:solidFill>
                  <a:srgbClr val="FF9999"/>
                </a:solidFill>
                <a:latin typeface="Carlito"/>
                <a:cs typeface="Carlito"/>
              </a:rPr>
              <a:t>and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raining</a:t>
            </a:r>
            <a:r>
              <a:rPr sz="3200" b="0" i="1" spc="-4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0" i="1" spc="-40" dirty="0">
                <a:solidFill>
                  <a:srgbClr val="FF9999"/>
                </a:solidFill>
                <a:latin typeface="Carlito"/>
                <a:cs typeface="Carlito"/>
              </a:rPr>
              <a:t>now. 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b="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b="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b="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b="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b="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6099047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7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8933" y="5424017"/>
            <a:ext cx="453453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that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simplification</a:t>
            </a:r>
            <a:r>
              <a:rPr sz="3200" b="1" spc="-9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rule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9756140" cy="3655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which rule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the</a:t>
            </a:r>
            <a:r>
              <a:rPr sz="32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it rains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not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barbeque</a:t>
            </a:r>
            <a:r>
              <a:rPr sz="3200" i="1" spc="-3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today.</a:t>
            </a:r>
            <a:endParaRPr sz="3200">
              <a:latin typeface="Carlito"/>
              <a:cs typeface="Carlito"/>
            </a:endParaRPr>
          </a:p>
          <a:p>
            <a:pPr marL="12700" marR="542925">
              <a:lnSpc>
                <a:spcPts val="3460"/>
              </a:lnSpc>
              <a:spcBef>
                <a:spcPts val="1055"/>
              </a:spcBef>
            </a:pP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we do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barbeque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today,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25" dirty="0">
                <a:solidFill>
                  <a:srgbClr val="FF9999"/>
                </a:solidFill>
                <a:latin typeface="Carlito"/>
                <a:cs typeface="Carlito"/>
              </a:rPr>
              <a:t>tomorrow.</a:t>
            </a:r>
            <a:endParaRPr sz="3200">
              <a:latin typeface="Carlito"/>
              <a:cs typeface="Carlito"/>
            </a:endParaRPr>
          </a:p>
          <a:p>
            <a:pPr marL="12700" marR="501650">
              <a:lnSpc>
                <a:spcPts val="3460"/>
              </a:lnSpc>
              <a:spcBef>
                <a:spcPts val="990"/>
              </a:spcBef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it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rains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 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tomorrow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496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10307955" cy="34207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10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today.</a:t>
            </a:r>
            <a:r>
              <a:rPr sz="3200" i="1" spc="-3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9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5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 </a:t>
            </a:r>
            <a:r>
              <a:rPr sz="3200" i="1" spc="10" dirty="0">
                <a:solidFill>
                  <a:srgbClr val="FF9999"/>
                </a:solidFill>
                <a:latin typeface="Carlito"/>
                <a:cs typeface="Carlito"/>
              </a:rPr>
              <a:t>today.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0" dirty="0">
                <a:solidFill>
                  <a:srgbClr val="FF9999"/>
                </a:solidFill>
                <a:latin typeface="Carlito"/>
                <a:cs typeface="Carlito"/>
              </a:rPr>
              <a:t>We</a:t>
            </a:r>
            <a:r>
              <a:rPr sz="3200" i="1" spc="-459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 </a:t>
            </a:r>
            <a:r>
              <a:rPr sz="3200" i="1" spc="10" dirty="0">
                <a:solidFill>
                  <a:srgbClr val="FF9999"/>
                </a:solidFill>
                <a:latin typeface="Carlito"/>
                <a:cs typeface="Carlito"/>
              </a:rPr>
              <a:t>tomorrow.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form:</a:t>
            </a:r>
            <a:endParaRPr sz="3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→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594" y="5141722"/>
            <a:ext cx="926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 →</a:t>
            </a:r>
            <a:r>
              <a:rPr sz="3200" i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882" y="5710224"/>
            <a:ext cx="1343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→</a:t>
            </a:r>
            <a:r>
              <a:rPr sz="3200" i="1" spc="-2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74782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  <p:sp>
        <p:nvSpPr>
          <p:cNvPr id="6" name="object 6"/>
          <p:cNvSpPr/>
          <p:nvPr/>
        </p:nvSpPr>
        <p:spPr>
          <a:xfrm>
            <a:off x="1688592" y="5747003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6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5671" y="5424017"/>
            <a:ext cx="37839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hypothetical</a:t>
            </a:r>
            <a:r>
              <a:rPr sz="3200" b="1" spc="-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syllogism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35A75C2-1451-4AB8-923D-E9CE35D4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DE2D6E-5B96-40F5-AC1E-E58ACCC9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750" y="1951101"/>
            <a:ext cx="760730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AE4D5"/>
                </a:solidFill>
              </a:rPr>
              <a:t>Rules of</a:t>
            </a:r>
            <a:r>
              <a:rPr sz="8000" spc="-70" dirty="0">
                <a:solidFill>
                  <a:srgbClr val="FAE4D5"/>
                </a:solidFill>
              </a:rPr>
              <a:t> </a:t>
            </a:r>
            <a:r>
              <a:rPr sz="8000" spc="-35" dirty="0">
                <a:solidFill>
                  <a:srgbClr val="FAE4D5"/>
                </a:solidFill>
              </a:rPr>
              <a:t>Inference</a:t>
            </a:r>
            <a:endParaRPr sz="8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7B3419D-E213-4D05-AE7F-5E7629E8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B48C9E-78FD-4883-B72B-1E77E7FA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6EA51F3-3AB8-466A-9DA1-89C74453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9A87D5-98DF-41F6-9419-43F46225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7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139" y="1745056"/>
            <a:ext cx="10460355" cy="4533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Definition</a:t>
            </a:r>
            <a:r>
              <a:rPr sz="32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50" dirty="0">
              <a:latin typeface="Carlito"/>
              <a:cs typeface="Carlito"/>
            </a:endParaRPr>
          </a:p>
          <a:p>
            <a:pPr marL="63500" marR="55880" algn="just">
              <a:lnSpc>
                <a:spcPct val="90000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formal proof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given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hypotheses 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150" i="1" spc="7" baseline="-21164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150" i="1" baseline="-21164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, . . . ,  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150" i="1" spc="7" baseline="-21164" dirty="0">
                <a:solidFill>
                  <a:srgbClr val="FFFFFF"/>
                </a:solidFill>
                <a:latin typeface="Carlito"/>
                <a:cs typeface="Carlito"/>
              </a:rPr>
              <a:t>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sequence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steps,</a:t>
            </a:r>
            <a:r>
              <a:rPr sz="3200" spc="6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each of which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applies some 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rule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hypotheses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previously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proven statements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(antecedents)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yield 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new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true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statement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(the</a:t>
            </a:r>
            <a:r>
              <a:rPr sz="32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consequent).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 dirty="0">
              <a:latin typeface="Carlito"/>
              <a:cs typeface="Carlito"/>
            </a:endParaRPr>
          </a:p>
          <a:p>
            <a:pPr marL="63500" marR="55244" algn="just">
              <a:lnSpc>
                <a:spcPts val="3460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formal proof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demonstrates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true,  then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is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true.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965" y="701829"/>
            <a:ext cx="617297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Formal</a:t>
            </a:r>
            <a:r>
              <a:rPr sz="4800" spc="-80" dirty="0"/>
              <a:t> </a:t>
            </a:r>
            <a:r>
              <a:rPr sz="4800" spc="-15" dirty="0"/>
              <a:t>Proof</a:t>
            </a:r>
            <a:endParaRPr sz="4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10179685" cy="39884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Show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premises: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15900"/>
              </a:lnSpc>
              <a:spcBef>
                <a:spcPts val="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afternoon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32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swimming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if it is</a:t>
            </a:r>
            <a:r>
              <a:rPr sz="3200" i="1" spc="-20" dirty="0">
                <a:solidFill>
                  <a:srgbClr val="FFFFFF"/>
                </a:solidFill>
                <a:latin typeface="Carlito"/>
                <a:cs typeface="Carlito"/>
              </a:rPr>
              <a:t> sunny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3200" dirty="0">
              <a:latin typeface="Arial"/>
              <a:cs typeface="Arial"/>
            </a:endParaRPr>
          </a:p>
          <a:p>
            <a:pPr marL="12700" marR="105410">
              <a:lnSpc>
                <a:spcPct val="115999"/>
              </a:lnSpc>
              <a:spcBef>
                <a:spcPts val="10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we do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go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swimming,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then we will </a:t>
            </a:r>
            <a:r>
              <a:rPr sz="3200" i="1" spc="-45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canoe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i="1" spc="-45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canoe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trip,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3200" i="1" spc="35" dirty="0">
                <a:solidFill>
                  <a:srgbClr val="FFFFFF"/>
                </a:solidFill>
                <a:latin typeface="Carlito"/>
                <a:cs typeface="Carlito"/>
              </a:rPr>
              <a:t> sunset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r>
              <a:rPr sz="32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4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be home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3200" i="1" spc="-43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spc="15" dirty="0">
                <a:solidFill>
                  <a:srgbClr val="FFFFFF"/>
                </a:solidFill>
                <a:latin typeface="Carlito"/>
                <a:cs typeface="Carlito"/>
              </a:rPr>
              <a:t>sunse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t.”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93335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2E35E892-6336-4880-9D61-E2C96BE05542}"/>
              </a:ext>
            </a:extLst>
          </p:cNvPr>
          <p:cNvSpPr txBox="1">
            <a:spLocks/>
          </p:cNvSpPr>
          <p:nvPr/>
        </p:nvSpPr>
        <p:spPr>
          <a:xfrm>
            <a:off x="646111" y="0"/>
            <a:ext cx="9404723" cy="889282"/>
          </a:xfrm>
          <a:prstGeom prst="rect">
            <a:avLst/>
          </a:prstGeom>
        </p:spPr>
        <p:txBody>
          <a:bodyPr vert="horz" wrap="square" lIns="0" tIns="20002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13485" marR="5080" indent="-807720">
              <a:lnSpc>
                <a:spcPts val="6150"/>
              </a:lnSpc>
              <a:spcBef>
                <a:spcPts val="1575"/>
              </a:spcBef>
            </a:pPr>
            <a:r>
              <a:rPr lang="en-US" sz="3200" spc="-5">
                <a:solidFill>
                  <a:schemeClr val="accent2">
                    <a:lumMod val="75000"/>
                  </a:schemeClr>
                </a:solidFill>
              </a:rPr>
              <a:t>Using Rules of </a:t>
            </a:r>
            <a:r>
              <a:rPr lang="en-US" sz="3200" spc="-30">
                <a:solidFill>
                  <a:schemeClr val="accent2">
                    <a:lumMod val="75000"/>
                  </a:schemeClr>
                </a:solidFill>
              </a:rPr>
              <a:t>Inference  </a:t>
            </a:r>
            <a:r>
              <a:rPr lang="en-US" sz="3200" spc="-35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Build</a:t>
            </a:r>
            <a:r>
              <a:rPr lang="en-US" sz="3200" spc="4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spc="-20">
                <a:solidFill>
                  <a:schemeClr val="accent2">
                    <a:lumMod val="75000"/>
                  </a:schemeClr>
                </a:solidFill>
              </a:rPr>
              <a:t>Arguments</a:t>
            </a:r>
            <a:endParaRPr lang="en-US" sz="3200" spc="-2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7470775" cy="3138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endParaRPr lang="en-US" sz="2800" spc="-14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lang="en-US" sz="2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30441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10231755" cy="406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606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/>
              <a:cs typeface="Arial"/>
            </a:endParaRPr>
          </a:p>
          <a:p>
            <a:pPr marL="126364" algn="ctr">
              <a:lnSpc>
                <a:spcPct val="100000"/>
              </a:lnSpc>
              <a:spcBef>
                <a:spcPts val="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sunny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this afternoon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and it is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colder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than</a:t>
            </a:r>
            <a:r>
              <a:rPr sz="3200" i="1" spc="4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15" dirty="0">
                <a:solidFill>
                  <a:srgbClr val="FF9999"/>
                </a:solidFill>
                <a:latin typeface="Carlito"/>
                <a:cs typeface="Carlito"/>
              </a:rPr>
              <a:t>yesterday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 marL="127000" algn="ctr">
              <a:lnSpc>
                <a:spcPct val="100000"/>
              </a:lnSpc>
              <a:spcBef>
                <a:spcPts val="675"/>
              </a:spcBef>
            </a:pPr>
            <a:r>
              <a:rPr sz="32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spc="-45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3200" spc="-3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9201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61070" cy="40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5375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4728210" marR="5080" indent="-2919095">
              <a:lnSpc>
                <a:spcPct val="115999"/>
              </a:lnSpc>
            </a:pP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0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go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swimming only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it is </a:t>
            </a:r>
            <a:r>
              <a:rPr sz="3200" i="1" spc="5" dirty="0">
                <a:solidFill>
                  <a:srgbClr val="FF9999"/>
                </a:solidFill>
                <a:latin typeface="Carlito"/>
                <a:cs typeface="Carlito"/>
              </a:rPr>
              <a:t>sunny.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98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10057765" cy="4122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207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lang="en-US" sz="2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/>
              <a:cs typeface="Arial"/>
            </a:endParaRPr>
          </a:p>
          <a:p>
            <a:pPr marL="298450" algn="ctr">
              <a:lnSpc>
                <a:spcPct val="100000"/>
              </a:lnSpc>
              <a:spcBef>
                <a:spcPts val="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we do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go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swimming,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canoe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45" dirty="0">
                <a:solidFill>
                  <a:srgbClr val="FF9999"/>
                </a:solidFill>
                <a:latin typeface="Carlito"/>
                <a:cs typeface="Carlito"/>
              </a:rPr>
              <a:t>trip.</a:t>
            </a:r>
            <a:r>
              <a:rPr sz="3200" spc="4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 marL="299085" algn="ctr">
              <a:lnSpc>
                <a:spcPct val="100000"/>
              </a:lnSpc>
              <a:spcBef>
                <a:spcPts val="675"/>
              </a:spcBef>
            </a:pPr>
            <a:r>
              <a:rPr sz="3200" spc="3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84059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7862679-4D99-43E2-9290-412243D7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152401"/>
            <a:ext cx="10513061" cy="6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9911715" cy="40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4602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4754245" marR="5080" indent="-4295140">
              <a:lnSpc>
                <a:spcPct val="115999"/>
              </a:lnSpc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canoe trip,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be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home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by </a:t>
            </a:r>
            <a:r>
              <a:rPr sz="3200" i="1" spc="30" dirty="0">
                <a:solidFill>
                  <a:srgbClr val="FF9999"/>
                </a:solidFill>
                <a:latin typeface="Carlito"/>
                <a:cs typeface="Carlito"/>
              </a:rPr>
              <a:t>sunset.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35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35742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97900" cy="40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157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5111115" marR="5080" indent="-3340100">
              <a:lnSpc>
                <a:spcPct val="115999"/>
              </a:lnSpc>
            </a:pP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Conclusion: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5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be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home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by </a:t>
            </a:r>
            <a:r>
              <a:rPr sz="3200" i="1" spc="30" dirty="0">
                <a:solidFill>
                  <a:srgbClr val="FF9999"/>
                </a:solidFill>
                <a:latin typeface="Carlito"/>
                <a:cs typeface="Carlito"/>
              </a:rPr>
              <a:t>sunset.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7743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1750"/>
            <a:ext cx="3696335" cy="34467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</a:t>
            </a:r>
            <a:r>
              <a:rPr sz="2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become</a:t>
            </a:r>
            <a:endParaRPr sz="2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40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2800" spc="-2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800" dirty="0">
              <a:latin typeface="Carlito"/>
              <a:cs typeface="Carlito"/>
            </a:endParaRPr>
          </a:p>
          <a:p>
            <a:pPr marL="1332230">
              <a:lnSpc>
                <a:spcPct val="100000"/>
              </a:lnSpc>
              <a:spcBef>
                <a:spcPts val="610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2800" dirty="0">
              <a:latin typeface="Carlito"/>
              <a:cs typeface="Carlito"/>
            </a:endParaRPr>
          </a:p>
          <a:p>
            <a:pPr marL="1250315" marR="1660525" indent="-323215">
              <a:lnSpc>
                <a:spcPct val="118300"/>
              </a:lnSpc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  s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The conclusion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simply</a:t>
            </a:r>
            <a:r>
              <a:rPr sz="2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6963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72793"/>
            <a:ext cx="9825990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construct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show that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desired conclusion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20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follows.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spc="-10" dirty="0">
                <a:solidFill>
                  <a:srgbClr val="FF9999"/>
                </a:solidFill>
                <a:latin typeface="Carlito"/>
                <a:cs typeface="Carlito"/>
              </a:rPr>
              <a:t>Step Reason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884779"/>
            <a:ext cx="219075" cy="32753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4.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6.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7.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8.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2884779"/>
            <a:ext cx="812165" cy="3285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000" spc="-28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2000" spc="-3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2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b="1" dirty="0">
                <a:solidFill>
                  <a:srgbClr val="FF9999"/>
                </a:solidFill>
                <a:latin typeface="Carlito"/>
                <a:cs typeface="Carlito"/>
              </a:rPr>
              <a:t>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563" y="2884779"/>
            <a:ext cx="3291204" cy="32753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 marR="924560">
              <a:lnSpc>
                <a:spcPct val="130100"/>
              </a:lnSpc>
              <a:spcBef>
                <a:spcPts val="4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Simplification using (1)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 marR="72390">
              <a:lnSpc>
                <a:spcPct val="1320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Modus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tollens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using (2)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(3)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Modus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ponens using (4)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(5)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Modus ponens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using (6)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(7)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8345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10011410" cy="47377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Show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premises:</a:t>
            </a:r>
            <a:endParaRPr sz="3200" dirty="0">
              <a:latin typeface="Carlito"/>
              <a:cs typeface="Carlito"/>
            </a:endParaRPr>
          </a:p>
          <a:p>
            <a:pPr marL="12700" marR="207645">
              <a:lnSpc>
                <a:spcPts val="3460"/>
              </a:lnSpc>
              <a:spcBef>
                <a:spcPts val="104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send me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an e-mail message, then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will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finish writing 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 program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3200" dirty="0">
              <a:latin typeface="Arial"/>
              <a:cs typeface="Arial"/>
            </a:endParaRPr>
          </a:p>
          <a:p>
            <a:pPr marL="12700" marR="352425">
              <a:lnSpc>
                <a:spcPts val="3460"/>
              </a:lnSpc>
              <a:spcBef>
                <a:spcPts val="990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send me an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e-mail message, then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go </a:t>
            </a:r>
            <a:r>
              <a:rPr sz="3200" i="1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sleep early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go </a:t>
            </a:r>
            <a:r>
              <a:rPr sz="3200" i="1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sleep </a:t>
            </a:r>
            <a:r>
              <a:rPr sz="3200" i="1" spc="-30" dirty="0">
                <a:solidFill>
                  <a:srgbClr val="FFFFFF"/>
                </a:solidFill>
                <a:latin typeface="Carlito"/>
                <a:cs typeface="Carlito"/>
              </a:rPr>
              <a:t>early,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then I will </a:t>
            </a:r>
            <a:r>
              <a:rPr sz="32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3200" i="1" spc="25" dirty="0">
                <a:solidFill>
                  <a:srgbClr val="FFFFFF"/>
                </a:solidFill>
                <a:latin typeface="Carlito"/>
                <a:cs typeface="Carlito"/>
              </a:rPr>
              <a:t> refreshed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 dirty="0"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do not finish writing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program,  then I will </a:t>
            </a:r>
            <a:r>
              <a:rPr sz="32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3200" i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refreshed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708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6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478405" marR="620395" algn="ctr">
              <a:lnSpc>
                <a:spcPct val="119600"/>
              </a:lnSpc>
            </a:pP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send me an e-mail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message, 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finish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writing the</a:t>
            </a:r>
            <a:r>
              <a:rPr sz="2800" i="1" spc="1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25" dirty="0">
                <a:solidFill>
                  <a:srgbClr val="FF9999"/>
                </a:solidFill>
                <a:latin typeface="Carlito"/>
                <a:cs typeface="Carlito"/>
              </a:rPr>
              <a:t>program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851660" algn="ctr">
              <a:lnSpc>
                <a:spcPct val="100000"/>
              </a:lnSpc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376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122170" marR="264160" algn="ctr">
              <a:lnSpc>
                <a:spcPct val="119600"/>
              </a:lnSpc>
            </a:pP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you </a:t>
            </a:r>
            <a:r>
              <a:rPr sz="2800" i="1" dirty="0">
                <a:solidFill>
                  <a:srgbClr val="FF9999"/>
                </a:solidFill>
                <a:latin typeface="Carlito"/>
                <a:cs typeface="Carlito"/>
              </a:rPr>
              <a:t>do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not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send me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an </a:t>
            </a:r>
            <a:r>
              <a:rPr sz="2800" i="1" dirty="0">
                <a:solidFill>
                  <a:srgbClr val="FF9999"/>
                </a:solidFill>
                <a:latin typeface="Carlito"/>
                <a:cs typeface="Carlito"/>
              </a:rPr>
              <a:t>e-mail</a:t>
            </a:r>
            <a:r>
              <a:rPr sz="2800" i="1" spc="-6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message, 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go </a:t>
            </a:r>
            <a:r>
              <a:rPr sz="2800" i="1" spc="-25" dirty="0">
                <a:solidFill>
                  <a:srgbClr val="FF9999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sleep</a:t>
            </a:r>
            <a:r>
              <a:rPr sz="2800" i="1" spc="3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35" dirty="0">
                <a:solidFill>
                  <a:srgbClr val="FF9999"/>
                </a:solidFill>
                <a:latin typeface="Carlito"/>
                <a:cs typeface="Carlito"/>
              </a:rPr>
              <a:t>early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1851660" algn="ctr">
              <a:lnSpc>
                <a:spcPct val="100000"/>
              </a:lnSpc>
              <a:spcBef>
                <a:spcPts val="5"/>
              </a:spcBef>
            </a:pPr>
            <a:r>
              <a:rPr sz="2800" spc="-4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445019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6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1849755" algn="ctr">
              <a:lnSpc>
                <a:spcPct val="100000"/>
              </a:lnSpc>
            </a:pP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I go </a:t>
            </a:r>
            <a:r>
              <a:rPr sz="2800" i="1" spc="-25" dirty="0">
                <a:solidFill>
                  <a:srgbClr val="FF9999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sleep</a:t>
            </a:r>
            <a:r>
              <a:rPr sz="2800" i="1" spc="-5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-30" dirty="0">
                <a:solidFill>
                  <a:srgbClr val="FF9999"/>
                </a:solidFill>
                <a:latin typeface="Carlito"/>
                <a:cs typeface="Carlito"/>
              </a:rPr>
              <a:t>early,</a:t>
            </a:r>
            <a:endParaRPr sz="2800">
              <a:latin typeface="Carlito"/>
              <a:cs typeface="Carlito"/>
            </a:endParaRPr>
          </a:p>
          <a:p>
            <a:pPr marL="1851660" algn="ctr">
              <a:lnSpc>
                <a:spcPct val="100000"/>
              </a:lnSpc>
              <a:spcBef>
                <a:spcPts val="660"/>
              </a:spcBef>
            </a:pP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</a:t>
            </a:r>
            <a:r>
              <a:rPr sz="2800" i="1" spc="-25" dirty="0">
                <a:solidFill>
                  <a:srgbClr val="FF9999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9999"/>
                </a:solidFill>
                <a:latin typeface="Carlito"/>
                <a:cs typeface="Carlito"/>
              </a:rPr>
              <a:t>feeling</a:t>
            </a:r>
            <a:r>
              <a:rPr sz="2800" i="1" spc="6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9999"/>
                </a:solidFill>
                <a:latin typeface="Carlito"/>
                <a:cs typeface="Carlito"/>
              </a:rPr>
              <a:t>refreshed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Arial"/>
              <a:cs typeface="Arial"/>
            </a:endParaRPr>
          </a:p>
          <a:p>
            <a:pPr marL="1850389" algn="ctr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7743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797175" marR="356870" indent="-1870710">
              <a:lnSpc>
                <a:spcPct val="119600"/>
              </a:lnSpc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Conclusion: </a:t>
            </a: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I do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not finish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writing the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program, 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</a:t>
            </a:r>
            <a:r>
              <a:rPr sz="2800" i="1" spc="-30" dirty="0">
                <a:solidFill>
                  <a:srgbClr val="FF9999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9999"/>
                </a:solidFill>
                <a:latin typeface="Carlito"/>
                <a:cs typeface="Carlito"/>
              </a:rPr>
              <a:t>feeling</a:t>
            </a:r>
            <a:r>
              <a:rPr sz="2800" i="1" spc="4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20" dirty="0">
                <a:solidFill>
                  <a:srgbClr val="FF9999"/>
                </a:solidFill>
                <a:latin typeface="Carlito"/>
                <a:cs typeface="Carlito"/>
              </a:rPr>
              <a:t>refreshed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4595495">
              <a:lnSpc>
                <a:spcPct val="100000"/>
              </a:lnSpc>
              <a:spcBef>
                <a:spcPts val="5"/>
              </a:spcBef>
            </a:pPr>
            <a:r>
              <a:rPr sz="2800" spc="-4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65506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4953000" cy="31026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</a:t>
            </a:r>
            <a:r>
              <a:rPr sz="2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endParaRPr sz="2800">
              <a:latin typeface="Carlito"/>
              <a:cs typeface="Carlito"/>
            </a:endParaRPr>
          </a:p>
          <a:p>
            <a:pPr marR="2763520" algn="r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  <a:p>
            <a:pPr marR="2792095" algn="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710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  <a:p>
            <a:pPr marR="2786380" algn="r">
              <a:lnSpc>
                <a:spcPct val="100000"/>
              </a:lnSpc>
              <a:spcBef>
                <a:spcPts val="600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desired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530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43839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9474835" cy="378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Templates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constructing valid</a:t>
            </a:r>
            <a:r>
              <a:rPr sz="32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Our basic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tools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establishing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truth of</a:t>
            </a:r>
            <a:r>
              <a:rPr sz="32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Fallacies</a:t>
            </a:r>
            <a:endParaRPr sz="3200" dirty="0">
              <a:latin typeface="Carlito"/>
              <a:cs typeface="Carlito"/>
            </a:endParaRPr>
          </a:p>
          <a:p>
            <a:pPr marL="12700" marR="5080" indent="914400">
              <a:lnSpc>
                <a:spcPts val="3460"/>
              </a:lnSpc>
              <a:spcBef>
                <a:spcPts val="1040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common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incorrect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reasoning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which lead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invalid</a:t>
            </a:r>
            <a:r>
              <a:rPr sz="32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720664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Rules of</a:t>
            </a:r>
            <a:r>
              <a:rPr sz="4800" spc="-90" dirty="0"/>
              <a:t> </a:t>
            </a:r>
            <a:r>
              <a:rPr sz="4800" spc="-20" dirty="0"/>
              <a:t>Inference</a:t>
            </a:r>
            <a:endParaRPr sz="4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10207625" cy="4507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</a:t>
            </a:r>
            <a:r>
              <a:rPr sz="2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endParaRPr sz="2800">
              <a:latin typeface="Carlito"/>
              <a:cs typeface="Carlito"/>
            </a:endParaRPr>
          </a:p>
          <a:p>
            <a:pPr marR="8018145" algn="r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  <a:p>
            <a:pPr marR="8047355" algn="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710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  <a:p>
            <a:pPr marR="8041005" algn="r">
              <a:lnSpc>
                <a:spcPct val="100000"/>
              </a:lnSpc>
              <a:spcBef>
                <a:spcPts val="600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desired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495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>
              <a:latin typeface="Carlito"/>
              <a:cs typeface="Carlito"/>
            </a:endParaRPr>
          </a:p>
          <a:p>
            <a:pPr marL="12700" marR="5080" indent="914400">
              <a:lnSpc>
                <a:spcPts val="3020"/>
              </a:lnSpc>
            </a:pPr>
            <a:r>
              <a:rPr sz="2800" spc="-6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give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valid argument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,  and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4105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72793"/>
            <a:ext cx="7858125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This argument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form shows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desired</a:t>
            </a:r>
            <a:r>
              <a:rPr sz="20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conclusion.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spc="-10" dirty="0">
                <a:solidFill>
                  <a:srgbClr val="FF9999"/>
                </a:solidFill>
                <a:latin typeface="Carlito"/>
                <a:cs typeface="Carlito"/>
              </a:rPr>
              <a:t>Step Reason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875635"/>
            <a:ext cx="219075" cy="2487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4.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6.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2875635"/>
            <a:ext cx="1090295" cy="24974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spc="-2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6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2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2700" marR="249554">
              <a:lnSpc>
                <a:spcPct val="130000"/>
              </a:lnSpc>
              <a:spcBef>
                <a:spcPts val="35"/>
              </a:spcBef>
            </a:pPr>
            <a:r>
              <a:rPr sz="2000" spc="-2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r  r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400" b="0" spc="100" dirty="0">
                <a:solidFill>
                  <a:srgbClr val="FF9999"/>
                </a:solidFill>
                <a:latin typeface="cwTeXFangSong"/>
                <a:cs typeface="cwTeXFangSong"/>
              </a:rPr>
              <a:t>￢</a:t>
            </a:r>
            <a:r>
              <a:rPr sz="2400" b="1" spc="100" dirty="0">
                <a:solidFill>
                  <a:srgbClr val="FF9999"/>
                </a:solidFill>
                <a:latin typeface="Carlito"/>
                <a:cs typeface="Carlito"/>
              </a:rPr>
              <a:t>q </a:t>
            </a:r>
            <a:r>
              <a:rPr sz="2400" b="1" dirty="0">
                <a:solidFill>
                  <a:srgbClr val="FF9999"/>
                </a:solidFill>
                <a:latin typeface="Carlito"/>
                <a:cs typeface="Carlito"/>
              </a:rPr>
              <a:t>→</a:t>
            </a:r>
            <a:r>
              <a:rPr sz="2400" b="1" spc="-18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9999"/>
                </a:solidFill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563" y="2875635"/>
            <a:ext cx="4069079" cy="2487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938655">
              <a:lnSpc>
                <a:spcPct val="132500"/>
              </a:lnSpc>
              <a:spcBef>
                <a:spcPts val="12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  Contrapositive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(1)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30000"/>
              </a:lnSpc>
              <a:spcBef>
                <a:spcPts val="4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Hypothetical syllogism using (2)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(3)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Hypothetical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syllogism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using (4)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(5)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94052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9903460" cy="4095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23875" indent="91440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propositional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logic is a sequence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Carlito"/>
              <a:cs typeface="Carlito"/>
            </a:endParaRPr>
          </a:p>
          <a:p>
            <a:pPr marL="927100">
              <a:lnSpc>
                <a:spcPts val="365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All but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final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32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called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premises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final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called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conclusion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Carlito"/>
              <a:cs typeface="Carlito"/>
            </a:endParaRPr>
          </a:p>
          <a:p>
            <a:pPr marL="12700" marR="733425" indent="914400">
              <a:lnSpc>
                <a:spcPts val="346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valid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if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truth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all its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premises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implies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32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true.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863787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Rules of</a:t>
            </a:r>
            <a:r>
              <a:rPr sz="4800" spc="-90" dirty="0"/>
              <a:t> </a:t>
            </a:r>
            <a:r>
              <a:rPr sz="4800" spc="-20" dirty="0"/>
              <a:t>Inference</a:t>
            </a:r>
            <a:endParaRPr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10265410" cy="2962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91440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argument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form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propositional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logic is a sequence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 compound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propositions involving propositional</a:t>
            </a:r>
            <a:r>
              <a:rPr sz="32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variables.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50">
              <a:latin typeface="Carlito"/>
              <a:cs typeface="Carlito"/>
            </a:endParaRPr>
          </a:p>
          <a:p>
            <a:pPr marL="12700" marR="20955" indent="914400">
              <a:lnSpc>
                <a:spcPts val="346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valid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no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matter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particular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substituted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propositional variables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its premises,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true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69946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Rules of</a:t>
            </a:r>
            <a:r>
              <a:rPr sz="4800" spc="-90" dirty="0"/>
              <a:t> </a:t>
            </a:r>
            <a:r>
              <a:rPr sz="4800" spc="-20" dirty="0"/>
              <a:t>Inference</a:t>
            </a:r>
            <a:endParaRPr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443173"/>
            <a:ext cx="5281930" cy="221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password.”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Therefore,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onto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network.”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9928"/>
            <a:ext cx="6059170" cy="2325370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4800" spc="-10" dirty="0"/>
              <a:t>Example</a:t>
            </a:r>
            <a:endParaRPr sz="4800" dirty="0"/>
          </a:p>
          <a:p>
            <a:pPr marL="12700" marR="22860">
              <a:lnSpc>
                <a:spcPct val="115999"/>
              </a:lnSpc>
              <a:spcBef>
                <a:spcPts val="1010"/>
              </a:spcBef>
            </a:pPr>
            <a:r>
              <a:rPr sz="3200" b="0" i="1" dirty="0">
                <a:solidFill>
                  <a:srgbClr val="FFFFFF"/>
                </a:solidFill>
                <a:latin typeface="Carlito"/>
                <a:cs typeface="Carlito"/>
              </a:rPr>
              <a:t>“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you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current password, 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you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can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log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onto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</a:t>
            </a:r>
            <a:r>
              <a:rPr sz="3200" i="1" spc="-5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60" dirty="0">
                <a:solidFill>
                  <a:srgbClr val="FF9999"/>
                </a:solidFill>
                <a:latin typeface="Carlito"/>
                <a:cs typeface="Carlito"/>
              </a:rPr>
              <a:t>network</a:t>
            </a:r>
            <a:r>
              <a:rPr sz="3200" b="0" i="1" spc="-60" dirty="0">
                <a:solidFill>
                  <a:srgbClr val="FFFFFF"/>
                </a:solidFill>
                <a:latin typeface="Carlito"/>
                <a:cs typeface="Carlito"/>
              </a:rPr>
              <a:t>.”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D9BF5A0B-5BCC-451E-8A9D-229E64FD5871}"/>
              </a:ext>
            </a:extLst>
          </p:cNvPr>
          <p:cNvSpPr txBox="1">
            <a:spLocks/>
          </p:cNvSpPr>
          <p:nvPr/>
        </p:nvSpPr>
        <p:spPr>
          <a:xfrm>
            <a:off x="594725" y="133577"/>
            <a:ext cx="11002550" cy="73270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175" algn="ctr">
              <a:lnSpc>
                <a:spcPts val="6915"/>
              </a:lnSpc>
              <a:spcBef>
                <a:spcPts val="95"/>
              </a:spcBef>
            </a:pPr>
            <a:r>
              <a:rPr lang="en-US" sz="2000" spc="-75" dirty="0"/>
              <a:t>Valid</a:t>
            </a:r>
            <a:r>
              <a:rPr lang="en-US" sz="2000" spc="-10" dirty="0"/>
              <a:t> </a:t>
            </a:r>
            <a:r>
              <a:rPr lang="en-US" sz="2000" spc="-20" dirty="0"/>
              <a:t>Arguments in</a:t>
            </a:r>
            <a:r>
              <a:rPr lang="en-US" sz="2000" dirty="0"/>
              <a:t> </a:t>
            </a:r>
            <a:r>
              <a:rPr lang="en-US" sz="2000" spc="-5" dirty="0"/>
              <a:t>Propositional</a:t>
            </a:r>
            <a:r>
              <a:rPr lang="en-US" sz="2000" spc="-60" dirty="0"/>
              <a:t> </a:t>
            </a:r>
            <a:r>
              <a:rPr lang="en-US" sz="2000" spc="-5" dirty="0"/>
              <a:t>Logic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267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</a:t>
            </a:r>
            <a:r>
              <a:rPr sz="32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994" y="2798275"/>
            <a:ext cx="997585" cy="115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spc="-300" dirty="0" smtClean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lang="en-US" sz="3200" spc="-300" dirty="0" smtClean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sz="3200" spc="-3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 smtClean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282" y="4012184"/>
            <a:ext cx="597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</a:t>
            </a:r>
            <a:r>
              <a:rPr sz="3200" spc="-9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5144770"/>
            <a:ext cx="7933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where </a:t>
            </a: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symbol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3200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40" dirty="0">
                <a:solidFill>
                  <a:srgbClr val="FFFFFF"/>
                </a:solidFill>
                <a:latin typeface="Carlito"/>
                <a:cs typeface="Carlito"/>
              </a:rPr>
              <a:t>therefore.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517906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  <p:sp>
        <p:nvSpPr>
          <p:cNvPr id="7" name="object 7"/>
          <p:cNvSpPr/>
          <p:nvPr/>
        </p:nvSpPr>
        <p:spPr>
          <a:xfrm>
            <a:off x="2567939" y="402488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7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9747" y="3104388"/>
            <a:ext cx="702945" cy="794385"/>
          </a:xfrm>
          <a:custGeom>
            <a:avLst/>
            <a:gdLst/>
            <a:ahLst/>
            <a:cxnLst/>
            <a:rect l="l" t="t" r="r" b="b"/>
            <a:pathLst>
              <a:path w="702945" h="794385">
                <a:moveTo>
                  <a:pt x="0" y="0"/>
                </a:moveTo>
                <a:lnTo>
                  <a:pt x="63156" y="2559"/>
                </a:lnTo>
                <a:lnTo>
                  <a:pt x="122593" y="9939"/>
                </a:lnTo>
                <a:lnTo>
                  <a:pt x="177320" y="21693"/>
                </a:lnTo>
                <a:lnTo>
                  <a:pt x="226346" y="37373"/>
                </a:lnTo>
                <a:lnTo>
                  <a:pt x="268680" y="56531"/>
                </a:lnTo>
                <a:lnTo>
                  <a:pt x="303332" y="78721"/>
                </a:lnTo>
                <a:lnTo>
                  <a:pt x="345623" y="130404"/>
                </a:lnTo>
                <a:lnTo>
                  <a:pt x="351281" y="159003"/>
                </a:lnTo>
                <a:lnTo>
                  <a:pt x="351281" y="227964"/>
                </a:lnTo>
                <a:lnTo>
                  <a:pt x="356940" y="256530"/>
                </a:lnTo>
                <a:lnTo>
                  <a:pt x="399231" y="308191"/>
                </a:lnTo>
                <a:lnTo>
                  <a:pt x="433883" y="330385"/>
                </a:lnTo>
                <a:lnTo>
                  <a:pt x="476217" y="349553"/>
                </a:lnTo>
                <a:lnTo>
                  <a:pt x="525243" y="365247"/>
                </a:lnTo>
                <a:lnTo>
                  <a:pt x="579970" y="377014"/>
                </a:lnTo>
                <a:lnTo>
                  <a:pt x="639407" y="384405"/>
                </a:lnTo>
                <a:lnTo>
                  <a:pt x="702563" y="386969"/>
                </a:lnTo>
                <a:lnTo>
                  <a:pt x="639407" y="389528"/>
                </a:lnTo>
                <a:lnTo>
                  <a:pt x="579970" y="396907"/>
                </a:lnTo>
                <a:lnTo>
                  <a:pt x="525243" y="408657"/>
                </a:lnTo>
                <a:lnTo>
                  <a:pt x="476217" y="424331"/>
                </a:lnTo>
                <a:lnTo>
                  <a:pt x="433883" y="443478"/>
                </a:lnTo>
                <a:lnTo>
                  <a:pt x="399231" y="465652"/>
                </a:lnTo>
                <a:lnTo>
                  <a:pt x="356940" y="517284"/>
                </a:lnTo>
                <a:lnTo>
                  <a:pt x="351281" y="545845"/>
                </a:lnTo>
                <a:lnTo>
                  <a:pt x="351281" y="635000"/>
                </a:lnTo>
                <a:lnTo>
                  <a:pt x="345623" y="663599"/>
                </a:lnTo>
                <a:lnTo>
                  <a:pt x="303332" y="715282"/>
                </a:lnTo>
                <a:lnTo>
                  <a:pt x="268680" y="737472"/>
                </a:lnTo>
                <a:lnTo>
                  <a:pt x="226346" y="756630"/>
                </a:lnTo>
                <a:lnTo>
                  <a:pt x="177320" y="772310"/>
                </a:lnTo>
                <a:lnTo>
                  <a:pt x="122593" y="784064"/>
                </a:lnTo>
                <a:lnTo>
                  <a:pt x="63156" y="791444"/>
                </a:lnTo>
                <a:lnTo>
                  <a:pt x="0" y="794004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9935" y="4312920"/>
            <a:ext cx="703580" cy="76200"/>
          </a:xfrm>
          <a:custGeom>
            <a:avLst/>
            <a:gdLst/>
            <a:ahLst/>
            <a:cxnLst/>
            <a:rect l="l" t="t" r="r" b="b"/>
            <a:pathLst>
              <a:path w="703579" h="76200">
                <a:moveTo>
                  <a:pt x="626872" y="0"/>
                </a:moveTo>
                <a:lnTo>
                  <a:pt x="626872" y="76199"/>
                </a:lnTo>
                <a:lnTo>
                  <a:pt x="690372" y="44449"/>
                </a:lnTo>
                <a:lnTo>
                  <a:pt x="639572" y="44449"/>
                </a:lnTo>
                <a:lnTo>
                  <a:pt x="639572" y="31749"/>
                </a:lnTo>
                <a:lnTo>
                  <a:pt x="690372" y="31749"/>
                </a:lnTo>
                <a:lnTo>
                  <a:pt x="626872" y="0"/>
                </a:lnTo>
                <a:close/>
              </a:path>
              <a:path w="703579" h="76200">
                <a:moveTo>
                  <a:pt x="62687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26872" y="44449"/>
                </a:lnTo>
                <a:lnTo>
                  <a:pt x="626872" y="31749"/>
                </a:lnTo>
                <a:close/>
              </a:path>
              <a:path w="703579" h="76200">
                <a:moveTo>
                  <a:pt x="690372" y="31749"/>
                </a:moveTo>
                <a:lnTo>
                  <a:pt x="639572" y="31749"/>
                </a:lnTo>
                <a:lnTo>
                  <a:pt x="639572" y="44449"/>
                </a:lnTo>
                <a:lnTo>
                  <a:pt x="690372" y="44449"/>
                </a:lnTo>
                <a:lnTo>
                  <a:pt x="703072" y="38099"/>
                </a:lnTo>
                <a:lnTo>
                  <a:pt x="690372" y="3174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83555" y="3183382"/>
            <a:ext cx="188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9999"/>
                </a:solidFill>
                <a:latin typeface="Carlito"/>
                <a:cs typeface="Carlito"/>
              </a:rPr>
              <a:t>PREMIS</a:t>
            </a:r>
            <a:r>
              <a:rPr sz="3600" spc="-35" dirty="0">
                <a:solidFill>
                  <a:srgbClr val="FF9999"/>
                </a:solidFill>
                <a:latin typeface="Carlito"/>
                <a:cs typeface="Carlito"/>
              </a:rPr>
              <a:t>E</a:t>
            </a:r>
            <a:r>
              <a:rPr sz="3600" dirty="0">
                <a:solidFill>
                  <a:srgbClr val="FF9999"/>
                </a:solidFill>
                <a:latin typeface="Carlito"/>
                <a:cs typeface="Carlito"/>
              </a:rPr>
              <a:t>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3555" y="4103573"/>
            <a:ext cx="2508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9999"/>
                </a:solidFill>
                <a:latin typeface="Carlito"/>
                <a:cs typeface="Carlito"/>
              </a:rPr>
              <a:t>CONCLUSION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843" y="1745056"/>
            <a:ext cx="11052314" cy="363945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762635" indent="914400">
              <a:lnSpc>
                <a:spcPts val="3460"/>
              </a:lnSpc>
              <a:spcBef>
                <a:spcPts val="535"/>
              </a:spcBef>
            </a:pPr>
            <a:r>
              <a:rPr sz="3200" spc="-14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determine whether this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valid argument, 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whether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endParaRPr lang="en-US" sz="3200" spc="-1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762635" indent="914400">
              <a:lnSpc>
                <a:spcPts val="3460"/>
              </a:lnSpc>
              <a:spcBef>
                <a:spcPts val="535"/>
              </a:spcBef>
            </a:pP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onto</a:t>
            </a:r>
            <a:r>
              <a:rPr sz="3200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network”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lang="en-US" sz="3200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762635" indent="914400">
              <a:lnSpc>
                <a:spcPts val="3460"/>
              </a:lnSpc>
              <a:spcBef>
                <a:spcPts val="535"/>
              </a:spcBef>
            </a:pPr>
            <a:endParaRPr lang="en-US" sz="3200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premises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“If</a:t>
            </a:r>
            <a:r>
              <a:rPr sz="3200" spc="-6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3200" spc="-19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password,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onto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network”</a:t>
            </a:r>
            <a:r>
              <a:rPr sz="32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have  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password” </a:t>
            </a:r>
            <a:endParaRPr lang="en-US" sz="3200" spc="-1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endParaRPr lang="en-US" sz="3200" b="1" spc="-1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are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both</a:t>
            </a:r>
            <a:r>
              <a:rPr sz="3200" b="1" spc="-9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true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503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1770</Words>
  <Application>Microsoft Office PowerPoint</Application>
  <PresentationFormat>Custom</PresentationFormat>
  <Paragraphs>246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Ion</vt:lpstr>
      <vt:lpstr>LECTURE # 4</vt:lpstr>
      <vt:lpstr>Rules of Inference</vt:lpstr>
      <vt:lpstr>PowerPoint Presentation</vt:lpstr>
      <vt:lpstr>Rules of Inference</vt:lpstr>
      <vt:lpstr>Rules of Inference</vt:lpstr>
      <vt:lpstr>Rules of Inference</vt:lpstr>
      <vt:lpstr>Example “If you have a current password,  then you can log onto the network.”</vt:lpstr>
      <vt:lpstr>Example</vt:lpstr>
      <vt:lpstr>Example</vt:lpstr>
      <vt:lpstr>PowerPoint Presentation</vt:lpstr>
      <vt:lpstr>PowerPoint Presentation</vt:lpstr>
      <vt:lpstr>Example</vt:lpstr>
      <vt:lpstr>Solution</vt:lpstr>
      <vt:lpstr>Example</vt:lpstr>
      <vt:lpstr>Solution “ It is below freezing and raining now.  Therefore, it is below freezing now. ”</vt:lpstr>
      <vt:lpstr>Example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Proof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4</dc:title>
  <dc:creator>Saima Ashraf</dc:creator>
  <cp:lastModifiedBy>R.C</cp:lastModifiedBy>
  <cp:revision>17</cp:revision>
  <dcterms:created xsi:type="dcterms:W3CDTF">2020-12-10T01:31:24Z</dcterms:created>
  <dcterms:modified xsi:type="dcterms:W3CDTF">2021-09-13T08:06:02Z</dcterms:modified>
</cp:coreProperties>
</file>