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626" r:id="rId2"/>
    <p:sldId id="625" r:id="rId3"/>
    <p:sldId id="617" r:id="rId4"/>
    <p:sldId id="624" r:id="rId5"/>
    <p:sldId id="627" r:id="rId6"/>
    <p:sldId id="628" r:id="rId7"/>
    <p:sldId id="640" r:id="rId8"/>
    <p:sldId id="629" r:id="rId9"/>
    <p:sldId id="630" r:id="rId10"/>
    <p:sldId id="631" r:id="rId11"/>
    <p:sldId id="641" r:id="rId12"/>
    <p:sldId id="642" r:id="rId13"/>
    <p:sldId id="643" r:id="rId14"/>
    <p:sldId id="645" r:id="rId15"/>
    <p:sldId id="6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C1F679-B332-43F7-9967-FAC5FC644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BA0C74-D937-49B7-A28C-646F0F6BB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0C5688-955D-4D28-AFD8-686F012D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1553CE-E899-4D62-8914-34954D37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699525-5134-4054-8AC4-EE88D5C6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455E9-4F91-40FB-9F5F-93042B5B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E163D4F-6A5B-48F8-ABAB-834C477A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C02ACB-5820-4757-AA30-4A4366AC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869A8F-8066-4DE1-858F-9F40ADCC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CB2115-1155-42B0-B9D2-8AA3D0B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EAB0A7C-1C26-49DC-B7C1-6474A5AC3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0483FC-91CC-484A-9047-9F4339B8A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3D418B-A09E-4259-8B37-8713DB69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85AE3D-F10A-463C-B55D-554D5B3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0999D3-6A7E-4231-9225-FB968FA8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9B49D-C366-4890-9B04-FDAD9F7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32A575-4079-4765-A18E-7DC2E2FF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6F431C-0B38-4434-856A-F4741C1A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2080C1-5A89-4BF6-AD5C-6BF9983C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46CD3A-840E-4E15-9D8D-561DE178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357941-E892-4303-ABC5-C3DC46E3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5184A1-D35E-4BFF-838C-B33CF2EE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BF3D44-DACE-445C-87E6-41BF7F01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D8AA91-A146-45B6-9526-066CB2CF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FC2C2F-9E24-4029-BD8A-E3866CCD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9EB365-DD5F-4BE2-A956-1C0FF95A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7C3E60-0DA9-4E07-87D4-84AAEB309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DA0C795-5CDA-42EC-A255-6128ED11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D3A013A-5AD6-4701-9D8A-44BF81E1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A6EB09-A4EF-4ADE-BA95-203DBDE1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B60A96-7F8B-419E-B77B-D54FF147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B7AAE-E7E9-4337-9214-9B256684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3045C1-5327-4392-B890-E242B29F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E1777C-ACE1-4453-AD99-6C2083C81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1AC17DF-B411-44D5-8E6F-57508D541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EB540F2-3D9B-4674-B85F-6E646227F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E96EC36-B579-485E-A113-04337B22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0034CFE-58C6-4CD1-8FB3-2D1EB5E4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657BB7F-2483-418E-BBF8-A3FB7591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6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3F576-C4BE-437E-BC2A-0C8B2F29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4842403-F814-4889-B9CD-C4D4E37F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AE67609-2F8D-4144-85D3-6A89F628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721DD5-D2AD-4ACE-A8DF-5B637B8D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F17B807-FF49-44C2-A7FB-6548445D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BEAF0A6-94CD-4D3F-A67B-E436B32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016E2EF-93BE-4991-BBF9-BD70B1EC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B75A06-2DFE-4745-BC81-D8FE4E47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A74868-B261-4E1D-94AC-4F82C444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A1B1E1-2A31-4961-92B4-28D96D91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197E37-E7CB-48A5-972B-366D06AA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F96ACD-6DF0-44EB-9582-24D6F452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DB34B8-38EF-431C-9701-7703153D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1DD722-0ADE-4B64-A7AD-186074F5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A785F73-0352-4E5C-9BD6-5201F07C2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C4CC24-5802-460D-BB4D-D6A065CA3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32B5EA-4321-4E03-A978-BCB9659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B1A088D-493E-4011-89BD-9DBAB96C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19247E-3BE8-4283-8BB2-4CC179AA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89BBAF7-27E7-4EC5-BFF3-C8796EF3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271A06-2F8E-4555-9A7B-EB901836A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08D1C0-66D6-410D-8349-7E459291F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44AD4-40BD-460D-A979-658326C2687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88F8D8-1A0F-455B-B56D-1B5EA7B89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6C84EC-6830-4B81-B6D0-3390E30D7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6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5151F7-500B-4172-917C-84096DBB4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22E414-E622-45E5-8298-10DCF9DFD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METHODS OF PROOF </a:t>
            </a:r>
          </a:p>
        </p:txBody>
      </p:sp>
    </p:spTree>
    <p:extLst>
      <p:ext uri="{BB962C8B-B14F-4D97-AF65-F5344CB8AC3E}">
        <p14:creationId xmlns:p14="http://schemas.microsoft.com/office/powerpoint/2010/main" val="4851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16D119B-D2BF-49D0-927F-0338A29366DF}"/>
              </a:ext>
            </a:extLst>
          </p:cNvPr>
          <p:cNvSpPr txBox="1"/>
          <p:nvPr/>
        </p:nvSpPr>
        <p:spPr>
          <a:xfrm>
            <a:off x="318052" y="626309"/>
            <a:ext cx="1138361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BY COUNTER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Disprove the statement by giving a counter example.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# 1</a:t>
            </a:r>
          </a:p>
          <a:p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real numbers a and b, if a &lt; b then a^2 &lt; b^2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= -5 and b = -2 then clearly - 5 &lt; - 2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a^2 = (-5)^2 = 25 and b^2 = (-2)^2 = 4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25 &gt; 4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disproves the given statement.</a:t>
            </a:r>
          </a:p>
        </p:txBody>
      </p:sp>
    </p:spTree>
    <p:extLst>
      <p:ext uri="{BB962C8B-B14F-4D97-AF65-F5344CB8AC3E}">
        <p14:creationId xmlns:p14="http://schemas.microsoft.com/office/powerpoint/2010/main" val="404497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AB33570-9C1D-45E5-931C-00230A4D461B}"/>
              </a:ext>
            </a:extLst>
          </p:cNvPr>
          <p:cNvSpPr txBox="1"/>
          <p:nvPr/>
        </p:nvSpPr>
        <p:spPr>
          <a:xfrm>
            <a:off x="655983" y="4893695"/>
            <a:ext cx="7507356" cy="92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(¬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B7C695B-4385-4E92-AA72-D88F0604DCF8}"/>
              </a:ext>
            </a:extLst>
          </p:cNvPr>
          <p:cNvSpPr txBox="1"/>
          <p:nvPr/>
        </p:nvSpPr>
        <p:spPr>
          <a:xfrm>
            <a:off x="655983" y="48133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BY CONTRPOSITIVE: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00C9F36-2558-446F-91FA-3672D67806D7}"/>
              </a:ext>
            </a:extLst>
          </p:cNvPr>
          <p:cNvSpPr txBox="1"/>
          <p:nvPr/>
        </p:nvSpPr>
        <p:spPr>
          <a:xfrm>
            <a:off x="536714" y="1503153"/>
            <a:ext cx="104559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proof by contraposition is based on the logical equivalence between a statement and its contrapositive. Therefore, the implication p→ q can be proved by showing that its contrapositive ~ q → ~ p is true.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contrapositive is usually proved directly.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proof by contrapositive may be summarized as: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 the statement in the form if p then q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Rewrite this statement in the contrapositive form if not q then not p.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Prove the contrapositive by a direct proof. </a:t>
            </a:r>
          </a:p>
        </p:txBody>
      </p:sp>
    </p:spTree>
    <p:extLst>
      <p:ext uri="{BB962C8B-B14F-4D97-AF65-F5344CB8AC3E}">
        <p14:creationId xmlns:p14="http://schemas.microsoft.com/office/powerpoint/2010/main" val="330635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F449DE-D9AA-49ED-9D84-B327ECA07D19}"/>
              </a:ext>
            </a:extLst>
          </p:cNvPr>
          <p:cNvSpPr txBox="1"/>
          <p:nvPr/>
        </p:nvSpPr>
        <p:spPr>
          <a:xfrm>
            <a:off x="450573" y="162484"/>
            <a:ext cx="11198087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proof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contrapositive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statement: “If n^2 is an Odd integer then n is an odd integer.”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P=n^2 is an odd integer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 n is odd,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¬P=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2k  for some integer k(even). 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¬Q=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even.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n^2 = (2k )^2 = 4k^2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=  2(2k^2)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= 2r                      where r = (2k^2 ) ∈Z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n^2 is even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contrapositive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our supposition is TRUE.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given statement is true And result hold its property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(¬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000" spc="-3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6ECFFE-D119-4F50-B121-32C0A64780F9}"/>
              </a:ext>
            </a:extLst>
          </p:cNvPr>
          <p:cNvSpPr txBox="1"/>
          <p:nvPr/>
        </p:nvSpPr>
        <p:spPr>
          <a:xfrm>
            <a:off x="1272207" y="1989289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800" spc="-3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i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spc="-27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(¬</a:t>
            </a:r>
            <a:r>
              <a:rPr lang="en-US" sz="1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1800" spc="-3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1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4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9B27B18-CAD4-419F-9B67-90D94FED361B}"/>
              </a:ext>
            </a:extLst>
          </p:cNvPr>
          <p:cNvSpPr txBox="1"/>
          <p:nvPr/>
        </p:nvSpPr>
        <p:spPr>
          <a:xfrm>
            <a:off x="655983" y="48133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BY CONTRDICTION: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F2583A4-0ABA-4C99-88A5-C4BCAB6A9610}"/>
              </a:ext>
            </a:extLst>
          </p:cNvPr>
          <p:cNvSpPr txBox="1"/>
          <p:nvPr/>
        </p:nvSpPr>
        <p:spPr>
          <a:xfrm>
            <a:off x="556591" y="1267241"/>
            <a:ext cx="10204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proof by contradiction is based on the fact that either a statement is true or it is false but not both. Hence the supposition, that the statement to be proved is false, leads logically to a contradiction,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to prove an implication p → q by contradiction method, we suppose that the condition p and the negation of the conclusion q, i.e., (p ∧ ~q) is true and ultimately arrive at a contradiction.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BC74B0-FBBC-4DC1-8ABB-A81C0B47927C}"/>
              </a:ext>
            </a:extLst>
          </p:cNvPr>
          <p:cNvSpPr txBox="1"/>
          <p:nvPr/>
        </p:nvSpPr>
        <p:spPr>
          <a:xfrm>
            <a:off x="3703983" y="26715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→ q = (p ∧ ~q)     FORMULA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22EC49-4792-4783-B612-A63385F3BC65}"/>
              </a:ext>
            </a:extLst>
          </p:cNvPr>
          <p:cNvSpPr txBox="1"/>
          <p:nvPr/>
        </p:nvSpPr>
        <p:spPr>
          <a:xfrm>
            <a:off x="655983" y="3774878"/>
            <a:ext cx="104758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theorems in mathematics are conditional statements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negation of he implication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~(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≡ ~(~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p∨q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≡ ~(~p) ∧(~q)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≡ p ∧ ~q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if the implication is true, then its negation must be false, i.e., leads to a contradiction. </a:t>
            </a:r>
          </a:p>
        </p:txBody>
      </p:sp>
    </p:spTree>
    <p:extLst>
      <p:ext uri="{BB962C8B-B14F-4D97-AF65-F5344CB8AC3E}">
        <p14:creationId xmlns:p14="http://schemas.microsoft.com/office/powerpoint/2010/main" val="233141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19" y="1923267"/>
            <a:ext cx="10361295" cy="4081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	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“If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is odd, then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odd.”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is odd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  <a:tabLst>
                <a:tab pos="190690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                 def. of even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  <a:tabLst>
                <a:tab pos="1906905" algn="l"/>
              </a:tabLst>
            </a:pPr>
            <a:r>
              <a:rPr lang="en-US" sz="24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  <a:tabLst>
                <a:tab pos="1906905" algn="l"/>
              </a:tabLst>
            </a:pPr>
            <a:endParaRPr lang="en-US" sz="20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619" y="615188"/>
            <a:ext cx="584740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4000" b="1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sz="4000" b="1" spc="-15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769" y="1373842"/>
            <a:ext cx="11395075" cy="40663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715">
              <a:lnSpc>
                <a:spcPts val="3460"/>
              </a:lnSpc>
              <a:spcBef>
                <a:spcPts val="1045"/>
              </a:spcBef>
              <a:tabLst>
                <a:tab pos="804545" algn="l"/>
                <a:tab pos="1990725" algn="l"/>
                <a:tab pos="2784475" algn="l"/>
                <a:tab pos="4712970" algn="l"/>
                <a:tab pos="5351780" algn="l"/>
                <a:tab pos="8096250" algn="l"/>
                <a:tab pos="9634220" algn="l"/>
                <a:tab pos="10086975" algn="l"/>
                <a:tab pos="10582275" algn="l"/>
              </a:tabLst>
            </a:pP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the	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	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	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(assuming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definition,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spcBef>
                <a:spcPts val="265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=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3(2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02565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</a:p>
          <a:p>
            <a:pPr marL="202565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2(3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</a:pP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4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3n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sz="24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(¬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concludes our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19" y="710236"/>
            <a:ext cx="21361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425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A32392-1C38-4A60-9578-5DF7422AA0E5}"/>
              </a:ext>
            </a:extLst>
          </p:cNvPr>
          <p:cNvSpPr txBox="1"/>
          <p:nvPr/>
        </p:nvSpPr>
        <p:spPr>
          <a:xfrm>
            <a:off x="159025" y="814435"/>
            <a:ext cx="11357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PROOF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written mathematics, one must understand what makes up a correct mathematical argument, that is, a proof.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requires an under standing of the techniques used to build proofs.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theorems in mathematics are implications, p → q. The techniques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proving implications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rise to different methods of proofs.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6B65F5B-EBC6-4BFB-A7A6-BFC9D5D0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043" y="3676757"/>
            <a:ext cx="5553075" cy="30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615" y="323705"/>
            <a:ext cx="576466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1215D98-329B-46C9-8B00-9AC3D8B9B27B}"/>
              </a:ext>
            </a:extLst>
          </p:cNvPr>
          <p:cNvSpPr txBox="1"/>
          <p:nvPr/>
        </p:nvSpPr>
        <p:spPr>
          <a:xfrm>
            <a:off x="3048000" y="17219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assertion that can be shown to be true.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="" xmlns:a16="http://schemas.microsoft.com/office/drawing/2014/main" id="{388F6373-B9D6-4B96-9FE1-F80FFBF9D5DB}"/>
              </a:ext>
            </a:extLst>
          </p:cNvPr>
          <p:cNvSpPr txBox="1"/>
          <p:nvPr/>
        </p:nvSpPr>
        <p:spPr>
          <a:xfrm>
            <a:off x="744855" y="1525823"/>
            <a:ext cx="23031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53DBC44-7A07-4260-8212-F3FF99EEC430}"/>
              </a:ext>
            </a:extLst>
          </p:cNvPr>
          <p:cNvSpPr txBox="1"/>
          <p:nvPr/>
        </p:nvSpPr>
        <p:spPr>
          <a:xfrm>
            <a:off x="3220278" y="2282743"/>
            <a:ext cx="6096000" cy="487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theorem used to prove other theorems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="" xmlns:a16="http://schemas.microsoft.com/office/drawing/2014/main" id="{D7850E21-48E3-46A1-9F54-E71AE0F2BE34}"/>
              </a:ext>
            </a:extLst>
          </p:cNvPr>
          <p:cNvSpPr txBox="1"/>
          <p:nvPr/>
        </p:nvSpPr>
        <p:spPr>
          <a:xfrm>
            <a:off x="744855" y="2397284"/>
            <a:ext cx="238285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="" xmlns:a16="http://schemas.microsoft.com/office/drawing/2014/main" id="{6910054E-91B4-4182-94CB-76784143355B}"/>
              </a:ext>
            </a:extLst>
          </p:cNvPr>
          <p:cNvSpPr txBox="1"/>
          <p:nvPr/>
        </p:nvSpPr>
        <p:spPr>
          <a:xfrm>
            <a:off x="776136" y="3123836"/>
            <a:ext cx="23202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3C2981E-02BF-4190-82EE-E652564004CA}"/>
              </a:ext>
            </a:extLst>
          </p:cNvPr>
          <p:cNvSpPr txBox="1"/>
          <p:nvPr/>
        </p:nvSpPr>
        <p:spPr>
          <a:xfrm>
            <a:off x="3220278" y="301141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proposition that can be proved as a consequence of a theorem that has just been proved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="" xmlns:a16="http://schemas.microsoft.com/office/drawing/2014/main" id="{F49BC464-D994-4D03-87A0-8642489FB3E0}"/>
              </a:ext>
            </a:extLst>
          </p:cNvPr>
          <p:cNvSpPr txBox="1"/>
          <p:nvPr/>
        </p:nvSpPr>
        <p:spPr>
          <a:xfrm>
            <a:off x="744855" y="3850388"/>
            <a:ext cx="27768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Conjecture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E3D1031-67AB-4605-A8E7-A6D9D8465CA6}"/>
              </a:ext>
            </a:extLst>
          </p:cNvPr>
          <p:cNvSpPr txBox="1"/>
          <p:nvPr/>
        </p:nvSpPr>
        <p:spPr>
          <a:xfrm>
            <a:off x="3385946" y="3833321"/>
            <a:ext cx="8230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assertion proposed to be true, but that has not been proved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="" xmlns:a16="http://schemas.microsoft.com/office/drawing/2014/main" id="{74120A87-AEFE-4933-B849-2F71AC645C45}"/>
              </a:ext>
            </a:extLst>
          </p:cNvPr>
          <p:cNvSpPr txBox="1">
            <a:spLocks/>
          </p:cNvSpPr>
          <p:nvPr/>
        </p:nvSpPr>
        <p:spPr>
          <a:xfrm>
            <a:off x="776136" y="4767146"/>
            <a:ext cx="1648460" cy="2590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563DAF1-A397-46B7-9C8F-9DBA78831A5D}"/>
              </a:ext>
            </a:extLst>
          </p:cNvPr>
          <p:cNvSpPr txBox="1"/>
          <p:nvPr/>
        </p:nvSpPr>
        <p:spPr>
          <a:xfrm>
            <a:off x="3385946" y="460428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statement that is assumed to be true and that can be used as a basis for proving theorems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766" y="235910"/>
            <a:ext cx="10849573" cy="78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">
              <a:lnSpc>
                <a:spcPts val="6915"/>
              </a:lnSpc>
              <a:spcBef>
                <a:spcPts val="95"/>
              </a:spcBef>
            </a:pPr>
            <a:r>
              <a:rPr sz="32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32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Theorems </a:t>
            </a:r>
            <a:r>
              <a:rPr sz="3200"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Stated</a:t>
            </a:r>
            <a:endParaRPr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="" xmlns:a16="http://schemas.microsoft.com/office/drawing/2014/main" id="{3BB24F17-60B1-4FF7-902B-02B193FE579B}"/>
              </a:ext>
            </a:extLst>
          </p:cNvPr>
          <p:cNvSpPr txBox="1"/>
          <p:nvPr/>
        </p:nvSpPr>
        <p:spPr>
          <a:xfrm>
            <a:off x="523056" y="2217472"/>
            <a:ext cx="10358755" cy="616836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90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 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domain.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2D102ACD-63BA-427E-B067-2EA0B3116B9E}"/>
              </a:ext>
            </a:extLst>
          </p:cNvPr>
          <p:cNvSpPr txBox="1"/>
          <p:nvPr/>
        </p:nvSpPr>
        <p:spPr>
          <a:xfrm>
            <a:off x="523056" y="3244572"/>
            <a:ext cx="10197465" cy="3267946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1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5055" marR="807085" algn="ctr">
              <a:lnSpc>
                <a:spcPct val="115900"/>
              </a:lnSpc>
              <a:spcBef>
                <a:spcPts val="5"/>
              </a:spcBef>
            </a:pP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20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000" b="1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 spc="15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0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1" spc="104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00000"/>
              </a:lnSpc>
              <a:spcBef>
                <a:spcPts val="270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</a:p>
          <a:p>
            <a:pPr marL="260350" algn="ctr">
              <a:lnSpc>
                <a:spcPct val="100000"/>
              </a:lnSpc>
              <a:spcBef>
                <a:spcPts val="615"/>
              </a:spcBef>
            </a:pP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numbers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000" b="1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 spc="15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000" b="1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1" spc="104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marR="899794">
              <a:lnSpc>
                <a:spcPts val="3479"/>
              </a:lnSpc>
              <a:tabLst>
                <a:tab pos="481393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in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real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	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20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spc="-37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20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7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127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="" xmlns:a16="http://schemas.microsoft.com/office/drawing/2014/main" id="{3CB4F313-5621-4CDA-B93F-A68CF6C9F008}"/>
              </a:ext>
            </a:extLst>
          </p:cNvPr>
          <p:cNvSpPr txBox="1">
            <a:spLocks/>
          </p:cNvSpPr>
          <p:nvPr/>
        </p:nvSpPr>
        <p:spPr>
          <a:xfrm>
            <a:off x="523056" y="1624028"/>
            <a:ext cx="3588800" cy="4437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284B7B-5052-48CC-9493-B706CAF985BD}"/>
              </a:ext>
            </a:extLst>
          </p:cNvPr>
          <p:cNvSpPr txBox="1"/>
          <p:nvPr/>
        </p:nvSpPr>
        <p:spPr>
          <a:xfrm>
            <a:off x="530087" y="685297"/>
            <a:ext cx="115426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PROOF: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 proof of p →q  is logical valid argument in which we start with the assumption that “P” is true and then using “P” as well as other AXIOMS show directly that “Q” is true.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implication p →q can be proved by showing that if p is true, on the basis of p ,  q must also be true.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type of  proof  is called a direct proof.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direct proof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1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800" spc="-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1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as  </a:t>
            </a:r>
            <a:r>
              <a:rPr lang="en-US" sz="1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follows: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1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18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7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3C4D5C-E60B-499A-8747-60CE27B3CF68}"/>
              </a:ext>
            </a:extLst>
          </p:cNvPr>
          <p:cNvSpPr txBox="1"/>
          <p:nvPr/>
        </p:nvSpPr>
        <p:spPr>
          <a:xfrm>
            <a:off x="490330" y="611761"/>
            <a:ext cx="111185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BASICS: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integer n is even if, and only if, n = 2k for some integer k. 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integer n is odd if, and only if, n = 2k + 1 for some integer k. </a:t>
            </a:r>
          </a:p>
        </p:txBody>
      </p:sp>
    </p:spTree>
    <p:extLst>
      <p:ext uri="{BB962C8B-B14F-4D97-AF65-F5344CB8AC3E}">
        <p14:creationId xmlns:p14="http://schemas.microsoft.com/office/powerpoint/2010/main" val="106893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8A81084-5B6E-4826-A051-5B4E9331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888"/>
            <a:ext cx="12123750" cy="490330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="" xmlns:a16="http://schemas.microsoft.com/office/drawing/2014/main" id="{49CAD22E-2FFB-4FE7-969F-06ACB16F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</p:spPr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36383" y="399245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70C8DC-CBDB-4734-8CAC-E1CFE9D4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565"/>
            <a:ext cx="11891465" cy="52081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509" y="397565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1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C12A4B6-AF55-494E-92B6-ABB3718C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9" y="703400"/>
            <a:ext cx="10450936" cy="5101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3509" y="397565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2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835</Words>
  <Application>Microsoft Office PowerPoint</Application>
  <PresentationFormat>Custom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LECTURE # 5</vt:lpstr>
      <vt:lpstr>PowerPoint Presentation</vt:lpstr>
      <vt:lpstr>Terminologies</vt:lpstr>
      <vt:lpstr>Understanding How Theorems Are Stated</vt:lpstr>
      <vt:lpstr>PowerPoint Presentation</vt:lpstr>
      <vt:lpstr>PowerPoint Presentation</vt:lpstr>
      <vt:lpstr>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Saima Ashraf</dc:creator>
  <cp:lastModifiedBy>R.C</cp:lastModifiedBy>
  <cp:revision>38</cp:revision>
  <dcterms:created xsi:type="dcterms:W3CDTF">2020-12-09T23:43:49Z</dcterms:created>
  <dcterms:modified xsi:type="dcterms:W3CDTF">2021-09-13T08:34:23Z</dcterms:modified>
</cp:coreProperties>
</file>