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74" r:id="rId5"/>
    <p:sldId id="275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66" r:id="rId14"/>
    <p:sldId id="348" r:id="rId15"/>
    <p:sldId id="349" r:id="rId16"/>
    <p:sldId id="364" r:id="rId17"/>
    <p:sldId id="365" r:id="rId18"/>
    <p:sldId id="297" r:id="rId19"/>
    <p:sldId id="295" r:id="rId20"/>
    <p:sldId id="264" r:id="rId21"/>
    <p:sldId id="266" r:id="rId22"/>
    <p:sldId id="267" r:id="rId23"/>
    <p:sldId id="268" r:id="rId24"/>
    <p:sldId id="257" r:id="rId25"/>
    <p:sldId id="258" r:id="rId26"/>
    <p:sldId id="259" r:id="rId27"/>
    <p:sldId id="260" r:id="rId28"/>
    <p:sldId id="269" r:id="rId29"/>
    <p:sldId id="261" r:id="rId30"/>
    <p:sldId id="270" r:id="rId31"/>
    <p:sldId id="271" r:id="rId32"/>
    <p:sldId id="272" r:id="rId33"/>
    <p:sldId id="27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-119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662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33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75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88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78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16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94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3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6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87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0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0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36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4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8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09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8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719985-A086-4708-92A2-75F5A53C408F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883AF2-CD9C-4C88-A216-F78985C11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41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4D149-88A0-4A98-8494-86051BEAC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Memory Management in Programming Languages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61181D-2D39-4AB0-B48D-3DB43E102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b="1" dirty="0"/>
              <a:t>Lecture # 5</a:t>
            </a:r>
          </a:p>
        </p:txBody>
      </p:sp>
    </p:spTree>
    <p:extLst>
      <p:ext uri="{BB962C8B-B14F-4D97-AF65-F5344CB8AC3E}">
        <p14:creationId xmlns:p14="http://schemas.microsoft.com/office/powerpoint/2010/main" val="26108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563999-D808-483A-9CAC-62E7DEBEF078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Management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Some languages (e.g. C, C++) leave heap storage deallocation to the programmer</a:t>
            </a:r>
          </a:p>
          <a:p>
            <a:pPr lvl="1" eaLnBrk="1" hangingPunct="1"/>
            <a:r>
              <a:rPr lang="en-US" altLang="en-US" sz="2800" b="1" dirty="0">
                <a:latin typeface="Courier New" pitchFamily="49" charset="0"/>
              </a:rPr>
              <a:t>delete</a:t>
            </a:r>
          </a:p>
          <a:p>
            <a:pPr eaLnBrk="1" hangingPunct="1"/>
            <a:r>
              <a:rPr lang="en-US" altLang="en-US" sz="3200" dirty="0"/>
              <a:t>Others (e.g., Java, Perl, Python, list-processing languages) employ </a:t>
            </a:r>
            <a:r>
              <a:rPr lang="en-US" altLang="en-US" sz="3200" dirty="0">
                <a:solidFill>
                  <a:schemeClr val="hlink"/>
                </a:solidFill>
              </a:rPr>
              <a:t>garbage collection</a:t>
            </a:r>
            <a:r>
              <a:rPr lang="en-US" altLang="en-US" sz="3200" dirty="0"/>
              <a:t> to reclaim unused heap space.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72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E163FD-D956-43F2-A807-F6CF886B14BC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600201" y="411164"/>
            <a:ext cx="528002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/>
              <a:t>The Structure of Run-Time Memory</a:t>
            </a:r>
          </a:p>
          <a:p>
            <a:r>
              <a:rPr lang="en-US" altLang="en-US" b="1">
                <a:solidFill>
                  <a:srgbClr val="006699"/>
                </a:solidFill>
              </a:rPr>
              <a:t>Figure 11.1</a:t>
            </a:r>
          </a:p>
        </p:txBody>
      </p:sp>
      <p:pic>
        <p:nvPicPr>
          <p:cNvPr id="13316" name="Picture 3" descr="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90601"/>
            <a:ext cx="6096000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54340" y="2459504"/>
            <a:ext cx="320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Tahoma" pitchFamily="34" charset="0"/>
              </a:rPr>
              <a:t>These two areas grow towards each other as program events require.</a:t>
            </a:r>
          </a:p>
          <a:p>
            <a:endParaRPr lang="en-US" altLang="en-US" sz="2400" dirty="0">
              <a:solidFill>
                <a:schemeClr val="hlin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8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205C26-CACF-4539-B509-5133DBE2F706}" type="slidenum">
              <a:rPr lang="en-US" altLang="en-US" smtClean="0"/>
              <a:pPr eaLnBrk="1" hangingPunct="1"/>
              <a:t>12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The following relation must hold:</a:t>
            </a:r>
            <a:br>
              <a:rPr lang="en-US" altLang="en-US" sz="3200" dirty="0"/>
            </a:br>
            <a:r>
              <a:rPr lang="en-US" altLang="en-US" sz="3200" dirty="0"/>
              <a:t>0 </a:t>
            </a:r>
            <a:r>
              <a:rPr lang="en-US" altLang="en-US" sz="3200" dirty="0">
                <a:cs typeface="Arial" charset="0"/>
              </a:rPr>
              <a:t>≤ a ≤ h ≤ n</a:t>
            </a:r>
          </a:p>
          <a:p>
            <a:pPr eaLnBrk="1" hangingPunct="1"/>
            <a:r>
              <a:rPr lang="en-US" altLang="en-US" sz="3200" dirty="0">
                <a:cs typeface="Arial" charset="0"/>
              </a:rPr>
              <a:t>In other words, if the stack top bumps into the heap, or if the beginning of the heap is greater than the end, there are problems!</a:t>
            </a:r>
          </a:p>
        </p:txBody>
      </p:sp>
    </p:spTree>
    <p:extLst>
      <p:ext uri="{BB962C8B-B14F-4D97-AF65-F5344CB8AC3E}">
        <p14:creationId xmlns:p14="http://schemas.microsoft.com/office/powerpoint/2010/main" val="35164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C688A-1F13-4280-B71F-4E91BEBB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out-of-bounds violations in C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E2F0BE-FD39-4ECA-B104-93AFD1D8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run-time type-checking is taking place as a C program executes.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No-one is tracking array bounds violations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4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C54E76-BCD9-49CB-8D81-5464D032C76B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Storage States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For simplicity, we assume that memory words in the heap have one of three states:</a:t>
            </a:r>
          </a:p>
          <a:p>
            <a:pPr lvl="1" eaLnBrk="1" hangingPunct="1"/>
            <a:r>
              <a:rPr lang="en-US" altLang="en-US" sz="2400" dirty="0"/>
              <a:t>Unused: not allocated to the program yet</a:t>
            </a:r>
          </a:p>
          <a:p>
            <a:pPr lvl="1" eaLnBrk="1" hangingPunct="1"/>
            <a:r>
              <a:rPr lang="en-US" altLang="en-US" sz="2400" dirty="0" err="1"/>
              <a:t>Undef</a:t>
            </a:r>
            <a:r>
              <a:rPr lang="en-US" altLang="en-US" sz="2400" dirty="0"/>
              <a:t>: allocated, but not yet assigned a value by the program</a:t>
            </a:r>
          </a:p>
          <a:p>
            <a:pPr lvl="1" eaLnBrk="1" hangingPunct="1"/>
            <a:r>
              <a:rPr lang="en-US" altLang="en-US" sz="2400" dirty="0"/>
              <a:t>Contains some actual value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12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26A484-CB7E-4A08-8AED-CE95AC15908D}" type="slidenum">
              <a:rPr lang="en-US" altLang="en-US" smtClean="0"/>
              <a:pPr eaLnBrk="1" hangingPunct="1"/>
              <a:t>15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09601"/>
            <a:ext cx="10131425" cy="66675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Management 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371601"/>
            <a:ext cx="946785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start address of a block of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 of unused heap storage and changes the state of the words from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undef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k,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words of storage needed;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Java class Point has data members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floats.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floats require 4 bytes of storage, then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firstCoord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Point( ) 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for 3 X 4 bytes (at least) to be allocated and initialized to some predetermined state. </a:t>
            </a:r>
          </a:p>
        </p:txBody>
      </p:sp>
    </p:spTree>
    <p:extLst>
      <p:ext uri="{BB962C8B-B14F-4D97-AF65-F5344CB8AC3E}">
        <p14:creationId xmlns:p14="http://schemas.microsoft.com/office/powerpoint/2010/main" val="10944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9AB5D8-5543-4516-8C22-A71651828BCA}" type="slidenum">
              <a:rPr lang="en-US" altLang="en-US" smtClean="0"/>
              <a:pPr eaLnBrk="1" hangingPunct="1"/>
              <a:t>16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Overflow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olidFill>
                  <a:schemeClr val="hlink"/>
                </a:solidFill>
                <a:cs typeface="Arial" charset="0"/>
              </a:rPr>
              <a:t>Heap overflow</a:t>
            </a:r>
            <a:r>
              <a:rPr lang="en-US" altLang="en-US" sz="3200" dirty="0">
                <a:cs typeface="Arial" charset="0"/>
              </a:rPr>
              <a:t> occurs when a call to </a:t>
            </a:r>
            <a:r>
              <a:rPr lang="en-US" altLang="en-US" sz="3200" i="1" dirty="0">
                <a:cs typeface="Arial" charset="0"/>
              </a:rPr>
              <a:t>new</a:t>
            </a:r>
            <a:r>
              <a:rPr lang="en-US" altLang="en-US" sz="3200" dirty="0">
                <a:cs typeface="Arial" charset="0"/>
              </a:rPr>
              <a:t> occurs and the heap does not have a contiguous block of </a:t>
            </a:r>
            <a:r>
              <a:rPr lang="en-US" altLang="en-US" sz="3200" i="1" dirty="0">
                <a:cs typeface="Arial" charset="0"/>
              </a:rPr>
              <a:t>k</a:t>
            </a:r>
            <a:r>
              <a:rPr lang="en-US" altLang="en-US" sz="3200" dirty="0">
                <a:cs typeface="Arial" charset="0"/>
              </a:rPr>
              <a:t> unused words</a:t>
            </a:r>
          </a:p>
          <a:p>
            <a:pPr eaLnBrk="1" hangingPunct="1"/>
            <a:r>
              <a:rPr lang="en-US" altLang="en-US" sz="3200" dirty="0">
                <a:cs typeface="Arial" charset="0"/>
              </a:rPr>
              <a:t>So </a:t>
            </a:r>
            <a:r>
              <a:rPr lang="en-US" altLang="en-US" sz="3200" i="1" dirty="0">
                <a:cs typeface="Arial" charset="0"/>
              </a:rPr>
              <a:t>new</a:t>
            </a:r>
            <a:r>
              <a:rPr lang="en-US" altLang="en-US" sz="3200" dirty="0">
                <a:cs typeface="Arial" charset="0"/>
              </a:rPr>
              <a:t> either fails, in the case of heap overflow, or returns a pointer to the new block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39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6F0616-C977-4601-B6C7-5348C6D28DA7}" type="slidenum">
              <a:rPr lang="en-US" altLang="en-US" smtClean="0"/>
              <a:pPr eaLnBrk="1" hangingPunct="1"/>
              <a:t>17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09601"/>
            <a:ext cx="10131425" cy="9525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Management Functions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delete</a:t>
            </a:r>
            <a:r>
              <a:rPr lang="en-US" altLang="en-US" sz="2800" dirty="0"/>
              <a:t> returns a block of storage to the heap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status of the returned words are returned to </a:t>
            </a:r>
            <a:r>
              <a:rPr lang="en-US" altLang="en-US" sz="2800" i="1" dirty="0"/>
              <a:t>unused</a:t>
            </a:r>
            <a:r>
              <a:rPr lang="en-US" altLang="en-US" sz="2800" dirty="0"/>
              <a:t>, and are available to be allocated in response to a future </a:t>
            </a:r>
            <a:r>
              <a:rPr lang="en-US" altLang="en-US" sz="2800" i="1" dirty="0"/>
              <a:t>new</a:t>
            </a:r>
            <a:r>
              <a:rPr lang="en-US" altLang="en-US" sz="2800" dirty="0"/>
              <a:t> call.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One cause of heap overflow is a failure on the part of the program to return unused storage.</a:t>
            </a:r>
          </a:p>
        </p:txBody>
      </p:sp>
    </p:spTree>
    <p:extLst>
      <p:ext uri="{BB962C8B-B14F-4D97-AF65-F5344CB8AC3E}">
        <p14:creationId xmlns:p14="http://schemas.microsoft.com/office/powerpoint/2010/main" val="11475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105019-48DD-4C2C-A560-F6EF733C16AB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600201" y="411164"/>
            <a:ext cx="9182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(5) Heap Allocation Function Call: Before and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3" descr="05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89931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057401" y="4953000"/>
            <a:ext cx="7940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Tahoma" pitchFamily="34" charset="0"/>
              </a:rPr>
              <a:t>A before and after view of the heap.  The “after” shows the affect of an operation requesting a size-5 block. (Note difference between “undef” and “unused”.) Deallocation reverses the process.</a:t>
            </a:r>
          </a:p>
        </p:txBody>
      </p:sp>
    </p:spTree>
    <p:extLst>
      <p:ext uri="{BB962C8B-B14F-4D97-AF65-F5344CB8AC3E}">
        <p14:creationId xmlns:p14="http://schemas.microsoft.com/office/powerpoint/2010/main" val="34548458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19A954-095D-4329-853E-2E58543CE452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Allocation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676400"/>
            <a:ext cx="9717087" cy="4383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space isn’t necessarily allocated and deallocated from one end (like the stack) because the memory is not allocated and deallocated in a predictable (first-in, first-out or last-in, first-out) order. 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location of the specific memory cells depends on what is available at the time of the request. </a:t>
            </a:r>
          </a:p>
        </p:txBody>
      </p:sp>
    </p:spTree>
    <p:extLst>
      <p:ext uri="{BB962C8B-B14F-4D97-AF65-F5344CB8AC3E}">
        <p14:creationId xmlns:p14="http://schemas.microsoft.com/office/powerpoint/2010/main" val="338665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57B24-9AA1-436E-86FA-74AAA753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Memory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7A3F9-B48F-435F-9160-9DFE7FED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333494" cy="42277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is the process of controlling and coordinating the way a software application access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memory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software runs on a target Operating system on a computer it needs access to the computers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(Random-access memory) to: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its own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needs to be executed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used by the program that is executed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are required for the program to execute</a:t>
            </a:r>
          </a:p>
          <a:p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32DB64-5883-47DB-B310-0C6C2024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5F9E0A-E6B2-44DB-95D1-FFED5833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44938" cy="28173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to store data in programming languages has the following lifecycle</a:t>
            </a:r>
          </a:p>
          <a:p>
            <a:pPr lvl="1"/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memory is allocated to the program</a:t>
            </a:r>
          </a:p>
          <a:p>
            <a:pPr lvl="1"/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Lifetime: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allocated memory is used by the program</a:t>
            </a:r>
          </a:p>
          <a:p>
            <a:pPr lvl="1"/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system recovers the memory for reuse</a:t>
            </a:r>
            <a:endParaRPr lang="en-C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9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B6E87-781D-44C5-B058-34C3F083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78364F-7F99-46AF-89AA-7CDC6F7E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2305"/>
            <a:ext cx="10581467" cy="4773478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Static memory – Usually at a fixed address</a:t>
            </a:r>
          </a:p>
          <a:p>
            <a:pPr lvl="1"/>
            <a:r>
              <a:rPr lang="en-US" sz="2400" dirty="0"/>
              <a:t>Lifetime – The execution of program</a:t>
            </a:r>
          </a:p>
          <a:p>
            <a:pPr lvl="1"/>
            <a:r>
              <a:rPr lang="en-US" sz="2400" dirty="0"/>
              <a:t>Allocation – For entire execution</a:t>
            </a:r>
          </a:p>
          <a:p>
            <a:pPr lvl="1"/>
            <a:r>
              <a:rPr lang="en-US" sz="2400" dirty="0"/>
              <a:t>Recovery – By system when program terminates</a:t>
            </a:r>
          </a:p>
          <a:p>
            <a:pPr lvl="1"/>
            <a:r>
              <a:rPr lang="en-US" sz="2400" dirty="0"/>
              <a:t>Allocator – Compiler</a:t>
            </a:r>
          </a:p>
          <a:p>
            <a:r>
              <a:rPr lang="en-US" sz="2800" b="1" u="sng" dirty="0"/>
              <a:t>Automatic (LIFO) memory – Usually on a stack</a:t>
            </a:r>
          </a:p>
          <a:p>
            <a:pPr lvl="1"/>
            <a:r>
              <a:rPr lang="en-US" sz="2400" dirty="0"/>
              <a:t>Lifetime – Activation of method using that data</a:t>
            </a:r>
          </a:p>
          <a:p>
            <a:pPr lvl="1"/>
            <a:r>
              <a:rPr lang="en-US" sz="2400" dirty="0"/>
              <a:t>Allocation – When method is invoked</a:t>
            </a:r>
          </a:p>
          <a:p>
            <a:pPr lvl="1"/>
            <a:r>
              <a:rPr lang="en-US" sz="2400" dirty="0"/>
              <a:t>Recovery – When method terminates</a:t>
            </a:r>
          </a:p>
          <a:p>
            <a:pPr lvl="1"/>
            <a:r>
              <a:rPr lang="en-US" sz="2400" dirty="0"/>
              <a:t>Allocator – Typically compiler, sometimes programmer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6437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D82F1-A888-43EA-B8DE-2822F133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Classes …</a:t>
            </a:r>
            <a:r>
              <a:rPr lang="en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80CF5-30C8-4A92-8338-EC36A3C3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– Addresses allocated on demand in an area called the heap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– As long as memory is needed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– Explicitly by programmer, or implicitly 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– Either by programmer or automatically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possible and depends upon language)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Allocator – Manages free/available space in heap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7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FA9BE-24A8-4181-9E88-8A0BF629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0D5C24-3A65-4A9A-8B2B-9296C834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live on the stack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at function invocation time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Deallocated when function returns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space reused after function returns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on the heap allocated with malloc()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explicitly freed with free()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explicit or manual memory management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Deletions must be done by the user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0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430F6-D1E7-451A-B602-BEFFC5F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7036"/>
            <a:ext cx="10131425" cy="1456267"/>
          </a:xfrm>
        </p:spPr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211643-DF3B-4F60-B93E-55A108BC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3303"/>
            <a:ext cx="10131425" cy="44350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 need to allocate memory to store data values and data structures.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also used to store the program itself and the run-time system needed to support it.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program allocates memory and never frees it, and that program runs for a sufficiently long time, eventually it will run out of memory.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in the presence of virtual memory, memory consumption is still a major issue because it is considerably less efficient to access virtual memory than to access physical memory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F21CC8-9BFE-4A6E-94E9-AADFB27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&amp; Automatic Memory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C0BC5D-F7B1-4421-8CA1-68552D1D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memory management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ask the programmer to allocate and free memory manually.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 language requires the programmer to implement memory management each time, for each application program.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programming languages such as Java, C#,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Cyclone and Ruby provide automatic memory management with garbage collection</a:t>
            </a:r>
            <a:endParaRPr lang="en-C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63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63EB8-E95B-4350-AED4-EFE36B5E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Memory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AFD716-0E7E-49BC-9478-029EDAFB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C, where there is no garbage collector, the programmer must allocate and free memory explicitly.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functions are malloc and free.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malloc function takes as a parameter the size in bytes of the memory area to be allocated.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a type can be obtained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area of memory does not represent a value of the correct type, so it then needs to be cast to the correct type.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8308AB7-F226-4777-A2AE-D1E7FCC6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5767388"/>
            <a:ext cx="7541690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96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61265-C0DF-4E75-B944-069EA9E6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859C84-3B78-4E4F-8FF6-E9463AD2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problem with manual memory management is that it is possible to attempt to use a pointer after it has been freed.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as the dangling pointer problem. Dangling pointer errors can arise whenever there is an error in the control flow logic of a program.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lead to allocation, use and deallocation happening in the wrong order in some circumstances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before allocation may be a fatal run-time error. Use after deallocation is not always fatal. Neither of these is a good thing.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01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C52CD-48F3-4C93-9F9B-7D9D636B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888288" algn="l"/>
              </a:tabLst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6044D7C-6B4C-44CA-83FD-91E9EC84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450763"/>
            <a:ext cx="5419328" cy="21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3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0BB405-533E-4973-BB1B-501CD311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09551"/>
            <a:ext cx="10131425" cy="1085850"/>
          </a:xfrm>
        </p:spPr>
        <p:txBody>
          <a:bodyPr>
            <a:normAutofit/>
          </a:bodyPr>
          <a:lstStyle/>
          <a:p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Space/MEMORY Leak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070DDC-45FD-43D6-9BD6-649BB49C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potential problem of manual memory management is not remembering to free allocated memory when it should be freed.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to an allocated area of memory can be lost when a variable in a block-structured language goes out of scope.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is perhaps more subtle than the dangling pointer problem because it may only become manifest for long-running applications.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memory is lost and cannot be reclaimed we term this a space leak. Space cannot be lost forever without reaching the limit on the available memory.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long-running program with a space leak will eventually crash.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1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C2C0DF-B1AD-47A4-A53B-1BE4E5AA8FCC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Definitions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984423" cy="364913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subprogram (function, procedure, subroutine) – depends on language terminology.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method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variables it can currently access plus their addresses (a set of ordered pairs)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active method: variable/value pairs</a:t>
            </a:r>
          </a:p>
        </p:txBody>
      </p:sp>
    </p:spTree>
    <p:extLst>
      <p:ext uri="{BB962C8B-B14F-4D97-AF65-F5344CB8AC3E}">
        <p14:creationId xmlns:p14="http://schemas.microsoft.com/office/powerpoint/2010/main" val="15592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11FD6-6E3F-420E-B0EA-579DDF15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9BAD3E-EC06-4B45-9112-D20F71D3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406392"/>
            <a:ext cx="10537133" cy="7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5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E2828-CDDF-4D0A-9B09-6EC21AF0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free something twice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9C5533-4DED-4B60-B4D9-4B1CF25C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28" y="2245398"/>
            <a:ext cx="10592743" cy="6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3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09381-E77A-4FEB-9645-B4055278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8092"/>
          </a:xfrm>
        </p:spPr>
        <p:txBody>
          <a:bodyPr>
            <a:normAutofit fontScale="90000"/>
          </a:bodyPr>
          <a:lstStyle/>
          <a:p>
            <a:r>
              <a:rPr lang="en-CA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30CC0-1AAD-4A5A-941E-01A9314C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9509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memory management problem</a:t>
            </a:r>
          </a:p>
          <a:p>
            <a:r>
              <a:rPr lang="en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sequence of calls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D23732-EBF4-4696-AB6E-24A1B88B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22" y="2781300"/>
            <a:ext cx="8450128" cy="38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6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F3516-D05B-4F39-ABDB-3EEFEA9A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0965E-9D44-496E-9A99-3291D6D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goal: automatically reclaim dynamic memory.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goal: also avoid fragmentation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B38E53-74F0-41DF-B200-D90DD773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3429000"/>
            <a:ext cx="8977313" cy="26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4E6812-6D01-42BC-9D8E-5A59D1EDBFF7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Categories of Memory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Data Store)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2017714"/>
            <a:ext cx="9793287" cy="43830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</a:rPr>
              <a:t>Static</a:t>
            </a:r>
            <a:r>
              <a:rPr lang="en-US" altLang="en-US" sz="3600" dirty="0"/>
              <a:t>: storage requirements are known prior to run time; lifetime is the entire program execution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</a:rPr>
              <a:t>Run-time stack</a:t>
            </a:r>
            <a:r>
              <a:rPr lang="en-US" altLang="en-US" sz="3600" dirty="0"/>
              <a:t>: memory associated with active functions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Structured as stack frames (activation records)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</a:rPr>
              <a:t>Heap:</a:t>
            </a:r>
            <a:r>
              <a:rPr lang="en-US" altLang="en-US" sz="3600" dirty="0"/>
              <a:t> dynamically allocated storage; the least organized and most dynamic storage area</a:t>
            </a:r>
          </a:p>
        </p:txBody>
      </p:sp>
    </p:spTree>
    <p:extLst>
      <p:ext uri="{BB962C8B-B14F-4D97-AF65-F5344CB8AC3E}">
        <p14:creationId xmlns:p14="http://schemas.microsoft.com/office/powerpoint/2010/main" val="11799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2895D2-2EF0-4465-9318-C834F22DC92E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Data Memory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676400"/>
            <a:ext cx="9564687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/>
              <a:t>Simplest type of memory to manage.</a:t>
            </a:r>
          </a:p>
          <a:p>
            <a:pPr eaLnBrk="1" hangingPunct="1"/>
            <a:r>
              <a:rPr lang="en-US" altLang="en-US" sz="3600" dirty="0"/>
              <a:t>Consists of anything that can be completely determined at compile time; </a:t>
            </a:r>
            <a:r>
              <a:rPr lang="en-US" altLang="en-US" sz="3600" i="1" dirty="0"/>
              <a:t>e.g.</a:t>
            </a:r>
            <a:r>
              <a:rPr lang="en-US" altLang="en-US" sz="3600" dirty="0"/>
              <a:t>, global variables, constants (perhaps), code.</a:t>
            </a:r>
          </a:p>
          <a:p>
            <a:pPr eaLnBrk="1" hangingPunct="1"/>
            <a:r>
              <a:rPr lang="en-US" altLang="en-US" sz="3600" dirty="0"/>
              <a:t>Characteristics:</a:t>
            </a:r>
          </a:p>
          <a:p>
            <a:pPr lvl="1" eaLnBrk="1" hangingPunct="1"/>
            <a:r>
              <a:rPr lang="en-US" altLang="en-US" sz="3200" dirty="0"/>
              <a:t>Storage requirements known prior to execution</a:t>
            </a:r>
          </a:p>
          <a:p>
            <a:pPr lvl="1" eaLnBrk="1" hangingPunct="1"/>
            <a:r>
              <a:rPr lang="en-US" altLang="en-US" sz="3200" dirty="0"/>
              <a:t>Size of static storage area is constant throughout execution</a:t>
            </a:r>
          </a:p>
        </p:txBody>
      </p:sp>
    </p:spTree>
    <p:extLst>
      <p:ext uri="{BB962C8B-B14F-4D97-AF65-F5344CB8AC3E}">
        <p14:creationId xmlns:p14="http://schemas.microsoft.com/office/powerpoint/2010/main" val="2580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981E5B-41A6-4C54-AED3-98E86C6CAD9F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10131425" cy="9144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Stack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524001"/>
            <a:ext cx="9448799" cy="4754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stack is a contiguous memory region that grows and shrinks as a program runs.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Its purpose: to support method calls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It </a:t>
            </a:r>
            <a:r>
              <a:rPr lang="en-US" altLang="en-US" sz="2800" u="sng" dirty="0"/>
              <a:t>grows</a:t>
            </a:r>
            <a:r>
              <a:rPr lang="en-US" altLang="en-US" sz="2800" dirty="0"/>
              <a:t> (storage is allocated) when the </a:t>
            </a:r>
            <a:r>
              <a:rPr lang="en-US" altLang="en-US" sz="2800" dirty="0">
                <a:solidFill>
                  <a:schemeClr val="hlink"/>
                </a:solidFill>
              </a:rPr>
              <a:t>activation record </a:t>
            </a:r>
            <a:r>
              <a:rPr lang="en-US" altLang="en-US" sz="2800" dirty="0"/>
              <a:t>(or</a:t>
            </a:r>
            <a:r>
              <a:rPr lang="en-US" altLang="en-US" sz="2800" dirty="0">
                <a:solidFill>
                  <a:schemeClr val="hlink"/>
                </a:solidFill>
              </a:rPr>
              <a:t> stack frame</a:t>
            </a:r>
            <a:r>
              <a:rPr lang="en-US" altLang="en-US" sz="2800" dirty="0"/>
              <a:t>) is pushed on the stack at the time a method is called (activated).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It </a:t>
            </a:r>
            <a:r>
              <a:rPr lang="en-US" altLang="en-US" sz="2800" u="sng" dirty="0"/>
              <a:t>shrinks</a:t>
            </a:r>
            <a:r>
              <a:rPr lang="en-US" altLang="en-US" sz="2800" dirty="0"/>
              <a:t> when the method terminates and storage is de-allocated.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7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4BC012-7800-41D9-ABB9-C482EBEC4726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Stack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2017714"/>
            <a:ext cx="9583738" cy="46116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frame has storage for local variables, parameters, and return linkage. 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and structure of a stack frame is known at compile time, but actual contents and time of allocation is unknown until runtime.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variable lifetime affected by stack management techniques?</a:t>
            </a: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72CAF5-DCD7-4553-815C-47BFED9F1BB4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objects are allocated/deallocated dynamically as the program runs (not associated with specific event such as function entry/exit).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kind of data found on the heap depends on the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Strings, dynamic arrays, objects, and linked structures are typically located here.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and C/C++ have different policies.</a:t>
            </a:r>
          </a:p>
        </p:txBody>
      </p:sp>
    </p:spTree>
    <p:extLst>
      <p:ext uri="{BB962C8B-B14F-4D97-AF65-F5344CB8AC3E}">
        <p14:creationId xmlns:p14="http://schemas.microsoft.com/office/powerpoint/2010/main" val="14073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F1DB49-521D-4099-BF29-3F71464C91F2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600200"/>
            <a:ext cx="9793287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operations (e.g.,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malloc, new)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needed to allocate heap storage.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deallocates storage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free, delete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space is returned to the heap to be re-used. 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is allocated in variable sized blocks, so deallocation may leave “holes” in the heap (fragmentation). 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deallocation of stack storage</a:t>
            </a:r>
          </a:p>
        </p:txBody>
      </p:sp>
    </p:spTree>
    <p:extLst>
      <p:ext uri="{BB962C8B-B14F-4D97-AF65-F5344CB8AC3E}">
        <p14:creationId xmlns:p14="http://schemas.microsoft.com/office/powerpoint/2010/main" val="35601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659</TotalTime>
  <Words>1554</Words>
  <Application>Microsoft Office PowerPoint</Application>
  <PresentationFormat>Custom</PresentationFormat>
  <Paragraphs>159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Celestial</vt:lpstr>
      <vt:lpstr>Memory Management in Programming Languages </vt:lpstr>
      <vt:lpstr>What is Memory management?</vt:lpstr>
      <vt:lpstr>Review Definitions</vt:lpstr>
      <vt:lpstr>Three Categories of Memory (for Data Store)</vt:lpstr>
      <vt:lpstr>Static Data Memory</vt:lpstr>
      <vt:lpstr>Run-Time Stack</vt:lpstr>
      <vt:lpstr>Run-Time Stack</vt:lpstr>
      <vt:lpstr>Heap Memory</vt:lpstr>
      <vt:lpstr>Heap Memory</vt:lpstr>
      <vt:lpstr>Heap Management</vt:lpstr>
      <vt:lpstr>PowerPoint Presentation</vt:lpstr>
      <vt:lpstr>Stack Overflow</vt:lpstr>
      <vt:lpstr>Array out-of-bounds violations in C</vt:lpstr>
      <vt:lpstr>Heap Storage States</vt:lpstr>
      <vt:lpstr>Heap Management Functions</vt:lpstr>
      <vt:lpstr>Heap Overflow</vt:lpstr>
      <vt:lpstr>Heap Management Functions</vt:lpstr>
      <vt:lpstr>PowerPoint Presentation</vt:lpstr>
      <vt:lpstr>Heap Allocation</vt:lpstr>
      <vt:lpstr>Memory Attributes </vt:lpstr>
      <vt:lpstr>Memory Classes </vt:lpstr>
      <vt:lpstr>Memory Classes …cont</vt:lpstr>
      <vt:lpstr>Memory Management in C </vt:lpstr>
      <vt:lpstr>Memory Management </vt:lpstr>
      <vt:lpstr>Manual &amp; Automatic Memory Management </vt:lpstr>
      <vt:lpstr>Manual Memory Management </vt:lpstr>
      <vt:lpstr>Dangling Pointer Problem </vt:lpstr>
      <vt:lpstr>Dangling Pointer</vt:lpstr>
      <vt:lpstr>Space/MEMORY Leak </vt:lpstr>
      <vt:lpstr>MEMORY LEAK</vt:lpstr>
      <vt:lpstr>May free something twice</vt:lpstr>
      <vt:lpstr>Fragmentation</vt:lpstr>
      <vt:lpstr>Automatic Memory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in Programming Languages </dc:title>
  <dc:creator>rizwan farzeen</dc:creator>
  <cp:lastModifiedBy>Khawaja Ashfaq</cp:lastModifiedBy>
  <cp:revision>101</cp:revision>
  <dcterms:created xsi:type="dcterms:W3CDTF">2021-09-20T06:14:52Z</dcterms:created>
  <dcterms:modified xsi:type="dcterms:W3CDTF">2021-09-21T03:43:15Z</dcterms:modified>
</cp:coreProperties>
</file>