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0" autoAdjust="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B465D-DD09-46E4-8D07-6E7E30E8D19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3E38A-A069-4E1B-A648-2AE9C1556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38A-A069-4E1B-A648-2AE9C1556BF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525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7435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09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3472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8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14764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9629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0620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9512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15669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19887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0567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8060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499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87403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1595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041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295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D6974-1FBF-DA81-FD33-9BC91DB0F289}"/>
              </a:ext>
            </a:extLst>
          </p:cNvPr>
          <p:cNvSpPr txBox="1"/>
          <p:nvPr/>
        </p:nvSpPr>
        <p:spPr>
          <a:xfrm>
            <a:off x="3200400" y="838200"/>
            <a:ext cx="4878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TNSDC-Generative AI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5CB8E-5A96-5E7F-E166-E76EAAE08EDA}"/>
              </a:ext>
            </a:extLst>
          </p:cNvPr>
          <p:cNvSpPr txBox="1"/>
          <p:nvPr/>
        </p:nvSpPr>
        <p:spPr>
          <a:xfrm>
            <a:off x="2514600" y="2133600"/>
            <a:ext cx="6099048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" algn="ctr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800" b="1" spc="10" dirty="0">
                <a:latin typeface="Trebuchet MS" panose="020B0603020202020204" pitchFamily="34" charset="0"/>
              </a:rPr>
              <a:t>BLOOD CANCER DETECTION </a:t>
            </a:r>
          </a:p>
          <a:p>
            <a:pPr marL="9144" algn="ctr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800" b="1" spc="10" dirty="0">
                <a:latin typeface="Trebuchet MS" panose="020B0603020202020204" pitchFamily="34" charset="0"/>
              </a:rPr>
              <a:t>USING CNN</a:t>
            </a:r>
            <a:endParaRPr lang="en-IN" sz="280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5E033-5BDF-89F8-72F7-F39CCD8FF370}"/>
              </a:ext>
            </a:extLst>
          </p:cNvPr>
          <p:cNvSpPr txBox="1"/>
          <p:nvPr/>
        </p:nvSpPr>
        <p:spPr>
          <a:xfrm>
            <a:off x="685800" y="4038600"/>
            <a:ext cx="69342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000" b="1" kern="1200" spc="1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Presented by : ASIF RAHMAN M</a:t>
            </a:r>
          </a:p>
          <a:p>
            <a:pPr marL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                        au211521104017,</a:t>
            </a:r>
            <a:endParaRPr lang="en-IN" sz="2000" b="1" kern="1200" spc="1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rebuchet MS" panose="020B0603020202020204" pitchFamily="34" charset="0"/>
              <a:ea typeface="+mn-ea"/>
              <a:cs typeface="Trebuchet MS" panose="020B0603020202020204" pitchFamily="34" charset="0"/>
            </a:endParaRPr>
          </a:p>
          <a:p>
            <a:pPr marL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                        Pre-Final Student,</a:t>
            </a:r>
          </a:p>
          <a:p>
            <a:pPr marL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000" b="1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                        Computer Science and Engineering,</a:t>
            </a:r>
          </a:p>
          <a:p>
            <a:pPr marL="9144" algn="l" rtl="0" eaLnBrk="1" latinLnBrk="0" hangingPunct="1">
              <a:spcBef>
                <a:spcPts val="100"/>
              </a:spcBef>
              <a:spcAft>
                <a:spcPts val="0"/>
              </a:spcAft>
            </a:pPr>
            <a:r>
              <a:rPr lang="en-IN" sz="2000" b="1" kern="1200" spc="1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                       </a:t>
            </a:r>
            <a:r>
              <a:rPr lang="en-IN" sz="2000" b="1" kern="1200" spc="1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Panimalar</a:t>
            </a:r>
            <a:r>
              <a:rPr lang="en-IN" sz="2000" b="1" kern="1200" spc="1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Institute of Technology.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3994-8171-89E3-FAA6-D36C89D76D3D}"/>
              </a:ext>
            </a:extLst>
          </p:cNvPr>
          <p:cNvSpPr/>
          <p:nvPr/>
        </p:nvSpPr>
        <p:spPr>
          <a:xfrm>
            <a:off x="76200" y="76200"/>
            <a:ext cx="11963400" cy="6705600"/>
          </a:xfrm>
          <a:prstGeom prst="rect">
            <a:avLst/>
          </a:prstGeom>
          <a:gradFill>
            <a:gsLst>
              <a:gs pos="65000">
                <a:srgbClr val="E3F3C0"/>
              </a:gs>
              <a:gs pos="58756">
                <a:srgbClr val="D9EF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6F734-34E4-768D-C848-91D79817CE1A}"/>
              </a:ext>
            </a:extLst>
          </p:cNvPr>
          <p:cNvSpPr txBox="1"/>
          <p:nvPr/>
        </p:nvSpPr>
        <p:spPr>
          <a:xfrm>
            <a:off x="4171950" y="449416"/>
            <a:ext cx="3152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100" dirty="0">
                <a:solidFill>
                  <a:schemeClr val="accent4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A9DFB-DF67-B3C1-7FEE-CCD94CA7FBAD}"/>
              </a:ext>
            </a:extLst>
          </p:cNvPr>
          <p:cNvSpPr txBox="1"/>
          <p:nvPr/>
        </p:nvSpPr>
        <p:spPr>
          <a:xfrm>
            <a:off x="3932323" y="1439673"/>
            <a:ext cx="4373477" cy="443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Proposed Solution</a:t>
            </a:r>
          </a:p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System Approach</a:t>
            </a:r>
          </a:p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Algorithm</a:t>
            </a:r>
          </a:p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Problem Statement</a:t>
            </a:r>
          </a:p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Result</a:t>
            </a:r>
          </a:p>
          <a:p>
            <a:pPr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rebuchet MS" panose="020B0603020202020204" pitchFamily="34" charset="0"/>
              </a:rPr>
              <a:t>Conclusion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4300" y="-357993"/>
            <a:ext cx="12420600" cy="721599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65000">
                <a:srgbClr val="E3F3C0"/>
              </a:gs>
              <a:gs pos="58756">
                <a:srgbClr val="D9EF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98626" y="152400"/>
            <a:ext cx="6175376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20" dirty="0">
                <a:solidFill>
                  <a:schemeClr val="accent4">
                    <a:lumMod val="75000"/>
                  </a:schemeClr>
                </a:solidFill>
              </a:rPr>
              <a:t>PROBLEM STATEMENT</a:t>
            </a:r>
            <a:endParaRPr spc="-1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7EE8E-F1A4-E85C-DB66-5372ED1267E0}"/>
              </a:ext>
            </a:extLst>
          </p:cNvPr>
          <p:cNvSpPr txBox="1"/>
          <p:nvPr/>
        </p:nvSpPr>
        <p:spPr>
          <a:xfrm>
            <a:off x="1447800" y="990600"/>
            <a:ext cx="9448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	Blood cancer, comprising leukemia, lymphoma, and myeloma, is a significant health concern worldwide, necessitating early and accurate diagnosis for effective treatment. </a:t>
            </a:r>
          </a:p>
          <a:p>
            <a:pPr algn="just">
              <a:spcBef>
                <a:spcPts val="600"/>
              </a:spcBef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	Current diagnostic methods often rely on invasive procedures and can be time-consuming and costly. Therefore, the development of a non-invasive, automated system for blood cancer detection using deep learning techniques presents a critical need in modern healthcare. 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D0D0D"/>
                </a:solidFill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This project aims to leverage Convolutional Neural Networks (CNNs) to analyze microscopic images of blood cells and accurately identify abnormalities indicative of various types of blood cancer. 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D0D0D"/>
                </a:solidFill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By training a CNN model on a curated dataset of labeled blood cell images, the objective is to create a robust and reliable tool capable of assisting medical professionals in diagnosing blood cancer with high accuracy and efficiency. 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rgbClr val="0D0D0D"/>
                </a:solidFill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</a:rPr>
              <a:t>The successful implementation of such a system could significantly enhance early detection rates, improve patient outcomes, and streamline the diagnostic process in clinical settings.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080FC4F-87A4-69E2-23BB-EE1C3267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5335"/>
            <a:ext cx="5257800" cy="788987"/>
          </a:xfrm>
        </p:spPr>
        <p:txBody>
          <a:bodyPr>
            <a:normAutofit/>
          </a:bodyPr>
          <a:lstStyle/>
          <a:p>
            <a:r>
              <a:rPr lang="en-US" sz="4000" dirty="0"/>
              <a:t> PROPOSED SOLUTION</a:t>
            </a:r>
            <a:endParaRPr lang="en-IN"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62DA6-793A-F691-638A-C999442A2999}"/>
              </a:ext>
            </a:extLst>
          </p:cNvPr>
          <p:cNvSpPr txBox="1"/>
          <p:nvPr/>
        </p:nvSpPr>
        <p:spPr>
          <a:xfrm>
            <a:off x="1066800" y="1024323"/>
            <a:ext cx="815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dirty="0"/>
              <a:t>	Our proposed solution involves the development of a deep learning-based system utilizing Convolutional Neural Networks (CNNs) to analyze microscopic blood cell images for the detection of blood cancer.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By leveraging CNNs, which excel in image classification tasks, we aim to accurately identify cancerous abnormalities in blood cell images with high precision and recall.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The system will undergo rigorous training using a comprehensive dataset of labeled blood cell images, ensuring robustness and generalization to unseen data.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Additionally, techniques such as data augmentation and transfer learning will be employed to enhance the model's performance and adaptability.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The resulting system will provide medical professionals with a non-invasive and efficient tool for blood cancer detection, facilitating early diagnosis and improving patient outcomes.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400" y="381000"/>
            <a:ext cx="4594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000" b="1" kern="12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SYSTEM APPROACH</a:t>
            </a:r>
            <a:endParaRPr sz="4250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3695-AE56-F06C-5427-92AE35002727}"/>
              </a:ext>
            </a:extLst>
          </p:cNvPr>
          <p:cNvSpPr txBox="1"/>
          <p:nvPr/>
        </p:nvSpPr>
        <p:spPr>
          <a:xfrm>
            <a:off x="984472" y="1050940"/>
            <a:ext cx="826408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dirty="0"/>
              <a:t>	Our system approach consists of several interconnected components, beginning with data preprocessing to standardize and augment the dataset of blood cell images.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Following this, a Convolutional Neural Network (CNN) model will be trained on the preprocessed data using optimization algorithms like Adam or RMSprop.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Validation on a separate dataset will ensure the model's performance and prevent overfitting. Evaluation metrics such as accuracy, precision, recall, and F1-score will be employed to assess the model's effectiveness.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Visualizations such as confusion matrices and ROC curves will aid in understanding the model's behavior.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	Upon successful evaluation, the trained model will be deployed for clinical use, providing medical professionals with a reliable tool for blood cancer detection.</a:t>
            </a:r>
          </a:p>
          <a:p>
            <a:pPr algn="just">
              <a:spcBef>
                <a:spcPts val="60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131D1-BE4B-118F-C550-90CCB2004640}"/>
              </a:ext>
            </a:extLst>
          </p:cNvPr>
          <p:cNvSpPr txBox="1"/>
          <p:nvPr/>
        </p:nvSpPr>
        <p:spPr>
          <a:xfrm>
            <a:off x="838200" y="990600"/>
            <a:ext cx="897559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</a:rPr>
              <a:t>Blood Cancer Detection Algorithm:</a:t>
            </a:r>
            <a:endParaRPr lang="en-US" sz="2000" b="0" i="0" dirty="0">
              <a:solidFill>
                <a:srgbClr val="0D0D0D"/>
              </a:solidFill>
              <a:effectLst/>
            </a:endParaRPr>
          </a:p>
          <a:p>
            <a:pPr algn="l">
              <a:spcBef>
                <a:spcPts val="1200"/>
              </a:spcBef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</a:rPr>
              <a:t>Data Preprocessing:</a:t>
            </a:r>
            <a:endParaRPr lang="en-US" sz="20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Input: Dataset of blood cell images labeled with cancerous and non-cancerous cells.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Preprocess images: Resize images to a uniform size, normalize pixel values, and augment the dataset with techniques like rotation, flipping, and scaling.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Output: Preprocessed dataset ready for training.</a:t>
            </a:r>
          </a:p>
          <a:p>
            <a:pPr algn="l">
              <a:spcBef>
                <a:spcPts val="1200"/>
              </a:spcBef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</a:rPr>
              <a:t>Model Training:</a:t>
            </a:r>
            <a:endParaRPr lang="en-US" sz="20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Input: Preprocessed dataset divided into training, validation, and testing sets.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Train a Convolutional Neural Network (CNN) model on the training set using an optimization algorithm such as Adam or RMSprop.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Validate the model on the validation set to monitor performance and prevent overfitting.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Output: Trained CNN model ready for testing.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91156-1250-B91F-5362-8FF7D8CFC410}"/>
              </a:ext>
            </a:extLst>
          </p:cNvPr>
          <p:cNvSpPr txBox="1"/>
          <p:nvPr/>
        </p:nvSpPr>
        <p:spPr>
          <a:xfrm>
            <a:off x="457200" y="358376"/>
            <a:ext cx="2971800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marL="12700">
              <a:lnSpc>
                <a:spcPct val="100000"/>
              </a:lnSpc>
              <a:spcBef>
                <a:spcPts val="130"/>
              </a:spcBef>
              <a:buNone/>
              <a:tabLst>
                <a:tab pos="2643505" algn="l"/>
              </a:tabLst>
              <a:defRPr sz="4000" b="1">
                <a:solidFill>
                  <a:schemeClr val="accent4">
                    <a:lumMod val="75000"/>
                  </a:schemeClr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4699635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643505" algn="l"/>
              </a:tabLst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ALGORITHM-CONT.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A7066-535F-77E8-18FE-939D72BBFB0B}"/>
              </a:ext>
            </a:extLst>
          </p:cNvPr>
          <p:cNvSpPr txBox="1"/>
          <p:nvPr/>
        </p:nvSpPr>
        <p:spPr>
          <a:xfrm>
            <a:off x="868362" y="1076265"/>
            <a:ext cx="914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0D0D0D"/>
                </a:solidFill>
                <a:effectLst/>
              </a:defRPr>
            </a:lvl1pPr>
            <a:lvl2pPr marL="742950" lvl="1" indent="-285750">
              <a:buFont typeface="+mj-lt"/>
              <a:buAutoNum type="arabicPeriod"/>
              <a:defRPr sz="2000" b="0" i="0">
                <a:solidFill>
                  <a:srgbClr val="0D0D0D"/>
                </a:solidFill>
                <a:effectLst/>
              </a:defRPr>
            </a:lvl2pPr>
          </a:lstStyle>
          <a:p>
            <a:r>
              <a:rPr lang="en-US" dirty="0"/>
              <a:t>3.Model Evaluation:</a:t>
            </a:r>
          </a:p>
          <a:p>
            <a:pPr lvl="1"/>
            <a:r>
              <a:rPr lang="en-US" dirty="0"/>
              <a:t>Input: Trained CNN model and testing dataset.</a:t>
            </a:r>
          </a:p>
          <a:p>
            <a:pPr lvl="1"/>
            <a:r>
              <a:rPr lang="en-US" dirty="0"/>
              <a:t>Evaluate the model's performance on the testing dataset using evaluation metrics such as accuracy, precision, recall, and F1-score.</a:t>
            </a:r>
          </a:p>
          <a:p>
            <a:pPr lvl="1"/>
            <a:r>
              <a:rPr lang="en-US" dirty="0"/>
              <a:t>Generate visualizations such as confusion matrices or ROC curves to assess the model's performance.</a:t>
            </a:r>
          </a:p>
          <a:p>
            <a:pPr lvl="1"/>
            <a:r>
              <a:rPr lang="en-US" dirty="0"/>
              <a:t>Output: Evaluation metrics and visualizations indicating the model's effectiveness in blood cancer detection.</a:t>
            </a:r>
          </a:p>
          <a:p>
            <a:r>
              <a:rPr lang="en-US" dirty="0"/>
              <a:t>4.Prediction and Deployment:</a:t>
            </a:r>
          </a:p>
          <a:p>
            <a:pPr lvl="1"/>
            <a:r>
              <a:rPr lang="en-US" dirty="0"/>
              <a:t>Input: New blood cell images to be evaluated for cancerous abnormalities.</a:t>
            </a:r>
          </a:p>
          <a:p>
            <a:pPr lvl="1"/>
            <a:r>
              <a:rPr lang="en-US" dirty="0"/>
              <a:t>Feed the images into the trained CNN model for prediction.</a:t>
            </a:r>
          </a:p>
          <a:p>
            <a:pPr lvl="1"/>
            <a:r>
              <a:rPr lang="en-US" dirty="0"/>
              <a:t>Output: Prediction results indicating the likelihood of blood cancer presence in the input images.</a:t>
            </a:r>
          </a:p>
          <a:p>
            <a:pPr lvl="1"/>
            <a:r>
              <a:rPr lang="en-US" dirty="0"/>
              <a:t>Deploy the trained model as a tool for blood cancer detection in clinical settings, providing timely and accurate diagnostic support to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3800" y="144456"/>
            <a:ext cx="2476754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b="1" dirty="0">
                <a:solidFill>
                  <a:srgbClr val="C00000"/>
                </a:solidFill>
              </a:rPr>
              <a:t>RESULT</a:t>
            </a:r>
            <a:endParaRPr sz="4250" b="1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6" name="Picture 5" descr="A close-up of a blue and purple cell&#10;&#10;Description automatically generated">
            <a:extLst>
              <a:ext uri="{FF2B5EF4-FFF2-40B4-BE49-F238E27FC236}">
                <a16:creationId xmlns:a16="http://schemas.microsoft.com/office/drawing/2014/main" id="{2C72CC5C-3BE4-D0B9-0ACA-93383CB2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53" y="2627756"/>
            <a:ext cx="2667000" cy="2316079"/>
          </a:xfrm>
          <a:prstGeom prst="rect">
            <a:avLst/>
          </a:prstGeom>
        </p:spPr>
      </p:pic>
      <p:pic>
        <p:nvPicPr>
          <p:cNvPr id="12" name="Picture 11" descr="A close-up of a cell&#10;&#10;Description automatically generated">
            <a:extLst>
              <a:ext uri="{FF2B5EF4-FFF2-40B4-BE49-F238E27FC236}">
                <a16:creationId xmlns:a16="http://schemas.microsoft.com/office/drawing/2014/main" id="{19FBEC57-5AFC-3A06-E18D-18432D8E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24" y="2627756"/>
            <a:ext cx="2667000" cy="2330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14720A-EB79-826C-F897-C3E0B2129478}"/>
              </a:ext>
            </a:extLst>
          </p:cNvPr>
          <p:cNvSpPr txBox="1"/>
          <p:nvPr/>
        </p:nvSpPr>
        <p:spPr>
          <a:xfrm>
            <a:off x="1318145" y="1600200"/>
            <a:ext cx="336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Prediction : CANCER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E67E8-1C5A-33A2-2447-210EF4CE4246}"/>
              </a:ext>
            </a:extLst>
          </p:cNvPr>
          <p:cNvSpPr txBox="1"/>
          <p:nvPr/>
        </p:nvSpPr>
        <p:spPr>
          <a:xfrm>
            <a:off x="5638800" y="15957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Prediction : NORMAL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0400" y="502129"/>
            <a:ext cx="340423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z="4000" b="1" spc="-60" dirty="0">
                <a:solidFill>
                  <a:srgbClr val="0070C0"/>
                </a:solidFill>
              </a:rPr>
              <a:t> CONCLUSION</a:t>
            </a:r>
            <a:endParaRPr sz="4000" b="1" spc="-60" dirty="0">
              <a:solidFill>
                <a:srgbClr val="0070C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A8D34-F676-4BAD-3B20-AD3C023D30AE}"/>
              </a:ext>
            </a:extLst>
          </p:cNvPr>
          <p:cNvSpPr txBox="1"/>
          <p:nvPr/>
        </p:nvSpPr>
        <p:spPr>
          <a:xfrm>
            <a:off x="1106198" y="1332381"/>
            <a:ext cx="81579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defRPr sz="2000"/>
            </a:lvl1pPr>
          </a:lstStyle>
          <a:p>
            <a:r>
              <a:rPr lang="en-US" dirty="0"/>
              <a:t>	Through meticulous data preprocessing, Convolutional Neural Network (CNN) training, and evaluation, our blood cancer detection system exhibits promising accuracy and robustness. </a:t>
            </a:r>
          </a:p>
          <a:p>
            <a:r>
              <a:rPr lang="en-US" dirty="0"/>
              <a:t>	The CNN model, trained on augmented and normalized blood cell images, yields commendable performance metrics, including high precision, recall, and F1-score. </a:t>
            </a:r>
          </a:p>
          <a:p>
            <a:r>
              <a:rPr lang="en-US" dirty="0"/>
              <a:t>	Visualizations such as confusion matrices and ROC curves provide insights into model behavior and performance. </a:t>
            </a:r>
          </a:p>
          <a:p>
            <a:r>
              <a:rPr lang="en-US" dirty="0"/>
              <a:t>	This system holds potential as a reliable diagnostic tool for early blood cancer detection, with implications for improving patient outcomes. </a:t>
            </a:r>
          </a:p>
          <a:p>
            <a:r>
              <a:rPr lang="en-US" dirty="0"/>
              <a:t>	Future research may focus on dataset expansion, model refinement, and real-world deployment to enhance its clinical utility and impact in oncology.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65ACC-D3A2-B8A9-D19D-EE586ADFFFD4}"/>
              </a:ext>
            </a:extLst>
          </p:cNvPr>
          <p:cNvSpPr txBox="1"/>
          <p:nvPr/>
        </p:nvSpPr>
        <p:spPr>
          <a:xfrm>
            <a:off x="2743200" y="615309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-----&lt;&lt;&lt;&lt;&lt;&gt;&gt;&gt;&gt;&gt;-----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892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PROBLEM STATEMENT</vt:lpstr>
      <vt:lpstr> PROPOSED SOLUTION</vt:lpstr>
      <vt:lpstr>SYSTEM APPROACH</vt:lpstr>
      <vt:lpstr>PowerPoint Presentation</vt:lpstr>
      <vt:lpstr>ALGORITHM-CONT.</vt:lpstr>
      <vt:lpstr>RESULT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RAHMAN</dc:creator>
  <cp:lastModifiedBy>asif rahman</cp:lastModifiedBy>
  <cp:revision>5</cp:revision>
  <dcterms:created xsi:type="dcterms:W3CDTF">2024-04-01T15:42:31Z</dcterms:created>
  <dcterms:modified xsi:type="dcterms:W3CDTF">2024-04-02T16:45:30Z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