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League Spartan"/>
      <p:regular r:id="rId21"/>
      <p:bold r:id="rId22"/>
    </p:embeddedFont>
    <p:embeddedFont>
      <p:font typeface="Raleway"/>
      <p:regular r:id="rId23"/>
      <p:bold r:id="rId24"/>
      <p:italic r:id="rId25"/>
      <p:boldItalic r:id="rId26"/>
    </p:embeddedFont>
    <p:embeddedFont>
      <p:font typeface="Be Vietnam Pro"/>
      <p:regular r:id="rId27"/>
      <p:bold r:id="rId28"/>
      <p:italic r:id="rId29"/>
      <p:boldItalic r:id="rId30"/>
    </p:embeddedFont>
    <p:embeddedFont>
      <p:font typeface="Be Vietnam Pro Medium"/>
      <p:regular r:id="rId31"/>
      <p:bold r:id="rId32"/>
      <p:italic r:id="rId33"/>
      <p:boldItalic r:id="rId34"/>
    </p:embeddedFont>
    <p:embeddedFont>
      <p:font typeface="Be Vietnam Pro Thin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A1CE4A-7CA6-45DC-A58F-97C8C40BA8C7}">
  <a:tblStyle styleId="{CEA1CE4A-7CA6-45DC-A58F-97C8C40BA8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5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font" Target="fonts/LeagueSpartan-bold.fntdata"/><Relationship Id="rId21" Type="http://schemas.openxmlformats.org/officeDocument/2006/relationships/font" Target="fonts/LeagueSpartan-regular.fntdata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BeVietnamPro-bold.fntdata"/><Relationship Id="rId27" Type="http://schemas.openxmlformats.org/officeDocument/2006/relationships/font" Target="fonts/BeVietnam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eVietnam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eVietnamProMedium-regular.fntdata"/><Relationship Id="rId30" Type="http://schemas.openxmlformats.org/officeDocument/2006/relationships/font" Target="fonts/BeVietnamPro-boldItalic.fntdata"/><Relationship Id="rId11" Type="http://schemas.openxmlformats.org/officeDocument/2006/relationships/slide" Target="slides/slide6.xml"/><Relationship Id="rId33" Type="http://schemas.openxmlformats.org/officeDocument/2006/relationships/font" Target="fonts/BeVietnamProMedium-italic.fntdata"/><Relationship Id="rId10" Type="http://schemas.openxmlformats.org/officeDocument/2006/relationships/slide" Target="slides/slide5.xml"/><Relationship Id="rId32" Type="http://schemas.openxmlformats.org/officeDocument/2006/relationships/font" Target="fonts/BeVietnamProMedium-bold.fntdata"/><Relationship Id="rId13" Type="http://schemas.openxmlformats.org/officeDocument/2006/relationships/slide" Target="slides/slide8.xml"/><Relationship Id="rId35" Type="http://schemas.openxmlformats.org/officeDocument/2006/relationships/font" Target="fonts/BeVietnamProThin-regular.fntdata"/><Relationship Id="rId12" Type="http://schemas.openxmlformats.org/officeDocument/2006/relationships/slide" Target="slides/slide7.xml"/><Relationship Id="rId34" Type="http://schemas.openxmlformats.org/officeDocument/2006/relationships/font" Target="fonts/BeVietnamProMedium-boldItalic.fntdata"/><Relationship Id="rId15" Type="http://schemas.openxmlformats.org/officeDocument/2006/relationships/slide" Target="slides/slide10.xml"/><Relationship Id="rId37" Type="http://schemas.openxmlformats.org/officeDocument/2006/relationships/font" Target="fonts/BeVietnamProThin-italic.fntdata"/><Relationship Id="rId14" Type="http://schemas.openxmlformats.org/officeDocument/2006/relationships/slide" Target="slides/slide9.xml"/><Relationship Id="rId36" Type="http://schemas.openxmlformats.org/officeDocument/2006/relationships/font" Target="fonts/BeVietnamProThin-bold.fntdata"/><Relationship Id="rId17" Type="http://schemas.openxmlformats.org/officeDocument/2006/relationships/slide" Target="slides/slide12.xml"/><Relationship Id="rId39" Type="http://schemas.openxmlformats.org/officeDocument/2006/relationships/font" Target="fonts/OpenSans-regular.fntdata"/><Relationship Id="rId16" Type="http://schemas.openxmlformats.org/officeDocument/2006/relationships/slide" Target="slides/slide11.xml"/><Relationship Id="rId38" Type="http://schemas.openxmlformats.org/officeDocument/2006/relationships/font" Target="fonts/BeVietnamProThin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1258269c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1258269c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41426a40ea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41426a40ea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41426a40ea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41426a40ea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140bdeee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140bdeee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41426a40e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41426a40e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e375b9f5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1e375b9f5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f9e629e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f9e629e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f9e629ec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f9e629ec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4134e0e468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4134e0e468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134e0e468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4134e0e468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134e0e468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4134e0e468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4134e0e468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4134e0e468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1e7c571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1e7c571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41426a40e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41426a40e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1509150" y="1010025"/>
            <a:ext cx="6125700" cy="20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310950" y="3750175"/>
            <a:ext cx="25221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1284000" y="1467060"/>
            <a:ext cx="6576000" cy="114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  <a:latin typeface="Be Vietnam Pro Thin"/>
                <a:ea typeface="Be Vietnam Pro Thin"/>
                <a:cs typeface="Be Vietnam Pro Thin"/>
                <a:sym typeface="Be Vietnam Pro Th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subTitle"/>
          </p:nvPr>
        </p:nvSpPr>
        <p:spPr>
          <a:xfrm>
            <a:off x="1284000" y="27662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hasCustomPrompt="1" idx="2" type="title"/>
          </p:nvPr>
        </p:nvSpPr>
        <p:spPr>
          <a:xfrm>
            <a:off x="856689" y="1474325"/>
            <a:ext cx="722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  <a:latin typeface="Be Vietnam Pro Thin"/>
                <a:ea typeface="Be Vietnam Pro Thin"/>
                <a:cs typeface="Be Vietnam Pro Thin"/>
                <a:sym typeface="Be Vietnam Pro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hasCustomPrompt="1" idx="3" type="title"/>
          </p:nvPr>
        </p:nvSpPr>
        <p:spPr>
          <a:xfrm>
            <a:off x="856689" y="3025825"/>
            <a:ext cx="722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  <a:latin typeface="Be Vietnam Pro Thin"/>
                <a:ea typeface="Be Vietnam Pro Thin"/>
                <a:cs typeface="Be Vietnam Pro Thin"/>
                <a:sym typeface="Be Vietnam Pro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hasCustomPrompt="1" idx="4" type="title"/>
          </p:nvPr>
        </p:nvSpPr>
        <p:spPr>
          <a:xfrm>
            <a:off x="3562175" y="1474325"/>
            <a:ext cx="722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  <a:latin typeface="Be Vietnam Pro Thin"/>
                <a:ea typeface="Be Vietnam Pro Thin"/>
                <a:cs typeface="Be Vietnam Pro Thin"/>
                <a:sym typeface="Be Vietnam Pro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hasCustomPrompt="1" idx="5" type="title"/>
          </p:nvPr>
        </p:nvSpPr>
        <p:spPr>
          <a:xfrm>
            <a:off x="3562175" y="3025825"/>
            <a:ext cx="722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  <a:latin typeface="Be Vietnam Pro Thin"/>
                <a:ea typeface="Be Vietnam Pro Thin"/>
                <a:cs typeface="Be Vietnam Pro Thin"/>
                <a:sym typeface="Be Vietnam Pro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hasCustomPrompt="1" idx="6" type="title"/>
          </p:nvPr>
        </p:nvSpPr>
        <p:spPr>
          <a:xfrm>
            <a:off x="6267653" y="1460261"/>
            <a:ext cx="722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  <a:latin typeface="Be Vietnam Pro Thin"/>
                <a:ea typeface="Be Vietnam Pro Thin"/>
                <a:cs typeface="Be Vietnam Pro Thin"/>
                <a:sym typeface="Be Vietnam Pro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hasCustomPrompt="1" idx="7" type="title"/>
          </p:nvPr>
        </p:nvSpPr>
        <p:spPr>
          <a:xfrm>
            <a:off x="6267653" y="3025825"/>
            <a:ext cx="722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  <a:latin typeface="Be Vietnam Pro Thin"/>
                <a:ea typeface="Be Vietnam Pro Thin"/>
                <a:cs typeface="Be Vietnam Pro Thin"/>
                <a:sym typeface="Be Vietnam Pro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720000" y="1977850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8" type="subTitle"/>
          </p:nvPr>
        </p:nvSpPr>
        <p:spPr>
          <a:xfrm>
            <a:off x="3419275" y="1977850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9" type="subTitle"/>
          </p:nvPr>
        </p:nvSpPr>
        <p:spPr>
          <a:xfrm>
            <a:off x="6118550" y="1977850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3" type="subTitle"/>
          </p:nvPr>
        </p:nvSpPr>
        <p:spPr>
          <a:xfrm>
            <a:off x="720000" y="3522850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4" type="subTitle"/>
          </p:nvPr>
        </p:nvSpPr>
        <p:spPr>
          <a:xfrm>
            <a:off x="3419275" y="3522850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5" type="subTitle"/>
          </p:nvPr>
        </p:nvSpPr>
        <p:spPr>
          <a:xfrm>
            <a:off x="6118550" y="3522850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hasCustomPrompt="1" type="title"/>
          </p:nvPr>
        </p:nvSpPr>
        <p:spPr>
          <a:xfrm>
            <a:off x="798388" y="2695500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>
                <a:latin typeface="Be Vietnam Pro Thin"/>
                <a:ea typeface="Be Vietnam Pro Thin"/>
                <a:cs typeface="Be Vietnam Pro Thin"/>
                <a:sym typeface="Be Vietnam Pro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798388" y="3560169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hasCustomPrompt="1" idx="2" type="title"/>
          </p:nvPr>
        </p:nvSpPr>
        <p:spPr>
          <a:xfrm>
            <a:off x="2825700" y="984514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>
                <a:latin typeface="Be Vietnam Pro Thin"/>
                <a:ea typeface="Be Vietnam Pro Thin"/>
                <a:cs typeface="Be Vietnam Pro Thin"/>
                <a:sym typeface="Be Vietnam Pro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/>
          <p:nvPr>
            <p:ph idx="3" type="subTitle"/>
          </p:nvPr>
        </p:nvSpPr>
        <p:spPr>
          <a:xfrm>
            <a:off x="2825700" y="1849198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hasCustomPrompt="1" idx="4" type="title"/>
          </p:nvPr>
        </p:nvSpPr>
        <p:spPr>
          <a:xfrm>
            <a:off x="4853013" y="2695500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>
                <a:latin typeface="Be Vietnam Pro Thin"/>
                <a:ea typeface="Be Vietnam Pro Thin"/>
                <a:cs typeface="Be Vietnam Pro Thin"/>
                <a:sym typeface="Be Vietnam Pro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4"/>
          <p:cNvSpPr txBox="1"/>
          <p:nvPr>
            <p:ph idx="5" type="subTitle"/>
          </p:nvPr>
        </p:nvSpPr>
        <p:spPr>
          <a:xfrm>
            <a:off x="4853013" y="3560169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type="title"/>
          </p:nvPr>
        </p:nvSpPr>
        <p:spPr>
          <a:xfrm>
            <a:off x="720000" y="535000"/>
            <a:ext cx="3123900" cy="10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720000" y="1504300"/>
            <a:ext cx="3123900" cy="9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/>
          <p:nvPr>
            <p:ph idx="2" type="pic"/>
          </p:nvPr>
        </p:nvSpPr>
        <p:spPr>
          <a:xfrm>
            <a:off x="6212050" y="535000"/>
            <a:ext cx="2216700" cy="4073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9" name="Google Shape;79;p15"/>
          <p:cNvSpPr/>
          <p:nvPr>
            <p:ph idx="3" type="pic"/>
          </p:nvPr>
        </p:nvSpPr>
        <p:spPr>
          <a:xfrm>
            <a:off x="720000" y="2671300"/>
            <a:ext cx="3123900" cy="1937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80" name="Google Shape;80;p15"/>
          <p:cNvSpPr/>
          <p:nvPr>
            <p:ph idx="4" type="pic"/>
          </p:nvPr>
        </p:nvSpPr>
        <p:spPr>
          <a:xfrm>
            <a:off x="3919625" y="535000"/>
            <a:ext cx="2216700" cy="4073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type="title"/>
          </p:nvPr>
        </p:nvSpPr>
        <p:spPr>
          <a:xfrm>
            <a:off x="4466700" y="1315425"/>
            <a:ext cx="3778500" cy="12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4466700" y="2625075"/>
            <a:ext cx="3778500" cy="12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/>
          <p:nvPr>
            <p:ph idx="2" type="pic"/>
          </p:nvPr>
        </p:nvSpPr>
        <p:spPr>
          <a:xfrm>
            <a:off x="836700" y="523200"/>
            <a:ext cx="3230100" cy="4097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720025" y="1285125"/>
            <a:ext cx="3785400" cy="332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2" type="subTitle"/>
          </p:nvPr>
        </p:nvSpPr>
        <p:spPr>
          <a:xfrm>
            <a:off x="4638600" y="1285125"/>
            <a:ext cx="3785400" cy="332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8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" type="subTitle"/>
          </p:nvPr>
        </p:nvSpPr>
        <p:spPr>
          <a:xfrm>
            <a:off x="720000" y="1024768"/>
            <a:ext cx="77040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2" type="subTitle"/>
          </p:nvPr>
        </p:nvSpPr>
        <p:spPr>
          <a:xfrm>
            <a:off x="720000" y="2022268"/>
            <a:ext cx="77040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3" type="subTitle"/>
          </p:nvPr>
        </p:nvSpPr>
        <p:spPr>
          <a:xfrm>
            <a:off x="720000" y="3498375"/>
            <a:ext cx="7704000" cy="11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" type="subTitle"/>
          </p:nvPr>
        </p:nvSpPr>
        <p:spPr>
          <a:xfrm>
            <a:off x="730330" y="2714320"/>
            <a:ext cx="23157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2" type="subTitle"/>
          </p:nvPr>
        </p:nvSpPr>
        <p:spPr>
          <a:xfrm>
            <a:off x="3414525" y="2714319"/>
            <a:ext cx="23157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3" type="subTitle"/>
          </p:nvPr>
        </p:nvSpPr>
        <p:spPr>
          <a:xfrm>
            <a:off x="6103014" y="2714321"/>
            <a:ext cx="23157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4" type="subTitle"/>
          </p:nvPr>
        </p:nvSpPr>
        <p:spPr>
          <a:xfrm>
            <a:off x="730330" y="2105930"/>
            <a:ext cx="2315700" cy="68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4" name="Google Shape;104;p19"/>
          <p:cNvSpPr txBox="1"/>
          <p:nvPr>
            <p:ph idx="5" type="subTitle"/>
          </p:nvPr>
        </p:nvSpPr>
        <p:spPr>
          <a:xfrm>
            <a:off x="3414525" y="2105930"/>
            <a:ext cx="2315700" cy="68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5" name="Google Shape;105;p19"/>
          <p:cNvSpPr txBox="1"/>
          <p:nvPr>
            <p:ph idx="6" type="subTitle"/>
          </p:nvPr>
        </p:nvSpPr>
        <p:spPr>
          <a:xfrm>
            <a:off x="6103014" y="2105930"/>
            <a:ext cx="2315700" cy="68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" type="subTitle"/>
          </p:nvPr>
        </p:nvSpPr>
        <p:spPr>
          <a:xfrm>
            <a:off x="720000" y="1164031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idx="2" type="subTitle"/>
          </p:nvPr>
        </p:nvSpPr>
        <p:spPr>
          <a:xfrm>
            <a:off x="720000" y="1624697"/>
            <a:ext cx="2967000" cy="11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3" type="subTitle"/>
          </p:nvPr>
        </p:nvSpPr>
        <p:spPr>
          <a:xfrm>
            <a:off x="4678650" y="1624697"/>
            <a:ext cx="2967000" cy="11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4" type="subTitle"/>
          </p:nvPr>
        </p:nvSpPr>
        <p:spPr>
          <a:xfrm>
            <a:off x="720000" y="3404922"/>
            <a:ext cx="2967000" cy="11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5" type="subTitle"/>
          </p:nvPr>
        </p:nvSpPr>
        <p:spPr>
          <a:xfrm>
            <a:off x="4678650" y="3404922"/>
            <a:ext cx="2967000" cy="11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6" type="subTitle"/>
          </p:nvPr>
        </p:nvSpPr>
        <p:spPr>
          <a:xfrm>
            <a:off x="720000" y="2944268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5" name="Google Shape;115;p20"/>
          <p:cNvSpPr txBox="1"/>
          <p:nvPr>
            <p:ph idx="7" type="subTitle"/>
          </p:nvPr>
        </p:nvSpPr>
        <p:spPr>
          <a:xfrm>
            <a:off x="4678650" y="1164031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6" name="Google Shape;116;p20"/>
          <p:cNvSpPr txBox="1"/>
          <p:nvPr>
            <p:ph idx="8" type="subTitle"/>
          </p:nvPr>
        </p:nvSpPr>
        <p:spPr>
          <a:xfrm>
            <a:off x="4678650" y="2944268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1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4200050" y="2628866"/>
            <a:ext cx="39435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4319925" y="1560475"/>
            <a:ext cx="9891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  <a:latin typeface="Be Vietnam Pro Thin"/>
                <a:ea typeface="Be Vietnam Pro Thin"/>
                <a:cs typeface="Be Vietnam Pro Thin"/>
                <a:sym typeface="Be Vietnam Pro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>
            <p:ph idx="3" type="pic"/>
          </p:nvPr>
        </p:nvSpPr>
        <p:spPr>
          <a:xfrm>
            <a:off x="721775" y="535000"/>
            <a:ext cx="3081300" cy="4073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1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" type="subTitle"/>
          </p:nvPr>
        </p:nvSpPr>
        <p:spPr>
          <a:xfrm>
            <a:off x="720000" y="1628879"/>
            <a:ext cx="22275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2" type="subTitle"/>
          </p:nvPr>
        </p:nvSpPr>
        <p:spPr>
          <a:xfrm>
            <a:off x="3453605" y="1628879"/>
            <a:ext cx="22275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3" type="subTitle"/>
          </p:nvPr>
        </p:nvSpPr>
        <p:spPr>
          <a:xfrm>
            <a:off x="720000" y="3406229"/>
            <a:ext cx="2228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4" type="subTitle"/>
          </p:nvPr>
        </p:nvSpPr>
        <p:spPr>
          <a:xfrm>
            <a:off x="3453605" y="3406229"/>
            <a:ext cx="2228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5" type="subTitle"/>
          </p:nvPr>
        </p:nvSpPr>
        <p:spPr>
          <a:xfrm>
            <a:off x="6192109" y="1628879"/>
            <a:ext cx="22275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6" type="subTitle"/>
          </p:nvPr>
        </p:nvSpPr>
        <p:spPr>
          <a:xfrm>
            <a:off x="6192109" y="3406229"/>
            <a:ext cx="22275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7" type="subTitle"/>
          </p:nvPr>
        </p:nvSpPr>
        <p:spPr>
          <a:xfrm>
            <a:off x="720000" y="1283184"/>
            <a:ext cx="2228700" cy="4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idx="8" type="subTitle"/>
          </p:nvPr>
        </p:nvSpPr>
        <p:spPr>
          <a:xfrm>
            <a:off x="3453600" y="1283184"/>
            <a:ext cx="2228700" cy="4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8" name="Google Shape;128;p21"/>
          <p:cNvSpPr txBox="1"/>
          <p:nvPr>
            <p:ph idx="9" type="subTitle"/>
          </p:nvPr>
        </p:nvSpPr>
        <p:spPr>
          <a:xfrm>
            <a:off x="6192100" y="1283184"/>
            <a:ext cx="2228700" cy="4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9" name="Google Shape;129;p21"/>
          <p:cNvSpPr txBox="1"/>
          <p:nvPr>
            <p:ph idx="13" type="subTitle"/>
          </p:nvPr>
        </p:nvSpPr>
        <p:spPr>
          <a:xfrm>
            <a:off x="720000" y="3062103"/>
            <a:ext cx="2228700" cy="4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14" type="subTitle"/>
          </p:nvPr>
        </p:nvSpPr>
        <p:spPr>
          <a:xfrm>
            <a:off x="3453600" y="3062103"/>
            <a:ext cx="2228700" cy="4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5" type="subTitle"/>
          </p:nvPr>
        </p:nvSpPr>
        <p:spPr>
          <a:xfrm>
            <a:off x="6192100" y="3062103"/>
            <a:ext cx="2228700" cy="4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" type="subTitle"/>
          </p:nvPr>
        </p:nvSpPr>
        <p:spPr>
          <a:xfrm>
            <a:off x="720000" y="1232200"/>
            <a:ext cx="76710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9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9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1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9_1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 txBox="1"/>
          <p:nvPr>
            <p:ph type="ctrTitle"/>
          </p:nvPr>
        </p:nvSpPr>
        <p:spPr>
          <a:xfrm>
            <a:off x="2682900" y="535000"/>
            <a:ext cx="3778200" cy="9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7"/>
          <p:cNvSpPr txBox="1"/>
          <p:nvPr>
            <p:ph idx="1" type="subTitle"/>
          </p:nvPr>
        </p:nvSpPr>
        <p:spPr>
          <a:xfrm>
            <a:off x="2682900" y="1493525"/>
            <a:ext cx="3778200" cy="12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2" name="Google Shape;152;p27"/>
          <p:cNvSpPr txBox="1"/>
          <p:nvPr/>
        </p:nvSpPr>
        <p:spPr>
          <a:xfrm>
            <a:off x="2471250" y="34969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b="1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includes 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icons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infographics &amp; images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highlight>
                <a:srgbClr val="DFDEF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061700"/>
            <a:ext cx="7704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4646725" y="2726550"/>
            <a:ext cx="27483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subTitle"/>
          </p:nvPr>
        </p:nvSpPr>
        <p:spPr>
          <a:xfrm>
            <a:off x="720000" y="2726557"/>
            <a:ext cx="27483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3" type="subTitle"/>
          </p:nvPr>
        </p:nvSpPr>
        <p:spPr>
          <a:xfrm>
            <a:off x="720000" y="2236104"/>
            <a:ext cx="2748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4" type="subTitle"/>
          </p:nvPr>
        </p:nvSpPr>
        <p:spPr>
          <a:xfrm>
            <a:off x="4646725" y="2236104"/>
            <a:ext cx="2748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/>
          <p:nvPr>
            <p:ph type="title"/>
          </p:nvPr>
        </p:nvSpPr>
        <p:spPr>
          <a:xfrm>
            <a:off x="715100" y="1015825"/>
            <a:ext cx="3852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715100" y="1649075"/>
            <a:ext cx="3852000" cy="24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7"/>
          <p:cNvSpPr/>
          <p:nvPr>
            <p:ph idx="2" type="pic"/>
          </p:nvPr>
        </p:nvSpPr>
        <p:spPr>
          <a:xfrm>
            <a:off x="5063025" y="535000"/>
            <a:ext cx="3366000" cy="4073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/>
          <p:nvPr>
            <p:ph type="title"/>
          </p:nvPr>
        </p:nvSpPr>
        <p:spPr>
          <a:xfrm>
            <a:off x="2167150" y="1307100"/>
            <a:ext cx="48096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/>
          <p:nvPr>
            <p:ph type="title"/>
          </p:nvPr>
        </p:nvSpPr>
        <p:spPr>
          <a:xfrm>
            <a:off x="2201813" y="1584874"/>
            <a:ext cx="4740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201888" y="2427926"/>
            <a:ext cx="4740300" cy="1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>
            <p:ph idx="2" type="pic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0"/>
          <p:cNvSpPr txBox="1"/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 Medium"/>
              <a:buNone/>
              <a:defRPr sz="30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●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○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■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●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○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■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●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○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■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0"/>
          <p:cNvPicPr preferRelativeResize="0"/>
          <p:nvPr/>
        </p:nvPicPr>
        <p:blipFill>
          <a:blip r:embed="rId3">
            <a:alphaModFix amt="17000"/>
          </a:blip>
          <a:stretch>
            <a:fillRect/>
          </a:stretch>
        </p:blipFill>
        <p:spPr>
          <a:xfrm>
            <a:off x="-26625" y="0"/>
            <a:ext cx="91972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0"/>
          <p:cNvSpPr txBox="1"/>
          <p:nvPr>
            <p:ph type="ctrTitle"/>
          </p:nvPr>
        </p:nvSpPr>
        <p:spPr>
          <a:xfrm>
            <a:off x="1509150" y="1757663"/>
            <a:ext cx="6125700" cy="20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Real Estate Case Study: </a:t>
            </a:r>
            <a:r>
              <a:rPr lang="en" sz="6700"/>
              <a:t> </a:t>
            </a:r>
            <a:r>
              <a:rPr lang="en" sz="5100">
                <a:latin typeface="Be Vietnam Pro Thin"/>
                <a:ea typeface="Be Vietnam Pro Thin"/>
                <a:cs typeface="Be Vietnam Pro Thin"/>
                <a:sym typeface="Be Vietnam Pro Thin"/>
              </a:rPr>
              <a:t>-Chicago, IL-</a:t>
            </a:r>
            <a:endParaRPr sz="5100">
              <a:latin typeface="Be Vietnam Pro Thin"/>
              <a:ea typeface="Be Vietnam Pro Thin"/>
              <a:cs typeface="Be Vietnam Pro Thin"/>
              <a:sym typeface="Be Vietnam Pro Thin"/>
            </a:endParaRPr>
          </a:p>
        </p:txBody>
      </p:sp>
      <p:sp>
        <p:nvSpPr>
          <p:cNvPr id="163" name="Google Shape;163;p30"/>
          <p:cNvSpPr txBox="1"/>
          <p:nvPr>
            <p:ph idx="1" type="subTitle"/>
          </p:nvPr>
        </p:nvSpPr>
        <p:spPr>
          <a:xfrm>
            <a:off x="1378500" y="4032800"/>
            <a:ext cx="6387000" cy="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2: Omar Ahmed, Asif Rashid, Tyler Dale, Trevor Soule, Francesca Mirthil</a:t>
            </a:r>
            <a:endParaRPr/>
          </a:p>
        </p:txBody>
      </p:sp>
      <p:pic>
        <p:nvPicPr>
          <p:cNvPr id="164" name="Google Shape;164;p30" title="image-removebg-preview (15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0913" y="1339050"/>
            <a:ext cx="3082175" cy="11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idx="4294967295" type="title"/>
          </p:nvPr>
        </p:nvSpPr>
        <p:spPr>
          <a:xfrm>
            <a:off x="264300" y="145900"/>
            <a:ext cx="86154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 Classification: List Price Optimization</a:t>
            </a:r>
            <a:endParaRPr/>
          </a:p>
        </p:txBody>
      </p:sp>
      <p:graphicFrame>
        <p:nvGraphicFramePr>
          <p:cNvPr id="227" name="Google Shape;227;p39"/>
          <p:cNvGraphicFramePr/>
          <p:nvPr/>
        </p:nvGraphicFramePr>
        <p:xfrm>
          <a:off x="2465425" y="112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{CEA1CE4A-7CA6-45DC-A58F-97C8C40BA8C7}</a:tableStyleId>
              </a:tblPr>
              <a:tblGrid>
                <a:gridCol w="2640900"/>
                <a:gridCol w="1572250"/>
              </a:tblGrid>
              <a:tr h="86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Dataset</a:t>
                      </a:r>
                      <a:endParaRPr sz="1800">
                        <a:solidFill>
                          <a:schemeClr val="accent6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Sample Size</a:t>
                      </a:r>
                      <a:endParaRPr sz="1800">
                        <a:solidFill>
                          <a:schemeClr val="accent6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Training Set</a:t>
                      </a:r>
                      <a:endParaRPr sz="1800">
                        <a:solidFill>
                          <a:schemeClr val="accent6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555</a:t>
                      </a:r>
                      <a:endParaRPr sz="1800">
                        <a:solidFill>
                          <a:schemeClr val="accent6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Validation Set</a:t>
                      </a:r>
                      <a:endParaRPr sz="1800">
                        <a:solidFill>
                          <a:schemeClr val="accent6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148</a:t>
                      </a:r>
                      <a:endParaRPr sz="1800">
                        <a:solidFill>
                          <a:schemeClr val="accent6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Testing Set</a:t>
                      </a:r>
                      <a:endParaRPr sz="1800">
                        <a:solidFill>
                          <a:schemeClr val="accent6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6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38</a:t>
                      </a:r>
                      <a:endParaRPr sz="1800">
                        <a:solidFill>
                          <a:schemeClr val="accent6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>
            <p:ph idx="4294967295" type="title"/>
          </p:nvPr>
        </p:nvSpPr>
        <p:spPr>
          <a:xfrm>
            <a:off x="450350" y="435050"/>
            <a:ext cx="94083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 Classification: Model Performance</a:t>
            </a:r>
            <a:endParaRPr/>
          </a:p>
        </p:txBody>
      </p:sp>
      <p:graphicFrame>
        <p:nvGraphicFramePr>
          <p:cNvPr id="233" name="Google Shape;233;p40"/>
          <p:cNvGraphicFramePr/>
          <p:nvPr/>
        </p:nvGraphicFramePr>
        <p:xfrm>
          <a:off x="742775" y="162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{CEA1CE4A-7CA6-45DC-A58F-97C8C40BA8C7}</a:tableStyleId>
              </a:tblPr>
              <a:tblGrid>
                <a:gridCol w="1647400"/>
                <a:gridCol w="1720325"/>
                <a:gridCol w="2039475"/>
                <a:gridCol w="2039475"/>
              </a:tblGrid>
              <a:tr h="61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Model</a:t>
                      </a:r>
                      <a:endParaRPr>
                        <a:solidFill>
                          <a:schemeClr val="dk1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Validation Accuracy</a:t>
                      </a:r>
                      <a:endParaRPr>
                        <a:solidFill>
                          <a:schemeClr val="dk1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Testing Accuracy</a:t>
                      </a:r>
                      <a:endParaRPr>
                        <a:solidFill>
                          <a:schemeClr val="dk1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Difference between validation and test accuracies</a:t>
                      </a:r>
                      <a:endParaRPr>
                        <a:solidFill>
                          <a:schemeClr val="dk1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KNN</a:t>
                      </a:r>
                      <a:endParaRPr>
                        <a:solidFill>
                          <a:schemeClr val="dk1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72%</a:t>
                      </a:r>
                      <a:endParaRPr>
                        <a:solidFill>
                          <a:schemeClr val="dk1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55%</a:t>
                      </a:r>
                      <a:endParaRPr>
                        <a:solidFill>
                          <a:schemeClr val="dk1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17%</a:t>
                      </a:r>
                      <a:endParaRPr>
                        <a:solidFill>
                          <a:schemeClr val="dk1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Logistic Regression</a:t>
                      </a:r>
                      <a:endParaRPr>
                        <a:solidFill>
                          <a:schemeClr val="dk1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73%</a:t>
                      </a:r>
                      <a:endParaRPr>
                        <a:solidFill>
                          <a:schemeClr val="dk1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76</a:t>
                      </a:r>
                      <a:endParaRPr>
                        <a:solidFill>
                          <a:schemeClr val="dk1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3%</a:t>
                      </a:r>
                      <a:endParaRPr>
                        <a:solidFill>
                          <a:schemeClr val="dk1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SVM</a:t>
                      </a:r>
                      <a:endParaRPr>
                        <a:solidFill>
                          <a:schemeClr val="dk1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73%</a:t>
                      </a:r>
                      <a:endParaRPr>
                        <a:solidFill>
                          <a:schemeClr val="dk1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79</a:t>
                      </a:r>
                      <a:endParaRPr>
                        <a:solidFill>
                          <a:schemeClr val="dk1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6%</a:t>
                      </a:r>
                      <a:endParaRPr>
                        <a:solidFill>
                          <a:schemeClr val="dk1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Decision Tree</a:t>
                      </a:r>
                      <a:endParaRPr>
                        <a:solidFill>
                          <a:schemeClr val="dk1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75</a:t>
                      </a:r>
                      <a:endParaRPr>
                        <a:solidFill>
                          <a:schemeClr val="dk1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73</a:t>
                      </a:r>
                      <a:endParaRPr>
                        <a:solidFill>
                          <a:schemeClr val="dk1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2%</a:t>
                      </a:r>
                      <a:endParaRPr>
                        <a:solidFill>
                          <a:schemeClr val="dk1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/>
          <p:nvPr>
            <p:ph idx="4294967295" type="title"/>
          </p:nvPr>
        </p:nvSpPr>
        <p:spPr>
          <a:xfrm>
            <a:off x="225450" y="192325"/>
            <a:ext cx="86931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model we picked and what does it tell us ?</a:t>
            </a:r>
            <a:endParaRPr/>
          </a:p>
        </p:txBody>
      </p:sp>
      <p:sp>
        <p:nvSpPr>
          <p:cNvPr id="239" name="Google Shape;239;p41"/>
          <p:cNvSpPr txBox="1"/>
          <p:nvPr/>
        </p:nvSpPr>
        <p:spPr>
          <a:xfrm>
            <a:off x="676200" y="1053775"/>
            <a:ext cx="779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By observing differences between the Validation and Test Accuracy, we decided to go for the </a:t>
            </a:r>
            <a:r>
              <a:rPr lang="en" sz="18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Decision Tree model. </a:t>
            </a:r>
            <a:endParaRPr sz="18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240" name="Google Shape;240;p41" title="Unknown-7.png"/>
          <p:cNvPicPr preferRelativeResize="0"/>
          <p:nvPr/>
        </p:nvPicPr>
        <p:blipFill rotWithShape="1">
          <a:blip r:embed="rId3">
            <a:alphaModFix/>
          </a:blip>
          <a:srcRect b="5385" l="17470" r="15465" t="4702"/>
          <a:stretch/>
        </p:blipFill>
        <p:spPr>
          <a:xfrm>
            <a:off x="400950" y="2284325"/>
            <a:ext cx="3711802" cy="25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1" title="Image 3-17-25 at 9.29 PM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4150" y="2257967"/>
            <a:ext cx="3805727" cy="255672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1"/>
          <p:cNvSpPr txBox="1"/>
          <p:nvPr/>
        </p:nvSpPr>
        <p:spPr>
          <a:xfrm>
            <a:off x="1368100" y="1878325"/>
            <a:ext cx="177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Tree Observation Plot</a:t>
            </a:r>
            <a:endParaRPr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43" name="Google Shape;243;p41"/>
          <p:cNvSpPr txBox="1"/>
          <p:nvPr/>
        </p:nvSpPr>
        <p:spPr>
          <a:xfrm>
            <a:off x="4674150" y="1878325"/>
            <a:ext cx="42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Plot of optimal value vs probability of it selling fast </a:t>
            </a:r>
            <a:endParaRPr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/>
          <p:nvPr/>
        </p:nvSpPr>
        <p:spPr>
          <a:xfrm>
            <a:off x="751975" y="501325"/>
            <a:ext cx="6298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What does this optimal price tell us?</a:t>
            </a:r>
            <a:endParaRPr sz="26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49" name="Google Shape;249;p42"/>
          <p:cNvSpPr txBox="1"/>
          <p:nvPr/>
        </p:nvSpPr>
        <p:spPr>
          <a:xfrm>
            <a:off x="584875" y="1270000"/>
            <a:ext cx="7244100" cy="3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eague Spartan"/>
              <a:buAutoNum type="arabicPeriod"/>
            </a:pPr>
            <a:r>
              <a:rPr lang="en" sz="17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 decision tree uses a single threshold around 19,500, so everything below that value falls into one leaf with a high “fast sell” probability, and everything above it falls into another leaf with a lower probability.</a:t>
            </a:r>
            <a:endParaRPr sz="17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Because there are no further splits on list_price, once you cross that threshold, the predicted probability remains constant.</a:t>
            </a:r>
            <a:endParaRPr sz="17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eague Spartan"/>
              <a:buAutoNum type="arabicPeriod"/>
            </a:pPr>
            <a:r>
              <a:rPr lang="en" sz="17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That’s why the plot is essentially a step function: it jumps at 19,500, and beyond 20,000, the model prediction stays the same.</a:t>
            </a:r>
            <a:endParaRPr sz="17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Confounding </a:t>
            </a:r>
            <a:r>
              <a:rPr lang="en"/>
              <a:t>Variables </a:t>
            </a:r>
            <a:r>
              <a:rPr lang="en"/>
              <a:t> </a:t>
            </a:r>
            <a:endParaRPr/>
          </a:p>
        </p:txBody>
      </p:sp>
      <p:sp>
        <p:nvSpPr>
          <p:cNvPr id="255" name="Google Shape;255;p43"/>
          <p:cNvSpPr txBox="1"/>
          <p:nvPr>
            <p:ph idx="1" type="subTitle"/>
          </p:nvPr>
        </p:nvSpPr>
        <p:spPr>
          <a:xfrm>
            <a:off x="720000" y="1164025"/>
            <a:ext cx="78525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How does the performance of the Logistic Regression model change when using scaled features?</a:t>
            </a:r>
            <a:endParaRPr sz="1600"/>
          </a:p>
        </p:txBody>
      </p:sp>
      <p:sp>
        <p:nvSpPr>
          <p:cNvPr id="256" name="Google Shape;256;p43"/>
          <p:cNvSpPr txBox="1"/>
          <p:nvPr>
            <p:ph idx="2" type="subTitle"/>
          </p:nvPr>
        </p:nvSpPr>
        <p:spPr>
          <a:xfrm>
            <a:off x="720000" y="1790150"/>
            <a:ext cx="7886100" cy="9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ccuracy of the Logistic Regression model actually decreased slightly when the features were scaled (~71%). Scaling did not improve the model's performance in this specific scenario.</a:t>
            </a:r>
            <a:endParaRPr/>
          </a:p>
        </p:txBody>
      </p:sp>
      <p:sp>
        <p:nvSpPr>
          <p:cNvPr id="257" name="Google Shape;257;p43"/>
          <p:cNvSpPr txBox="1"/>
          <p:nvPr>
            <p:ph idx="4" type="subTitle"/>
          </p:nvPr>
        </p:nvSpPr>
        <p:spPr>
          <a:xfrm>
            <a:off x="720000" y="3404925"/>
            <a:ext cx="8205600" cy="11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</a:t>
            </a:r>
            <a:r>
              <a:rPr lang="en"/>
              <a:t>slight imbalance in our target variable 'Sell_fast'. The majority class (Sell_fast = 1) has significantly more instances than the minority class (Sell_fast = 0).The imbalance can bias models towards predicting houses that sell fast, requiring techniques like resampling or transformations for better overall performance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  = 518 | 0  =   208</a:t>
            </a:r>
            <a:endParaRPr/>
          </a:p>
        </p:txBody>
      </p:sp>
      <p:sp>
        <p:nvSpPr>
          <p:cNvPr id="258" name="Google Shape;258;p43"/>
          <p:cNvSpPr txBox="1"/>
          <p:nvPr>
            <p:ph idx="6" type="subTitle"/>
          </p:nvPr>
        </p:nvSpPr>
        <p:spPr>
          <a:xfrm>
            <a:off x="736800" y="2650125"/>
            <a:ext cx="78525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How does the class imbalance in the 'Sell_fast' target variable affect the model performance, and what techniques could be used to address it?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/>
          <p:nvPr/>
        </p:nvSpPr>
        <p:spPr>
          <a:xfrm>
            <a:off x="3245988" y="201500"/>
            <a:ext cx="265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Appendix</a:t>
            </a:r>
            <a:endParaRPr sz="5100">
              <a:solidFill>
                <a:schemeClr val="dk1"/>
              </a:solidFill>
              <a:latin typeface="Be Vietnam Pro Thin"/>
              <a:ea typeface="Be Vietnam Pro Thin"/>
              <a:cs typeface="Be Vietnam Pro Thin"/>
              <a:sym typeface="Be Vietnam Pro Thin"/>
            </a:endParaRPr>
          </a:p>
        </p:txBody>
      </p:sp>
      <p:graphicFrame>
        <p:nvGraphicFramePr>
          <p:cNvPr id="264" name="Google Shape;264;p44"/>
          <p:cNvGraphicFramePr/>
          <p:nvPr/>
        </p:nvGraphicFramePr>
        <p:xfrm>
          <a:off x="399675" y="12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{CEA1CE4A-7CA6-45DC-A58F-97C8C40BA8C7}</a:tableStyleId>
              </a:tblPr>
              <a:tblGrid>
                <a:gridCol w="4180825"/>
                <a:gridCol w="4163800"/>
              </a:tblGrid>
              <a:tr h="42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Topic</a:t>
                      </a:r>
                      <a:endParaRPr b="1" sz="1800">
                        <a:solidFill>
                          <a:schemeClr val="dk1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Slide #</a:t>
                      </a:r>
                      <a:endParaRPr b="1" sz="1800">
                        <a:solidFill>
                          <a:schemeClr val="dk1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Data Preprocessing</a:t>
                      </a:r>
                      <a:endParaRPr sz="1300">
                        <a:solidFill>
                          <a:schemeClr val="dk1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2</a:t>
                      </a:r>
                      <a:endParaRPr sz="1300">
                        <a:solidFill>
                          <a:schemeClr val="dk1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Part 1 Regression: Price Prediction</a:t>
                      </a:r>
                      <a:endParaRPr sz="1300">
                        <a:solidFill>
                          <a:schemeClr val="dk1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3, 4</a:t>
                      </a:r>
                      <a:endParaRPr sz="1300">
                        <a:solidFill>
                          <a:schemeClr val="dk1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Multiple Linear Regression for Price Prediction</a:t>
                      </a:r>
                      <a:endParaRPr sz="1300">
                        <a:solidFill>
                          <a:schemeClr val="dk1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5, 6</a:t>
                      </a:r>
                      <a:endParaRPr sz="1300">
                        <a:solidFill>
                          <a:schemeClr val="dk1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Improving the Model</a:t>
                      </a:r>
                      <a:endParaRPr sz="1300">
                        <a:solidFill>
                          <a:schemeClr val="dk1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7</a:t>
                      </a:r>
                      <a:endParaRPr sz="1300">
                        <a:solidFill>
                          <a:schemeClr val="dk1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Part 2 Classification: List Price Optimization</a:t>
                      </a:r>
                      <a:endParaRPr sz="1300">
                        <a:solidFill>
                          <a:schemeClr val="dk1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8, 9, 10, 11</a:t>
                      </a:r>
                      <a:endParaRPr sz="1300">
                        <a:solidFill>
                          <a:schemeClr val="dk1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2575050" y="199225"/>
            <a:ext cx="399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70" name="Google Shape;170;p31"/>
          <p:cNvSpPr txBox="1"/>
          <p:nvPr/>
        </p:nvSpPr>
        <p:spPr>
          <a:xfrm>
            <a:off x="1367300" y="1121500"/>
            <a:ext cx="606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225" y="869213"/>
            <a:ext cx="7677551" cy="329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1"/>
          <p:cNvSpPr txBox="1"/>
          <p:nvPr/>
        </p:nvSpPr>
        <p:spPr>
          <a:xfrm>
            <a:off x="305550" y="4256875"/>
            <a:ext cx="85329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Overall average price per square foot: $383.01</a:t>
            </a:r>
            <a:endParaRPr sz="21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1227900" y="215725"/>
            <a:ext cx="668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 Regression: Price Prediction</a:t>
            </a:r>
            <a:endParaRPr/>
          </a:p>
        </p:txBody>
      </p:sp>
      <p:graphicFrame>
        <p:nvGraphicFramePr>
          <p:cNvPr id="178" name="Google Shape;178;p32"/>
          <p:cNvGraphicFramePr/>
          <p:nvPr/>
        </p:nvGraphicFramePr>
        <p:xfrm>
          <a:off x="1988925" y="1313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{CEA1CE4A-7CA6-45DC-A58F-97C8C40BA8C7}</a:tableStyleId>
              </a:tblPr>
              <a:tblGrid>
                <a:gridCol w="1722050"/>
                <a:gridCol w="1722050"/>
                <a:gridCol w="1722050"/>
              </a:tblGrid>
              <a:tr h="87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6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Dataset</a:t>
                      </a:r>
                      <a:endParaRPr sz="2000">
                        <a:solidFill>
                          <a:schemeClr val="accent6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6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Sample Size</a:t>
                      </a:r>
                      <a:endParaRPr sz="2000">
                        <a:solidFill>
                          <a:schemeClr val="accent6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6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Features</a:t>
                      </a:r>
                      <a:endParaRPr sz="2000">
                        <a:solidFill>
                          <a:schemeClr val="accent6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6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Training Set</a:t>
                      </a:r>
                      <a:endParaRPr sz="2000">
                        <a:solidFill>
                          <a:schemeClr val="accent6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6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597</a:t>
                      </a:r>
                      <a:endParaRPr sz="2000">
                        <a:solidFill>
                          <a:schemeClr val="accent6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6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Square Feet, Beds, Baths</a:t>
                      </a:r>
                      <a:endParaRPr sz="2000">
                        <a:solidFill>
                          <a:schemeClr val="accent6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6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Validation Set</a:t>
                      </a:r>
                      <a:endParaRPr sz="2000">
                        <a:solidFill>
                          <a:schemeClr val="accent6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6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171</a:t>
                      </a:r>
                      <a:endParaRPr sz="2000">
                        <a:solidFill>
                          <a:schemeClr val="accent6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Square Feet, Beds, Baths</a:t>
                      </a:r>
                      <a:endParaRPr sz="2000">
                        <a:solidFill>
                          <a:schemeClr val="accent6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6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Testing Set</a:t>
                      </a:r>
                      <a:endParaRPr sz="2000">
                        <a:solidFill>
                          <a:schemeClr val="accent6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6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86</a:t>
                      </a:r>
                      <a:endParaRPr sz="2000">
                        <a:solidFill>
                          <a:schemeClr val="accent6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Square Feet, Beds, Baths</a:t>
                      </a:r>
                      <a:endParaRPr sz="2000">
                        <a:solidFill>
                          <a:schemeClr val="accent6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262950" y="127525"/>
            <a:ext cx="861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Linear Regression for Price Prediction</a:t>
            </a:r>
            <a:endParaRPr/>
          </a:p>
        </p:txBody>
      </p:sp>
      <p:sp>
        <p:nvSpPr>
          <p:cNvPr id="184" name="Google Shape;184;p33"/>
          <p:cNvSpPr txBox="1"/>
          <p:nvPr/>
        </p:nvSpPr>
        <p:spPr>
          <a:xfrm>
            <a:off x="372300" y="727563"/>
            <a:ext cx="4019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Using Square_Feet to predict Price: </a:t>
            </a:r>
            <a:endParaRPr b="1" sz="21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W1_hat </a:t>
            </a:r>
            <a:r>
              <a:rPr lang="en" sz="21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= 403.95, meaning that for every </a:t>
            </a:r>
            <a:r>
              <a:rPr lang="en" sz="21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additional</a:t>
            </a:r>
            <a:r>
              <a:rPr lang="en" sz="21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squarefoot, the price of housing is predicted to increase by $403.95 </a:t>
            </a:r>
            <a:endParaRPr sz="21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W0_hat </a:t>
            </a:r>
            <a:r>
              <a:rPr lang="en" sz="21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= 4,466.4</a:t>
            </a:r>
            <a:r>
              <a:rPr lang="en" sz="21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4, meaning that when square feet is 0, the predicted price is $4,466.44 which is just a reference point.</a:t>
            </a:r>
            <a:r>
              <a:rPr lang="en" sz="16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endParaRPr sz="16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185" name="Google Shape;1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500" y="1049925"/>
            <a:ext cx="4362551" cy="34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153450" y="180475"/>
            <a:ext cx="883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 for Price Prediction</a:t>
            </a:r>
            <a:endParaRPr/>
          </a:p>
        </p:txBody>
      </p:sp>
      <p:sp>
        <p:nvSpPr>
          <p:cNvPr id="191" name="Google Shape;191;p34"/>
          <p:cNvSpPr txBox="1"/>
          <p:nvPr/>
        </p:nvSpPr>
        <p:spPr>
          <a:xfrm>
            <a:off x="529775" y="1553575"/>
            <a:ext cx="3392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For a more accurate model we conducted a multiple linear regression to predict house prices taking into account: </a:t>
            </a:r>
            <a:endParaRPr sz="21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ague Spartan"/>
              <a:buAutoNum type="arabicPeriod"/>
            </a:pPr>
            <a:r>
              <a:rPr lang="en" sz="21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Square feet</a:t>
            </a:r>
            <a:endParaRPr sz="21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ague Spartan"/>
              <a:buAutoNum type="arabicPeriod"/>
            </a:pPr>
            <a:r>
              <a:rPr lang="en" sz="21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Number of bedrooms</a:t>
            </a:r>
            <a:endParaRPr sz="21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ague Spartan"/>
              <a:buAutoNum type="arabicPeriod"/>
            </a:pPr>
            <a:r>
              <a:rPr lang="en" sz="21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Number of bathrooms</a:t>
            </a:r>
            <a:endParaRPr sz="21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92" name="Google Shape;192;p34"/>
          <p:cNvSpPr txBox="1"/>
          <p:nvPr/>
        </p:nvSpPr>
        <p:spPr>
          <a:xfrm>
            <a:off x="4185700" y="753175"/>
            <a:ext cx="47043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According to our model, the intercept (‘base price’) of a house with 0 beds, 0 baths, and 0 square ft would be $19,660</a:t>
            </a:r>
            <a:endParaRPr sz="17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With each additional square foot increase, the price of the house is predicted to increase by $427.18</a:t>
            </a:r>
            <a:endParaRPr sz="17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 increase in bedrooms is predicted to decrease the price of the house by $214,100</a:t>
            </a:r>
            <a:endParaRPr sz="17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More </a:t>
            </a:r>
            <a:r>
              <a:rPr lang="en" sz="17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bathrooms leads to a predicted increase in price by $236,100</a:t>
            </a:r>
            <a:endParaRPr sz="17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R^2 tells us that 50.7% of the variation in the prices is due to the variables above. </a:t>
            </a:r>
            <a:endParaRPr sz="17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720000" y="185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</a:t>
            </a:r>
            <a:endParaRPr/>
          </a:p>
        </p:txBody>
      </p:sp>
      <p:pic>
        <p:nvPicPr>
          <p:cNvPr id="198" name="Google Shape;1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00" y="1242924"/>
            <a:ext cx="4316026" cy="341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5"/>
          <p:cNvSpPr txBox="1"/>
          <p:nvPr/>
        </p:nvSpPr>
        <p:spPr>
          <a:xfrm>
            <a:off x="4671125" y="1088825"/>
            <a:ext cx="39720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Dots indicate the price predictions, the linear line is the prediction line if the model had 100% accuracy. </a:t>
            </a:r>
            <a:endParaRPr sz="23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Proximity to the line = accurate predictions</a:t>
            </a:r>
            <a:endParaRPr sz="23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Deviations from it = there are important factors missing</a:t>
            </a:r>
            <a:endParaRPr sz="23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720000" y="2579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</a:t>
            </a:r>
            <a:r>
              <a:rPr lang="en"/>
              <a:t>the</a:t>
            </a:r>
            <a:r>
              <a:rPr lang="en"/>
              <a:t> Model</a:t>
            </a:r>
            <a:endParaRPr/>
          </a:p>
        </p:txBody>
      </p:sp>
      <p:sp>
        <p:nvSpPr>
          <p:cNvPr id="205" name="Google Shape;205;p36"/>
          <p:cNvSpPr txBox="1"/>
          <p:nvPr/>
        </p:nvSpPr>
        <p:spPr>
          <a:xfrm>
            <a:off x="359550" y="948275"/>
            <a:ext cx="42840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 increase our models </a:t>
            </a:r>
            <a:r>
              <a:rPr lang="en" sz="17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ability</a:t>
            </a:r>
            <a:r>
              <a:rPr lang="en" sz="17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to better predict variance, we need to add more home </a:t>
            </a:r>
            <a:r>
              <a:rPr lang="en" sz="17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features</a:t>
            </a:r>
            <a:r>
              <a:rPr lang="en" sz="17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that may better predict prices. In our regression we now included: </a:t>
            </a:r>
            <a:endParaRPr sz="17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eague Spartan"/>
              <a:buAutoNum type="arabicPeriod"/>
            </a:pPr>
            <a:r>
              <a:rPr lang="en" sz="17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Property</a:t>
            </a:r>
            <a:r>
              <a:rPr lang="en" sz="17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type</a:t>
            </a:r>
            <a:endParaRPr sz="17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eague Spartan"/>
              <a:buAutoNum type="arabicPeriod"/>
            </a:pPr>
            <a:r>
              <a:rPr lang="en" sz="17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Beds</a:t>
            </a:r>
            <a:endParaRPr sz="17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eague Spartan"/>
              <a:buAutoNum type="arabicPeriod"/>
            </a:pPr>
            <a:r>
              <a:rPr lang="en" sz="17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Baths</a:t>
            </a:r>
            <a:endParaRPr sz="17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eague Spartan"/>
              <a:buAutoNum type="arabicPeriod"/>
            </a:pPr>
            <a:r>
              <a:rPr lang="en" sz="17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Square Feet</a:t>
            </a:r>
            <a:endParaRPr sz="17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eague Spartan"/>
              <a:buAutoNum type="arabicPeriod"/>
            </a:pPr>
            <a:r>
              <a:rPr lang="en" sz="17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Lot Size </a:t>
            </a:r>
            <a:endParaRPr sz="17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eague Spartan"/>
              <a:buAutoNum type="arabicPeriod"/>
            </a:pPr>
            <a:r>
              <a:rPr lang="en" sz="17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Year Built</a:t>
            </a:r>
            <a:endParaRPr sz="17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eague Spartan"/>
              <a:buAutoNum type="arabicPeriod"/>
            </a:pPr>
            <a:r>
              <a:rPr lang="en" sz="17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Zip Code </a:t>
            </a:r>
            <a:endParaRPr sz="17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eague Spartan"/>
              <a:buAutoNum type="arabicPeriod"/>
            </a:pPr>
            <a:r>
              <a:rPr lang="en" sz="17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Walk Score, Transit Score, Bike Score</a:t>
            </a:r>
            <a:endParaRPr sz="17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eague Spartan"/>
              <a:buAutoNum type="arabicPeriod"/>
            </a:pPr>
            <a:r>
              <a:rPr lang="en" sz="170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Neighborhood ratings</a:t>
            </a:r>
            <a:endParaRPr sz="17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5259925" y="1825200"/>
            <a:ext cx="26322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Observations: </a:t>
            </a:r>
            <a:endParaRPr b="1" sz="1900">
              <a:solidFill>
                <a:schemeClr val="accent6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Validation MSE:</a:t>
            </a:r>
            <a:r>
              <a:rPr lang="en" sz="1900">
                <a:solidFill>
                  <a:schemeClr val="accent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356639636611.09436</a:t>
            </a:r>
            <a:endParaRPr sz="1900">
              <a:solidFill>
                <a:schemeClr val="accent6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Test MSE: </a:t>
            </a:r>
            <a:r>
              <a:rPr lang="en" sz="1900">
                <a:solidFill>
                  <a:schemeClr val="accent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2484939633098.1616</a:t>
            </a:r>
            <a:endParaRPr sz="1250">
              <a:solidFill>
                <a:schemeClr val="accent6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202800" y="-234025"/>
            <a:ext cx="8738400" cy="110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 Classification: List Price Optimization</a:t>
            </a:r>
            <a:endParaRPr/>
          </a:p>
        </p:txBody>
      </p:sp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357600" y="799525"/>
            <a:ext cx="84288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First of all, we created a new column called “Days_on_Market” which is calculated by subtracting “Sold_Date” with “List_Date”. A summary of the column “Days_on_Market” is given below and a Histogram depicting the distribution of Days_on_Market.</a:t>
            </a:r>
            <a:endParaRPr sz="19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750" y="2198363"/>
            <a:ext cx="4793168" cy="280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1175" y="2198375"/>
            <a:ext cx="1992031" cy="28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277200" y="158800"/>
            <a:ext cx="8589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 Classification: List Price Optimization</a:t>
            </a:r>
            <a:endParaRPr/>
          </a:p>
        </p:txBody>
      </p:sp>
      <p:sp>
        <p:nvSpPr>
          <p:cNvPr id="220" name="Google Shape;220;p38"/>
          <p:cNvSpPr txBox="1"/>
          <p:nvPr>
            <p:ph idx="1" type="body"/>
          </p:nvPr>
        </p:nvSpPr>
        <p:spPr>
          <a:xfrm>
            <a:off x="715100" y="731500"/>
            <a:ext cx="73857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/>
              <a:t>Second of all, using the </a:t>
            </a:r>
            <a:r>
              <a:rPr lang="en" sz="2000"/>
              <a:t>“Days_on_Market” column </a:t>
            </a:r>
            <a:r>
              <a:rPr lang="en" sz="2000"/>
              <a:t>we created a new column called “Sell Fast” which contains binary data where 1 means the listing sold faster than 70% of all listings and 0 means the listing did not sell faster than 70% of all listings.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21" name="Google Shape;2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9162" y="2199300"/>
            <a:ext cx="3517564" cy="26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philia Case Study by Slidesgo">
  <a:themeElements>
    <a:clrScheme name="Simple Light">
      <a:dk1>
        <a:srgbClr val="FFFFFF"/>
      </a:dk1>
      <a:lt1>
        <a:srgbClr val="000000"/>
      </a:lt1>
      <a:dk2>
        <a:srgbClr val="A80000"/>
      </a:dk2>
      <a:lt2>
        <a:srgbClr val="C9000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