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88825" cy="6858000"/>
  <p:notesSz cx="6858000" cy="9144000"/>
  <p:defaultTextStyle>
    <a:defPPr>
      <a:defRPr lang="en-US"/>
    </a:defPPr>
    <a:lvl1pPr marL="0" algn="l" defTabSz="104735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3677" algn="l" defTabSz="104735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7354" algn="l" defTabSz="104735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1031" algn="l" defTabSz="104735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94708" algn="l" defTabSz="104735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8384" algn="l" defTabSz="104735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42061" algn="l" defTabSz="104735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65738" algn="l" defTabSz="104735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89415" algn="l" defTabSz="104735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C78A9-902C-45D0-AB4B-A990373DB0F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B9E5-258B-4460-A036-897EEF21A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725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73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3677" algn="l" defTabSz="10473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7354" algn="l" defTabSz="10473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71031" algn="l" defTabSz="10473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94708" algn="l" defTabSz="10473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8384" algn="l" defTabSz="10473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42061" algn="l" defTabSz="10473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65738" algn="l" defTabSz="10473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89415" algn="l" defTabSz="10473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30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30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94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65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329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47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115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115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73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7" y="1371600"/>
            <a:ext cx="10466138" cy="1828800"/>
          </a:xfrm>
          <a:ln>
            <a:noFill/>
          </a:ln>
        </p:spPr>
        <p:txBody>
          <a:bodyPr vert="horz" tIns="0" rIns="2094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4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20947"/>
          <a:lstStyle>
            <a:lvl1pPr marL="0" marR="52368" indent="0" algn="r">
              <a:buNone/>
              <a:defRPr>
                <a:solidFill>
                  <a:schemeClr val="tx1"/>
                </a:solidFill>
              </a:defRPr>
            </a:lvl1pPr>
            <a:lvl2pPr marL="523677" indent="0" algn="ctr">
              <a:buNone/>
            </a:lvl2pPr>
            <a:lvl3pPr marL="1047354" indent="0" algn="ctr">
              <a:buNone/>
            </a:lvl3pPr>
            <a:lvl4pPr marL="1571031" indent="0" algn="ctr">
              <a:buNone/>
            </a:lvl4pPr>
            <a:lvl5pPr marL="2094708" indent="0" algn="ctr">
              <a:buNone/>
            </a:lvl5pPr>
            <a:lvl6pPr marL="2618384" indent="0" algn="ctr">
              <a:buNone/>
            </a:lvl6pPr>
            <a:lvl7pPr marL="3142061" indent="0" algn="ctr">
              <a:buNone/>
            </a:lvl7pPr>
            <a:lvl8pPr marL="3665738" indent="0" algn="ctr">
              <a:buNone/>
            </a:lvl8pPr>
            <a:lvl9pPr marL="418941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914403"/>
            <a:ext cx="2742486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3"/>
            <a:ext cx="802431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7"/>
            <a:ext cx="10360501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4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5"/>
            <a:ext cx="10360501" cy="1509712"/>
          </a:xfrm>
        </p:spPr>
        <p:txBody>
          <a:bodyPr lIns="52368" rIns="52368" anchor="t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704088"/>
            <a:ext cx="1096994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704088"/>
            <a:ext cx="10969944" cy="1143000"/>
          </a:xfrm>
        </p:spPr>
        <p:txBody>
          <a:bodyPr tIns="52368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855248"/>
            <a:ext cx="5385516" cy="659352"/>
          </a:xfrm>
        </p:spPr>
        <p:txBody>
          <a:bodyPr lIns="52368" tIns="0" rIns="52368" bIns="0" anchor="ctr">
            <a:noAutofit/>
          </a:bodyPr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8" y="1859762"/>
            <a:ext cx="5387629" cy="654843"/>
          </a:xfrm>
        </p:spPr>
        <p:txBody>
          <a:bodyPr lIns="52368" tIns="0" rIns="52368" bIns="0" anchor="ctr"/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514601"/>
            <a:ext cx="5385516" cy="3845720"/>
          </a:xfrm>
        </p:spPr>
        <p:txBody>
          <a:bodyPr tIns="0"/>
          <a:lstStyle>
            <a:lvl1pPr>
              <a:defRPr sz="25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8" y="2514601"/>
            <a:ext cx="5387629" cy="3845720"/>
          </a:xfrm>
        </p:spPr>
        <p:txBody>
          <a:bodyPr tIns="0"/>
          <a:lstStyle>
            <a:lvl1pPr>
              <a:defRPr sz="25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1071516" cy="1143000"/>
          </a:xfrm>
        </p:spPr>
        <p:txBody>
          <a:bodyPr vert="horz" tIns="5236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514352"/>
            <a:ext cx="3656649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3" y="1676400"/>
            <a:ext cx="3656649" cy="4572000"/>
          </a:xfrm>
        </p:spPr>
        <p:txBody>
          <a:bodyPr lIns="20947" rIns="20947"/>
          <a:lstStyle>
            <a:lvl1pPr marL="0" indent="0" algn="l">
              <a:buNone/>
              <a:defRPr sz="1600"/>
            </a:lvl1pPr>
            <a:lvl2pPr indent="0" algn="l">
              <a:buNone/>
              <a:defRPr sz="14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6" y="1676400"/>
            <a:ext cx="6813891" cy="4572000"/>
          </a:xfrm>
        </p:spPr>
        <p:txBody>
          <a:bodyPr tIns="0"/>
          <a:lstStyle>
            <a:lvl1pPr>
              <a:defRPr sz="3200"/>
            </a:lvl1pPr>
            <a:lvl2pPr>
              <a:defRPr sz="3000"/>
            </a:lvl2pPr>
            <a:lvl3pPr>
              <a:defRPr sz="2700"/>
            </a:lvl3pPr>
            <a:lvl4pPr>
              <a:defRPr sz="23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6" y="1108077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735" tIns="52368" rIns="104735" bIns="5236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400" y="5359769"/>
            <a:ext cx="20721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735" tIns="52368" rIns="104735" bIns="5236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7000"/>
            <a:ext cx="2949696" cy="1582621"/>
          </a:xfrm>
        </p:spPr>
        <p:txBody>
          <a:bodyPr vert="horz" lIns="52368" tIns="52368" rIns="52368" bIns="52368" anchor="b"/>
          <a:lstStyle>
            <a:lvl1pPr algn="l">
              <a:buNone/>
              <a:defRPr sz="23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73315" rIns="52368" bIns="52368" anchor="t"/>
          <a:lstStyle>
            <a:lvl1pPr marL="0" indent="0" algn="l">
              <a:spcBef>
                <a:spcPts val="286"/>
              </a:spcBef>
              <a:buFontTx/>
              <a:buNone/>
              <a:defRPr sz="15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5"/>
            <a:ext cx="81258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4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816601"/>
            <a:ext cx="12214219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735" tIns="52368" rIns="104735" bIns="52368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81" y="6219830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735" tIns="52368" rIns="104735" bIns="52368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7143"/>
            <a:ext cx="12214219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735" tIns="52368" rIns="104735" bIns="52368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81" y="-7143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735" tIns="52368" rIns="104735" bIns="52368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4" y="704088"/>
            <a:ext cx="10969944" cy="1143000"/>
          </a:xfrm>
          <a:prstGeom prst="rect">
            <a:avLst/>
          </a:prstGeom>
        </p:spPr>
        <p:txBody>
          <a:bodyPr vert="horz" lIns="0" tIns="52368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4" y="1935480"/>
            <a:ext cx="10969944" cy="4389120"/>
          </a:xfrm>
          <a:prstGeom prst="rect">
            <a:avLst/>
          </a:prstGeom>
        </p:spPr>
        <p:txBody>
          <a:bodyPr vert="horz" lIns="104735" tIns="52368" rIns="104735" bIns="5236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5" y="6356355"/>
            <a:ext cx="446923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50" y="6356355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8" y="202409"/>
            <a:ext cx="12237542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14206" indent="-314206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3148" indent="-28278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47354" indent="-28278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560" indent="-24089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75766" indent="-24089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1989972" indent="-24089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99443" indent="-209471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3649" indent="-209471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827855" indent="-209471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36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73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710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947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183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42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657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89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017" y="990600"/>
            <a:ext cx="10466138" cy="1828800"/>
          </a:xfrm>
        </p:spPr>
        <p:txBody>
          <a:bodyPr>
            <a:normAutofit fontScale="90000"/>
          </a:bodyPr>
          <a:lstStyle/>
          <a:p>
            <a:r>
              <a:rPr lang="en-US" cap="none" dirty="0" err="1" smtClean="0"/>
              <a:t>note</a:t>
            </a:r>
            <a:r>
              <a:rPr lang="en-US" sz="4100" dirty="0" err="1"/>
              <a:t>I</a:t>
            </a:r>
            <a:r>
              <a:rPr lang="en-US" cap="none" dirty="0" err="1" smtClean="0"/>
              <a:t>t</a:t>
            </a:r>
            <a:r>
              <a:rPr lang="en-US" cap="none" dirty="0" smtClean="0"/>
              <a:t> – </a:t>
            </a:r>
            <a:br>
              <a:rPr lang="en-US" cap="none" dirty="0" smtClean="0"/>
            </a:br>
            <a:r>
              <a:rPr lang="en-US" cap="none" dirty="0" smtClean="0"/>
              <a:t>Product Backlog Presentation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7868" y="2743200"/>
            <a:ext cx="5383398" cy="443388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86547" y="2819400"/>
            <a:ext cx="6094414" cy="4433888"/>
          </a:xfrm>
          <a:prstGeom prst="rect">
            <a:avLst/>
          </a:prstGeom>
        </p:spPr>
        <p:txBody>
          <a:bodyPr vert="horz" lIns="104735" tIns="52368" rIns="104735" bIns="52368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Developer Team : </a:t>
            </a:r>
            <a:r>
              <a:rPr lang="en-US" smtClean="0"/>
              <a:t>c</a:t>
            </a:r>
            <a:r>
              <a:rPr lang="en-US" smtClean="0"/>
              <a:t>ubeX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Client team : N-DAARP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SQA Team : N-Li8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Presenter : </a:t>
            </a:r>
            <a:r>
              <a:rPr lang="en-US" dirty="0" err="1" smtClean="0"/>
              <a:t>Ayushi</a:t>
            </a:r>
            <a:r>
              <a:rPr lang="en-US" dirty="0" smtClean="0"/>
              <a:t> </a:t>
            </a:r>
            <a:r>
              <a:rPr lang="en-US" dirty="0" err="1" smtClean="0"/>
              <a:t>Agrawal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Date : 08-09-2015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3d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762000"/>
            <a:ext cx="1215693" cy="121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633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9697" y="1219203"/>
            <a:ext cx="10055781" cy="4953173"/>
          </a:xfrm>
        </p:spPr>
        <p:txBody>
          <a:bodyPr vert="horz" lIns="104735" tIns="52368" rIns="104735" bIns="52368" rtlCol="0" anchor="t">
            <a:norm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Rockwell"/>
              </a:rPr>
              <a:t>Sqlite</a:t>
            </a:r>
            <a:r>
              <a:rPr lang="en-US" dirty="0" smtClean="0">
                <a:solidFill>
                  <a:srgbClr val="000000"/>
                </a:solidFill>
                <a:latin typeface="Rockwell"/>
              </a:rPr>
              <a:t> for database</a:t>
            </a:r>
            <a:endParaRPr lang="en-US" dirty="0">
              <a:solidFill>
                <a:srgbClr val="000000"/>
              </a:solidFill>
              <a:latin typeface="Rockwell"/>
            </a:endParaRPr>
          </a:p>
          <a:p>
            <a:pPr lvl="1"/>
            <a:endParaRPr lang="en-US" dirty="0">
              <a:solidFill>
                <a:srgbClr val="000000"/>
              </a:solidFill>
              <a:latin typeface="Rockwell"/>
            </a:endParaRP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xmlns="" val="1371538421"/>
              </p:ext>
            </p:extLst>
          </p:nvPr>
        </p:nvGraphicFramePr>
        <p:xfrm>
          <a:off x="1916756" y="2146547"/>
          <a:ext cx="8263686" cy="266098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263686">
                  <a:extLst>
                    <a:ext uri="{9D8B030D-6E8A-4147-A177-3AD203B41FA5}">
                      <a16:colId xmlns:a16="http://schemas.microsoft.com/office/drawing/2014/main" xmlns="" val="1663719168"/>
                    </a:ext>
                  </a:extLst>
                </a:gridCol>
              </a:tblGrid>
              <a:tr h="4647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Why?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2497253278"/>
                  </a:ext>
                </a:extLst>
              </a:tr>
              <a:tr h="8021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faster then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MySQL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PostgreSQL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2307042183"/>
                  </a:ext>
                </a:extLst>
              </a:tr>
              <a:tr h="4647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Easily movable database.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68738187"/>
                  </a:ext>
                </a:extLst>
              </a:tr>
              <a:tr h="4647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Security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716349134"/>
                  </a:ext>
                </a:extLst>
              </a:tr>
              <a:tr h="4647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                      Atomic commit and rollback protect data integrity.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/>
                </a:tc>
              </a:tr>
            </a:tbl>
          </a:graphicData>
        </a:graphic>
      </p:graphicFrame>
      <p:pic>
        <p:nvPicPr>
          <p:cNvPr id="3074" name="Picture 2" descr="N:\sem project\wireframes\images\sqlit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3479" y="838201"/>
            <a:ext cx="2983677" cy="1269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814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FLOW</a:t>
            </a:r>
            <a:endParaRPr lang="en-US" dirty="0"/>
          </a:p>
        </p:txBody>
      </p:sp>
      <p:pic>
        <p:nvPicPr>
          <p:cNvPr id="4" name="Content Placeholder 3" descr="mobile-backend-ar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3804" y="1905001"/>
            <a:ext cx="8014216" cy="4536159"/>
          </a:xfrm>
        </p:spPr>
      </p:pic>
    </p:spTree>
    <p:extLst>
      <p:ext uri="{BB962C8B-B14F-4D97-AF65-F5344CB8AC3E}">
        <p14:creationId xmlns:p14="http://schemas.microsoft.com/office/powerpoint/2010/main" xmlns="" val="281880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93856" y="1611314"/>
            <a:ext cx="8303205" cy="3035300"/>
          </a:xfrm>
        </p:spPr>
        <p:txBody>
          <a:bodyPr/>
          <a:lstStyle/>
          <a:p>
            <a:r>
              <a:rPr lang="en-US" dirty="0"/>
              <a:t>  Thank You</a:t>
            </a:r>
            <a:endParaRPr lang="en-US">
              <a:latin typeface="Rockwell Condensed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104735" tIns="52368" rIns="104735" bIns="52368" rtlCol="0" anchor="t">
            <a:normAutofit/>
          </a:bodyPr>
          <a:lstStyle/>
          <a:p>
            <a:pPr algn="ctr"/>
            <a:r>
              <a:rPr lang="en-US" sz="3700" dirty="0"/>
              <a:t>Any Queries????</a:t>
            </a:r>
            <a:endParaRPr lang="en-US" sz="3700">
              <a:solidFill>
                <a:srgbClr val="000000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002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04735" tIns="52368" rIns="104735" bIns="52368" rtlCol="0" anchor="t">
            <a:normAutofit/>
          </a:bodyPr>
          <a:lstStyle/>
          <a:p>
            <a:r>
              <a:rPr lang="en-US" dirty="0" smtClean="0"/>
              <a:t>Features proposed by clients</a:t>
            </a:r>
          </a:p>
          <a:p>
            <a:r>
              <a:rPr lang="en-US" dirty="0" smtClean="0"/>
              <a:t>Role assignment</a:t>
            </a:r>
          </a:p>
          <a:p>
            <a:r>
              <a:rPr lang="en-US" dirty="0" smtClean="0"/>
              <a:t>Roadmap</a:t>
            </a:r>
            <a:endParaRPr lang="en-US" dirty="0"/>
          </a:p>
          <a:p>
            <a:r>
              <a:rPr lang="en-US" dirty="0"/>
              <a:t>User Story</a:t>
            </a:r>
          </a:p>
          <a:p>
            <a:r>
              <a:rPr lang="en-US" dirty="0">
                <a:latin typeface="Rockwell" charset="0"/>
              </a:rPr>
              <a:t>Tools</a:t>
            </a:r>
          </a:p>
          <a:p>
            <a:r>
              <a:rPr lang="en-US" dirty="0">
                <a:latin typeface="Rockwell" charset="0"/>
              </a:rPr>
              <a:t>Backlog </a:t>
            </a:r>
          </a:p>
          <a:p>
            <a:r>
              <a:rPr lang="en-US" dirty="0" smtClean="0"/>
              <a:t>Technical 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04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proposed by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04735" tIns="52368" rIns="104735" bIns="52368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Create task and prioritize them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Facility to create notes and add documents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 Ability to customize the task and deadlines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 Integration of tasks with calendar to provide reminders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Basic Framework for type of task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 Dynamically changing priorities of task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Georgia" panose="02040502050405020303" pitchFamily="18" charset="0"/>
              </a:rPr>
              <a:t> Color coding as per priorities of task</a:t>
            </a:r>
          </a:p>
          <a:p>
            <a:pPr>
              <a:buNone/>
            </a:pPr>
            <a:endParaRPr lang="en-US" dirty="0" smtClean="0">
              <a:latin typeface="Georgia" panose="02040502050405020303" pitchFamily="18" charset="0"/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240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Team Lead </a:t>
            </a:r>
            <a:r>
              <a:rPr lang="en-US" dirty="0" smtClean="0"/>
              <a:t>- </a:t>
            </a:r>
            <a:r>
              <a:rPr lang="en-US" dirty="0" err="1" smtClean="0"/>
              <a:t>Aasif</a:t>
            </a:r>
            <a:r>
              <a:rPr lang="en-US" dirty="0" smtClean="0"/>
              <a:t> Sheikh</a:t>
            </a:r>
          </a:p>
          <a:p>
            <a:r>
              <a:rPr lang="en-US" b="1" dirty="0" smtClean="0"/>
              <a:t>Developer</a:t>
            </a:r>
            <a:r>
              <a:rPr lang="en-US" dirty="0" smtClean="0"/>
              <a:t> - </a:t>
            </a:r>
            <a:r>
              <a:rPr lang="en-US" dirty="0" err="1" smtClean="0"/>
              <a:t>Vishakha</a:t>
            </a:r>
            <a:r>
              <a:rPr lang="en-US" dirty="0" smtClean="0"/>
              <a:t> Gupta</a:t>
            </a:r>
          </a:p>
          <a:p>
            <a:r>
              <a:rPr lang="en-US" b="1" dirty="0" smtClean="0"/>
              <a:t>GUI Designer- </a:t>
            </a:r>
            <a:r>
              <a:rPr lang="en-US" dirty="0" err="1" smtClean="0"/>
              <a:t>Farha</a:t>
            </a:r>
            <a:r>
              <a:rPr lang="en-US" dirty="0" smtClean="0"/>
              <a:t> </a:t>
            </a:r>
            <a:r>
              <a:rPr lang="en-US" dirty="0" err="1" smtClean="0"/>
              <a:t>Naaz</a:t>
            </a:r>
            <a:endParaRPr lang="en-US" dirty="0" smtClean="0"/>
          </a:p>
          <a:p>
            <a:r>
              <a:rPr lang="en-US" b="1" dirty="0" err="1" smtClean="0"/>
              <a:t>Bussiness</a:t>
            </a:r>
            <a:r>
              <a:rPr lang="en-US" b="1" dirty="0" smtClean="0"/>
              <a:t> Analyst</a:t>
            </a:r>
            <a:r>
              <a:rPr lang="en-US" dirty="0" smtClean="0"/>
              <a:t> - </a:t>
            </a:r>
            <a:r>
              <a:rPr lang="en-US" dirty="0" err="1" smtClean="0"/>
              <a:t>Ayushi</a:t>
            </a:r>
            <a:r>
              <a:rPr lang="en-US" dirty="0" smtClean="0"/>
              <a:t> </a:t>
            </a:r>
            <a:r>
              <a:rPr lang="en-US" dirty="0" err="1" smtClean="0"/>
              <a:t>Agrawal</a:t>
            </a:r>
            <a:endParaRPr lang="en-US" dirty="0" smtClean="0"/>
          </a:p>
          <a:p>
            <a:r>
              <a:rPr lang="en-US" b="1" dirty="0" smtClean="0"/>
              <a:t>Database Admin</a:t>
            </a:r>
            <a:r>
              <a:rPr lang="en-US" dirty="0" smtClean="0"/>
              <a:t>- </a:t>
            </a:r>
            <a:r>
              <a:rPr lang="en-US" dirty="0" err="1" smtClean="0"/>
              <a:t>Pallavi</a:t>
            </a:r>
            <a:r>
              <a:rPr lang="en-US" dirty="0" smtClean="0"/>
              <a:t> </a:t>
            </a:r>
            <a:r>
              <a:rPr lang="en-US" dirty="0" err="1" smtClean="0"/>
              <a:t>Panchal</a:t>
            </a:r>
            <a:endParaRPr lang="en-US" dirty="0" smtClean="0"/>
          </a:p>
          <a:p>
            <a:r>
              <a:rPr lang="en-US" b="1" dirty="0" smtClean="0"/>
              <a:t>Tester</a:t>
            </a:r>
            <a:r>
              <a:rPr lang="en-US" dirty="0" smtClean="0"/>
              <a:t>- </a:t>
            </a:r>
            <a:r>
              <a:rPr lang="en-US" dirty="0" err="1" smtClean="0"/>
              <a:t>Kunal</a:t>
            </a:r>
            <a:r>
              <a:rPr lang="en-US" dirty="0" smtClean="0"/>
              <a:t> Mehta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678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04346" y="5105560"/>
            <a:ext cx="9632342" cy="9631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174269" y="1794744"/>
            <a:ext cx="42923" cy="387343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57964" y="1894958"/>
            <a:ext cx="61487" cy="387343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2578" y="1833985"/>
            <a:ext cx="44086" cy="389084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3338517" y="5547853"/>
            <a:ext cx="1576581" cy="428924"/>
          </a:xfrm>
          <a:prstGeom prst="rect">
            <a:avLst/>
          </a:prstGeom>
        </p:spPr>
        <p:txBody>
          <a:bodyPr lIns="104735" tIns="52368" rIns="104735" bIns="52368" rtlCol="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Franklin Gothic Medium"/>
              </a:rPr>
              <a:t>15th </a:t>
            </a:r>
            <a:r>
              <a:rPr lang="en-US">
                <a:solidFill>
                  <a:srgbClr val="000000"/>
                </a:solidFill>
                <a:latin typeface="Franklin Gothic Medium"/>
              </a:rPr>
              <a:t>sep.</a:t>
            </a:r>
            <a:endParaRPr lang="en-US" dirty="0">
              <a:solidFill>
                <a:srgbClr val="FFFFFF"/>
              </a:solidFill>
              <a:latin typeface="Franklin Gothic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0995" y="5679092"/>
            <a:ext cx="1489574" cy="428924"/>
          </a:xfrm>
          <a:prstGeom prst="rect">
            <a:avLst/>
          </a:prstGeom>
        </p:spPr>
        <p:txBody>
          <a:bodyPr lIns="104735" tIns="52368" rIns="104735" bIns="52368" rtlCol="0">
            <a:spAutoFit/>
          </a:bodyPr>
          <a:lstStyle/>
          <a:p>
            <a:pPr algn="ctr"/>
            <a:r>
              <a:rPr lang="en-US" dirty="0"/>
              <a:t>15th Oct.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51952" y="5679092"/>
            <a:ext cx="1576766" cy="428924"/>
          </a:xfrm>
          <a:prstGeom prst="rect">
            <a:avLst/>
          </a:prstGeom>
        </p:spPr>
        <p:txBody>
          <a:bodyPr lIns="104735" tIns="52368" rIns="104735" bIns="52368" rtlCol="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Franklin Gothic Medium"/>
              </a:rPr>
              <a:t>27th Oct.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25932" y="3735687"/>
            <a:ext cx="3106057" cy="60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735" tIns="52368" rIns="104735" bIns="52368" rtlCol="0" anchor="ctr"/>
          <a:lstStyle/>
          <a:p>
            <a:pPr algn="ctr"/>
            <a:r>
              <a:rPr lang="en-US" dirty="0"/>
              <a:t>Login, general task and list task management</a:t>
            </a:r>
            <a:endParaRPr lang="en-US">
              <a:solidFill>
                <a:srgbClr val="FFFFFF"/>
              </a:solidFill>
              <a:latin typeface="Franklin Gothic Medium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30632" y="2878138"/>
            <a:ext cx="3419155" cy="60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735" tIns="52368" rIns="104735" bIns="52368" rtlCol="0" anchor="ctr"/>
          <a:lstStyle/>
          <a:p>
            <a:pPr algn="ctr"/>
            <a:r>
              <a:rPr lang="en-US" dirty="0"/>
              <a:t>Project task management and dynamic priority </a:t>
            </a:r>
            <a:endParaRPr lang="en-US">
              <a:solidFill>
                <a:srgbClr val="FFFFFF"/>
              </a:solidFill>
              <a:latin typeface="Franklin Gothic Medium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51550" y="2020159"/>
            <a:ext cx="2774228" cy="689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735" tIns="52368" rIns="104735" bIns="52368" rtlCol="0" anchor="ctr"/>
          <a:lstStyle/>
          <a:p>
            <a:pPr algn="ctr"/>
            <a:r>
              <a:rPr lang="en-US" dirty="0"/>
              <a:t>share tasks with friends and group task</a:t>
            </a:r>
            <a:endParaRPr lang="en-US">
              <a:solidFill>
                <a:srgbClr val="FFFFFF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42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318028"/>
            <a:ext cx="10969944" cy="1143000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599" y="1476104"/>
            <a:ext cx="3735005" cy="5081451"/>
          </a:xfrm>
        </p:spPr>
        <p:txBody>
          <a:bodyPr vert="horz" lIns="104735" tIns="52368" rIns="104735" bIns="52368" rtlCol="0" anchor="t">
            <a:normAutofit/>
          </a:bodyPr>
          <a:lstStyle/>
          <a:p>
            <a:endParaRPr lang="en-US" dirty="0">
              <a:solidFill>
                <a:srgbClr val="FFFFFF"/>
              </a:solidFill>
              <a:latin typeface="Franklin Gothic Medium"/>
            </a:endParaRPr>
          </a:p>
        </p:txBody>
      </p:sp>
      <p:sp>
        <p:nvSpPr>
          <p:cNvPr id="13" name="TextBox 12"/>
          <p:cNvSpPr txBox="1"/>
          <p:nvPr/>
        </p:nvSpPr>
        <p:spPr>
          <a:xfrm rot="10800000" flipV="1">
            <a:off x="1823345" y="1597560"/>
            <a:ext cx="2934523" cy="10752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4735" tIns="52368" rIns="104735" bIns="52368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Login Feature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-----------------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------------------- </a:t>
            </a:r>
          </a:p>
        </p:txBody>
      </p:sp>
      <p:sp>
        <p:nvSpPr>
          <p:cNvPr id="14" name="TextBox 13"/>
          <p:cNvSpPr txBox="1"/>
          <p:nvPr/>
        </p:nvSpPr>
        <p:spPr>
          <a:xfrm rot="10800000" flipV="1">
            <a:off x="1810286" y="2518014"/>
            <a:ext cx="2934410" cy="10752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4735" tIns="52368" rIns="104735" bIns="52368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Add tasks/notes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-----------------------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-----------------------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1810284" y="3449385"/>
            <a:ext cx="2936053" cy="10752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4735" tIns="52368" rIns="104735" bIns="52368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Remove tasks/notes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-------------------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--------------------</a:t>
            </a:r>
          </a:p>
        </p:txBody>
      </p:sp>
      <p:sp>
        <p:nvSpPr>
          <p:cNvPr id="16" name="TextBox 15"/>
          <p:cNvSpPr txBox="1"/>
          <p:nvPr/>
        </p:nvSpPr>
        <p:spPr>
          <a:xfrm rot="10800000" flipV="1">
            <a:off x="1810285" y="4388916"/>
            <a:ext cx="2934465" cy="10752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4735" tIns="52368" rIns="104735" bIns="52368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update tasks/notes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-------------------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---------------------</a:t>
            </a:r>
          </a:p>
        </p:txBody>
      </p:sp>
      <p:sp>
        <p:nvSpPr>
          <p:cNvPr id="17" name="TextBox 16"/>
          <p:cNvSpPr txBox="1"/>
          <p:nvPr/>
        </p:nvSpPr>
        <p:spPr>
          <a:xfrm rot="10800000" flipV="1">
            <a:off x="1797226" y="5310373"/>
            <a:ext cx="2944443" cy="10752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4735" tIns="52368" rIns="104735" bIns="52368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set reminders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Franklin Gothic Medium"/>
              </a:rPr>
              <a:t>------------------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Franklin Gothic Medium"/>
              </a:rPr>
              <a:t>------------------</a:t>
            </a:r>
            <a:endParaRPr lang="en-US" dirty="0">
              <a:solidFill>
                <a:srgbClr val="FFFFFF"/>
              </a:solidFill>
              <a:latin typeface="Franklin Gothic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41198" y="1440249"/>
            <a:ext cx="6094414" cy="6999954"/>
          </a:xfrm>
          <a:prstGeom prst="rect">
            <a:avLst/>
          </a:prstGeom>
        </p:spPr>
        <p:txBody>
          <a:bodyPr wrap="square" lIns="104735" tIns="52368" rIns="104735" bIns="52368">
            <a:spAutoFit/>
          </a:bodyPr>
          <a:lstStyle/>
          <a:p>
            <a:r>
              <a:rPr lang="en-US" dirty="0" smtClean="0"/>
              <a:t>User Story 1 : Login Feature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Email Id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Name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Password</a:t>
            </a:r>
          </a:p>
          <a:p>
            <a:pPr lvl="1"/>
            <a:endParaRPr lang="en-US" sz="2300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User Story 2 : Add tasks/notes</a:t>
            </a:r>
            <a:endParaRPr lang="en-US" sz="2500" dirty="0">
              <a:solidFill>
                <a:srgbClr val="000000"/>
              </a:solidFill>
            </a:endParaRP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User will be able to create new tasks and notes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User Story 3 : Remove tasks/notes</a:t>
            </a:r>
            <a:endParaRPr lang="en-US" sz="2500" dirty="0">
              <a:solidFill>
                <a:srgbClr val="000000"/>
              </a:solidFill>
            </a:endParaRPr>
          </a:p>
          <a:p>
            <a:pPr lvl="1"/>
            <a:r>
              <a:rPr lang="en-US" sz="2300" dirty="0">
                <a:solidFill>
                  <a:srgbClr val="000000"/>
                </a:solidFill>
              </a:rPr>
              <a:t>User will be able to delete tasks and notes</a:t>
            </a:r>
          </a:p>
          <a:p>
            <a:endParaRPr lang="en-US" sz="2300" dirty="0">
              <a:solidFill>
                <a:srgbClr val="000000"/>
              </a:solidFill>
              <a:latin typeface="Rockwell" charset="0"/>
            </a:endParaRPr>
          </a:p>
          <a:p>
            <a:r>
              <a:rPr lang="en-US" dirty="0" smtClean="0">
                <a:latin typeface="Rockwell" charset="0"/>
              </a:rPr>
              <a:t>User Story 4 : Update tasks/notes </a:t>
            </a:r>
          </a:p>
          <a:p>
            <a:pPr lvl="1"/>
            <a:r>
              <a:rPr lang="en-US" dirty="0" smtClean="0">
                <a:latin typeface="Rockwell" charset="0"/>
              </a:rPr>
              <a:t>User will be able to update tasks/notes </a:t>
            </a:r>
          </a:p>
          <a:p>
            <a:pPr lvl="1"/>
            <a:endParaRPr lang="en-US" sz="2300" dirty="0">
              <a:latin typeface="Rockwell" charset="0"/>
            </a:endParaRPr>
          </a:p>
          <a:p>
            <a:r>
              <a:rPr lang="en-US" dirty="0" smtClean="0"/>
              <a:t>User Story 5 : Set reminders</a:t>
            </a:r>
          </a:p>
          <a:p>
            <a:pPr lvl="1"/>
            <a:r>
              <a:rPr lang="en-US" sz="2300" dirty="0"/>
              <a:t>User will be able to set reminders at note level as well as at task level</a:t>
            </a:r>
            <a:endParaRPr lang="en-US" dirty="0" smtClean="0"/>
          </a:p>
          <a:p>
            <a:pPr lvl="1"/>
            <a:endParaRPr lang="en-US" sz="2300" dirty="0">
              <a:solidFill>
                <a:srgbClr val="000000"/>
              </a:solidFill>
            </a:endParaRPr>
          </a:p>
          <a:p>
            <a:pPr lvl="1"/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98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Backlog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1961716537"/>
              </p:ext>
            </p:extLst>
          </p:nvPr>
        </p:nvGraphicFramePr>
        <p:xfrm>
          <a:off x="2799773" y="1913246"/>
          <a:ext cx="7714581" cy="388030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71527">
                  <a:extLst>
                    <a:ext uri="{9D8B030D-6E8A-4147-A177-3AD203B41FA5}">
                      <a16:colId xmlns:a16="http://schemas.microsoft.com/office/drawing/2014/main" xmlns="" val="1679596648"/>
                    </a:ext>
                  </a:extLst>
                </a:gridCol>
                <a:gridCol w="2571527">
                  <a:extLst>
                    <a:ext uri="{9D8B030D-6E8A-4147-A177-3AD203B41FA5}">
                      <a16:colId xmlns:a16="http://schemas.microsoft.com/office/drawing/2014/main" xmlns="" val="2895888858"/>
                    </a:ext>
                  </a:extLst>
                </a:gridCol>
                <a:gridCol w="2571527">
                  <a:extLst>
                    <a:ext uri="{9D8B030D-6E8A-4147-A177-3AD203B41FA5}">
                      <a16:colId xmlns:a16="http://schemas.microsoft.com/office/drawing/2014/main" xmlns="" val="591357959"/>
                    </a:ext>
                  </a:extLst>
                </a:gridCol>
              </a:tblGrid>
              <a:tr h="634281">
                <a:tc>
                  <a:txBody>
                    <a:bodyPr/>
                    <a:lstStyle/>
                    <a:p>
                      <a:r>
                        <a:rPr lang="en-US" sz="1800" dirty="0"/>
                        <a:t>Story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Estimates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836114895"/>
                  </a:ext>
                </a:extLst>
              </a:tr>
              <a:tr h="6342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Franklin Gothic Medium" charset="0"/>
                        </a:rPr>
                        <a:t>Login Feature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1985410388"/>
                  </a:ext>
                </a:extLst>
              </a:tr>
              <a:tr h="6342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Franklin Gothic Medium" charset="0"/>
                        </a:rPr>
                        <a:t>Add tasks/notes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charset="0"/>
                        </a:rPr>
                        <a:t> 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450243698"/>
                  </a:ext>
                </a:extLst>
              </a:tr>
              <a:tr h="67159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Franklin Gothic Medium" charset="0"/>
                        </a:rPr>
                        <a:t>Remove tasks/notes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828172396"/>
                  </a:ext>
                </a:extLst>
              </a:tr>
              <a:tr h="67159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Franklin Gothic Medium" charset="0"/>
                        </a:rPr>
                        <a:t>update tasks/notes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425242852"/>
                  </a:ext>
                </a:extLst>
              </a:tr>
              <a:tr h="6342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Franklin Gothic Medium" charset="0"/>
                        </a:rPr>
                        <a:t>set reminders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1416" marR="9141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100081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2481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endParaRPr lang="en-US">
              <a:latin typeface="Rockwell Condense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104735" tIns="52368" rIns="104735" bIns="52368" rtlCol="0" anchor="t">
            <a:normAutofit/>
          </a:bodyPr>
          <a:lstStyle/>
          <a:p>
            <a:r>
              <a:rPr lang="en-US" dirty="0" err="1"/>
              <a:t>Andriod</a:t>
            </a:r>
            <a:r>
              <a:rPr lang="en-US" dirty="0"/>
              <a:t> studio for development</a:t>
            </a:r>
            <a:endParaRPr lang="en-US">
              <a:solidFill>
                <a:srgbClr val="000000"/>
              </a:solidFill>
              <a:latin typeface="Rockwell"/>
            </a:endParaRPr>
          </a:p>
          <a:p>
            <a:endParaRPr lang="en-US" dirty="0">
              <a:solidFill>
                <a:srgbClr val="000000"/>
              </a:solidFill>
              <a:latin typeface="Rockwell"/>
            </a:endParaRPr>
          </a:p>
          <a:p>
            <a:pPr lvl="1"/>
            <a:endParaRPr lang="en-US">
              <a:solidFill>
                <a:srgbClr val="000000"/>
              </a:solidFill>
              <a:latin typeface="Rockwell"/>
            </a:endParaRPr>
          </a:p>
        </p:txBody>
      </p:sp>
      <p:graphicFrame>
        <p:nvGraphicFramePr>
          <p:cNvPr id="11" name="Table 10"/>
          <p:cNvGraphicFramePr/>
          <p:nvPr>
            <p:extLst>
              <p:ext uri="{D42A27DB-BD31-4B8C-83A1-F6EECF244321}">
                <p14:modId xmlns:p14="http://schemas.microsoft.com/office/powerpoint/2010/main" xmlns="" val="3206101404"/>
              </p:ext>
            </p:extLst>
          </p:nvPr>
        </p:nvGraphicFramePr>
        <p:xfrm>
          <a:off x="2345050" y="2662928"/>
          <a:ext cx="8129945" cy="257409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129945">
                  <a:extLst>
                    <a:ext uri="{9D8B030D-6E8A-4147-A177-3AD203B41FA5}">
                      <a16:colId xmlns:a16="http://schemas.microsoft.com/office/drawing/2014/main" xmlns="" val="3793977182"/>
                    </a:ext>
                  </a:extLst>
                </a:gridCol>
              </a:tblGrid>
              <a:tr h="4290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Rockwell" charset="0"/>
                        </a:rPr>
                        <a:t>Why Android studio instead of Eclipse???</a:t>
                      </a:r>
                      <a:r>
                        <a:rPr lang="en-US" sz="1800" b="0" dirty="0">
                          <a:latin typeface="Helvetica" charset="0"/>
                        </a:rPr>
                        <a:t> </a:t>
                      </a:r>
                      <a:endParaRPr lang="en-US" sz="1800" b="0" dirty="0">
                        <a:solidFill>
                          <a:srgbClr val="333333"/>
                        </a:solidFill>
                        <a:latin typeface="Helvetica" charset="0"/>
                      </a:endParaRP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2473365389"/>
                  </a:ext>
                </a:extLst>
              </a:tr>
              <a:tr h="4290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Helvetica" charset="0"/>
                        </a:rPr>
                        <a:t>Drag and Drop GUI 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Helvetica" charset="0"/>
                        </a:rPr>
                        <a:t>Design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Helvetica" charset="0"/>
                      </a:endParaRP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2608669015"/>
                  </a:ext>
                </a:extLst>
              </a:tr>
              <a:tr h="4290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Helvetica" charset="0"/>
                        </a:rPr>
                        <a:t>IntelliJ IDEA platform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2048303684"/>
                  </a:ext>
                </a:extLst>
              </a:tr>
              <a:tr h="4290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Helvetica" charset="0"/>
                        </a:rPr>
                        <a:t>Google Cloud Platform 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1997813"/>
                  </a:ext>
                </a:extLst>
              </a:tr>
              <a:tr h="4290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Helvetica" charset="0"/>
                        </a:rPr>
                        <a:t>User Interface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536187771"/>
                  </a:ext>
                </a:extLst>
              </a:tr>
              <a:tr h="4290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eorgia" charset="0"/>
                        </a:rPr>
                        <a:t>Advanced Android code completion 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3655006848"/>
                  </a:ext>
                </a:extLst>
              </a:tr>
            </a:tbl>
          </a:graphicData>
        </a:graphic>
      </p:graphicFrame>
      <p:pic>
        <p:nvPicPr>
          <p:cNvPr id="1026" name="Picture 2" descr="N:\sem project\wireframes\images\studio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2057" y="838205"/>
            <a:ext cx="2386978" cy="1493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0062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9697" y="1219032"/>
            <a:ext cx="10055781" cy="4953173"/>
          </a:xfrm>
        </p:spPr>
        <p:txBody>
          <a:bodyPr vert="horz" lIns="104735" tIns="52368" rIns="104735" bIns="52368" rtlCol="0" anchor="t">
            <a:normAutofit/>
          </a:bodyPr>
          <a:lstStyle/>
          <a:p>
            <a:r>
              <a:rPr lang="en-US" dirty="0"/>
              <a:t>GitHub as repository</a:t>
            </a:r>
            <a:endParaRPr lang="en-US" dirty="0">
              <a:solidFill>
                <a:srgbClr val="000000"/>
              </a:solidFill>
              <a:latin typeface="Rockwell"/>
            </a:endParaRPr>
          </a:p>
          <a:p>
            <a:pPr lvl="1"/>
            <a:endParaRPr lang="en-US" dirty="0">
              <a:solidFill>
                <a:srgbClr val="000000"/>
              </a:solidFill>
              <a:latin typeface="Rockwell"/>
            </a:endParaRP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xmlns="" val="1999679149"/>
              </p:ext>
            </p:extLst>
          </p:nvPr>
        </p:nvGraphicFramePr>
        <p:xfrm>
          <a:off x="1916756" y="1924875"/>
          <a:ext cx="8129945" cy="2291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129945">
                  <a:extLst>
                    <a:ext uri="{9D8B030D-6E8A-4147-A177-3AD203B41FA5}">
                      <a16:colId xmlns:a16="http://schemas.microsoft.com/office/drawing/2014/main" xmlns="" val="166371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Why?</a:t>
                      </a: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249725327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open source community</a:t>
                      </a:r>
                    </a:p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23070421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Friction-less development across teams</a:t>
                      </a:r>
                    </a:p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687381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Powerful integrations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/>
                </a:tc>
                <a:extLst>
                  <a:ext uri="{0D108BD9-81ED-4DB2-BD59-A6C34878D82A}">
                    <a16:rowId xmlns:a16="http://schemas.microsoft.com/office/drawing/2014/main" xmlns="" val="716349134"/>
                  </a:ext>
                </a:extLst>
              </a:tr>
            </a:tbl>
          </a:graphicData>
        </a:graphic>
      </p:graphicFrame>
      <p:pic>
        <p:nvPicPr>
          <p:cNvPr id="2050" name="Picture 2" descr="N:\sem project\wireframes\images\git hub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8089" y="838200"/>
            <a:ext cx="2047433" cy="9808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187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353</Words>
  <Application>Microsoft Office PowerPoint</Application>
  <PresentationFormat>Custom</PresentationFormat>
  <Paragraphs>122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noteIt –  Product Backlog Presentation </vt:lpstr>
      <vt:lpstr>Contents</vt:lpstr>
      <vt:lpstr>Features proposed by client</vt:lpstr>
      <vt:lpstr>Role Assignment</vt:lpstr>
      <vt:lpstr>Roadmap</vt:lpstr>
      <vt:lpstr>User Story </vt:lpstr>
      <vt:lpstr>Backlog</vt:lpstr>
      <vt:lpstr>Tools </vt:lpstr>
      <vt:lpstr>Slide 9</vt:lpstr>
      <vt:lpstr>Slide 10</vt:lpstr>
      <vt:lpstr>TECHNICAL FLOW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noteIt</dc:title>
  <dc:creator>Pallavi Panchal</dc:creator>
  <cp:lastModifiedBy>Farha Naaz</cp:lastModifiedBy>
  <cp:revision>9</cp:revision>
  <dcterms:created xsi:type="dcterms:W3CDTF">2006-08-16T00:00:00Z</dcterms:created>
  <dcterms:modified xsi:type="dcterms:W3CDTF">2015-11-17T20:47:11Z</dcterms:modified>
</cp:coreProperties>
</file>