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8" r:id="rId3"/>
    <p:sldId id="257" r:id="rId4"/>
    <p:sldId id="258" r:id="rId5"/>
    <p:sldId id="264" r:id="rId6"/>
    <p:sldId id="259" r:id="rId7"/>
    <p:sldId id="269" r:id="rId8"/>
    <p:sldId id="270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Sheet3!$B$23</c:f>
              <c:strCache>
                <c:ptCount val="1"/>
                <c:pt idx="0">
                  <c:v>Asif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Sheet3!$B$24:$B$30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15</c:v>
                </c:pt>
                <c:pt idx="3">
                  <c:v>0</c:v>
                </c:pt>
                <c:pt idx="4">
                  <c:v>30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Sheet3!$C$23</c:f>
              <c:strCache>
                <c:ptCount val="1"/>
                <c:pt idx="0">
                  <c:v>Vishakha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Sheet3!$C$24:$C$30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0</c:v>
                </c:pt>
                <c:pt idx="5">
                  <c:v>20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Sheet3!$D$23</c:f>
              <c:strCache>
                <c:ptCount val="1"/>
                <c:pt idx="0">
                  <c:v>Ayushi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Sheet3!$D$24:$D$30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  <c:pt idx="6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Sheet3!$E$23</c:f>
              <c:strCache>
                <c:ptCount val="1"/>
                <c:pt idx="0">
                  <c:v>Pallavi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Sheet3!$E$24:$E$30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0</c:v>
                </c:pt>
                <c:pt idx="3">
                  <c:v>10</c:v>
                </c:pt>
                <c:pt idx="4">
                  <c:v>30</c:v>
                </c:pt>
                <c:pt idx="5">
                  <c:v>0</c:v>
                </c:pt>
                <c:pt idx="6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Sheet3!$F$23</c:f>
              <c:strCache>
                <c:ptCount val="1"/>
                <c:pt idx="0">
                  <c:v>Kunal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Sheet3!$F$24:$F$30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20</c:v>
                </c:pt>
                <c:pt idx="6">
                  <c:v>10</c:v>
                </c:pt>
              </c:numCache>
            </c:numRef>
          </c:val>
        </c:ser>
        <c:ser>
          <c:idx val="5"/>
          <c:order val="5"/>
          <c:tx>
            <c:strRef>
              <c:f>Sheet3!$G$23</c:f>
              <c:strCache>
                <c:ptCount val="1"/>
                <c:pt idx="0">
                  <c:v>Farah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Sheet3!$G$24:$G$30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0</c:v>
                </c:pt>
                <c:pt idx="3">
                  <c:v>20</c:v>
                </c:pt>
                <c:pt idx="4">
                  <c:v>0</c:v>
                </c:pt>
                <c:pt idx="5">
                  <c:v>10</c:v>
                </c:pt>
                <c:pt idx="6">
                  <c:v>15</c:v>
                </c:pt>
              </c:numCache>
            </c:numRef>
          </c:val>
        </c:ser>
        <c:axId val="66665856"/>
        <c:axId val="66700416"/>
      </c:barChart>
      <c:catAx>
        <c:axId val="6666585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IN" sz="16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6700416"/>
        <c:crosses val="autoZero"/>
        <c:auto val="1"/>
        <c:lblAlgn val="ctr"/>
        <c:lblOffset val="100"/>
      </c:catAx>
      <c:valAx>
        <c:axId val="667004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666585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Sheet3!$B$34</c:f>
              <c:strCache>
                <c:ptCount val="1"/>
                <c:pt idx="0">
                  <c:v>Asif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Sheet3!$B$35:$B$41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15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Sheet3!$C$34</c:f>
              <c:strCache>
                <c:ptCount val="1"/>
                <c:pt idx="0">
                  <c:v>Vishakha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Sheet3!$C$35:$C$41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30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Sheet3!$D$34</c:f>
              <c:strCache>
                <c:ptCount val="1"/>
                <c:pt idx="0">
                  <c:v>Ayushi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Sheet3!$D$35:$D$41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0</c:v>
                </c:pt>
                <c:pt idx="3">
                  <c:v>20</c:v>
                </c:pt>
                <c:pt idx="4">
                  <c:v>18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</c:ser>
        <c:ser>
          <c:idx val="3"/>
          <c:order val="3"/>
          <c:tx>
            <c:strRef>
              <c:f>Sheet3!$E$34</c:f>
              <c:strCache>
                <c:ptCount val="1"/>
                <c:pt idx="0">
                  <c:v>Pallavi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Sheet3!$E$35:$E$41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0</c:v>
                </c:pt>
                <c:pt idx="3">
                  <c:v>30</c:v>
                </c:pt>
                <c:pt idx="4">
                  <c:v>0</c:v>
                </c:pt>
                <c:pt idx="5">
                  <c:v>6</c:v>
                </c:pt>
                <c:pt idx="6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Sheet3!$F$34</c:f>
              <c:strCache>
                <c:ptCount val="1"/>
                <c:pt idx="0">
                  <c:v>Kunal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Sheet3!$F$35:$F$41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25</c:v>
                </c:pt>
                <c:pt idx="6">
                  <c:v>17</c:v>
                </c:pt>
              </c:numCache>
            </c:numRef>
          </c:val>
        </c:ser>
        <c:ser>
          <c:idx val="5"/>
          <c:order val="5"/>
          <c:tx>
            <c:strRef>
              <c:f>Sheet3!$G$34</c:f>
              <c:strCache>
                <c:ptCount val="1"/>
                <c:pt idx="0">
                  <c:v>Farah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Sheet3!$G$35:$G$41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0</c:v>
                </c:pt>
                <c:pt idx="3">
                  <c:v>10</c:v>
                </c:pt>
                <c:pt idx="4">
                  <c:v>10</c:v>
                </c:pt>
                <c:pt idx="5">
                  <c:v>0</c:v>
                </c:pt>
                <c:pt idx="6">
                  <c:v>15</c:v>
                </c:pt>
              </c:numCache>
            </c:numRef>
          </c:val>
        </c:ser>
        <c:axId val="66728704"/>
        <c:axId val="66730240"/>
      </c:barChart>
      <c:catAx>
        <c:axId val="6672870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IN" sz="16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6730240"/>
        <c:crosses val="autoZero"/>
        <c:auto val="1"/>
        <c:lblAlgn val="ctr"/>
        <c:lblOffset val="100"/>
      </c:catAx>
      <c:valAx>
        <c:axId val="667302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6728704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Sheet3!$B$23</c:f>
              <c:strCache>
                <c:ptCount val="1"/>
                <c:pt idx="0">
                  <c:v>Asif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Sheet3!$B$24:$B$30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15</c:v>
                </c:pt>
                <c:pt idx="3">
                  <c:v>0</c:v>
                </c:pt>
                <c:pt idx="4">
                  <c:v>30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Sheet3!$C$23</c:f>
              <c:strCache>
                <c:ptCount val="1"/>
                <c:pt idx="0">
                  <c:v>Vishakha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Sheet3!$C$24:$C$30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0</c:v>
                </c:pt>
                <c:pt idx="5">
                  <c:v>20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Sheet3!$D$23</c:f>
              <c:strCache>
                <c:ptCount val="1"/>
                <c:pt idx="0">
                  <c:v>Ayushi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Sheet3!$D$24:$D$30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0</c:v>
                </c:pt>
                <c:pt idx="3">
                  <c:v>20</c:v>
                </c:pt>
                <c:pt idx="4">
                  <c:v>10</c:v>
                </c:pt>
                <c:pt idx="5">
                  <c:v>0</c:v>
                </c:pt>
                <c:pt idx="6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Sheet3!$E$23</c:f>
              <c:strCache>
                <c:ptCount val="1"/>
                <c:pt idx="0">
                  <c:v>Pallavi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Sheet3!$E$24:$E$30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0</c:v>
                </c:pt>
                <c:pt idx="3">
                  <c:v>10</c:v>
                </c:pt>
                <c:pt idx="4">
                  <c:v>30</c:v>
                </c:pt>
                <c:pt idx="5">
                  <c:v>0</c:v>
                </c:pt>
                <c:pt idx="6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Sheet3!$F$23</c:f>
              <c:strCache>
                <c:ptCount val="1"/>
                <c:pt idx="0">
                  <c:v>Kunal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Sheet3!$F$24:$F$30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20</c:v>
                </c:pt>
                <c:pt idx="6">
                  <c:v>10</c:v>
                </c:pt>
              </c:numCache>
            </c:numRef>
          </c:val>
        </c:ser>
        <c:ser>
          <c:idx val="5"/>
          <c:order val="5"/>
          <c:tx>
            <c:strRef>
              <c:f>Sheet3!$G$23</c:f>
              <c:strCache>
                <c:ptCount val="1"/>
                <c:pt idx="0">
                  <c:v>Farah </c:v>
                </c:pt>
              </c:strCache>
            </c:strRef>
          </c:tx>
          <c:cat>
            <c:strRef>
              <c:f>Sheet3!$A$24:$A$30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Sheet3!$G$24:$G$30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0</c:v>
                </c:pt>
                <c:pt idx="3">
                  <c:v>20</c:v>
                </c:pt>
                <c:pt idx="4">
                  <c:v>0</c:v>
                </c:pt>
                <c:pt idx="5">
                  <c:v>10</c:v>
                </c:pt>
                <c:pt idx="6">
                  <c:v>15</c:v>
                </c:pt>
              </c:numCache>
            </c:numRef>
          </c:val>
        </c:ser>
        <c:axId val="66760064"/>
        <c:axId val="66778240"/>
      </c:barChart>
      <c:catAx>
        <c:axId val="6676006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6778240"/>
        <c:crosses val="autoZero"/>
        <c:auto val="1"/>
        <c:lblAlgn val="ctr"/>
        <c:lblOffset val="100"/>
      </c:catAx>
      <c:valAx>
        <c:axId val="667782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6760064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Sheet3!$B$34</c:f>
              <c:strCache>
                <c:ptCount val="1"/>
                <c:pt idx="0">
                  <c:v>Asif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Sheet3!$B$35:$B$41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15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Sheet3!$C$34</c:f>
              <c:strCache>
                <c:ptCount val="1"/>
                <c:pt idx="0">
                  <c:v>Vishakha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Sheet3!$C$35:$C$41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30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Sheet3!$D$34</c:f>
              <c:strCache>
                <c:ptCount val="1"/>
                <c:pt idx="0">
                  <c:v>Ayushi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Sheet3!$D$35:$D$41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0</c:v>
                </c:pt>
                <c:pt idx="3">
                  <c:v>20</c:v>
                </c:pt>
                <c:pt idx="4">
                  <c:v>18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</c:ser>
        <c:ser>
          <c:idx val="3"/>
          <c:order val="3"/>
          <c:tx>
            <c:strRef>
              <c:f>Sheet3!$E$34</c:f>
              <c:strCache>
                <c:ptCount val="1"/>
                <c:pt idx="0">
                  <c:v>Pallavi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Sheet3!$E$35:$E$41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0</c:v>
                </c:pt>
                <c:pt idx="3">
                  <c:v>30</c:v>
                </c:pt>
                <c:pt idx="4">
                  <c:v>0</c:v>
                </c:pt>
                <c:pt idx="5">
                  <c:v>6</c:v>
                </c:pt>
                <c:pt idx="6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Sheet3!$F$34</c:f>
              <c:strCache>
                <c:ptCount val="1"/>
                <c:pt idx="0">
                  <c:v>Kunal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Sheet3!$F$35:$F$41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25</c:v>
                </c:pt>
                <c:pt idx="6">
                  <c:v>17</c:v>
                </c:pt>
              </c:numCache>
            </c:numRef>
          </c:val>
        </c:ser>
        <c:ser>
          <c:idx val="5"/>
          <c:order val="5"/>
          <c:tx>
            <c:strRef>
              <c:f>Sheet3!$G$34</c:f>
              <c:strCache>
                <c:ptCount val="1"/>
                <c:pt idx="0">
                  <c:v>Farah </c:v>
                </c:pt>
              </c:strCache>
            </c:strRef>
          </c:tx>
          <c:cat>
            <c:strRef>
              <c:f>Sheet3!$A$35:$A$41</c:f>
              <c:strCache>
                <c:ptCount val="7"/>
                <c:pt idx="0">
                  <c:v>Meetings </c:v>
                </c:pt>
                <c:pt idx="1">
                  <c:v>Presentation </c:v>
                </c:pt>
                <c:pt idx="2">
                  <c:v>Planning </c:v>
                </c:pt>
                <c:pt idx="3">
                  <c:v>UI Design </c:v>
                </c:pt>
                <c:pt idx="4">
                  <c:v>Dev. </c:v>
                </c:pt>
                <c:pt idx="5">
                  <c:v>Testing  </c:v>
                </c:pt>
                <c:pt idx="6">
                  <c:v>Documentation </c:v>
                </c:pt>
              </c:strCache>
            </c:strRef>
          </c:cat>
          <c:val>
            <c:numRef>
              <c:f>Sheet3!$G$35:$G$41</c:f>
              <c:numCache>
                <c:formatCode>General</c:formatCode>
                <c:ptCount val="7"/>
                <c:pt idx="0">
                  <c:v>12</c:v>
                </c:pt>
                <c:pt idx="1">
                  <c:v>20</c:v>
                </c:pt>
                <c:pt idx="2">
                  <c:v>0</c:v>
                </c:pt>
                <c:pt idx="3">
                  <c:v>10</c:v>
                </c:pt>
                <c:pt idx="4">
                  <c:v>10</c:v>
                </c:pt>
                <c:pt idx="5">
                  <c:v>0</c:v>
                </c:pt>
                <c:pt idx="6">
                  <c:v>15</c:v>
                </c:pt>
              </c:numCache>
            </c:numRef>
          </c:val>
        </c:ser>
        <c:axId val="67346816"/>
        <c:axId val="67348352"/>
      </c:barChart>
      <c:catAx>
        <c:axId val="673468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348352"/>
        <c:crosses val="autoZero"/>
        <c:auto val="1"/>
        <c:lblAlgn val="ctr"/>
        <c:lblOffset val="100"/>
      </c:catAx>
      <c:valAx>
        <c:axId val="673483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67346816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3CC290-61B0-4D3E-91BB-5AC9A95A64F5}" type="datetimeFigureOut">
              <a:rPr lang="en-US" smtClean="0"/>
              <a:pPr/>
              <a:t>11/18/2015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B8AA545-DEBA-41DE-9A85-4FE3F70F8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Effort and Cost Estimation using COCOMO &amp; TDEV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CubeX</a:t>
            </a:r>
            <a:endParaRPr lang="en-US" dirty="0" smtClean="0"/>
          </a:p>
          <a:p>
            <a:r>
              <a:rPr lang="en-US" dirty="0" smtClean="0"/>
              <a:t>Presented by: Vishakha Gupta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by Team Members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500174"/>
          <a:ext cx="9144002" cy="392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306286"/>
              </a:tblGrid>
              <a:tr h="403977">
                <a:tc>
                  <a:txBody>
                    <a:bodyPr/>
                    <a:lstStyle/>
                    <a:p>
                      <a:r>
                        <a:rPr lang="en-US" dirty="0" smtClean="0"/>
                        <a:t>Phase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Vishakha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Ayushi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Pallavi</a:t>
                      </a:r>
                      <a:endParaRPr lang="en-IN" dirty="0"/>
                    </a:p>
                  </a:txBody>
                  <a:tcPr/>
                </a:tc>
              </a:tr>
              <a:tr h="403977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4039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4039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039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UI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4039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039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Testing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6972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403977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71501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Total Hours / Person : 80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Total Weeks : 8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Hours / Week : 10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by Team Members</a:t>
            </a:r>
            <a:endParaRPr lang="en-IN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0" y="1500174"/>
          <a:ext cx="9144000" cy="5357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Actual time given by Team Members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571612"/>
          <a:ext cx="9144002" cy="435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306286"/>
              </a:tblGrid>
              <a:tr h="440820">
                <a:tc>
                  <a:txBody>
                    <a:bodyPr/>
                    <a:lstStyle/>
                    <a:p>
                      <a:r>
                        <a:rPr lang="en-US" dirty="0" smtClean="0"/>
                        <a:t>Phase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Vishakha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Ayushi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Pallavi</a:t>
                      </a:r>
                      <a:endParaRPr lang="en-IN" dirty="0"/>
                    </a:p>
                  </a:txBody>
                  <a:tcPr/>
                </a:tc>
              </a:tr>
              <a:tr h="44082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IN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IN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</a:tr>
              <a:tr h="4408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/>
                </a:tc>
              </a:tr>
              <a:tr h="4408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Planning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/>
                </a:tc>
              </a:tr>
              <a:tr h="4408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UI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/>
                </a:tc>
              </a:tr>
              <a:tr h="4408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/>
                </a:tc>
              </a:tr>
              <a:tr h="4408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Testing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/>
                </a:tc>
              </a:tr>
              <a:tr h="760869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/>
                </a:tc>
              </a:tr>
              <a:tr h="511106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00232" y="6215082"/>
            <a:ext cx="488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Total Hours / Person : 80 (approx.)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Actual time given by Team Members</a:t>
            </a:r>
            <a:endParaRPr lang="en-IN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0" y="1500174"/>
          <a:ext cx="9144000" cy="5357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0" y="0"/>
          <a:ext cx="9144000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0" y="3643314"/>
          <a:ext cx="9144000" cy="3214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predicted and actual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Actual and Predicted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Difference between actual and predicted</a:t>
            </a:r>
          </a:p>
          <a:p>
            <a:pPr>
              <a:buNone/>
            </a:pPr>
            <a:r>
              <a:rPr lang="en-US" dirty="0" smtClean="0"/>
              <a:t>			= 80 – 75.72</a:t>
            </a:r>
          </a:p>
          <a:p>
            <a:pPr>
              <a:buNone/>
            </a:pPr>
            <a:r>
              <a:rPr lang="en-US" dirty="0" smtClean="0"/>
              <a:t>			= 4.28 man-hour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TDEV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TDEV = 3*(PM)</a:t>
            </a:r>
            <a:r>
              <a:rPr lang="en-US" baseline="30000" dirty="0" smtClean="0"/>
              <a:t>(0.33 + 0.2*(B – 1.01))</a:t>
            </a:r>
          </a:p>
          <a:p>
            <a:r>
              <a:rPr lang="en-US" dirty="0" smtClean="0"/>
              <a:t>PM = 18.91 person-month</a:t>
            </a:r>
          </a:p>
          <a:p>
            <a:pPr>
              <a:buNone/>
            </a:pPr>
            <a:r>
              <a:rPr lang="en-US" i="1" dirty="0" smtClean="0">
                <a:solidFill>
                  <a:srgbClr val="0070C0"/>
                </a:solidFill>
              </a:rPr>
              <a:t>(calculated earlier by COCOMO)</a:t>
            </a:r>
            <a:endParaRPr lang="en-US" dirty="0" smtClean="0"/>
          </a:p>
          <a:p>
            <a:r>
              <a:rPr lang="en-US" dirty="0" smtClean="0"/>
              <a:t>B is the complexity related exponent</a:t>
            </a:r>
          </a:p>
          <a:p>
            <a:pPr lvl="1"/>
            <a:r>
              <a:rPr lang="en-US" dirty="0" err="1" smtClean="0"/>
              <a:t>Precedendentedness</a:t>
            </a:r>
            <a:r>
              <a:rPr lang="en-US" dirty="0" smtClean="0"/>
              <a:t> = 4</a:t>
            </a:r>
          </a:p>
          <a:p>
            <a:pPr lvl="1"/>
            <a:r>
              <a:rPr lang="en-US" dirty="0" smtClean="0"/>
              <a:t>Development Flexibility = 3</a:t>
            </a:r>
          </a:p>
          <a:p>
            <a:pPr lvl="1"/>
            <a:r>
              <a:rPr lang="en-US" dirty="0" smtClean="0"/>
              <a:t>Architecture/Risk resolution = 4</a:t>
            </a:r>
          </a:p>
          <a:p>
            <a:pPr lvl="1"/>
            <a:r>
              <a:rPr lang="en-US" dirty="0" smtClean="0"/>
              <a:t>Team Cohesion = 3</a:t>
            </a:r>
          </a:p>
          <a:p>
            <a:pPr lvl="1"/>
            <a:r>
              <a:rPr lang="en-US" dirty="0" smtClean="0"/>
              <a:t>Process Maturity = 3	</a:t>
            </a:r>
            <a:endParaRPr lang="en-US" i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of the above values is 17</a:t>
            </a:r>
          </a:p>
          <a:p>
            <a:r>
              <a:rPr lang="en-US" dirty="0" smtClean="0"/>
              <a:t>B = 17/100 + 1.01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	   = 1.18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TDEV = 3*(18.91)</a:t>
            </a:r>
            <a:r>
              <a:rPr lang="en-US" baseline="30000" dirty="0" smtClean="0"/>
              <a:t>(0.33 + 0.2*(1.18 – 1.01))</a:t>
            </a:r>
          </a:p>
          <a:p>
            <a:pPr>
              <a:buNone/>
            </a:pPr>
            <a:r>
              <a:rPr lang="en-US" baseline="30000" dirty="0" smtClean="0"/>
              <a:t>			=</a:t>
            </a:r>
            <a:r>
              <a:rPr lang="en-US" dirty="0" smtClean="0"/>
              <a:t> 5 (approx.)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Effort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36" y="2714620"/>
            <a:ext cx="3473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Thank You!</a:t>
            </a:r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the Product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00034" y="2143116"/>
          <a:ext cx="8153398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076699"/>
                <a:gridCol w="4076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IN" dirty="0"/>
                    </a:p>
                  </a:txBody>
                  <a:tcPr marL="90592" marR="905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IN" dirty="0"/>
                    </a:p>
                  </a:txBody>
                  <a:tcPr marL="90592" marR="905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Mock – up</a:t>
                      </a:r>
                      <a:endParaRPr lang="en-IN" dirty="0"/>
                    </a:p>
                  </a:txBody>
                  <a:tcPr marL="90592" marR="905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r>
                        <a:rPr lang="en-US" baseline="0" dirty="0" smtClean="0"/>
                        <a:t> (redundant)</a:t>
                      </a:r>
                    </a:p>
                  </a:txBody>
                  <a:tcPr marL="90592" marR="905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Sprint – 1</a:t>
                      </a:r>
                      <a:endParaRPr lang="en-IN" dirty="0"/>
                    </a:p>
                  </a:txBody>
                  <a:tcPr marL="90592" marR="905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3,000</a:t>
                      </a:r>
                      <a:endParaRPr lang="en-IN" dirty="0"/>
                    </a:p>
                  </a:txBody>
                  <a:tcPr marL="90592" marR="905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IN" dirty="0"/>
                    </a:p>
                  </a:txBody>
                  <a:tcPr marL="90592" marR="905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 + 3,000</a:t>
                      </a:r>
                      <a:endParaRPr lang="en-IN" dirty="0"/>
                    </a:p>
                  </a:txBody>
                  <a:tcPr marL="90592" marR="90592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0298" y="4429132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Total LOC = 4,000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Intermediate COCOMO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Nominal Effort = 3.2 * (KDSI)</a:t>
            </a:r>
            <a:r>
              <a:rPr lang="en-US" sz="2400" baseline="30000" dirty="0" smtClean="0"/>
              <a:t>1.05  </a:t>
            </a:r>
            <a:r>
              <a:rPr lang="en-US" sz="2400" dirty="0" smtClean="0"/>
              <a:t> person – months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i="1" dirty="0" smtClean="0">
                <a:solidFill>
                  <a:srgbClr val="0070C0"/>
                </a:solidFill>
              </a:rPr>
              <a:t>(organic-mode)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STEP – 1 </a:t>
            </a:r>
          </a:p>
          <a:p>
            <a:pPr lvl="1"/>
            <a:r>
              <a:rPr lang="en-US" sz="2400" dirty="0" smtClean="0"/>
              <a:t>KDSI = 4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STEP – 2</a:t>
            </a:r>
          </a:p>
          <a:p>
            <a:pPr lvl="1"/>
            <a:r>
              <a:rPr lang="en-US" sz="2400" dirty="0" smtClean="0"/>
              <a:t>Nominal Effort = 3.2 * (4)</a:t>
            </a:r>
            <a:r>
              <a:rPr lang="en-US" sz="2400" baseline="30000" dirty="0" smtClean="0"/>
              <a:t>1.05</a:t>
            </a:r>
          </a:p>
          <a:p>
            <a:pPr lvl="1"/>
            <a:endParaRPr lang="en-US" sz="2400" baseline="30000" dirty="0" smtClean="0"/>
          </a:p>
          <a:p>
            <a:r>
              <a:rPr lang="en-US" sz="2400" dirty="0" smtClean="0"/>
              <a:t>STEP – 3</a:t>
            </a:r>
          </a:p>
          <a:p>
            <a:pPr lvl="1"/>
            <a:r>
              <a:rPr lang="en-US" sz="2400" dirty="0" smtClean="0"/>
              <a:t>Nominal Effort =  13.71 person-month	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57157" y="1571611"/>
          <a:ext cx="8429682" cy="5002226"/>
        </p:xfrm>
        <a:graphic>
          <a:graphicData uri="http://schemas.openxmlformats.org/drawingml/2006/table">
            <a:tbl>
              <a:tblPr/>
              <a:tblGrid>
                <a:gridCol w="3140472"/>
                <a:gridCol w="881535"/>
                <a:gridCol w="881535"/>
                <a:gridCol w="881535"/>
                <a:gridCol w="881535"/>
                <a:gridCol w="881535"/>
                <a:gridCol w="881535"/>
              </a:tblGrid>
              <a:tr h="28584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NoteIt</a:t>
                      </a:r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Effort Multipliers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9878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Cost Drivers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Ratings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08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Product Attributes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9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Required Reliability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78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Database Size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7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Product Complexity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7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Computer Attributes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9878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Execution Time Constraint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78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Main Storage Constraint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78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Virtual Machine Volatility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7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Computer Turnaround Time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7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Personnel Attributes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9878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Analyst Capability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78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Applications Experience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78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Programmer Capability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78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Virtual Machine Experience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7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Programming Language Experience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7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1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 Attributes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9878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Modern Programming Practices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78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 of Software Tools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7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IN" sz="14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Required Development Schedule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Using Intermediate COCOMO	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Intermediate COCOMO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– 4</a:t>
            </a:r>
          </a:p>
          <a:p>
            <a:pPr lvl="1"/>
            <a:r>
              <a:rPr lang="en-US" sz="2400" dirty="0" smtClean="0"/>
              <a:t>Nominal Effort = 13.71 person-month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Effort Multiplier = 1.15*0.94*1*1.11*1*1*0.87*1.46*</a:t>
            </a:r>
          </a:p>
          <a:p>
            <a:pPr lvl="1">
              <a:buNone/>
            </a:pPr>
            <a:r>
              <a:rPr lang="en-US" sz="2400" dirty="0" smtClean="0"/>
              <a:t>					0.91*1*1.1*1*0.91*1*1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Product of Effort Multiplier = 1.38</a:t>
            </a:r>
          </a:p>
          <a:p>
            <a:pPr lvl="1"/>
            <a:r>
              <a:rPr lang="en-US" sz="2400" dirty="0" smtClean="0"/>
              <a:t>Estimated Effort for project = 13.71 * 1.38 person-month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Effort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800" u="sng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800" u="sng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800" u="sng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4000" b="1" dirty="0" smtClean="0"/>
              <a:t>Estimated Effort for Project =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4000" b="1" dirty="0" smtClean="0"/>
              <a:t>			 	75.72 person-hour</a:t>
            </a:r>
            <a:endParaRPr lang="en-IN" sz="4000" b="1" dirty="0" smtClean="0"/>
          </a:p>
          <a:p>
            <a:pPr>
              <a:buNone/>
            </a:pPr>
            <a:endParaRPr lang="en-IN" sz="4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Effort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71472" y="2071678"/>
          <a:ext cx="815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IN" dirty="0"/>
                    </a:p>
                  </a:txBody>
                  <a:tcPr marL="90592" marR="905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IN" dirty="0"/>
                    </a:p>
                  </a:txBody>
                  <a:tcPr marL="90592" marR="905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Mock – up</a:t>
                      </a:r>
                      <a:endParaRPr lang="en-IN" dirty="0"/>
                    </a:p>
                  </a:txBody>
                  <a:tcPr marL="90592" marR="905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r>
                        <a:rPr lang="en-US" baseline="0" dirty="0" smtClean="0"/>
                        <a:t> (redundant)</a:t>
                      </a:r>
                    </a:p>
                  </a:txBody>
                  <a:tcPr marL="90592" marR="905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Sprint – 1</a:t>
                      </a:r>
                      <a:endParaRPr lang="en-IN" dirty="0"/>
                    </a:p>
                  </a:txBody>
                  <a:tcPr marL="90592" marR="905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3,500</a:t>
                      </a:r>
                      <a:endParaRPr lang="en-IN" dirty="0"/>
                    </a:p>
                  </a:txBody>
                  <a:tcPr marL="90592" marR="905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IN" dirty="0"/>
                    </a:p>
                  </a:txBody>
                  <a:tcPr marL="90592" marR="905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 + 3,500</a:t>
                      </a:r>
                      <a:endParaRPr lang="en-IN" dirty="0"/>
                    </a:p>
                  </a:txBody>
                  <a:tcPr marL="90592" marR="90592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00298" y="4429132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Total LOC = 4,500</a:t>
            </a:r>
            <a:endParaRPr lang="en-IN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393</TotalTime>
  <Words>491</Words>
  <Application>Microsoft Office PowerPoint</Application>
  <PresentationFormat>On-screen Show (4:3)</PresentationFormat>
  <Paragraphs>331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Effort and Cost Estimation using COCOMO &amp; TDEV</vt:lpstr>
      <vt:lpstr>Estimated Effort</vt:lpstr>
      <vt:lpstr>Size of the Product</vt:lpstr>
      <vt:lpstr>Using Intermediate COCOMO </vt:lpstr>
      <vt:lpstr>Using Intermediate COCOMO </vt:lpstr>
      <vt:lpstr>Using Intermediate COCOMO </vt:lpstr>
      <vt:lpstr>Estimated Effort</vt:lpstr>
      <vt:lpstr>Actual Effort</vt:lpstr>
      <vt:lpstr>Slide 9</vt:lpstr>
      <vt:lpstr>Expected time by Team Members</vt:lpstr>
      <vt:lpstr>Expected time by Team Members</vt:lpstr>
      <vt:lpstr>Actual time given by Team Members</vt:lpstr>
      <vt:lpstr>Actual time given by Team Members</vt:lpstr>
      <vt:lpstr>Slide 14</vt:lpstr>
      <vt:lpstr>Comparison between predicted and actual</vt:lpstr>
      <vt:lpstr>Comparison Between Actual and Predicted </vt:lpstr>
      <vt:lpstr>TDEV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Effort and Cost Estimation using COCOMO</dc:title>
  <dc:creator>Vishakha</dc:creator>
  <cp:lastModifiedBy>Farha Naaz</cp:lastModifiedBy>
  <cp:revision>38</cp:revision>
  <dcterms:created xsi:type="dcterms:W3CDTF">2015-10-02T16:58:54Z</dcterms:created>
  <dcterms:modified xsi:type="dcterms:W3CDTF">2015-11-17T21:27:03Z</dcterms:modified>
</cp:coreProperties>
</file>