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0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C0A57F4-2399-46A2-9B60-9263BA65550C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520777A-E434-4913-A5F3-9AB15367561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57F4-2399-46A2-9B60-9263BA65550C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777A-E434-4913-A5F3-9AB1536756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57F4-2399-46A2-9B60-9263BA65550C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777A-E434-4913-A5F3-9AB1536756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C0A57F4-2399-46A2-9B60-9263BA65550C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520777A-E434-4913-A5F3-9AB15367561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C0A57F4-2399-46A2-9B60-9263BA65550C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520777A-E434-4913-A5F3-9AB15367561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57F4-2399-46A2-9B60-9263BA65550C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777A-E434-4913-A5F3-9AB15367561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57F4-2399-46A2-9B60-9263BA65550C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777A-E434-4913-A5F3-9AB15367561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0A57F4-2399-46A2-9B60-9263BA65550C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520777A-E434-4913-A5F3-9AB1536756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57F4-2399-46A2-9B60-9263BA65550C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777A-E434-4913-A5F3-9AB1536756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C0A57F4-2399-46A2-9B60-9263BA65550C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520777A-E434-4913-A5F3-9AB15367561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0A57F4-2399-46A2-9B60-9263BA65550C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520777A-E434-4913-A5F3-9AB15367561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C0A57F4-2399-46A2-9B60-9263BA65550C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520777A-E434-4913-A5F3-9AB15367561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Requirements </a:t>
            </a:r>
            <a:r>
              <a:rPr lang="en-US" dirty="0"/>
              <a:t>Traceability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11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30480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Group Task Creation -Test Case</a:t>
            </a:r>
            <a:endParaRPr lang="en-US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981341"/>
              </p:ext>
            </p:extLst>
          </p:nvPr>
        </p:nvGraphicFramePr>
        <p:xfrm>
          <a:off x="533400" y="1676400"/>
          <a:ext cx="7924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739076"/>
                <a:gridCol w="1420050"/>
                <a:gridCol w="1925637"/>
                <a:gridCol w="19256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</a:t>
                      </a:r>
                      <a:r>
                        <a:rPr lang="en-US" baseline="0" dirty="0" smtClean="0"/>
                        <a:t> 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T8.1.1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r>
                        <a:rPr lang="en-US" baseline="0" dirty="0" smtClean="0"/>
                        <a:t> task created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task shared</a:t>
                      </a:r>
                      <a:r>
                        <a:rPr lang="en-US" baseline="0" dirty="0" smtClean="0"/>
                        <a:t> with all participants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T8.1.2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Task </a:t>
                      </a:r>
                      <a:r>
                        <a:rPr lang="en-US" dirty="0" err="1" smtClean="0"/>
                        <a:t>Updation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Participant updates  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task is updated</a:t>
                      </a:r>
                      <a:r>
                        <a:rPr lang="en-US" baseline="0" dirty="0" smtClean="0"/>
                        <a:t> in all participants 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T8.1.3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Task Deletion(Owner)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r>
                        <a:rPr lang="en-US" baseline="0" dirty="0" smtClean="0"/>
                        <a:t> Deletion Successful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T8.1.4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Task Deletion(Participants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Permission Denied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In Progress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764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5918826"/>
              </p:ext>
            </p:extLst>
          </p:nvPr>
        </p:nvGraphicFramePr>
        <p:xfrm>
          <a:off x="381000" y="80659"/>
          <a:ext cx="8077198" cy="67011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8458"/>
                <a:gridCol w="1392618"/>
                <a:gridCol w="668458"/>
                <a:gridCol w="668458"/>
                <a:gridCol w="668458"/>
                <a:gridCol w="668458"/>
                <a:gridCol w="668458"/>
                <a:gridCol w="668458"/>
                <a:gridCol w="668458"/>
                <a:gridCol w="668458"/>
                <a:gridCol w="668458"/>
              </a:tblGrid>
              <a:tr h="193786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Login and Register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Add tasks and notes in general task creation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Remove and Update Tasks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Set Reminder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Project Task Creation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Dynamic Priority Assignment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Sharing of tasks with friends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Group task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vert="vert270" anchor="b"/>
                </a:tc>
              </a:tr>
              <a:tr h="17697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</a:tr>
              <a:tr h="21236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T1.1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</a:tr>
              <a:tr h="17697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T1.2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</a:tr>
              <a:tr h="17697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T1.3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</a:tr>
              <a:tr h="17697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T1.4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</a:tr>
              <a:tr h="17697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T2.1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</a:tr>
              <a:tr h="17697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T3.1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</a:tr>
              <a:tr h="17697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T3.2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</a:tr>
              <a:tr h="17697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T4.1.1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</a:tr>
              <a:tr h="17697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T4.1.2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</a:tr>
              <a:tr h="17697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T4.1.3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</a:tr>
              <a:tr h="17697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T4.1.4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</a:tr>
              <a:tr h="17697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T5.1.1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</a:tr>
              <a:tr h="17697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T5.1.2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</a:tr>
              <a:tr h="17697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T5.1.3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</a:tr>
              <a:tr h="17697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T5.1.4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</a:tr>
              <a:tr h="17697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T6.1.1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</a:tr>
              <a:tr h="17697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T6.1.2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</a:tr>
              <a:tr h="17697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T6.1.3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</a:tr>
              <a:tr h="17697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T6.1.4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</a:tr>
              <a:tr h="17697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T7.1.1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</a:tr>
              <a:tr h="17697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T8.1.1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</a:tr>
              <a:tr h="17697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T8.1.2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</a:tr>
              <a:tr h="17697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T8.1.3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</a:tr>
              <a:tr h="17697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T8.1.4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1" marR="6741" marT="6741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639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Thank You !!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808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Any Queries ????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/>
              <a:t>What is Requirements Traceability?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  <a:cs typeface="Arial" pitchFamily="34" charset="0"/>
              </a:rPr>
              <a:t>In simple words, a testing requirements traceability matrix is a document that traces and maps user requirements with test cases.</a:t>
            </a:r>
          </a:p>
          <a:p>
            <a:r>
              <a:rPr lang="en-US" dirty="0" smtClean="0">
                <a:latin typeface="+mj-lt"/>
                <a:cs typeface="Arial" pitchFamily="34" charset="0"/>
              </a:rPr>
              <a:t>The </a:t>
            </a:r>
            <a:r>
              <a:rPr lang="en-US" dirty="0">
                <a:latin typeface="+mj-lt"/>
                <a:cs typeface="Arial" pitchFamily="34" charset="0"/>
              </a:rPr>
              <a:t>purpose of this document is to make sure that all </a:t>
            </a:r>
            <a:r>
              <a:rPr lang="en-US" dirty="0" smtClean="0">
                <a:latin typeface="+mj-lt"/>
                <a:cs typeface="Arial" pitchFamily="34" charset="0"/>
              </a:rPr>
              <a:t>the </a:t>
            </a:r>
            <a:r>
              <a:rPr lang="en-US" dirty="0">
                <a:latin typeface="+mj-lt"/>
                <a:cs typeface="Arial" pitchFamily="34" charset="0"/>
              </a:rPr>
              <a:t>requirements are covered in test cases so that </a:t>
            </a:r>
            <a:r>
              <a:rPr lang="en-US" dirty="0" smtClean="0">
                <a:latin typeface="+mj-lt"/>
                <a:cs typeface="Arial" pitchFamily="34" charset="0"/>
              </a:rPr>
              <a:t>nothing </a:t>
            </a:r>
            <a:r>
              <a:rPr lang="en-US" dirty="0">
                <a:latin typeface="+mj-lt"/>
                <a:cs typeface="Arial" pitchFamily="34" charset="0"/>
              </a:rPr>
              <a:t>is missed</a:t>
            </a:r>
            <a:r>
              <a:rPr lang="en-US" dirty="0" smtClean="0">
                <a:latin typeface="+mj-lt"/>
                <a:cs typeface="Arial" pitchFamily="34" charset="0"/>
              </a:rPr>
              <a:t>.</a:t>
            </a:r>
          </a:p>
          <a:p>
            <a:r>
              <a:rPr lang="en-US" dirty="0" smtClean="0">
                <a:latin typeface="+mj-lt"/>
                <a:cs typeface="Arial" pitchFamily="34" charset="0"/>
              </a:rPr>
              <a:t>Types of traceability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  <a:cs typeface="Arial" pitchFamily="34" charset="0"/>
              </a:rPr>
              <a:t>	</a:t>
            </a:r>
            <a:r>
              <a:rPr lang="en-US" b="1" dirty="0">
                <a:latin typeface="+mj-lt"/>
                <a:cs typeface="Arial" pitchFamily="34" charset="0"/>
              </a:rPr>
              <a:t> Forward </a:t>
            </a:r>
            <a:r>
              <a:rPr lang="en-US" b="1" dirty="0" smtClean="0">
                <a:latin typeface="+mj-lt"/>
                <a:cs typeface="Arial" pitchFamily="34" charset="0"/>
              </a:rPr>
              <a:t>Traceability</a:t>
            </a:r>
          </a:p>
          <a:p>
            <a:pPr marL="0" indent="0">
              <a:buNone/>
            </a:pPr>
            <a:r>
              <a:rPr lang="en-US" b="1" dirty="0">
                <a:latin typeface="+mj-lt"/>
                <a:cs typeface="Arial" pitchFamily="34" charset="0"/>
              </a:rPr>
              <a:t>	 Backward </a:t>
            </a:r>
            <a:r>
              <a:rPr lang="en-US" b="1" dirty="0" smtClean="0">
                <a:latin typeface="+mj-lt"/>
                <a:cs typeface="Arial" pitchFamily="34" charset="0"/>
              </a:rPr>
              <a:t>Traceability</a:t>
            </a:r>
          </a:p>
          <a:p>
            <a:pPr marL="0" indent="0">
              <a:buNone/>
            </a:pPr>
            <a:r>
              <a:rPr lang="en-US" b="1" dirty="0">
                <a:latin typeface="+mj-lt"/>
                <a:cs typeface="Arial" pitchFamily="34" charset="0"/>
              </a:rPr>
              <a:t>	 Bi-Directional Traceability</a:t>
            </a:r>
            <a:endParaRPr lang="en-US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6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927"/>
            <a:ext cx="7391400" cy="808038"/>
          </a:xfrm>
        </p:spPr>
        <p:txBody>
          <a:bodyPr/>
          <a:lstStyle/>
          <a:p>
            <a:r>
              <a:rPr lang="en-US" dirty="0" smtClean="0"/>
              <a:t>Login And Registration -Test Case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36710024"/>
              </p:ext>
            </p:extLst>
          </p:nvPr>
        </p:nvGraphicFramePr>
        <p:xfrm>
          <a:off x="304800" y="991772"/>
          <a:ext cx="8001000" cy="6414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633330"/>
                <a:gridCol w="1855304"/>
                <a:gridCol w="1913283"/>
                <a:gridCol w="1913283"/>
              </a:tblGrid>
              <a:tr h="738554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T1.1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r>
                        <a:rPr lang="en-US" baseline="0" dirty="0" smtClean="0"/>
                        <a:t> ID s</a:t>
                      </a:r>
                      <a:r>
                        <a:rPr lang="en-US" dirty="0" smtClean="0"/>
                        <a:t>hould not be </a:t>
                      </a:r>
                      <a:r>
                        <a:rPr lang="en-US" dirty="0" smtClean="0"/>
                        <a:t>blank and should be 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testuser@gmail.com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 ID Validated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Passed</a:t>
                      </a:r>
                      <a:endParaRPr lang="en-US" dirty="0"/>
                    </a:p>
                  </a:txBody>
                  <a:tcPr/>
                </a:tc>
              </a:tr>
              <a:tr h="738554">
                <a:tc>
                  <a:txBody>
                    <a:bodyPr/>
                    <a:lstStyle/>
                    <a:p>
                      <a:r>
                        <a:rPr lang="en-US" dirty="0" smtClean="0"/>
                        <a:t>T1.2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&lt;Empty&gt;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Passed</a:t>
                      </a:r>
                      <a:endParaRPr lang="en-US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T1.3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 should not be </a:t>
                      </a:r>
                      <a:r>
                        <a:rPr lang="en-US" dirty="0" smtClean="0"/>
                        <a:t>blank and should be of minimum 8 characters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abcde@123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Password</a:t>
                      </a:r>
                      <a:r>
                        <a:rPr lang="en-US" baseline="0" dirty="0" smtClean="0"/>
                        <a:t> Validated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Passed</a:t>
                      </a:r>
                      <a:endParaRPr lang="en-US" dirty="0"/>
                    </a:p>
                  </a:txBody>
                  <a:tcPr/>
                </a:tc>
              </a:tr>
              <a:tr h="1188720">
                <a:tc>
                  <a:txBody>
                    <a:bodyPr/>
                    <a:lstStyle/>
                    <a:p>
                      <a:r>
                        <a:rPr lang="en-US" dirty="0" smtClean="0"/>
                        <a:t>T1.4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abcd@123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Error…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Password length should be minimum 8 characters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60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Reminder -Test Case</a:t>
            </a:r>
            <a:endParaRPr lang="en-US" dirty="0"/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29119450"/>
              </p:ext>
            </p:extLst>
          </p:nvPr>
        </p:nvGraphicFramePr>
        <p:xfrm>
          <a:off x="588818" y="1600200"/>
          <a:ext cx="7467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582"/>
                <a:gridCol w="1560778"/>
                <a:gridCol w="2096822"/>
                <a:gridCol w="1293721"/>
                <a:gridCol w="18096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 task should not trigger a</a:t>
                      </a:r>
                      <a:r>
                        <a:rPr lang="en-US" baseline="0" dirty="0" smtClean="0"/>
                        <a:t>n alarm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r>
                        <a:rPr lang="en-US" baseline="0" dirty="0" smtClean="0"/>
                        <a:t> 1 – Completed(100%)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Alarm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Task</a:t>
                      </a:r>
                      <a:r>
                        <a:rPr lang="en-US" baseline="0" dirty="0" smtClean="0"/>
                        <a:t> 1 – Completed (75%)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Reminder on set times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Passed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65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30480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Remove and Update Task -Test Case</a:t>
            </a:r>
            <a:endParaRPr lang="en-US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8117306"/>
              </p:ext>
            </p:extLst>
          </p:nvPr>
        </p:nvGraphicFramePr>
        <p:xfrm>
          <a:off x="533400" y="1676400"/>
          <a:ext cx="79248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95"/>
                <a:gridCol w="1744100"/>
                <a:gridCol w="1579531"/>
                <a:gridCol w="1925637"/>
                <a:gridCol w="19256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</a:t>
                      </a:r>
                      <a:r>
                        <a:rPr lang="en-US" baseline="0" dirty="0" smtClean="0"/>
                        <a:t> 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There</a:t>
                      </a:r>
                      <a:r>
                        <a:rPr lang="en-US" baseline="0" dirty="0" smtClean="0"/>
                        <a:t> should be at least one task present to remove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1 </a:t>
                      </a:r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Removed from 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There</a:t>
                      </a:r>
                      <a:r>
                        <a:rPr lang="en-US" baseline="0" dirty="0" smtClean="0"/>
                        <a:t> should be at least one task present to update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Task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Task</a:t>
                      </a:r>
                      <a:r>
                        <a:rPr lang="en-US" baseline="0" dirty="0" smtClean="0"/>
                        <a:t> Updated in Database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Passed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5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30480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Add Task General Task Creation -Test Case</a:t>
            </a:r>
            <a:endParaRPr lang="en-US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9239206"/>
              </p:ext>
            </p:extLst>
          </p:nvPr>
        </p:nvGraphicFramePr>
        <p:xfrm>
          <a:off x="533400" y="1676400"/>
          <a:ext cx="79248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579595"/>
                <a:gridCol w="1579531"/>
                <a:gridCol w="1925637"/>
                <a:gridCol w="19256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</a:t>
                      </a:r>
                      <a:r>
                        <a:rPr lang="en-US" baseline="0" dirty="0" smtClean="0"/>
                        <a:t> 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Title should not be blank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name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r>
                        <a:rPr lang="en-US" baseline="0" dirty="0" smtClean="0"/>
                        <a:t> Created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T4.1.2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&lt;Empty&gt;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Passed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T4.1.3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Task title should be 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Task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Task</a:t>
                      </a:r>
                      <a:r>
                        <a:rPr lang="en-US" baseline="0" dirty="0" smtClean="0"/>
                        <a:t> Created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Passed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T4.1.4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Task Type should not be blank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General</a:t>
                      </a:r>
                      <a:r>
                        <a:rPr lang="en-US" baseline="0" dirty="0" smtClean="0"/>
                        <a:t> Task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Task 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Passed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43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30480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Add Task Project Task Creation -Test Case</a:t>
            </a:r>
            <a:endParaRPr lang="en-US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024842"/>
              </p:ext>
            </p:extLst>
          </p:nvPr>
        </p:nvGraphicFramePr>
        <p:xfrm>
          <a:off x="533400" y="1676400"/>
          <a:ext cx="79248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503395"/>
                <a:gridCol w="1579531"/>
                <a:gridCol w="1925637"/>
                <a:gridCol w="19256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</a:t>
                      </a:r>
                      <a:r>
                        <a:rPr lang="en-US" baseline="0" dirty="0" smtClean="0"/>
                        <a:t> 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T5.1.1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Title should not be blank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name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r>
                        <a:rPr lang="en-US" baseline="0" dirty="0" smtClean="0"/>
                        <a:t> Created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T5.1.2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&lt;Empty&gt;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Passed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T5.1.3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Task title should be 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Task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Task</a:t>
                      </a:r>
                      <a:r>
                        <a:rPr lang="en-US" baseline="0" dirty="0" smtClean="0"/>
                        <a:t> Created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Passed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T5.1.4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Task Type should not be blank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General</a:t>
                      </a:r>
                      <a:r>
                        <a:rPr lang="en-US" baseline="0" dirty="0" smtClean="0"/>
                        <a:t> Task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Task 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Passed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01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30480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Dynamic Priority assignment -Test Case</a:t>
            </a:r>
            <a:endParaRPr lang="en-US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339887"/>
              </p:ext>
            </p:extLst>
          </p:nvPr>
        </p:nvGraphicFramePr>
        <p:xfrm>
          <a:off x="533400" y="1676400"/>
          <a:ext cx="7924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579595"/>
                <a:gridCol w="1579531"/>
                <a:gridCol w="1925637"/>
                <a:gridCol w="19256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</a:t>
                      </a:r>
                      <a:r>
                        <a:rPr lang="en-US" baseline="0" dirty="0" smtClean="0"/>
                        <a:t> 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T6.1.1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Each</a:t>
                      </a:r>
                      <a:r>
                        <a:rPr lang="en-US" baseline="0" dirty="0" smtClean="0"/>
                        <a:t> Task Should have some 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1(lowest</a:t>
                      </a:r>
                      <a:r>
                        <a:rPr lang="en-US" baseline="0" dirty="0" smtClean="0"/>
                        <a:t> No. means highest priority)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r>
                        <a:rPr lang="en-US" baseline="0" dirty="0" smtClean="0"/>
                        <a:t> will change according to deadline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T6.1.2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Priority</a:t>
                      </a:r>
                      <a:r>
                        <a:rPr lang="en-US" baseline="0" dirty="0" smtClean="0"/>
                        <a:t> = -1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Priority</a:t>
                      </a:r>
                      <a:r>
                        <a:rPr lang="en-US" baseline="0" dirty="0" smtClean="0"/>
                        <a:t> not updated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 Progress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T6.1.3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Dynamic</a:t>
                      </a:r>
                      <a:r>
                        <a:rPr lang="en-US" baseline="0" dirty="0" smtClean="0"/>
                        <a:t> Priority Assignment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Task</a:t>
                      </a:r>
                      <a:r>
                        <a:rPr lang="en-US" baseline="0" dirty="0" smtClean="0"/>
                        <a:t> with deadline Postponed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Priority</a:t>
                      </a:r>
                      <a:r>
                        <a:rPr lang="en-US" baseline="0" dirty="0" smtClean="0"/>
                        <a:t> Decreased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 Progress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T6.1.4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Dynamic</a:t>
                      </a:r>
                      <a:r>
                        <a:rPr lang="en-US" baseline="0" dirty="0" smtClean="0"/>
                        <a:t> Priority Assignment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Task</a:t>
                      </a:r>
                      <a:r>
                        <a:rPr lang="en-US" baseline="0" dirty="0" smtClean="0"/>
                        <a:t> with deadline Propones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Priority</a:t>
                      </a:r>
                      <a:r>
                        <a:rPr lang="en-US" baseline="0" dirty="0" smtClean="0"/>
                        <a:t> Increased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 Progress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109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30480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Sharing of task with friends -Test Case</a:t>
            </a:r>
            <a:endParaRPr lang="en-US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7414791"/>
              </p:ext>
            </p:extLst>
          </p:nvPr>
        </p:nvGraphicFramePr>
        <p:xfrm>
          <a:off x="533400" y="1676400"/>
          <a:ext cx="79248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579595"/>
                <a:gridCol w="1579531"/>
                <a:gridCol w="1925637"/>
                <a:gridCol w="19256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</a:t>
                      </a:r>
                      <a:r>
                        <a:rPr lang="en-US" baseline="0" dirty="0" smtClean="0"/>
                        <a:t> 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T7.1.1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Sharing</a:t>
                      </a:r>
                      <a:r>
                        <a:rPr lang="en-US" baseline="0" dirty="0" smtClean="0"/>
                        <a:t> single 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r>
                        <a:rPr lang="en-US" baseline="0" dirty="0" smtClean="0"/>
                        <a:t> 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r>
                        <a:rPr lang="en-US" baseline="0" dirty="0" smtClean="0"/>
                        <a:t> sent via text 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283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659</TotalTime>
  <Words>569</Words>
  <Application>Microsoft Office PowerPoint</Application>
  <PresentationFormat>On-screen Show (4:3)</PresentationFormat>
  <Paragraphs>241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Requirements Traceability  </vt:lpstr>
      <vt:lpstr>What is Requirements Traceability?</vt:lpstr>
      <vt:lpstr>Login And Registration -Test Case</vt:lpstr>
      <vt:lpstr>Set Reminder -Test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Traceability  </dc:title>
  <dc:creator>PALLAVI</dc:creator>
  <cp:lastModifiedBy>PALLAVI</cp:lastModifiedBy>
  <cp:revision>34</cp:revision>
  <dcterms:created xsi:type="dcterms:W3CDTF">2015-09-16T15:40:27Z</dcterms:created>
  <dcterms:modified xsi:type="dcterms:W3CDTF">2015-09-17T02:51:31Z</dcterms:modified>
</cp:coreProperties>
</file>