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77" r:id="rId3"/>
    <p:sldId id="278" r:id="rId4"/>
    <p:sldId id="307" r:id="rId5"/>
    <p:sldId id="284" r:id="rId6"/>
    <p:sldId id="299" r:id="rId7"/>
    <p:sldId id="312" r:id="rId8"/>
    <p:sldId id="308" r:id="rId9"/>
    <p:sldId id="313" r:id="rId10"/>
    <p:sldId id="309" r:id="rId11"/>
    <p:sldId id="310" r:id="rId12"/>
    <p:sldId id="311" r:id="rId13"/>
    <p:sldId id="303" r:id="rId14"/>
    <p:sldId id="344" r:id="rId15"/>
    <p:sldId id="293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7E9A2"/>
    <a:srgbClr val="FAFAFA"/>
    <a:srgbClr val="FDFDFD"/>
    <a:srgbClr val="F7F7F7"/>
    <a:srgbClr val="F5F5F5"/>
    <a:srgbClr val="F6F6F6"/>
    <a:srgbClr val="FCFC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6" autoAdjust="0"/>
    <p:restoredTop sz="94660"/>
  </p:normalViewPr>
  <p:slideViewPr>
    <p:cSldViewPr snapToGrid="0">
      <p:cViewPr>
        <p:scale>
          <a:sx n="66" d="100"/>
          <a:sy n="66" d="100"/>
        </p:scale>
        <p:origin x="-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Score Distribution of Arielle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9</c:v>
                </c:pt>
                <c:pt idx="3">
                  <c:v>11</c:v>
                </c:pt>
                <c:pt idx="4">
                  <c:v>16</c:v>
                </c:pt>
                <c:pt idx="5">
                  <c:v>12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DD-4C33-BC0A-32BA8D69F864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5813760"/>
        <c:axId val="1838204800"/>
      </c:lineChart>
      <c:catAx>
        <c:axId val="183581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04800"/>
        <c:crosses val="autoZero"/>
        <c:auto val="1"/>
        <c:lblAlgn val="ctr"/>
        <c:lblOffset val="100"/>
        <c:noMultiLvlLbl val="0"/>
      </c:catAx>
      <c:valAx>
        <c:axId val="18382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81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Score Distribution of Boris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9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B7-4382-B126-B4D3F0923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5813760"/>
        <c:axId val="1838204800"/>
      </c:lineChart>
      <c:catAx>
        <c:axId val="183581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04800"/>
        <c:crosses val="autoZero"/>
        <c:auto val="1"/>
        <c:lblAlgn val="ctr"/>
        <c:lblOffset val="100"/>
        <c:noMultiLvlLbl val="0"/>
      </c:catAx>
      <c:valAx>
        <c:axId val="18382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81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Chart a -Average Score by Player and</a:t>
            </a:r>
            <a:r>
              <a:rPr lang="en-IN" sz="1600" baseline="0" dirty="0"/>
              <a:t> Playing hand</a:t>
            </a:r>
            <a:endParaRPr lang="en-IN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Right Hand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Arielle</c:v>
                </c:pt>
                <c:pt idx="1">
                  <c:v>Boris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7.68</c:v>
                </c:pt>
                <c:pt idx="1">
                  <c:v>9.26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C-4D5B-B37E-039986AC4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Left Hand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Arielle</c:v>
                </c:pt>
                <c:pt idx="1">
                  <c:v>Boris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4.8</c:v>
                </c:pt>
                <c:pt idx="1">
                  <c:v>5.68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4C-4D5B-B37E-039986AC47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3769904"/>
        <c:axId val="1602529376"/>
      </c:barChart>
      <c:catAx>
        <c:axId val="157376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529376"/>
        <c:crosses val="autoZero"/>
        <c:auto val="1"/>
        <c:lblAlgn val="ctr"/>
        <c:lblOffset val="100"/>
        <c:noMultiLvlLbl val="0"/>
      </c:catAx>
      <c:valAx>
        <c:axId val="16025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76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Chart</a:t>
            </a:r>
            <a:r>
              <a:rPr lang="en-IN" sz="1600" baseline="0" dirty="0"/>
              <a:t> b -</a:t>
            </a:r>
            <a:r>
              <a:rPr lang="en-IN" sz="1600" dirty="0"/>
              <a:t>Proportion of Playing</a:t>
            </a:r>
            <a:r>
              <a:rPr lang="en-IN" sz="1600" baseline="0" dirty="0"/>
              <a:t> hand by Player</a:t>
            </a:r>
            <a:endParaRPr lang="en-IN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Right hand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Arielle</c:v>
                </c:pt>
                <c:pt idx="1">
                  <c:v>Boris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8-4DCB-A51D-9690FDC4EC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Left Hand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Arielle</c:v>
                </c:pt>
                <c:pt idx="1">
                  <c:v>Boris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A8-4DCB-A51D-9690FDC4EC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7709344"/>
        <c:axId val="18420506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Right Hand Proportion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Arielle</c:v>
                </c:pt>
                <c:pt idx="1">
                  <c:v>Boris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A8-4DCB-A51D-9690FDC4EC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37721344"/>
        <c:axId val="1842049024"/>
      </c:lineChart>
      <c:catAx>
        <c:axId val="133770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050688"/>
        <c:crosses val="autoZero"/>
        <c:auto val="1"/>
        <c:lblAlgn val="ctr"/>
        <c:lblOffset val="100"/>
        <c:noMultiLvlLbl val="0"/>
      </c:catAx>
      <c:valAx>
        <c:axId val="184205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709344"/>
        <c:crosses val="autoZero"/>
        <c:crossBetween val="between"/>
      </c:valAx>
      <c:valAx>
        <c:axId val="1842049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721344"/>
        <c:crosses val="max"/>
        <c:crossBetween val="between"/>
      </c:valAx>
      <c:catAx>
        <c:axId val="1337721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4204902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DEDC-8F49-424E-9AAC-82F0A3A7FCF8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B7AF-91EE-4929-A331-88338C7E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4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B7AF-91EE-4929-A331-88338C7E642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09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B7AF-91EE-4929-A331-88338C7E6429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67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9B7AF-91EE-4929-A331-88338C7E642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8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B7AF-91EE-4929-A331-88338C7E6429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59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6635" y="579508"/>
            <a:ext cx="10802595" cy="56018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688155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00614" y="554107"/>
            <a:ext cx="751641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r">
              <a:lnSpc>
                <a:spcPct val="90000"/>
              </a:lnSpc>
              <a:defRPr sz="44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3421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7655-7070-40F5-8DCF-A8D7523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E74A2D-83BB-441E-9221-A853A7C34EAB}"/>
              </a:ext>
            </a:extLst>
          </p:cNvPr>
          <p:cNvSpPr txBox="1">
            <a:spLocks/>
          </p:cNvSpPr>
          <p:nvPr userDrawn="1"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onal Stripe 6"/>
          <p:cNvSpPr/>
          <p:nvPr userDrawn="1"/>
        </p:nvSpPr>
        <p:spPr>
          <a:xfrm>
            <a:off x="0" y="0"/>
            <a:ext cx="7474857" cy="6858000"/>
          </a:xfrm>
          <a:prstGeom prst="diagStripe">
            <a:avLst/>
          </a:prstGeom>
          <a:solidFill>
            <a:schemeClr val="bg1">
              <a:lumMod val="8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 userDrawn="1"/>
        </p:nvSpPr>
        <p:spPr>
          <a:xfrm>
            <a:off x="4717143" y="0"/>
            <a:ext cx="7474857" cy="6858000"/>
          </a:xfrm>
          <a:prstGeom prst="diagStripe">
            <a:avLst/>
          </a:prstGeom>
          <a:solidFill>
            <a:schemeClr val="bg1">
              <a:lumMod val="8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3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26756"/>
            <a:ext cx="12254024" cy="6984756"/>
            <a:chOff x="0" y="-126756"/>
            <a:chExt cx="12254024" cy="6984756"/>
          </a:xfrm>
        </p:grpSpPr>
        <p:sp>
          <p:nvSpPr>
            <p:cNvPr id="12" name="Parallelogram 11"/>
            <p:cNvSpPr/>
            <p:nvPr/>
          </p:nvSpPr>
          <p:spPr>
            <a:xfrm>
              <a:off x="6578938" y="-126756"/>
              <a:ext cx="5675086" cy="6857999"/>
            </a:xfrm>
            <a:prstGeom prst="parallelogram">
              <a:avLst>
                <a:gd name="adj" fmla="val 52283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" name="Parallelogram 1"/>
            <p:cNvSpPr/>
            <p:nvPr/>
          </p:nvSpPr>
          <p:spPr>
            <a:xfrm>
              <a:off x="0" y="0"/>
              <a:ext cx="5675086" cy="6857999"/>
            </a:xfrm>
            <a:prstGeom prst="parallelogram">
              <a:avLst>
                <a:gd name="adj" fmla="val 52283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Parallelogram 12"/>
            <p:cNvSpPr/>
            <p:nvPr/>
          </p:nvSpPr>
          <p:spPr>
            <a:xfrm flipH="1">
              <a:off x="3512077" y="1"/>
              <a:ext cx="5341639" cy="6857999"/>
            </a:xfrm>
            <a:prstGeom prst="parallelogram">
              <a:avLst>
                <a:gd name="adj" fmla="val 52283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866907" y="2697708"/>
            <a:ext cx="6833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spc="-300" dirty="0">
                <a:solidFill>
                  <a:schemeClr val="bg1"/>
                </a:solidFill>
                <a:latin typeface="Montserrat Semi Bold" panose="00000700000000000000" pitchFamily="50" charset="0"/>
                <a:cs typeface="Raleway"/>
              </a:rPr>
              <a:t>Pancake Flipper Case Study</a:t>
            </a:r>
            <a:endParaRPr lang="en-US" sz="4400" spc="-300" dirty="0">
              <a:solidFill>
                <a:schemeClr val="tx2">
                  <a:lumMod val="40000"/>
                  <a:lumOff val="60000"/>
                </a:schemeClr>
              </a:solidFill>
              <a:latin typeface="Montserrat Light" panose="00000400000000000000" pitchFamily="50" charset="0"/>
              <a:cs typeface="Raleway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9675" y="3435271"/>
            <a:ext cx="5247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Light" panose="00000400000000000000" pitchFamily="50" charset="0"/>
                <a:cs typeface="Raleway"/>
              </a:rPr>
              <a:t>PayPal Assignment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Montserrat Light" panose="00000400000000000000" pitchFamily="50" charset="0"/>
              <a:cs typeface="Raleway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C6323B-C013-423B-AD91-01F7EBE300F0}"/>
              </a:ext>
            </a:extLst>
          </p:cNvPr>
          <p:cNvSpPr/>
          <p:nvPr/>
        </p:nvSpPr>
        <p:spPr>
          <a:xfrm>
            <a:off x="296099" y="5613573"/>
            <a:ext cx="5247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Light" panose="00000400000000000000" pitchFamily="50" charset="0"/>
                <a:cs typeface="Raleway"/>
              </a:rPr>
              <a:t>Umar Farook</a:t>
            </a: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  <a:latin typeface="Montserrat Light" panose="00000400000000000000" pitchFamily="50" charset="0"/>
              <a:cs typeface="Raleway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1B5C1F-6622-46A7-AD80-761EB9BB8654}"/>
              </a:ext>
            </a:extLst>
          </p:cNvPr>
          <p:cNvSpPr/>
          <p:nvPr/>
        </p:nvSpPr>
        <p:spPr>
          <a:xfrm>
            <a:off x="296099" y="6159647"/>
            <a:ext cx="5247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Light" panose="00000400000000000000" pitchFamily="50" charset="0"/>
                <a:cs typeface="Raleway"/>
              </a:rPr>
              <a:t>25</a:t>
            </a:r>
            <a:r>
              <a:rPr lang="en-IN" sz="1400" baseline="300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Light" panose="00000400000000000000" pitchFamily="50" charset="0"/>
                <a:cs typeface="Raleway"/>
              </a:rPr>
              <a:t>th</a:t>
            </a: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Light" panose="00000400000000000000" pitchFamily="50" charset="0"/>
                <a:cs typeface="Raleway"/>
              </a:rPr>
              <a:t> July 2021</a:t>
            </a: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Montserrat Light" panose="00000400000000000000" pitchFamily="50" charset="0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309837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D2E5-565B-4AC2-9447-96D12F3F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635" y="579508"/>
            <a:ext cx="10802595" cy="560180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Test -1 | Both Arielle and Boris are equally good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</a:br>
            <a:r>
              <a:rPr lang="en-US" sz="3600" dirty="0"/>
              <a:t> 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11E09-B510-4674-8B1C-41AE633F0FEC}"/>
              </a:ext>
            </a:extLst>
          </p:cNvPr>
          <p:cNvSpPr txBox="1"/>
          <p:nvPr/>
        </p:nvSpPr>
        <p:spPr>
          <a:xfrm>
            <a:off x="814109" y="1733277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play type is same between Arielle &amp; Boris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EEE09-892A-4A3F-A7DA-54FEBEB081E2}"/>
              </a:ext>
            </a:extLst>
          </p:cNvPr>
          <p:cNvSpPr/>
          <p:nvPr/>
        </p:nvSpPr>
        <p:spPr>
          <a:xfrm>
            <a:off x="774198" y="1412498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Null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4D422-DAEA-4414-A133-ACE1FBC38D7F}"/>
              </a:ext>
            </a:extLst>
          </p:cNvPr>
          <p:cNvSpPr txBox="1"/>
          <p:nvPr/>
        </p:nvSpPr>
        <p:spPr>
          <a:xfrm>
            <a:off x="814109" y="2498182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play type is not same between Arielle &amp; Boris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0EBEDE-0FE1-4DD2-8075-B9CC9D3B825C}"/>
              </a:ext>
            </a:extLst>
          </p:cNvPr>
          <p:cNvSpPr/>
          <p:nvPr/>
        </p:nvSpPr>
        <p:spPr>
          <a:xfrm>
            <a:off x="774198" y="2177403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Alternate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560FC-0EEE-4E66-A6B8-D3D57D690EE8}"/>
              </a:ext>
            </a:extLst>
          </p:cNvPr>
          <p:cNvSpPr txBox="1"/>
          <p:nvPr/>
        </p:nvSpPr>
        <p:spPr>
          <a:xfrm>
            <a:off x="818146" y="3215144"/>
            <a:ext cx="11007473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 	2-sample test for equality of proportions with continuity correction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data:  c(35, 15) out of c(50, 50)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X-squared = 14.44, df = 1, p-value = 0.0001447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C33BE3-0248-484B-AA55-1807E22EE6AC}"/>
              </a:ext>
            </a:extLst>
          </p:cNvPr>
          <p:cNvSpPr/>
          <p:nvPr/>
        </p:nvSpPr>
        <p:spPr>
          <a:xfrm>
            <a:off x="744701" y="2921353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38148-320A-4820-849F-2E70F1566E61}"/>
              </a:ext>
            </a:extLst>
          </p:cNvPr>
          <p:cNvSpPr txBox="1"/>
          <p:nvPr/>
        </p:nvSpPr>
        <p:spPr>
          <a:xfrm>
            <a:off x="843604" y="4481571"/>
            <a:ext cx="110410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p-value &lt; 0.05 – Reject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play type is not same between Arielle &amp; Boris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Arielle and Boris are not equally good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F89E8A-6A08-455D-AF82-7ECD70721D1C}"/>
              </a:ext>
            </a:extLst>
          </p:cNvPr>
          <p:cNvSpPr/>
          <p:nvPr/>
        </p:nvSpPr>
        <p:spPr>
          <a:xfrm>
            <a:off x="818441" y="4160792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C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onclusion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441E1C-69B8-41F7-84D7-EB197F65E6FB}"/>
              </a:ext>
            </a:extLst>
          </p:cNvPr>
          <p:cNvSpPr/>
          <p:nvPr/>
        </p:nvSpPr>
        <p:spPr>
          <a:xfrm>
            <a:off x="7635240" y="5526667"/>
            <a:ext cx="4073990" cy="11734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NOT SIGNIFICANT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892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D2E5-565B-4AC2-9447-96D12F3F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635" y="579508"/>
            <a:ext cx="10802595" cy="560180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Test -2 | Boris is a better player than Arielle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</a:br>
            <a:r>
              <a:rPr lang="en-US" sz="3600" dirty="0"/>
              <a:t> 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11E09-B510-4674-8B1C-41AE633F0FEC}"/>
              </a:ext>
            </a:extLst>
          </p:cNvPr>
          <p:cNvSpPr txBox="1"/>
          <p:nvPr/>
        </p:nvSpPr>
        <p:spPr>
          <a:xfrm>
            <a:off x="814109" y="1733277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Boris is greater than Arielle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EEE09-892A-4A3F-A7DA-54FEBEB081E2}"/>
              </a:ext>
            </a:extLst>
          </p:cNvPr>
          <p:cNvSpPr/>
          <p:nvPr/>
        </p:nvSpPr>
        <p:spPr>
          <a:xfrm>
            <a:off x="774198" y="1412498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Null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4D422-DAEA-4414-A133-ACE1FBC38D7F}"/>
              </a:ext>
            </a:extLst>
          </p:cNvPr>
          <p:cNvSpPr txBox="1"/>
          <p:nvPr/>
        </p:nvSpPr>
        <p:spPr>
          <a:xfrm>
            <a:off x="814109" y="2498182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Boris is not greater than Arielle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0EBEDE-0FE1-4DD2-8075-B9CC9D3B825C}"/>
              </a:ext>
            </a:extLst>
          </p:cNvPr>
          <p:cNvSpPr/>
          <p:nvPr/>
        </p:nvSpPr>
        <p:spPr>
          <a:xfrm>
            <a:off x="774198" y="2177403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Alternate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560FC-0EEE-4E66-A6B8-D3D57D690EE8}"/>
              </a:ext>
            </a:extLst>
          </p:cNvPr>
          <p:cNvSpPr txBox="1"/>
          <p:nvPr/>
        </p:nvSpPr>
        <p:spPr>
          <a:xfrm>
            <a:off x="818146" y="3215144"/>
            <a:ext cx="11007473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 	2-sample test for equality of proportions with continuity correction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data:  c(35, 15) out of c(50, 50)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X-squared = 14.44, df = 1, p-value = 7.235e-05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C33BE3-0248-484B-AA55-1807E22EE6AC}"/>
              </a:ext>
            </a:extLst>
          </p:cNvPr>
          <p:cNvSpPr/>
          <p:nvPr/>
        </p:nvSpPr>
        <p:spPr>
          <a:xfrm>
            <a:off x="744701" y="2921353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38148-320A-4820-849F-2E70F1566E61}"/>
              </a:ext>
            </a:extLst>
          </p:cNvPr>
          <p:cNvSpPr txBox="1"/>
          <p:nvPr/>
        </p:nvSpPr>
        <p:spPr>
          <a:xfrm>
            <a:off x="843604" y="4481571"/>
            <a:ext cx="110410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p-value &lt; 0.05, Reject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Boris is not greater than Arielle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Boris is not a better player than Arielle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F89E8A-6A08-455D-AF82-7ECD70721D1C}"/>
              </a:ext>
            </a:extLst>
          </p:cNvPr>
          <p:cNvSpPr/>
          <p:nvPr/>
        </p:nvSpPr>
        <p:spPr>
          <a:xfrm>
            <a:off x="818441" y="4160792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C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onclusion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F361FA-0283-4A21-AC89-0F9435089771}"/>
              </a:ext>
            </a:extLst>
          </p:cNvPr>
          <p:cNvSpPr/>
          <p:nvPr/>
        </p:nvSpPr>
        <p:spPr>
          <a:xfrm>
            <a:off x="7635240" y="5526667"/>
            <a:ext cx="4073990" cy="11734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NOT SIGNIFICANT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1994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D2E5-565B-4AC2-9447-96D12F3F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635" y="579508"/>
            <a:ext cx="10802595" cy="560180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Test -3 | Arielle is a better player than Boris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</a:br>
            <a:r>
              <a:rPr lang="en-US" sz="3600" dirty="0"/>
              <a:t> 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11E09-B510-4674-8B1C-41AE633F0FEC}"/>
              </a:ext>
            </a:extLst>
          </p:cNvPr>
          <p:cNvSpPr txBox="1"/>
          <p:nvPr/>
        </p:nvSpPr>
        <p:spPr>
          <a:xfrm>
            <a:off x="814109" y="1733277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Arielle is greater than Boris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EEE09-892A-4A3F-A7DA-54FEBEB081E2}"/>
              </a:ext>
            </a:extLst>
          </p:cNvPr>
          <p:cNvSpPr/>
          <p:nvPr/>
        </p:nvSpPr>
        <p:spPr>
          <a:xfrm>
            <a:off x="774198" y="1412498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Null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4D422-DAEA-4414-A133-ACE1FBC38D7F}"/>
              </a:ext>
            </a:extLst>
          </p:cNvPr>
          <p:cNvSpPr txBox="1"/>
          <p:nvPr/>
        </p:nvSpPr>
        <p:spPr>
          <a:xfrm>
            <a:off x="814109" y="2498182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Arielle is not greater than Boris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0EBEDE-0FE1-4DD2-8075-B9CC9D3B825C}"/>
              </a:ext>
            </a:extLst>
          </p:cNvPr>
          <p:cNvSpPr/>
          <p:nvPr/>
        </p:nvSpPr>
        <p:spPr>
          <a:xfrm>
            <a:off x="774198" y="2177403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Alternate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560FC-0EEE-4E66-A6B8-D3D57D690EE8}"/>
              </a:ext>
            </a:extLst>
          </p:cNvPr>
          <p:cNvSpPr txBox="1"/>
          <p:nvPr/>
        </p:nvSpPr>
        <p:spPr>
          <a:xfrm>
            <a:off x="818146" y="3215144"/>
            <a:ext cx="11007473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 	2-sample test for equality of proportions with continuity correction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data:  c(35, 15) out of c(50, 50)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X-squared = 14.44, df = 1, p-value = 0.9999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C33BE3-0248-484B-AA55-1807E22EE6AC}"/>
              </a:ext>
            </a:extLst>
          </p:cNvPr>
          <p:cNvSpPr/>
          <p:nvPr/>
        </p:nvSpPr>
        <p:spPr>
          <a:xfrm>
            <a:off x="744701" y="2921353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38148-320A-4820-849F-2E70F1566E61}"/>
              </a:ext>
            </a:extLst>
          </p:cNvPr>
          <p:cNvSpPr txBox="1"/>
          <p:nvPr/>
        </p:nvSpPr>
        <p:spPr>
          <a:xfrm>
            <a:off x="843604" y="4481571"/>
            <a:ext cx="110410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p-value &gt; 0.05, Failed to Reject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Arielle is greater than Boris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Arielle is a better player than Boris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F89E8A-6A08-455D-AF82-7ECD70721D1C}"/>
              </a:ext>
            </a:extLst>
          </p:cNvPr>
          <p:cNvSpPr/>
          <p:nvPr/>
        </p:nvSpPr>
        <p:spPr>
          <a:xfrm>
            <a:off x="818441" y="4160792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C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onclusion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FC84E-79DA-43BE-8FAF-E40A760C9F2B}"/>
              </a:ext>
            </a:extLst>
          </p:cNvPr>
          <p:cNvSpPr/>
          <p:nvPr/>
        </p:nvSpPr>
        <p:spPr>
          <a:xfrm>
            <a:off x="7635240" y="5526667"/>
            <a:ext cx="4073990" cy="11734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SIGNIFICANT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7977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235" y="2858251"/>
            <a:ext cx="5558333" cy="665285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4555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23815" y="1620219"/>
            <a:ext cx="3350550" cy="4533190"/>
          </a:xfrm>
          <a:custGeom>
            <a:avLst/>
            <a:gdLst>
              <a:gd name="connsiteX0" fmla="*/ 1015275 w 3350550"/>
              <a:gd name="connsiteY0" fmla="*/ 0 h 4533190"/>
              <a:gd name="connsiteX1" fmla="*/ 3350550 w 3350550"/>
              <a:gd name="connsiteY1" fmla="*/ 2266595 h 4533190"/>
              <a:gd name="connsiteX2" fmla="*/ 1015275 w 3350550"/>
              <a:gd name="connsiteY2" fmla="*/ 4533190 h 4533190"/>
              <a:gd name="connsiteX3" fmla="*/ 106281 w 3350550"/>
              <a:gd name="connsiteY3" fmla="*/ 4355070 h 4533190"/>
              <a:gd name="connsiteX4" fmla="*/ 0 w 3350550"/>
              <a:gd name="connsiteY4" fmla="*/ 4305378 h 4533190"/>
              <a:gd name="connsiteX5" fmla="*/ 0 w 3350550"/>
              <a:gd name="connsiteY5" fmla="*/ 227813 h 4533190"/>
              <a:gd name="connsiteX6" fmla="*/ 106281 w 3350550"/>
              <a:gd name="connsiteY6" fmla="*/ 178120 h 4533190"/>
              <a:gd name="connsiteX7" fmla="*/ 1015275 w 3350550"/>
              <a:gd name="connsiteY7" fmla="*/ 0 h 453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0550" h="4533190">
                <a:moveTo>
                  <a:pt x="1015275" y="0"/>
                </a:moveTo>
                <a:cubicBezTo>
                  <a:pt x="2305012" y="0"/>
                  <a:pt x="3350550" y="1014789"/>
                  <a:pt x="3350550" y="2266595"/>
                </a:cubicBezTo>
                <a:cubicBezTo>
                  <a:pt x="3350550" y="3518401"/>
                  <a:pt x="2305012" y="4533190"/>
                  <a:pt x="1015275" y="4533190"/>
                </a:cubicBezTo>
                <a:cubicBezTo>
                  <a:pt x="692841" y="4533190"/>
                  <a:pt x="385669" y="4469766"/>
                  <a:pt x="106281" y="4355070"/>
                </a:cubicBezTo>
                <a:lnTo>
                  <a:pt x="0" y="4305378"/>
                </a:lnTo>
                <a:lnTo>
                  <a:pt x="0" y="227813"/>
                </a:lnTo>
                <a:lnTo>
                  <a:pt x="106281" y="178120"/>
                </a:lnTo>
                <a:cubicBezTo>
                  <a:pt x="385669" y="63424"/>
                  <a:pt x="692841" y="0"/>
                  <a:pt x="1015275" y="0"/>
                </a:cubicBezTo>
                <a:close/>
              </a:path>
            </a:pathLst>
          </a:custGeom>
          <a:noFill/>
          <a:ln w="38100">
            <a:solidFill>
              <a:srgbClr val="D1D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460"/>
          <p:cNvSpPr>
            <a:spLocks noChangeArrowheads="1"/>
          </p:cNvSpPr>
          <p:nvPr/>
        </p:nvSpPr>
        <p:spPr bwMode="auto">
          <a:xfrm>
            <a:off x="3602589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67424" y="1923264"/>
            <a:ext cx="69892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Oval 262"/>
          <p:cNvSpPr>
            <a:spLocks noChangeArrowheads="1"/>
          </p:cNvSpPr>
          <p:nvPr/>
        </p:nvSpPr>
        <p:spPr bwMode="auto">
          <a:xfrm>
            <a:off x="3782115" y="1670128"/>
            <a:ext cx="783273" cy="7832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Oval 413"/>
          <p:cNvSpPr>
            <a:spLocks noChangeArrowheads="1"/>
          </p:cNvSpPr>
          <p:nvPr/>
        </p:nvSpPr>
        <p:spPr bwMode="auto">
          <a:xfrm>
            <a:off x="4154362" y="2502516"/>
            <a:ext cx="36191" cy="36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Oval 414"/>
          <p:cNvSpPr>
            <a:spLocks noChangeArrowheads="1"/>
          </p:cNvSpPr>
          <p:nvPr/>
        </p:nvSpPr>
        <p:spPr bwMode="auto">
          <a:xfrm>
            <a:off x="4154362" y="1584822"/>
            <a:ext cx="36191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415"/>
          <p:cNvSpPr>
            <a:spLocks noChangeArrowheads="1"/>
          </p:cNvSpPr>
          <p:nvPr/>
        </p:nvSpPr>
        <p:spPr bwMode="auto">
          <a:xfrm>
            <a:off x="3696808" y="2042376"/>
            <a:ext cx="33607" cy="36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416"/>
          <p:cNvSpPr>
            <a:spLocks noChangeArrowheads="1"/>
          </p:cNvSpPr>
          <p:nvPr/>
        </p:nvSpPr>
        <p:spPr bwMode="auto">
          <a:xfrm>
            <a:off x="4614502" y="2042376"/>
            <a:ext cx="36191" cy="36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417"/>
          <p:cNvSpPr>
            <a:spLocks/>
          </p:cNvSpPr>
          <p:nvPr/>
        </p:nvSpPr>
        <p:spPr bwMode="auto">
          <a:xfrm>
            <a:off x="4234499" y="2494761"/>
            <a:ext cx="36191" cy="38777"/>
          </a:xfrm>
          <a:custGeom>
            <a:avLst/>
            <a:gdLst>
              <a:gd name="T0" fmla="*/ 2 w 47"/>
              <a:gd name="T1" fmla="*/ 27 h 47"/>
              <a:gd name="T2" fmla="*/ 20 w 47"/>
              <a:gd name="T3" fmla="*/ 2 h 47"/>
              <a:gd name="T4" fmla="*/ 45 w 47"/>
              <a:gd name="T5" fmla="*/ 19 h 47"/>
              <a:gd name="T6" fmla="*/ 27 w 47"/>
              <a:gd name="T7" fmla="*/ 45 h 47"/>
              <a:gd name="T8" fmla="*/ 2 w 47"/>
              <a:gd name="T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" y="27"/>
                </a:moveTo>
                <a:cubicBezTo>
                  <a:pt x="0" y="15"/>
                  <a:pt x="8" y="4"/>
                  <a:pt x="20" y="2"/>
                </a:cubicBezTo>
                <a:cubicBezTo>
                  <a:pt x="32" y="0"/>
                  <a:pt x="43" y="8"/>
                  <a:pt x="45" y="19"/>
                </a:cubicBezTo>
                <a:cubicBezTo>
                  <a:pt x="47" y="31"/>
                  <a:pt x="39" y="43"/>
                  <a:pt x="27" y="45"/>
                </a:cubicBezTo>
                <a:cubicBezTo>
                  <a:pt x="16" y="47"/>
                  <a:pt x="4" y="39"/>
                  <a:pt x="2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418"/>
          <p:cNvSpPr>
            <a:spLocks/>
          </p:cNvSpPr>
          <p:nvPr/>
        </p:nvSpPr>
        <p:spPr bwMode="auto">
          <a:xfrm>
            <a:off x="4074226" y="1589992"/>
            <a:ext cx="38777" cy="36191"/>
          </a:xfrm>
          <a:custGeom>
            <a:avLst/>
            <a:gdLst>
              <a:gd name="T0" fmla="*/ 2 w 48"/>
              <a:gd name="T1" fmla="*/ 27 h 47"/>
              <a:gd name="T2" fmla="*/ 20 w 48"/>
              <a:gd name="T3" fmla="*/ 2 h 47"/>
              <a:gd name="T4" fmla="*/ 46 w 48"/>
              <a:gd name="T5" fmla="*/ 20 h 47"/>
              <a:gd name="T6" fmla="*/ 28 w 48"/>
              <a:gd name="T7" fmla="*/ 45 h 47"/>
              <a:gd name="T8" fmla="*/ 2 w 48"/>
              <a:gd name="T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7">
                <a:moveTo>
                  <a:pt x="2" y="27"/>
                </a:moveTo>
                <a:cubicBezTo>
                  <a:pt x="0" y="15"/>
                  <a:pt x="8" y="4"/>
                  <a:pt x="20" y="2"/>
                </a:cubicBezTo>
                <a:cubicBezTo>
                  <a:pt x="32" y="0"/>
                  <a:pt x="43" y="8"/>
                  <a:pt x="46" y="20"/>
                </a:cubicBezTo>
                <a:cubicBezTo>
                  <a:pt x="48" y="31"/>
                  <a:pt x="40" y="43"/>
                  <a:pt x="28" y="45"/>
                </a:cubicBezTo>
                <a:cubicBezTo>
                  <a:pt x="16" y="47"/>
                  <a:pt x="5" y="39"/>
                  <a:pt x="2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419"/>
          <p:cNvSpPr>
            <a:spLocks/>
          </p:cNvSpPr>
          <p:nvPr/>
        </p:nvSpPr>
        <p:spPr bwMode="auto">
          <a:xfrm>
            <a:off x="3701978" y="2122513"/>
            <a:ext cx="36191" cy="36191"/>
          </a:xfrm>
          <a:custGeom>
            <a:avLst/>
            <a:gdLst>
              <a:gd name="T0" fmla="*/ 20 w 47"/>
              <a:gd name="T1" fmla="*/ 2 h 47"/>
              <a:gd name="T2" fmla="*/ 45 w 47"/>
              <a:gd name="T3" fmla="*/ 20 h 47"/>
              <a:gd name="T4" fmla="*/ 27 w 47"/>
              <a:gd name="T5" fmla="*/ 45 h 47"/>
              <a:gd name="T6" fmla="*/ 2 w 47"/>
              <a:gd name="T7" fmla="*/ 27 h 47"/>
              <a:gd name="T8" fmla="*/ 20 w 47"/>
              <a:gd name="T9" fmla="*/ 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0" y="2"/>
                </a:moveTo>
                <a:cubicBezTo>
                  <a:pt x="31" y="0"/>
                  <a:pt x="43" y="8"/>
                  <a:pt x="45" y="20"/>
                </a:cubicBezTo>
                <a:cubicBezTo>
                  <a:pt x="47" y="32"/>
                  <a:pt x="39" y="43"/>
                  <a:pt x="27" y="45"/>
                </a:cubicBezTo>
                <a:cubicBezTo>
                  <a:pt x="15" y="47"/>
                  <a:pt x="4" y="39"/>
                  <a:pt x="2" y="27"/>
                </a:cubicBezTo>
                <a:cubicBezTo>
                  <a:pt x="0" y="16"/>
                  <a:pt x="8" y="4"/>
                  <a:pt x="2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420"/>
          <p:cNvSpPr>
            <a:spLocks/>
          </p:cNvSpPr>
          <p:nvPr/>
        </p:nvSpPr>
        <p:spPr bwMode="auto">
          <a:xfrm>
            <a:off x="4606747" y="1962240"/>
            <a:ext cx="38777" cy="38777"/>
          </a:xfrm>
          <a:custGeom>
            <a:avLst/>
            <a:gdLst>
              <a:gd name="T0" fmla="*/ 20 w 47"/>
              <a:gd name="T1" fmla="*/ 2 h 48"/>
              <a:gd name="T2" fmla="*/ 45 w 47"/>
              <a:gd name="T3" fmla="*/ 20 h 48"/>
              <a:gd name="T4" fmla="*/ 27 w 47"/>
              <a:gd name="T5" fmla="*/ 46 h 48"/>
              <a:gd name="T6" fmla="*/ 2 w 47"/>
              <a:gd name="T7" fmla="*/ 28 h 48"/>
              <a:gd name="T8" fmla="*/ 20 w 47"/>
              <a:gd name="T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0" y="2"/>
                </a:moveTo>
                <a:cubicBezTo>
                  <a:pt x="31" y="0"/>
                  <a:pt x="43" y="8"/>
                  <a:pt x="45" y="20"/>
                </a:cubicBezTo>
                <a:cubicBezTo>
                  <a:pt x="47" y="32"/>
                  <a:pt x="39" y="43"/>
                  <a:pt x="27" y="46"/>
                </a:cubicBezTo>
                <a:cubicBezTo>
                  <a:pt x="15" y="48"/>
                  <a:pt x="4" y="40"/>
                  <a:pt x="2" y="28"/>
                </a:cubicBezTo>
                <a:cubicBezTo>
                  <a:pt x="0" y="16"/>
                  <a:pt x="8" y="5"/>
                  <a:pt x="2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421"/>
          <p:cNvSpPr>
            <a:spLocks/>
          </p:cNvSpPr>
          <p:nvPr/>
        </p:nvSpPr>
        <p:spPr bwMode="auto">
          <a:xfrm>
            <a:off x="4309465" y="2474081"/>
            <a:ext cx="41361" cy="38777"/>
          </a:xfrm>
          <a:custGeom>
            <a:avLst/>
            <a:gdLst>
              <a:gd name="T0" fmla="*/ 4 w 50"/>
              <a:gd name="T1" fmla="*/ 32 h 49"/>
              <a:gd name="T2" fmla="*/ 17 w 50"/>
              <a:gd name="T3" fmla="*/ 4 h 49"/>
              <a:gd name="T4" fmla="*/ 46 w 50"/>
              <a:gd name="T5" fmla="*/ 17 h 49"/>
              <a:gd name="T6" fmla="*/ 32 w 50"/>
              <a:gd name="T7" fmla="*/ 45 h 49"/>
              <a:gd name="T8" fmla="*/ 4 w 50"/>
              <a:gd name="T9" fmla="*/ 3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4" y="32"/>
                </a:moveTo>
                <a:cubicBezTo>
                  <a:pt x="0" y="20"/>
                  <a:pt x="6" y="8"/>
                  <a:pt x="17" y="4"/>
                </a:cubicBezTo>
                <a:cubicBezTo>
                  <a:pt x="29" y="0"/>
                  <a:pt x="41" y="5"/>
                  <a:pt x="46" y="17"/>
                </a:cubicBezTo>
                <a:cubicBezTo>
                  <a:pt x="50" y="28"/>
                  <a:pt x="44" y="41"/>
                  <a:pt x="32" y="45"/>
                </a:cubicBezTo>
                <a:cubicBezTo>
                  <a:pt x="21" y="49"/>
                  <a:pt x="9" y="43"/>
                  <a:pt x="4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422"/>
          <p:cNvSpPr>
            <a:spLocks/>
          </p:cNvSpPr>
          <p:nvPr/>
        </p:nvSpPr>
        <p:spPr bwMode="auto">
          <a:xfrm>
            <a:off x="3996674" y="1610673"/>
            <a:ext cx="38777" cy="38777"/>
          </a:xfrm>
          <a:custGeom>
            <a:avLst/>
            <a:gdLst>
              <a:gd name="T0" fmla="*/ 4 w 49"/>
              <a:gd name="T1" fmla="*/ 32 h 49"/>
              <a:gd name="T2" fmla="*/ 17 w 49"/>
              <a:gd name="T3" fmla="*/ 4 h 49"/>
              <a:gd name="T4" fmla="*/ 45 w 49"/>
              <a:gd name="T5" fmla="*/ 17 h 49"/>
              <a:gd name="T6" fmla="*/ 32 w 49"/>
              <a:gd name="T7" fmla="*/ 45 h 49"/>
              <a:gd name="T8" fmla="*/ 4 w 49"/>
              <a:gd name="T9" fmla="*/ 3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4" y="32"/>
                </a:moveTo>
                <a:cubicBezTo>
                  <a:pt x="0" y="21"/>
                  <a:pt x="6" y="8"/>
                  <a:pt x="17" y="4"/>
                </a:cubicBezTo>
                <a:cubicBezTo>
                  <a:pt x="29" y="0"/>
                  <a:pt x="41" y="6"/>
                  <a:pt x="45" y="17"/>
                </a:cubicBezTo>
                <a:cubicBezTo>
                  <a:pt x="49" y="28"/>
                  <a:pt x="44" y="41"/>
                  <a:pt x="32" y="45"/>
                </a:cubicBezTo>
                <a:cubicBezTo>
                  <a:pt x="21" y="49"/>
                  <a:pt x="8" y="43"/>
                  <a:pt x="4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423"/>
          <p:cNvSpPr>
            <a:spLocks/>
          </p:cNvSpPr>
          <p:nvPr/>
        </p:nvSpPr>
        <p:spPr bwMode="auto">
          <a:xfrm>
            <a:off x="3722658" y="2197479"/>
            <a:ext cx="38777" cy="41361"/>
          </a:xfrm>
          <a:custGeom>
            <a:avLst/>
            <a:gdLst>
              <a:gd name="T0" fmla="*/ 17 w 49"/>
              <a:gd name="T1" fmla="*/ 4 h 50"/>
              <a:gd name="T2" fmla="*/ 45 w 49"/>
              <a:gd name="T3" fmla="*/ 17 h 50"/>
              <a:gd name="T4" fmla="*/ 32 w 49"/>
              <a:gd name="T5" fmla="*/ 46 h 50"/>
              <a:gd name="T6" fmla="*/ 4 w 49"/>
              <a:gd name="T7" fmla="*/ 32 h 50"/>
              <a:gd name="T8" fmla="*/ 17 w 49"/>
              <a:gd name="T9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17" y="4"/>
                </a:moveTo>
                <a:cubicBezTo>
                  <a:pt x="28" y="0"/>
                  <a:pt x="41" y="6"/>
                  <a:pt x="45" y="17"/>
                </a:cubicBezTo>
                <a:cubicBezTo>
                  <a:pt x="49" y="29"/>
                  <a:pt x="43" y="41"/>
                  <a:pt x="32" y="46"/>
                </a:cubicBezTo>
                <a:cubicBezTo>
                  <a:pt x="21" y="50"/>
                  <a:pt x="8" y="44"/>
                  <a:pt x="4" y="32"/>
                </a:cubicBezTo>
                <a:cubicBezTo>
                  <a:pt x="0" y="21"/>
                  <a:pt x="6" y="8"/>
                  <a:pt x="17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424"/>
          <p:cNvSpPr>
            <a:spLocks/>
          </p:cNvSpPr>
          <p:nvPr/>
        </p:nvSpPr>
        <p:spPr bwMode="auto">
          <a:xfrm>
            <a:off x="4586067" y="1884688"/>
            <a:ext cx="38777" cy="38777"/>
          </a:xfrm>
          <a:custGeom>
            <a:avLst/>
            <a:gdLst>
              <a:gd name="T0" fmla="*/ 17 w 49"/>
              <a:gd name="T1" fmla="*/ 4 h 49"/>
              <a:gd name="T2" fmla="*/ 45 w 49"/>
              <a:gd name="T3" fmla="*/ 17 h 49"/>
              <a:gd name="T4" fmla="*/ 32 w 49"/>
              <a:gd name="T5" fmla="*/ 45 h 49"/>
              <a:gd name="T6" fmla="*/ 4 w 49"/>
              <a:gd name="T7" fmla="*/ 32 h 49"/>
              <a:gd name="T8" fmla="*/ 17 w 49"/>
              <a:gd name="T9" fmla="*/ 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7" y="4"/>
                </a:moveTo>
                <a:cubicBezTo>
                  <a:pt x="28" y="0"/>
                  <a:pt x="41" y="6"/>
                  <a:pt x="45" y="17"/>
                </a:cubicBezTo>
                <a:cubicBezTo>
                  <a:pt x="49" y="29"/>
                  <a:pt x="43" y="41"/>
                  <a:pt x="32" y="45"/>
                </a:cubicBezTo>
                <a:cubicBezTo>
                  <a:pt x="20" y="49"/>
                  <a:pt x="8" y="44"/>
                  <a:pt x="4" y="32"/>
                </a:cubicBezTo>
                <a:cubicBezTo>
                  <a:pt x="0" y="21"/>
                  <a:pt x="5" y="8"/>
                  <a:pt x="17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425"/>
          <p:cNvSpPr>
            <a:spLocks/>
          </p:cNvSpPr>
          <p:nvPr/>
        </p:nvSpPr>
        <p:spPr bwMode="auto">
          <a:xfrm>
            <a:off x="4381847" y="2440474"/>
            <a:ext cx="41361" cy="38777"/>
          </a:xfrm>
          <a:custGeom>
            <a:avLst/>
            <a:gdLst>
              <a:gd name="T0" fmla="*/ 6 w 50"/>
              <a:gd name="T1" fmla="*/ 36 h 50"/>
              <a:gd name="T2" fmla="*/ 14 w 50"/>
              <a:gd name="T3" fmla="*/ 6 h 50"/>
              <a:gd name="T4" fmla="*/ 44 w 50"/>
              <a:gd name="T5" fmla="*/ 14 h 50"/>
              <a:gd name="T6" fmla="*/ 36 w 50"/>
              <a:gd name="T7" fmla="*/ 44 h 50"/>
              <a:gd name="T8" fmla="*/ 6 w 50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36"/>
                </a:moveTo>
                <a:cubicBezTo>
                  <a:pt x="0" y="25"/>
                  <a:pt x="4" y="12"/>
                  <a:pt x="14" y="6"/>
                </a:cubicBezTo>
                <a:cubicBezTo>
                  <a:pt x="25" y="0"/>
                  <a:pt x="38" y="3"/>
                  <a:pt x="44" y="14"/>
                </a:cubicBezTo>
                <a:cubicBezTo>
                  <a:pt x="50" y="24"/>
                  <a:pt x="47" y="38"/>
                  <a:pt x="36" y="44"/>
                </a:cubicBezTo>
                <a:cubicBezTo>
                  <a:pt x="26" y="50"/>
                  <a:pt x="12" y="46"/>
                  <a:pt x="6" y="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426"/>
          <p:cNvSpPr>
            <a:spLocks/>
          </p:cNvSpPr>
          <p:nvPr/>
        </p:nvSpPr>
        <p:spPr bwMode="auto">
          <a:xfrm>
            <a:off x="3921707" y="1641693"/>
            <a:ext cx="41361" cy="41361"/>
          </a:xfrm>
          <a:custGeom>
            <a:avLst/>
            <a:gdLst>
              <a:gd name="T0" fmla="*/ 6 w 50"/>
              <a:gd name="T1" fmla="*/ 36 h 50"/>
              <a:gd name="T2" fmla="*/ 15 w 50"/>
              <a:gd name="T3" fmla="*/ 6 h 50"/>
              <a:gd name="T4" fmla="*/ 44 w 50"/>
              <a:gd name="T5" fmla="*/ 14 h 50"/>
              <a:gd name="T6" fmla="*/ 36 w 50"/>
              <a:gd name="T7" fmla="*/ 44 h 50"/>
              <a:gd name="T8" fmla="*/ 6 w 50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36"/>
                </a:moveTo>
                <a:cubicBezTo>
                  <a:pt x="0" y="25"/>
                  <a:pt x="4" y="12"/>
                  <a:pt x="15" y="6"/>
                </a:cubicBezTo>
                <a:cubicBezTo>
                  <a:pt x="25" y="0"/>
                  <a:pt x="38" y="4"/>
                  <a:pt x="44" y="14"/>
                </a:cubicBezTo>
                <a:cubicBezTo>
                  <a:pt x="50" y="24"/>
                  <a:pt x="47" y="38"/>
                  <a:pt x="36" y="44"/>
                </a:cubicBezTo>
                <a:cubicBezTo>
                  <a:pt x="26" y="50"/>
                  <a:pt x="13" y="46"/>
                  <a:pt x="6" y="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427"/>
          <p:cNvSpPr>
            <a:spLocks/>
          </p:cNvSpPr>
          <p:nvPr/>
        </p:nvSpPr>
        <p:spPr bwMode="auto">
          <a:xfrm>
            <a:off x="3753679" y="2269861"/>
            <a:ext cx="41361" cy="41361"/>
          </a:xfrm>
          <a:custGeom>
            <a:avLst/>
            <a:gdLst>
              <a:gd name="T0" fmla="*/ 14 w 50"/>
              <a:gd name="T1" fmla="*/ 6 h 50"/>
              <a:gd name="T2" fmla="*/ 44 w 50"/>
              <a:gd name="T3" fmla="*/ 14 h 50"/>
              <a:gd name="T4" fmla="*/ 36 w 50"/>
              <a:gd name="T5" fmla="*/ 44 h 50"/>
              <a:gd name="T6" fmla="*/ 6 w 50"/>
              <a:gd name="T7" fmla="*/ 36 h 50"/>
              <a:gd name="T8" fmla="*/ 14 w 50"/>
              <a:gd name="T9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6"/>
                </a:moveTo>
                <a:cubicBezTo>
                  <a:pt x="25" y="0"/>
                  <a:pt x="38" y="4"/>
                  <a:pt x="44" y="14"/>
                </a:cubicBezTo>
                <a:cubicBezTo>
                  <a:pt x="50" y="25"/>
                  <a:pt x="46" y="38"/>
                  <a:pt x="36" y="44"/>
                </a:cubicBezTo>
                <a:cubicBezTo>
                  <a:pt x="25" y="50"/>
                  <a:pt x="12" y="47"/>
                  <a:pt x="6" y="36"/>
                </a:cubicBezTo>
                <a:cubicBezTo>
                  <a:pt x="0" y="26"/>
                  <a:pt x="4" y="12"/>
                  <a:pt x="14" y="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428"/>
          <p:cNvSpPr>
            <a:spLocks/>
          </p:cNvSpPr>
          <p:nvPr/>
        </p:nvSpPr>
        <p:spPr bwMode="auto">
          <a:xfrm>
            <a:off x="4552460" y="1809721"/>
            <a:ext cx="38777" cy="41361"/>
          </a:xfrm>
          <a:custGeom>
            <a:avLst/>
            <a:gdLst>
              <a:gd name="T0" fmla="*/ 14 w 50"/>
              <a:gd name="T1" fmla="*/ 6 h 50"/>
              <a:gd name="T2" fmla="*/ 44 w 50"/>
              <a:gd name="T3" fmla="*/ 14 h 50"/>
              <a:gd name="T4" fmla="*/ 36 w 50"/>
              <a:gd name="T5" fmla="*/ 44 h 50"/>
              <a:gd name="T6" fmla="*/ 6 w 50"/>
              <a:gd name="T7" fmla="*/ 36 h 50"/>
              <a:gd name="T8" fmla="*/ 14 w 50"/>
              <a:gd name="T9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6"/>
                </a:moveTo>
                <a:cubicBezTo>
                  <a:pt x="24" y="0"/>
                  <a:pt x="38" y="4"/>
                  <a:pt x="44" y="14"/>
                </a:cubicBezTo>
                <a:cubicBezTo>
                  <a:pt x="50" y="25"/>
                  <a:pt x="46" y="38"/>
                  <a:pt x="36" y="44"/>
                </a:cubicBezTo>
                <a:cubicBezTo>
                  <a:pt x="25" y="50"/>
                  <a:pt x="12" y="47"/>
                  <a:pt x="6" y="36"/>
                </a:cubicBezTo>
                <a:cubicBezTo>
                  <a:pt x="0" y="26"/>
                  <a:pt x="3" y="13"/>
                  <a:pt x="14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429"/>
          <p:cNvSpPr>
            <a:spLocks/>
          </p:cNvSpPr>
          <p:nvPr/>
        </p:nvSpPr>
        <p:spPr bwMode="auto">
          <a:xfrm>
            <a:off x="4449058" y="2393943"/>
            <a:ext cx="38777" cy="38777"/>
          </a:xfrm>
          <a:custGeom>
            <a:avLst/>
            <a:gdLst>
              <a:gd name="T0" fmla="*/ 8 w 49"/>
              <a:gd name="T1" fmla="*/ 39 h 49"/>
              <a:gd name="T2" fmla="*/ 11 w 49"/>
              <a:gd name="T3" fmla="*/ 8 h 49"/>
              <a:gd name="T4" fmla="*/ 42 w 49"/>
              <a:gd name="T5" fmla="*/ 11 h 49"/>
              <a:gd name="T6" fmla="*/ 39 w 49"/>
              <a:gd name="T7" fmla="*/ 42 h 49"/>
              <a:gd name="T8" fmla="*/ 8 w 49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39"/>
                </a:moveTo>
                <a:cubicBezTo>
                  <a:pt x="0" y="30"/>
                  <a:pt x="1" y="16"/>
                  <a:pt x="11" y="8"/>
                </a:cubicBezTo>
                <a:cubicBezTo>
                  <a:pt x="20" y="0"/>
                  <a:pt x="34" y="2"/>
                  <a:pt x="42" y="11"/>
                </a:cubicBezTo>
                <a:cubicBezTo>
                  <a:pt x="49" y="20"/>
                  <a:pt x="48" y="34"/>
                  <a:pt x="39" y="42"/>
                </a:cubicBezTo>
                <a:cubicBezTo>
                  <a:pt x="30" y="49"/>
                  <a:pt x="16" y="48"/>
                  <a:pt x="8" y="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430"/>
          <p:cNvSpPr>
            <a:spLocks/>
          </p:cNvSpPr>
          <p:nvPr/>
        </p:nvSpPr>
        <p:spPr bwMode="auto">
          <a:xfrm>
            <a:off x="3857081" y="1688224"/>
            <a:ext cx="41361" cy="38777"/>
          </a:xfrm>
          <a:custGeom>
            <a:avLst/>
            <a:gdLst>
              <a:gd name="T0" fmla="*/ 8 w 50"/>
              <a:gd name="T1" fmla="*/ 39 h 49"/>
              <a:gd name="T2" fmla="*/ 11 w 50"/>
              <a:gd name="T3" fmla="*/ 8 h 49"/>
              <a:gd name="T4" fmla="*/ 42 w 50"/>
              <a:gd name="T5" fmla="*/ 11 h 49"/>
              <a:gd name="T6" fmla="*/ 39 w 50"/>
              <a:gd name="T7" fmla="*/ 42 h 49"/>
              <a:gd name="T8" fmla="*/ 8 w 50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8" y="39"/>
                </a:moveTo>
                <a:cubicBezTo>
                  <a:pt x="0" y="30"/>
                  <a:pt x="2" y="16"/>
                  <a:pt x="11" y="8"/>
                </a:cubicBezTo>
                <a:cubicBezTo>
                  <a:pt x="20" y="0"/>
                  <a:pt x="34" y="1"/>
                  <a:pt x="42" y="11"/>
                </a:cubicBezTo>
                <a:cubicBezTo>
                  <a:pt x="50" y="20"/>
                  <a:pt x="48" y="34"/>
                  <a:pt x="39" y="42"/>
                </a:cubicBezTo>
                <a:cubicBezTo>
                  <a:pt x="30" y="49"/>
                  <a:pt x="16" y="48"/>
                  <a:pt x="8" y="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431"/>
          <p:cNvSpPr>
            <a:spLocks/>
          </p:cNvSpPr>
          <p:nvPr/>
        </p:nvSpPr>
        <p:spPr bwMode="auto">
          <a:xfrm>
            <a:off x="3800210" y="2337072"/>
            <a:ext cx="38777" cy="38777"/>
          </a:xfrm>
          <a:custGeom>
            <a:avLst/>
            <a:gdLst>
              <a:gd name="T0" fmla="*/ 11 w 49"/>
              <a:gd name="T1" fmla="*/ 8 h 49"/>
              <a:gd name="T2" fmla="*/ 42 w 49"/>
              <a:gd name="T3" fmla="*/ 11 h 49"/>
              <a:gd name="T4" fmla="*/ 39 w 49"/>
              <a:gd name="T5" fmla="*/ 41 h 49"/>
              <a:gd name="T6" fmla="*/ 8 w 49"/>
              <a:gd name="T7" fmla="*/ 39 h 49"/>
              <a:gd name="T8" fmla="*/ 11 w 49"/>
              <a:gd name="T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1" y="8"/>
                </a:moveTo>
                <a:cubicBezTo>
                  <a:pt x="20" y="0"/>
                  <a:pt x="34" y="1"/>
                  <a:pt x="42" y="11"/>
                </a:cubicBezTo>
                <a:cubicBezTo>
                  <a:pt x="49" y="20"/>
                  <a:pt x="48" y="34"/>
                  <a:pt x="39" y="41"/>
                </a:cubicBezTo>
                <a:cubicBezTo>
                  <a:pt x="30" y="49"/>
                  <a:pt x="16" y="48"/>
                  <a:pt x="8" y="39"/>
                </a:cubicBezTo>
                <a:cubicBezTo>
                  <a:pt x="0" y="30"/>
                  <a:pt x="1" y="16"/>
                  <a:pt x="11" y="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432"/>
          <p:cNvSpPr>
            <a:spLocks/>
          </p:cNvSpPr>
          <p:nvPr/>
        </p:nvSpPr>
        <p:spPr bwMode="auto">
          <a:xfrm>
            <a:off x="4505929" y="1745095"/>
            <a:ext cx="38777" cy="38777"/>
          </a:xfrm>
          <a:custGeom>
            <a:avLst/>
            <a:gdLst>
              <a:gd name="T0" fmla="*/ 11 w 50"/>
              <a:gd name="T1" fmla="*/ 8 h 49"/>
              <a:gd name="T2" fmla="*/ 42 w 50"/>
              <a:gd name="T3" fmla="*/ 11 h 49"/>
              <a:gd name="T4" fmla="*/ 39 w 50"/>
              <a:gd name="T5" fmla="*/ 42 h 49"/>
              <a:gd name="T6" fmla="*/ 8 w 50"/>
              <a:gd name="T7" fmla="*/ 39 h 49"/>
              <a:gd name="T8" fmla="*/ 11 w 50"/>
              <a:gd name="T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11" y="8"/>
                </a:moveTo>
                <a:cubicBezTo>
                  <a:pt x="20" y="0"/>
                  <a:pt x="34" y="2"/>
                  <a:pt x="42" y="11"/>
                </a:cubicBezTo>
                <a:cubicBezTo>
                  <a:pt x="50" y="20"/>
                  <a:pt x="48" y="34"/>
                  <a:pt x="39" y="42"/>
                </a:cubicBezTo>
                <a:cubicBezTo>
                  <a:pt x="30" y="49"/>
                  <a:pt x="16" y="48"/>
                  <a:pt x="8" y="39"/>
                </a:cubicBezTo>
                <a:cubicBezTo>
                  <a:pt x="0" y="30"/>
                  <a:pt x="2" y="16"/>
                  <a:pt x="11" y="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433"/>
          <p:cNvSpPr>
            <a:spLocks/>
          </p:cNvSpPr>
          <p:nvPr/>
        </p:nvSpPr>
        <p:spPr bwMode="auto">
          <a:xfrm>
            <a:off x="4505929" y="2337072"/>
            <a:ext cx="38777" cy="38777"/>
          </a:xfrm>
          <a:custGeom>
            <a:avLst/>
            <a:gdLst>
              <a:gd name="T0" fmla="*/ 11 w 50"/>
              <a:gd name="T1" fmla="*/ 41 h 49"/>
              <a:gd name="T2" fmla="*/ 8 w 50"/>
              <a:gd name="T3" fmla="*/ 11 h 49"/>
              <a:gd name="T4" fmla="*/ 39 w 50"/>
              <a:gd name="T5" fmla="*/ 8 h 49"/>
              <a:gd name="T6" fmla="*/ 42 w 50"/>
              <a:gd name="T7" fmla="*/ 39 h 49"/>
              <a:gd name="T8" fmla="*/ 11 w 50"/>
              <a:gd name="T9" fmla="*/ 4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11" y="41"/>
                </a:moveTo>
                <a:cubicBezTo>
                  <a:pt x="2" y="34"/>
                  <a:pt x="0" y="20"/>
                  <a:pt x="8" y="11"/>
                </a:cubicBezTo>
                <a:cubicBezTo>
                  <a:pt x="16" y="1"/>
                  <a:pt x="30" y="0"/>
                  <a:pt x="39" y="8"/>
                </a:cubicBezTo>
                <a:cubicBezTo>
                  <a:pt x="48" y="16"/>
                  <a:pt x="50" y="30"/>
                  <a:pt x="42" y="39"/>
                </a:cubicBezTo>
                <a:cubicBezTo>
                  <a:pt x="34" y="48"/>
                  <a:pt x="20" y="49"/>
                  <a:pt x="11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434"/>
          <p:cNvSpPr>
            <a:spLocks/>
          </p:cNvSpPr>
          <p:nvPr/>
        </p:nvSpPr>
        <p:spPr bwMode="auto">
          <a:xfrm>
            <a:off x="3800210" y="1745095"/>
            <a:ext cx="38777" cy="38777"/>
          </a:xfrm>
          <a:custGeom>
            <a:avLst/>
            <a:gdLst>
              <a:gd name="T0" fmla="*/ 11 w 49"/>
              <a:gd name="T1" fmla="*/ 42 h 49"/>
              <a:gd name="T2" fmla="*/ 8 w 49"/>
              <a:gd name="T3" fmla="*/ 11 h 49"/>
              <a:gd name="T4" fmla="*/ 39 w 49"/>
              <a:gd name="T5" fmla="*/ 8 h 49"/>
              <a:gd name="T6" fmla="*/ 42 w 49"/>
              <a:gd name="T7" fmla="*/ 39 h 49"/>
              <a:gd name="T8" fmla="*/ 11 w 49"/>
              <a:gd name="T9" fmla="*/ 4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1" y="42"/>
                </a:moveTo>
                <a:cubicBezTo>
                  <a:pt x="1" y="34"/>
                  <a:pt x="0" y="20"/>
                  <a:pt x="8" y="11"/>
                </a:cubicBezTo>
                <a:cubicBezTo>
                  <a:pt x="16" y="2"/>
                  <a:pt x="30" y="0"/>
                  <a:pt x="39" y="8"/>
                </a:cubicBezTo>
                <a:cubicBezTo>
                  <a:pt x="48" y="16"/>
                  <a:pt x="49" y="30"/>
                  <a:pt x="42" y="39"/>
                </a:cubicBezTo>
                <a:cubicBezTo>
                  <a:pt x="34" y="48"/>
                  <a:pt x="20" y="49"/>
                  <a:pt x="11" y="4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435"/>
          <p:cNvSpPr>
            <a:spLocks/>
          </p:cNvSpPr>
          <p:nvPr/>
        </p:nvSpPr>
        <p:spPr bwMode="auto">
          <a:xfrm>
            <a:off x="3857081" y="2393943"/>
            <a:ext cx="41361" cy="38777"/>
          </a:xfrm>
          <a:custGeom>
            <a:avLst/>
            <a:gdLst>
              <a:gd name="T0" fmla="*/ 8 w 50"/>
              <a:gd name="T1" fmla="*/ 11 h 49"/>
              <a:gd name="T2" fmla="*/ 39 w 50"/>
              <a:gd name="T3" fmla="*/ 8 h 49"/>
              <a:gd name="T4" fmla="*/ 42 w 50"/>
              <a:gd name="T5" fmla="*/ 39 h 49"/>
              <a:gd name="T6" fmla="*/ 11 w 50"/>
              <a:gd name="T7" fmla="*/ 42 h 49"/>
              <a:gd name="T8" fmla="*/ 8 w 50"/>
              <a:gd name="T9" fmla="*/ 1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8" y="11"/>
                </a:moveTo>
                <a:cubicBezTo>
                  <a:pt x="16" y="2"/>
                  <a:pt x="30" y="0"/>
                  <a:pt x="39" y="8"/>
                </a:cubicBezTo>
                <a:cubicBezTo>
                  <a:pt x="48" y="16"/>
                  <a:pt x="50" y="30"/>
                  <a:pt x="42" y="39"/>
                </a:cubicBezTo>
                <a:cubicBezTo>
                  <a:pt x="34" y="48"/>
                  <a:pt x="20" y="49"/>
                  <a:pt x="11" y="42"/>
                </a:cubicBezTo>
                <a:cubicBezTo>
                  <a:pt x="2" y="34"/>
                  <a:pt x="0" y="20"/>
                  <a:pt x="8" y="1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Freeform 436"/>
          <p:cNvSpPr>
            <a:spLocks/>
          </p:cNvSpPr>
          <p:nvPr/>
        </p:nvSpPr>
        <p:spPr bwMode="auto">
          <a:xfrm>
            <a:off x="4449058" y="1688224"/>
            <a:ext cx="38777" cy="38777"/>
          </a:xfrm>
          <a:custGeom>
            <a:avLst/>
            <a:gdLst>
              <a:gd name="T0" fmla="*/ 8 w 49"/>
              <a:gd name="T1" fmla="*/ 11 h 49"/>
              <a:gd name="T2" fmla="*/ 39 w 49"/>
              <a:gd name="T3" fmla="*/ 8 h 49"/>
              <a:gd name="T4" fmla="*/ 42 w 49"/>
              <a:gd name="T5" fmla="*/ 39 h 49"/>
              <a:gd name="T6" fmla="*/ 11 w 49"/>
              <a:gd name="T7" fmla="*/ 42 h 49"/>
              <a:gd name="T8" fmla="*/ 8 w 49"/>
              <a:gd name="T9" fmla="*/ 1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11"/>
                </a:moveTo>
                <a:cubicBezTo>
                  <a:pt x="16" y="1"/>
                  <a:pt x="30" y="0"/>
                  <a:pt x="39" y="8"/>
                </a:cubicBezTo>
                <a:cubicBezTo>
                  <a:pt x="48" y="16"/>
                  <a:pt x="49" y="30"/>
                  <a:pt x="42" y="39"/>
                </a:cubicBezTo>
                <a:cubicBezTo>
                  <a:pt x="34" y="48"/>
                  <a:pt x="20" y="49"/>
                  <a:pt x="11" y="42"/>
                </a:cubicBezTo>
                <a:cubicBezTo>
                  <a:pt x="1" y="34"/>
                  <a:pt x="0" y="20"/>
                  <a:pt x="8" y="1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Freeform 437"/>
          <p:cNvSpPr>
            <a:spLocks/>
          </p:cNvSpPr>
          <p:nvPr/>
        </p:nvSpPr>
        <p:spPr bwMode="auto">
          <a:xfrm>
            <a:off x="4552460" y="2269861"/>
            <a:ext cx="38777" cy="41361"/>
          </a:xfrm>
          <a:custGeom>
            <a:avLst/>
            <a:gdLst>
              <a:gd name="T0" fmla="*/ 14 w 50"/>
              <a:gd name="T1" fmla="*/ 44 h 50"/>
              <a:gd name="T2" fmla="*/ 6 w 50"/>
              <a:gd name="T3" fmla="*/ 14 h 50"/>
              <a:gd name="T4" fmla="*/ 36 w 50"/>
              <a:gd name="T5" fmla="*/ 6 h 50"/>
              <a:gd name="T6" fmla="*/ 44 w 50"/>
              <a:gd name="T7" fmla="*/ 36 h 50"/>
              <a:gd name="T8" fmla="*/ 14 w 50"/>
              <a:gd name="T9" fmla="*/ 4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44"/>
                </a:moveTo>
                <a:cubicBezTo>
                  <a:pt x="3" y="38"/>
                  <a:pt x="0" y="25"/>
                  <a:pt x="6" y="14"/>
                </a:cubicBezTo>
                <a:cubicBezTo>
                  <a:pt x="12" y="4"/>
                  <a:pt x="25" y="0"/>
                  <a:pt x="36" y="6"/>
                </a:cubicBezTo>
                <a:cubicBezTo>
                  <a:pt x="46" y="12"/>
                  <a:pt x="50" y="26"/>
                  <a:pt x="44" y="36"/>
                </a:cubicBezTo>
                <a:cubicBezTo>
                  <a:pt x="38" y="47"/>
                  <a:pt x="24" y="50"/>
                  <a:pt x="14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Freeform 438"/>
          <p:cNvSpPr>
            <a:spLocks/>
          </p:cNvSpPr>
          <p:nvPr/>
        </p:nvSpPr>
        <p:spPr bwMode="auto">
          <a:xfrm>
            <a:off x="3753679" y="1809721"/>
            <a:ext cx="41361" cy="41361"/>
          </a:xfrm>
          <a:custGeom>
            <a:avLst/>
            <a:gdLst>
              <a:gd name="T0" fmla="*/ 14 w 50"/>
              <a:gd name="T1" fmla="*/ 44 h 50"/>
              <a:gd name="T2" fmla="*/ 6 w 50"/>
              <a:gd name="T3" fmla="*/ 14 h 50"/>
              <a:gd name="T4" fmla="*/ 36 w 50"/>
              <a:gd name="T5" fmla="*/ 6 h 50"/>
              <a:gd name="T6" fmla="*/ 44 w 50"/>
              <a:gd name="T7" fmla="*/ 36 h 50"/>
              <a:gd name="T8" fmla="*/ 14 w 50"/>
              <a:gd name="T9" fmla="*/ 4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44"/>
                </a:moveTo>
                <a:cubicBezTo>
                  <a:pt x="4" y="38"/>
                  <a:pt x="0" y="25"/>
                  <a:pt x="6" y="14"/>
                </a:cubicBezTo>
                <a:cubicBezTo>
                  <a:pt x="12" y="4"/>
                  <a:pt x="25" y="0"/>
                  <a:pt x="36" y="6"/>
                </a:cubicBezTo>
                <a:cubicBezTo>
                  <a:pt x="46" y="13"/>
                  <a:pt x="50" y="26"/>
                  <a:pt x="44" y="36"/>
                </a:cubicBezTo>
                <a:cubicBezTo>
                  <a:pt x="38" y="47"/>
                  <a:pt x="25" y="50"/>
                  <a:pt x="14" y="4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Freeform 439"/>
          <p:cNvSpPr>
            <a:spLocks/>
          </p:cNvSpPr>
          <p:nvPr/>
        </p:nvSpPr>
        <p:spPr bwMode="auto">
          <a:xfrm>
            <a:off x="3921707" y="2440474"/>
            <a:ext cx="41361" cy="38777"/>
          </a:xfrm>
          <a:custGeom>
            <a:avLst/>
            <a:gdLst>
              <a:gd name="T0" fmla="*/ 6 w 50"/>
              <a:gd name="T1" fmla="*/ 14 h 50"/>
              <a:gd name="T2" fmla="*/ 36 w 50"/>
              <a:gd name="T3" fmla="*/ 6 h 50"/>
              <a:gd name="T4" fmla="*/ 44 w 50"/>
              <a:gd name="T5" fmla="*/ 36 h 50"/>
              <a:gd name="T6" fmla="*/ 15 w 50"/>
              <a:gd name="T7" fmla="*/ 44 h 50"/>
              <a:gd name="T8" fmla="*/ 6 w 50"/>
              <a:gd name="T9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14"/>
                </a:moveTo>
                <a:cubicBezTo>
                  <a:pt x="13" y="3"/>
                  <a:pt x="26" y="0"/>
                  <a:pt x="36" y="6"/>
                </a:cubicBezTo>
                <a:cubicBezTo>
                  <a:pt x="47" y="12"/>
                  <a:pt x="50" y="25"/>
                  <a:pt x="44" y="36"/>
                </a:cubicBezTo>
                <a:cubicBezTo>
                  <a:pt x="38" y="46"/>
                  <a:pt x="25" y="50"/>
                  <a:pt x="15" y="44"/>
                </a:cubicBezTo>
                <a:cubicBezTo>
                  <a:pt x="4" y="38"/>
                  <a:pt x="0" y="24"/>
                  <a:pt x="6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440"/>
          <p:cNvSpPr>
            <a:spLocks/>
          </p:cNvSpPr>
          <p:nvPr/>
        </p:nvSpPr>
        <p:spPr bwMode="auto">
          <a:xfrm>
            <a:off x="4381847" y="1641693"/>
            <a:ext cx="41361" cy="41361"/>
          </a:xfrm>
          <a:custGeom>
            <a:avLst/>
            <a:gdLst>
              <a:gd name="T0" fmla="*/ 6 w 50"/>
              <a:gd name="T1" fmla="*/ 14 h 50"/>
              <a:gd name="T2" fmla="*/ 36 w 50"/>
              <a:gd name="T3" fmla="*/ 6 h 50"/>
              <a:gd name="T4" fmla="*/ 44 w 50"/>
              <a:gd name="T5" fmla="*/ 36 h 50"/>
              <a:gd name="T6" fmla="*/ 14 w 50"/>
              <a:gd name="T7" fmla="*/ 44 h 50"/>
              <a:gd name="T8" fmla="*/ 6 w 50"/>
              <a:gd name="T9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14"/>
                </a:moveTo>
                <a:cubicBezTo>
                  <a:pt x="12" y="4"/>
                  <a:pt x="26" y="0"/>
                  <a:pt x="36" y="6"/>
                </a:cubicBezTo>
                <a:cubicBezTo>
                  <a:pt x="47" y="12"/>
                  <a:pt x="50" y="25"/>
                  <a:pt x="44" y="36"/>
                </a:cubicBezTo>
                <a:cubicBezTo>
                  <a:pt x="38" y="46"/>
                  <a:pt x="25" y="50"/>
                  <a:pt x="14" y="44"/>
                </a:cubicBezTo>
                <a:cubicBezTo>
                  <a:pt x="4" y="38"/>
                  <a:pt x="0" y="24"/>
                  <a:pt x="6" y="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441"/>
          <p:cNvSpPr>
            <a:spLocks/>
          </p:cNvSpPr>
          <p:nvPr/>
        </p:nvSpPr>
        <p:spPr bwMode="auto">
          <a:xfrm>
            <a:off x="4586067" y="2197479"/>
            <a:ext cx="38777" cy="41361"/>
          </a:xfrm>
          <a:custGeom>
            <a:avLst/>
            <a:gdLst>
              <a:gd name="T0" fmla="*/ 17 w 49"/>
              <a:gd name="T1" fmla="*/ 46 h 50"/>
              <a:gd name="T2" fmla="*/ 4 w 49"/>
              <a:gd name="T3" fmla="*/ 17 h 50"/>
              <a:gd name="T4" fmla="*/ 32 w 49"/>
              <a:gd name="T5" fmla="*/ 4 h 50"/>
              <a:gd name="T6" fmla="*/ 45 w 49"/>
              <a:gd name="T7" fmla="*/ 32 h 50"/>
              <a:gd name="T8" fmla="*/ 17 w 49"/>
              <a:gd name="T9" fmla="*/ 4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17" y="46"/>
                </a:moveTo>
                <a:cubicBezTo>
                  <a:pt x="5" y="41"/>
                  <a:pt x="0" y="29"/>
                  <a:pt x="4" y="17"/>
                </a:cubicBezTo>
                <a:cubicBezTo>
                  <a:pt x="8" y="6"/>
                  <a:pt x="20" y="0"/>
                  <a:pt x="32" y="4"/>
                </a:cubicBezTo>
                <a:cubicBezTo>
                  <a:pt x="43" y="8"/>
                  <a:pt x="49" y="21"/>
                  <a:pt x="45" y="32"/>
                </a:cubicBezTo>
                <a:cubicBezTo>
                  <a:pt x="41" y="44"/>
                  <a:pt x="28" y="50"/>
                  <a:pt x="17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442"/>
          <p:cNvSpPr>
            <a:spLocks/>
          </p:cNvSpPr>
          <p:nvPr/>
        </p:nvSpPr>
        <p:spPr bwMode="auto">
          <a:xfrm>
            <a:off x="3722658" y="1884688"/>
            <a:ext cx="38777" cy="38777"/>
          </a:xfrm>
          <a:custGeom>
            <a:avLst/>
            <a:gdLst>
              <a:gd name="T0" fmla="*/ 17 w 49"/>
              <a:gd name="T1" fmla="*/ 45 h 49"/>
              <a:gd name="T2" fmla="*/ 4 w 49"/>
              <a:gd name="T3" fmla="*/ 17 h 49"/>
              <a:gd name="T4" fmla="*/ 32 w 49"/>
              <a:gd name="T5" fmla="*/ 4 h 49"/>
              <a:gd name="T6" fmla="*/ 45 w 49"/>
              <a:gd name="T7" fmla="*/ 32 h 49"/>
              <a:gd name="T8" fmla="*/ 17 w 49"/>
              <a:gd name="T9" fmla="*/ 4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7" y="45"/>
                </a:moveTo>
                <a:cubicBezTo>
                  <a:pt x="6" y="41"/>
                  <a:pt x="0" y="29"/>
                  <a:pt x="4" y="17"/>
                </a:cubicBezTo>
                <a:cubicBezTo>
                  <a:pt x="8" y="6"/>
                  <a:pt x="21" y="0"/>
                  <a:pt x="32" y="4"/>
                </a:cubicBezTo>
                <a:cubicBezTo>
                  <a:pt x="43" y="8"/>
                  <a:pt x="49" y="21"/>
                  <a:pt x="45" y="32"/>
                </a:cubicBezTo>
                <a:cubicBezTo>
                  <a:pt x="41" y="44"/>
                  <a:pt x="28" y="49"/>
                  <a:pt x="17" y="4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443"/>
          <p:cNvSpPr>
            <a:spLocks/>
          </p:cNvSpPr>
          <p:nvPr/>
        </p:nvSpPr>
        <p:spPr bwMode="auto">
          <a:xfrm>
            <a:off x="3996674" y="2474081"/>
            <a:ext cx="38777" cy="38777"/>
          </a:xfrm>
          <a:custGeom>
            <a:avLst/>
            <a:gdLst>
              <a:gd name="T0" fmla="*/ 4 w 49"/>
              <a:gd name="T1" fmla="*/ 17 h 49"/>
              <a:gd name="T2" fmla="*/ 32 w 49"/>
              <a:gd name="T3" fmla="*/ 4 h 49"/>
              <a:gd name="T4" fmla="*/ 45 w 49"/>
              <a:gd name="T5" fmla="*/ 32 h 49"/>
              <a:gd name="T6" fmla="*/ 17 w 49"/>
              <a:gd name="T7" fmla="*/ 45 h 49"/>
              <a:gd name="T8" fmla="*/ 4 w 49"/>
              <a:gd name="T9" fmla="*/ 1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4" y="17"/>
                </a:moveTo>
                <a:cubicBezTo>
                  <a:pt x="8" y="5"/>
                  <a:pt x="21" y="0"/>
                  <a:pt x="32" y="4"/>
                </a:cubicBezTo>
                <a:cubicBezTo>
                  <a:pt x="44" y="8"/>
                  <a:pt x="49" y="20"/>
                  <a:pt x="45" y="32"/>
                </a:cubicBezTo>
                <a:cubicBezTo>
                  <a:pt x="41" y="43"/>
                  <a:pt x="29" y="49"/>
                  <a:pt x="17" y="45"/>
                </a:cubicBezTo>
                <a:cubicBezTo>
                  <a:pt x="6" y="41"/>
                  <a:pt x="0" y="28"/>
                  <a:pt x="4" y="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444"/>
          <p:cNvSpPr>
            <a:spLocks/>
          </p:cNvSpPr>
          <p:nvPr/>
        </p:nvSpPr>
        <p:spPr bwMode="auto">
          <a:xfrm>
            <a:off x="4309465" y="1610673"/>
            <a:ext cx="41361" cy="38777"/>
          </a:xfrm>
          <a:custGeom>
            <a:avLst/>
            <a:gdLst>
              <a:gd name="T0" fmla="*/ 4 w 50"/>
              <a:gd name="T1" fmla="*/ 17 h 49"/>
              <a:gd name="T2" fmla="*/ 32 w 50"/>
              <a:gd name="T3" fmla="*/ 4 h 49"/>
              <a:gd name="T4" fmla="*/ 46 w 50"/>
              <a:gd name="T5" fmla="*/ 32 h 49"/>
              <a:gd name="T6" fmla="*/ 17 w 50"/>
              <a:gd name="T7" fmla="*/ 45 h 49"/>
              <a:gd name="T8" fmla="*/ 4 w 50"/>
              <a:gd name="T9" fmla="*/ 1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4" y="17"/>
                </a:moveTo>
                <a:cubicBezTo>
                  <a:pt x="9" y="6"/>
                  <a:pt x="21" y="0"/>
                  <a:pt x="32" y="4"/>
                </a:cubicBezTo>
                <a:cubicBezTo>
                  <a:pt x="44" y="8"/>
                  <a:pt x="50" y="21"/>
                  <a:pt x="46" y="32"/>
                </a:cubicBezTo>
                <a:cubicBezTo>
                  <a:pt x="41" y="43"/>
                  <a:pt x="29" y="49"/>
                  <a:pt x="17" y="45"/>
                </a:cubicBezTo>
                <a:cubicBezTo>
                  <a:pt x="6" y="41"/>
                  <a:pt x="0" y="28"/>
                  <a:pt x="4" y="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445"/>
          <p:cNvSpPr>
            <a:spLocks/>
          </p:cNvSpPr>
          <p:nvPr/>
        </p:nvSpPr>
        <p:spPr bwMode="auto">
          <a:xfrm>
            <a:off x="4606747" y="2122513"/>
            <a:ext cx="38777" cy="36191"/>
          </a:xfrm>
          <a:custGeom>
            <a:avLst/>
            <a:gdLst>
              <a:gd name="T0" fmla="*/ 20 w 47"/>
              <a:gd name="T1" fmla="*/ 45 h 47"/>
              <a:gd name="T2" fmla="*/ 2 w 47"/>
              <a:gd name="T3" fmla="*/ 20 h 47"/>
              <a:gd name="T4" fmla="*/ 27 w 47"/>
              <a:gd name="T5" fmla="*/ 2 h 47"/>
              <a:gd name="T6" fmla="*/ 45 w 47"/>
              <a:gd name="T7" fmla="*/ 27 h 47"/>
              <a:gd name="T8" fmla="*/ 20 w 47"/>
              <a:gd name="T9" fmla="*/ 4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0" y="45"/>
                </a:moveTo>
                <a:cubicBezTo>
                  <a:pt x="8" y="43"/>
                  <a:pt x="0" y="32"/>
                  <a:pt x="2" y="20"/>
                </a:cubicBezTo>
                <a:cubicBezTo>
                  <a:pt x="4" y="8"/>
                  <a:pt x="15" y="0"/>
                  <a:pt x="27" y="2"/>
                </a:cubicBezTo>
                <a:cubicBezTo>
                  <a:pt x="39" y="4"/>
                  <a:pt x="47" y="16"/>
                  <a:pt x="45" y="27"/>
                </a:cubicBezTo>
                <a:cubicBezTo>
                  <a:pt x="43" y="39"/>
                  <a:pt x="31" y="47"/>
                  <a:pt x="20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Freeform 446"/>
          <p:cNvSpPr>
            <a:spLocks/>
          </p:cNvSpPr>
          <p:nvPr/>
        </p:nvSpPr>
        <p:spPr bwMode="auto">
          <a:xfrm>
            <a:off x="3701978" y="1962240"/>
            <a:ext cx="36191" cy="38777"/>
          </a:xfrm>
          <a:custGeom>
            <a:avLst/>
            <a:gdLst>
              <a:gd name="T0" fmla="*/ 20 w 47"/>
              <a:gd name="T1" fmla="*/ 46 h 48"/>
              <a:gd name="T2" fmla="*/ 2 w 47"/>
              <a:gd name="T3" fmla="*/ 20 h 48"/>
              <a:gd name="T4" fmla="*/ 27 w 47"/>
              <a:gd name="T5" fmla="*/ 2 h 48"/>
              <a:gd name="T6" fmla="*/ 45 w 47"/>
              <a:gd name="T7" fmla="*/ 28 h 48"/>
              <a:gd name="T8" fmla="*/ 20 w 47"/>
              <a:gd name="T9" fmla="*/ 4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0" y="46"/>
                </a:moveTo>
                <a:cubicBezTo>
                  <a:pt x="8" y="43"/>
                  <a:pt x="0" y="32"/>
                  <a:pt x="2" y="20"/>
                </a:cubicBezTo>
                <a:cubicBezTo>
                  <a:pt x="4" y="8"/>
                  <a:pt x="15" y="0"/>
                  <a:pt x="27" y="2"/>
                </a:cubicBezTo>
                <a:cubicBezTo>
                  <a:pt x="39" y="5"/>
                  <a:pt x="47" y="16"/>
                  <a:pt x="45" y="28"/>
                </a:cubicBezTo>
                <a:cubicBezTo>
                  <a:pt x="43" y="40"/>
                  <a:pt x="31" y="48"/>
                  <a:pt x="20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447"/>
          <p:cNvSpPr>
            <a:spLocks/>
          </p:cNvSpPr>
          <p:nvPr/>
        </p:nvSpPr>
        <p:spPr bwMode="auto">
          <a:xfrm>
            <a:off x="4074226" y="2494761"/>
            <a:ext cx="38777" cy="38777"/>
          </a:xfrm>
          <a:custGeom>
            <a:avLst/>
            <a:gdLst>
              <a:gd name="T0" fmla="*/ 2 w 48"/>
              <a:gd name="T1" fmla="*/ 19 h 47"/>
              <a:gd name="T2" fmla="*/ 28 w 48"/>
              <a:gd name="T3" fmla="*/ 2 h 47"/>
              <a:gd name="T4" fmla="*/ 46 w 48"/>
              <a:gd name="T5" fmla="*/ 27 h 47"/>
              <a:gd name="T6" fmla="*/ 20 w 48"/>
              <a:gd name="T7" fmla="*/ 45 h 47"/>
              <a:gd name="T8" fmla="*/ 2 w 48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7">
                <a:moveTo>
                  <a:pt x="2" y="19"/>
                </a:moveTo>
                <a:cubicBezTo>
                  <a:pt x="5" y="8"/>
                  <a:pt x="16" y="0"/>
                  <a:pt x="28" y="2"/>
                </a:cubicBezTo>
                <a:cubicBezTo>
                  <a:pt x="40" y="4"/>
                  <a:pt x="48" y="15"/>
                  <a:pt x="46" y="27"/>
                </a:cubicBezTo>
                <a:cubicBezTo>
                  <a:pt x="43" y="39"/>
                  <a:pt x="32" y="47"/>
                  <a:pt x="20" y="45"/>
                </a:cubicBezTo>
                <a:cubicBezTo>
                  <a:pt x="8" y="43"/>
                  <a:pt x="0" y="31"/>
                  <a:pt x="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Freeform 448"/>
          <p:cNvSpPr>
            <a:spLocks/>
          </p:cNvSpPr>
          <p:nvPr/>
        </p:nvSpPr>
        <p:spPr bwMode="auto">
          <a:xfrm>
            <a:off x="4234499" y="1589992"/>
            <a:ext cx="36191" cy="36191"/>
          </a:xfrm>
          <a:custGeom>
            <a:avLst/>
            <a:gdLst>
              <a:gd name="T0" fmla="*/ 2 w 47"/>
              <a:gd name="T1" fmla="*/ 20 h 47"/>
              <a:gd name="T2" fmla="*/ 27 w 47"/>
              <a:gd name="T3" fmla="*/ 2 h 47"/>
              <a:gd name="T4" fmla="*/ 45 w 47"/>
              <a:gd name="T5" fmla="*/ 27 h 47"/>
              <a:gd name="T6" fmla="*/ 20 w 47"/>
              <a:gd name="T7" fmla="*/ 45 h 47"/>
              <a:gd name="T8" fmla="*/ 2 w 47"/>
              <a:gd name="T9" fmla="*/ 2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" y="20"/>
                </a:moveTo>
                <a:cubicBezTo>
                  <a:pt x="4" y="8"/>
                  <a:pt x="16" y="0"/>
                  <a:pt x="27" y="2"/>
                </a:cubicBezTo>
                <a:cubicBezTo>
                  <a:pt x="39" y="4"/>
                  <a:pt x="47" y="15"/>
                  <a:pt x="45" y="27"/>
                </a:cubicBezTo>
                <a:cubicBezTo>
                  <a:pt x="43" y="39"/>
                  <a:pt x="32" y="47"/>
                  <a:pt x="20" y="45"/>
                </a:cubicBezTo>
                <a:cubicBezTo>
                  <a:pt x="8" y="43"/>
                  <a:pt x="0" y="31"/>
                  <a:pt x="2" y="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Oval 449"/>
          <p:cNvSpPr>
            <a:spLocks noChangeArrowheads="1"/>
          </p:cNvSpPr>
          <p:nvPr/>
        </p:nvSpPr>
        <p:spPr bwMode="auto">
          <a:xfrm>
            <a:off x="2558362" y="2044962"/>
            <a:ext cx="36191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Oval 450"/>
          <p:cNvSpPr>
            <a:spLocks noChangeArrowheads="1"/>
          </p:cNvSpPr>
          <p:nvPr/>
        </p:nvSpPr>
        <p:spPr bwMode="auto">
          <a:xfrm>
            <a:off x="2655171" y="2044962"/>
            <a:ext cx="36191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Oval 451"/>
          <p:cNvSpPr>
            <a:spLocks noChangeArrowheads="1"/>
          </p:cNvSpPr>
          <p:nvPr/>
        </p:nvSpPr>
        <p:spPr bwMode="auto">
          <a:xfrm>
            <a:off x="2751980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Oval 452"/>
          <p:cNvSpPr>
            <a:spLocks noChangeArrowheads="1"/>
          </p:cNvSpPr>
          <p:nvPr/>
        </p:nvSpPr>
        <p:spPr bwMode="auto">
          <a:xfrm>
            <a:off x="2846205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Oval 453"/>
          <p:cNvSpPr>
            <a:spLocks noChangeArrowheads="1"/>
          </p:cNvSpPr>
          <p:nvPr/>
        </p:nvSpPr>
        <p:spPr bwMode="auto">
          <a:xfrm>
            <a:off x="2940430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Oval 454"/>
          <p:cNvSpPr>
            <a:spLocks noChangeArrowheads="1"/>
          </p:cNvSpPr>
          <p:nvPr/>
        </p:nvSpPr>
        <p:spPr bwMode="auto">
          <a:xfrm>
            <a:off x="3034655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Oval 455"/>
          <p:cNvSpPr>
            <a:spLocks noChangeArrowheads="1"/>
          </p:cNvSpPr>
          <p:nvPr/>
        </p:nvSpPr>
        <p:spPr bwMode="auto">
          <a:xfrm>
            <a:off x="3128880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Oval 456"/>
          <p:cNvSpPr>
            <a:spLocks noChangeArrowheads="1"/>
          </p:cNvSpPr>
          <p:nvPr/>
        </p:nvSpPr>
        <p:spPr bwMode="auto">
          <a:xfrm>
            <a:off x="3223105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Oval 457"/>
          <p:cNvSpPr>
            <a:spLocks noChangeArrowheads="1"/>
          </p:cNvSpPr>
          <p:nvPr/>
        </p:nvSpPr>
        <p:spPr bwMode="auto">
          <a:xfrm>
            <a:off x="3317330" y="2044962"/>
            <a:ext cx="36191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Oval 458"/>
          <p:cNvSpPr>
            <a:spLocks noChangeArrowheads="1"/>
          </p:cNvSpPr>
          <p:nvPr/>
        </p:nvSpPr>
        <p:spPr bwMode="auto">
          <a:xfrm>
            <a:off x="3414139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Oval 459"/>
          <p:cNvSpPr>
            <a:spLocks noChangeArrowheads="1"/>
          </p:cNvSpPr>
          <p:nvPr/>
        </p:nvSpPr>
        <p:spPr bwMode="auto">
          <a:xfrm>
            <a:off x="3508364" y="2044962"/>
            <a:ext cx="33607" cy="33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Oval 479"/>
          <p:cNvSpPr>
            <a:spLocks noChangeArrowheads="1"/>
          </p:cNvSpPr>
          <p:nvPr/>
        </p:nvSpPr>
        <p:spPr bwMode="auto">
          <a:xfrm>
            <a:off x="2301280" y="1962240"/>
            <a:ext cx="196464" cy="199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Oval 480"/>
          <p:cNvSpPr>
            <a:spLocks noChangeArrowheads="1"/>
          </p:cNvSpPr>
          <p:nvPr/>
        </p:nvSpPr>
        <p:spPr bwMode="auto">
          <a:xfrm>
            <a:off x="2340055" y="2001015"/>
            <a:ext cx="118913" cy="118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Oval 478"/>
          <p:cNvSpPr>
            <a:spLocks noChangeArrowheads="1"/>
          </p:cNvSpPr>
          <p:nvPr/>
        </p:nvSpPr>
        <p:spPr bwMode="auto">
          <a:xfrm>
            <a:off x="3613633" y="3873888"/>
            <a:ext cx="33607" cy="3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" name="Oval 339"/>
          <p:cNvSpPr>
            <a:spLocks noChangeArrowheads="1"/>
          </p:cNvSpPr>
          <p:nvPr/>
        </p:nvSpPr>
        <p:spPr bwMode="auto">
          <a:xfrm>
            <a:off x="3687272" y="3873888"/>
            <a:ext cx="33607" cy="3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Freeform 343"/>
          <p:cNvSpPr>
            <a:spLocks/>
          </p:cNvSpPr>
          <p:nvPr/>
        </p:nvSpPr>
        <p:spPr bwMode="auto">
          <a:xfrm>
            <a:off x="3701977" y="3951439"/>
            <a:ext cx="36191" cy="38777"/>
          </a:xfrm>
          <a:custGeom>
            <a:avLst/>
            <a:gdLst>
              <a:gd name="T0" fmla="*/ 20 w 47"/>
              <a:gd name="T1" fmla="*/ 2 h 47"/>
              <a:gd name="T2" fmla="*/ 45 w 47"/>
              <a:gd name="T3" fmla="*/ 20 h 47"/>
              <a:gd name="T4" fmla="*/ 27 w 47"/>
              <a:gd name="T5" fmla="*/ 45 h 47"/>
              <a:gd name="T6" fmla="*/ 2 w 47"/>
              <a:gd name="T7" fmla="*/ 27 h 47"/>
              <a:gd name="T8" fmla="*/ 20 w 47"/>
              <a:gd name="T9" fmla="*/ 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0" y="2"/>
                </a:moveTo>
                <a:cubicBezTo>
                  <a:pt x="31" y="0"/>
                  <a:pt x="43" y="8"/>
                  <a:pt x="45" y="20"/>
                </a:cubicBezTo>
                <a:cubicBezTo>
                  <a:pt x="47" y="32"/>
                  <a:pt x="39" y="43"/>
                  <a:pt x="27" y="45"/>
                </a:cubicBezTo>
                <a:cubicBezTo>
                  <a:pt x="15" y="47"/>
                  <a:pt x="4" y="39"/>
                  <a:pt x="2" y="27"/>
                </a:cubicBezTo>
                <a:cubicBezTo>
                  <a:pt x="0" y="16"/>
                  <a:pt x="8" y="4"/>
                  <a:pt x="20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Freeform 370"/>
          <p:cNvSpPr>
            <a:spLocks/>
          </p:cNvSpPr>
          <p:nvPr/>
        </p:nvSpPr>
        <p:spPr bwMode="auto">
          <a:xfrm>
            <a:off x="3701977" y="3791166"/>
            <a:ext cx="36191" cy="38777"/>
          </a:xfrm>
          <a:custGeom>
            <a:avLst/>
            <a:gdLst>
              <a:gd name="T0" fmla="*/ 20 w 47"/>
              <a:gd name="T1" fmla="*/ 46 h 48"/>
              <a:gd name="T2" fmla="*/ 2 w 47"/>
              <a:gd name="T3" fmla="*/ 20 h 48"/>
              <a:gd name="T4" fmla="*/ 27 w 47"/>
              <a:gd name="T5" fmla="*/ 2 h 48"/>
              <a:gd name="T6" fmla="*/ 45 w 47"/>
              <a:gd name="T7" fmla="*/ 28 h 48"/>
              <a:gd name="T8" fmla="*/ 20 w 47"/>
              <a:gd name="T9" fmla="*/ 4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0" y="46"/>
                </a:moveTo>
                <a:cubicBezTo>
                  <a:pt x="8" y="43"/>
                  <a:pt x="0" y="32"/>
                  <a:pt x="2" y="20"/>
                </a:cubicBezTo>
                <a:cubicBezTo>
                  <a:pt x="4" y="8"/>
                  <a:pt x="15" y="0"/>
                  <a:pt x="27" y="2"/>
                </a:cubicBezTo>
                <a:cubicBezTo>
                  <a:pt x="39" y="4"/>
                  <a:pt x="47" y="16"/>
                  <a:pt x="45" y="28"/>
                </a:cubicBezTo>
                <a:cubicBezTo>
                  <a:pt x="43" y="40"/>
                  <a:pt x="31" y="48"/>
                  <a:pt x="20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" name="Oval 337"/>
          <p:cNvSpPr>
            <a:spLocks noChangeArrowheads="1"/>
          </p:cNvSpPr>
          <p:nvPr/>
        </p:nvSpPr>
        <p:spPr bwMode="auto">
          <a:xfrm>
            <a:off x="4154362" y="4334028"/>
            <a:ext cx="36191" cy="3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Oval 338"/>
          <p:cNvSpPr>
            <a:spLocks noChangeArrowheads="1"/>
          </p:cNvSpPr>
          <p:nvPr/>
        </p:nvSpPr>
        <p:spPr bwMode="auto">
          <a:xfrm>
            <a:off x="4154362" y="3413748"/>
            <a:ext cx="36191" cy="3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Oval 340"/>
          <p:cNvSpPr>
            <a:spLocks noChangeArrowheads="1"/>
          </p:cNvSpPr>
          <p:nvPr/>
        </p:nvSpPr>
        <p:spPr bwMode="auto">
          <a:xfrm>
            <a:off x="4614502" y="3873888"/>
            <a:ext cx="36191" cy="3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" name="Freeform 341"/>
          <p:cNvSpPr>
            <a:spLocks/>
          </p:cNvSpPr>
          <p:nvPr/>
        </p:nvSpPr>
        <p:spPr bwMode="auto">
          <a:xfrm>
            <a:off x="4234498" y="4326273"/>
            <a:ext cx="36191" cy="36191"/>
          </a:xfrm>
          <a:custGeom>
            <a:avLst/>
            <a:gdLst>
              <a:gd name="T0" fmla="*/ 2 w 47"/>
              <a:gd name="T1" fmla="*/ 27 h 47"/>
              <a:gd name="T2" fmla="*/ 20 w 47"/>
              <a:gd name="T3" fmla="*/ 2 h 47"/>
              <a:gd name="T4" fmla="*/ 45 w 47"/>
              <a:gd name="T5" fmla="*/ 19 h 47"/>
              <a:gd name="T6" fmla="*/ 27 w 47"/>
              <a:gd name="T7" fmla="*/ 45 h 47"/>
              <a:gd name="T8" fmla="*/ 2 w 47"/>
              <a:gd name="T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" y="27"/>
                </a:moveTo>
                <a:cubicBezTo>
                  <a:pt x="0" y="15"/>
                  <a:pt x="8" y="4"/>
                  <a:pt x="20" y="2"/>
                </a:cubicBezTo>
                <a:cubicBezTo>
                  <a:pt x="32" y="0"/>
                  <a:pt x="43" y="8"/>
                  <a:pt x="45" y="19"/>
                </a:cubicBezTo>
                <a:cubicBezTo>
                  <a:pt x="47" y="31"/>
                  <a:pt x="39" y="43"/>
                  <a:pt x="27" y="45"/>
                </a:cubicBezTo>
                <a:cubicBezTo>
                  <a:pt x="16" y="47"/>
                  <a:pt x="4" y="39"/>
                  <a:pt x="2" y="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Freeform 342"/>
          <p:cNvSpPr>
            <a:spLocks/>
          </p:cNvSpPr>
          <p:nvPr/>
        </p:nvSpPr>
        <p:spPr bwMode="auto">
          <a:xfrm>
            <a:off x="4074225" y="3418918"/>
            <a:ext cx="38777" cy="38777"/>
          </a:xfrm>
          <a:custGeom>
            <a:avLst/>
            <a:gdLst>
              <a:gd name="T0" fmla="*/ 2 w 48"/>
              <a:gd name="T1" fmla="*/ 27 h 47"/>
              <a:gd name="T2" fmla="*/ 20 w 48"/>
              <a:gd name="T3" fmla="*/ 2 h 47"/>
              <a:gd name="T4" fmla="*/ 46 w 48"/>
              <a:gd name="T5" fmla="*/ 19 h 47"/>
              <a:gd name="T6" fmla="*/ 28 w 48"/>
              <a:gd name="T7" fmla="*/ 45 h 47"/>
              <a:gd name="T8" fmla="*/ 2 w 48"/>
              <a:gd name="T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7">
                <a:moveTo>
                  <a:pt x="2" y="27"/>
                </a:moveTo>
                <a:cubicBezTo>
                  <a:pt x="0" y="15"/>
                  <a:pt x="8" y="4"/>
                  <a:pt x="20" y="2"/>
                </a:cubicBezTo>
                <a:cubicBezTo>
                  <a:pt x="32" y="0"/>
                  <a:pt x="43" y="8"/>
                  <a:pt x="46" y="19"/>
                </a:cubicBezTo>
                <a:cubicBezTo>
                  <a:pt x="48" y="31"/>
                  <a:pt x="40" y="43"/>
                  <a:pt x="28" y="45"/>
                </a:cubicBezTo>
                <a:cubicBezTo>
                  <a:pt x="16" y="47"/>
                  <a:pt x="5" y="39"/>
                  <a:pt x="2" y="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Freeform 344"/>
          <p:cNvSpPr>
            <a:spLocks/>
          </p:cNvSpPr>
          <p:nvPr/>
        </p:nvSpPr>
        <p:spPr bwMode="auto">
          <a:xfrm>
            <a:off x="4606746" y="3791166"/>
            <a:ext cx="38777" cy="38777"/>
          </a:xfrm>
          <a:custGeom>
            <a:avLst/>
            <a:gdLst>
              <a:gd name="T0" fmla="*/ 20 w 47"/>
              <a:gd name="T1" fmla="*/ 2 h 48"/>
              <a:gd name="T2" fmla="*/ 45 w 47"/>
              <a:gd name="T3" fmla="*/ 20 h 48"/>
              <a:gd name="T4" fmla="*/ 27 w 47"/>
              <a:gd name="T5" fmla="*/ 46 h 48"/>
              <a:gd name="T6" fmla="*/ 2 w 47"/>
              <a:gd name="T7" fmla="*/ 28 h 48"/>
              <a:gd name="T8" fmla="*/ 20 w 47"/>
              <a:gd name="T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0" y="2"/>
                </a:moveTo>
                <a:cubicBezTo>
                  <a:pt x="31" y="0"/>
                  <a:pt x="43" y="8"/>
                  <a:pt x="45" y="20"/>
                </a:cubicBezTo>
                <a:cubicBezTo>
                  <a:pt x="47" y="32"/>
                  <a:pt x="39" y="43"/>
                  <a:pt x="27" y="46"/>
                </a:cubicBezTo>
                <a:cubicBezTo>
                  <a:pt x="15" y="48"/>
                  <a:pt x="4" y="40"/>
                  <a:pt x="2" y="28"/>
                </a:cubicBezTo>
                <a:cubicBezTo>
                  <a:pt x="0" y="16"/>
                  <a:pt x="8" y="4"/>
                  <a:pt x="20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Freeform 345"/>
          <p:cNvSpPr>
            <a:spLocks/>
          </p:cNvSpPr>
          <p:nvPr/>
        </p:nvSpPr>
        <p:spPr bwMode="auto">
          <a:xfrm>
            <a:off x="4309466" y="4303007"/>
            <a:ext cx="41361" cy="41361"/>
          </a:xfrm>
          <a:custGeom>
            <a:avLst/>
            <a:gdLst>
              <a:gd name="T0" fmla="*/ 4 w 50"/>
              <a:gd name="T1" fmla="*/ 33 h 50"/>
              <a:gd name="T2" fmla="*/ 17 w 50"/>
              <a:gd name="T3" fmla="*/ 5 h 50"/>
              <a:gd name="T4" fmla="*/ 46 w 50"/>
              <a:gd name="T5" fmla="*/ 18 h 50"/>
              <a:gd name="T6" fmla="*/ 32 w 50"/>
              <a:gd name="T7" fmla="*/ 46 h 50"/>
              <a:gd name="T8" fmla="*/ 4 w 50"/>
              <a:gd name="T9" fmla="*/ 3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4" y="33"/>
                </a:moveTo>
                <a:cubicBezTo>
                  <a:pt x="0" y="21"/>
                  <a:pt x="6" y="9"/>
                  <a:pt x="17" y="5"/>
                </a:cubicBezTo>
                <a:cubicBezTo>
                  <a:pt x="29" y="0"/>
                  <a:pt x="41" y="6"/>
                  <a:pt x="46" y="18"/>
                </a:cubicBezTo>
                <a:cubicBezTo>
                  <a:pt x="50" y="29"/>
                  <a:pt x="44" y="42"/>
                  <a:pt x="32" y="46"/>
                </a:cubicBezTo>
                <a:cubicBezTo>
                  <a:pt x="21" y="50"/>
                  <a:pt x="9" y="44"/>
                  <a:pt x="4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" name="Freeform 346"/>
          <p:cNvSpPr>
            <a:spLocks/>
          </p:cNvSpPr>
          <p:nvPr/>
        </p:nvSpPr>
        <p:spPr bwMode="auto">
          <a:xfrm>
            <a:off x="3996673" y="3439598"/>
            <a:ext cx="38777" cy="38777"/>
          </a:xfrm>
          <a:custGeom>
            <a:avLst/>
            <a:gdLst>
              <a:gd name="T0" fmla="*/ 4 w 49"/>
              <a:gd name="T1" fmla="*/ 32 h 49"/>
              <a:gd name="T2" fmla="*/ 17 w 49"/>
              <a:gd name="T3" fmla="*/ 4 h 49"/>
              <a:gd name="T4" fmla="*/ 45 w 49"/>
              <a:gd name="T5" fmla="*/ 17 h 49"/>
              <a:gd name="T6" fmla="*/ 32 w 49"/>
              <a:gd name="T7" fmla="*/ 45 h 49"/>
              <a:gd name="T8" fmla="*/ 4 w 49"/>
              <a:gd name="T9" fmla="*/ 3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4" y="32"/>
                </a:moveTo>
                <a:cubicBezTo>
                  <a:pt x="0" y="20"/>
                  <a:pt x="6" y="8"/>
                  <a:pt x="17" y="4"/>
                </a:cubicBezTo>
                <a:cubicBezTo>
                  <a:pt x="29" y="0"/>
                  <a:pt x="41" y="5"/>
                  <a:pt x="45" y="17"/>
                </a:cubicBezTo>
                <a:cubicBezTo>
                  <a:pt x="49" y="28"/>
                  <a:pt x="44" y="41"/>
                  <a:pt x="32" y="45"/>
                </a:cubicBezTo>
                <a:cubicBezTo>
                  <a:pt x="21" y="49"/>
                  <a:pt x="8" y="43"/>
                  <a:pt x="4" y="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Freeform 347"/>
          <p:cNvSpPr>
            <a:spLocks/>
          </p:cNvSpPr>
          <p:nvPr/>
        </p:nvSpPr>
        <p:spPr bwMode="auto">
          <a:xfrm>
            <a:off x="3722657" y="4028991"/>
            <a:ext cx="38777" cy="38777"/>
          </a:xfrm>
          <a:custGeom>
            <a:avLst/>
            <a:gdLst>
              <a:gd name="T0" fmla="*/ 17 w 49"/>
              <a:gd name="T1" fmla="*/ 4 h 50"/>
              <a:gd name="T2" fmla="*/ 45 w 49"/>
              <a:gd name="T3" fmla="*/ 17 h 50"/>
              <a:gd name="T4" fmla="*/ 32 w 49"/>
              <a:gd name="T5" fmla="*/ 45 h 50"/>
              <a:gd name="T6" fmla="*/ 4 w 49"/>
              <a:gd name="T7" fmla="*/ 32 h 50"/>
              <a:gd name="T8" fmla="*/ 17 w 49"/>
              <a:gd name="T9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17" y="4"/>
                </a:moveTo>
                <a:cubicBezTo>
                  <a:pt x="28" y="0"/>
                  <a:pt x="41" y="6"/>
                  <a:pt x="45" y="17"/>
                </a:cubicBezTo>
                <a:cubicBezTo>
                  <a:pt x="49" y="29"/>
                  <a:pt x="43" y="41"/>
                  <a:pt x="32" y="45"/>
                </a:cubicBezTo>
                <a:cubicBezTo>
                  <a:pt x="21" y="50"/>
                  <a:pt x="8" y="44"/>
                  <a:pt x="4" y="32"/>
                </a:cubicBezTo>
                <a:cubicBezTo>
                  <a:pt x="0" y="21"/>
                  <a:pt x="6" y="8"/>
                  <a:pt x="17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Freeform 348"/>
          <p:cNvSpPr>
            <a:spLocks/>
          </p:cNvSpPr>
          <p:nvPr/>
        </p:nvSpPr>
        <p:spPr bwMode="auto">
          <a:xfrm>
            <a:off x="4586066" y="3713614"/>
            <a:ext cx="38777" cy="38777"/>
          </a:xfrm>
          <a:custGeom>
            <a:avLst/>
            <a:gdLst>
              <a:gd name="T0" fmla="*/ 17 w 49"/>
              <a:gd name="T1" fmla="*/ 4 h 49"/>
              <a:gd name="T2" fmla="*/ 45 w 49"/>
              <a:gd name="T3" fmla="*/ 17 h 49"/>
              <a:gd name="T4" fmla="*/ 32 w 49"/>
              <a:gd name="T5" fmla="*/ 45 h 49"/>
              <a:gd name="T6" fmla="*/ 4 w 49"/>
              <a:gd name="T7" fmla="*/ 32 h 49"/>
              <a:gd name="T8" fmla="*/ 17 w 49"/>
              <a:gd name="T9" fmla="*/ 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7" y="4"/>
                </a:moveTo>
                <a:cubicBezTo>
                  <a:pt x="28" y="0"/>
                  <a:pt x="41" y="6"/>
                  <a:pt x="45" y="17"/>
                </a:cubicBezTo>
                <a:cubicBezTo>
                  <a:pt x="49" y="29"/>
                  <a:pt x="43" y="41"/>
                  <a:pt x="32" y="45"/>
                </a:cubicBezTo>
                <a:cubicBezTo>
                  <a:pt x="20" y="49"/>
                  <a:pt x="8" y="44"/>
                  <a:pt x="4" y="32"/>
                </a:cubicBezTo>
                <a:cubicBezTo>
                  <a:pt x="0" y="21"/>
                  <a:pt x="5" y="8"/>
                  <a:pt x="17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Freeform 349"/>
          <p:cNvSpPr>
            <a:spLocks/>
          </p:cNvSpPr>
          <p:nvPr/>
        </p:nvSpPr>
        <p:spPr bwMode="auto">
          <a:xfrm>
            <a:off x="4381847" y="4269402"/>
            <a:ext cx="41361" cy="41361"/>
          </a:xfrm>
          <a:custGeom>
            <a:avLst/>
            <a:gdLst>
              <a:gd name="T0" fmla="*/ 6 w 50"/>
              <a:gd name="T1" fmla="*/ 36 h 50"/>
              <a:gd name="T2" fmla="*/ 14 w 50"/>
              <a:gd name="T3" fmla="*/ 6 h 50"/>
              <a:gd name="T4" fmla="*/ 44 w 50"/>
              <a:gd name="T5" fmla="*/ 14 h 50"/>
              <a:gd name="T6" fmla="*/ 36 w 50"/>
              <a:gd name="T7" fmla="*/ 44 h 50"/>
              <a:gd name="T8" fmla="*/ 6 w 50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36"/>
                </a:moveTo>
                <a:cubicBezTo>
                  <a:pt x="0" y="25"/>
                  <a:pt x="4" y="12"/>
                  <a:pt x="14" y="6"/>
                </a:cubicBezTo>
                <a:cubicBezTo>
                  <a:pt x="25" y="0"/>
                  <a:pt x="38" y="3"/>
                  <a:pt x="44" y="14"/>
                </a:cubicBezTo>
                <a:cubicBezTo>
                  <a:pt x="50" y="24"/>
                  <a:pt x="47" y="38"/>
                  <a:pt x="36" y="44"/>
                </a:cubicBezTo>
                <a:cubicBezTo>
                  <a:pt x="26" y="50"/>
                  <a:pt x="12" y="46"/>
                  <a:pt x="6" y="3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 350"/>
          <p:cNvSpPr>
            <a:spLocks/>
          </p:cNvSpPr>
          <p:nvPr/>
        </p:nvSpPr>
        <p:spPr bwMode="auto">
          <a:xfrm>
            <a:off x="3921707" y="3473205"/>
            <a:ext cx="41361" cy="38777"/>
          </a:xfrm>
          <a:custGeom>
            <a:avLst/>
            <a:gdLst>
              <a:gd name="T0" fmla="*/ 6 w 50"/>
              <a:gd name="T1" fmla="*/ 36 h 50"/>
              <a:gd name="T2" fmla="*/ 15 w 50"/>
              <a:gd name="T3" fmla="*/ 6 h 50"/>
              <a:gd name="T4" fmla="*/ 44 w 50"/>
              <a:gd name="T5" fmla="*/ 14 h 50"/>
              <a:gd name="T6" fmla="*/ 36 w 50"/>
              <a:gd name="T7" fmla="*/ 44 h 50"/>
              <a:gd name="T8" fmla="*/ 6 w 50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36"/>
                </a:moveTo>
                <a:cubicBezTo>
                  <a:pt x="0" y="25"/>
                  <a:pt x="4" y="12"/>
                  <a:pt x="15" y="6"/>
                </a:cubicBezTo>
                <a:cubicBezTo>
                  <a:pt x="25" y="0"/>
                  <a:pt x="38" y="3"/>
                  <a:pt x="44" y="14"/>
                </a:cubicBezTo>
                <a:cubicBezTo>
                  <a:pt x="50" y="24"/>
                  <a:pt x="47" y="38"/>
                  <a:pt x="36" y="44"/>
                </a:cubicBezTo>
                <a:cubicBezTo>
                  <a:pt x="26" y="50"/>
                  <a:pt x="13" y="46"/>
                  <a:pt x="6" y="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Freeform 351"/>
          <p:cNvSpPr>
            <a:spLocks/>
          </p:cNvSpPr>
          <p:nvPr/>
        </p:nvSpPr>
        <p:spPr bwMode="auto">
          <a:xfrm>
            <a:off x="3753678" y="4101373"/>
            <a:ext cx="41361" cy="38777"/>
          </a:xfrm>
          <a:custGeom>
            <a:avLst/>
            <a:gdLst>
              <a:gd name="T0" fmla="*/ 14 w 50"/>
              <a:gd name="T1" fmla="*/ 6 h 50"/>
              <a:gd name="T2" fmla="*/ 44 w 50"/>
              <a:gd name="T3" fmla="*/ 14 h 50"/>
              <a:gd name="T4" fmla="*/ 36 w 50"/>
              <a:gd name="T5" fmla="*/ 44 h 50"/>
              <a:gd name="T6" fmla="*/ 6 w 50"/>
              <a:gd name="T7" fmla="*/ 36 h 50"/>
              <a:gd name="T8" fmla="*/ 14 w 50"/>
              <a:gd name="T9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6"/>
                </a:moveTo>
                <a:cubicBezTo>
                  <a:pt x="25" y="0"/>
                  <a:pt x="38" y="4"/>
                  <a:pt x="44" y="14"/>
                </a:cubicBezTo>
                <a:cubicBezTo>
                  <a:pt x="50" y="25"/>
                  <a:pt x="46" y="38"/>
                  <a:pt x="36" y="44"/>
                </a:cubicBezTo>
                <a:cubicBezTo>
                  <a:pt x="25" y="50"/>
                  <a:pt x="12" y="47"/>
                  <a:pt x="6" y="36"/>
                </a:cubicBezTo>
                <a:cubicBezTo>
                  <a:pt x="0" y="26"/>
                  <a:pt x="4" y="12"/>
                  <a:pt x="14" y="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Freeform 352"/>
          <p:cNvSpPr>
            <a:spLocks/>
          </p:cNvSpPr>
          <p:nvPr/>
        </p:nvSpPr>
        <p:spPr bwMode="auto">
          <a:xfrm>
            <a:off x="4552461" y="3641233"/>
            <a:ext cx="38777" cy="38777"/>
          </a:xfrm>
          <a:custGeom>
            <a:avLst/>
            <a:gdLst>
              <a:gd name="T0" fmla="*/ 14 w 50"/>
              <a:gd name="T1" fmla="*/ 6 h 50"/>
              <a:gd name="T2" fmla="*/ 44 w 50"/>
              <a:gd name="T3" fmla="*/ 14 h 50"/>
              <a:gd name="T4" fmla="*/ 36 w 50"/>
              <a:gd name="T5" fmla="*/ 44 h 50"/>
              <a:gd name="T6" fmla="*/ 6 w 50"/>
              <a:gd name="T7" fmla="*/ 36 h 50"/>
              <a:gd name="T8" fmla="*/ 14 w 50"/>
              <a:gd name="T9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6"/>
                </a:moveTo>
                <a:cubicBezTo>
                  <a:pt x="24" y="0"/>
                  <a:pt x="38" y="4"/>
                  <a:pt x="44" y="14"/>
                </a:cubicBezTo>
                <a:cubicBezTo>
                  <a:pt x="50" y="25"/>
                  <a:pt x="46" y="38"/>
                  <a:pt x="36" y="44"/>
                </a:cubicBezTo>
                <a:cubicBezTo>
                  <a:pt x="25" y="50"/>
                  <a:pt x="12" y="47"/>
                  <a:pt x="6" y="36"/>
                </a:cubicBezTo>
                <a:cubicBezTo>
                  <a:pt x="0" y="26"/>
                  <a:pt x="3" y="12"/>
                  <a:pt x="14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Freeform 353"/>
          <p:cNvSpPr>
            <a:spLocks/>
          </p:cNvSpPr>
          <p:nvPr/>
        </p:nvSpPr>
        <p:spPr bwMode="auto">
          <a:xfrm>
            <a:off x="4449059" y="4222871"/>
            <a:ext cx="38777" cy="38777"/>
          </a:xfrm>
          <a:custGeom>
            <a:avLst/>
            <a:gdLst>
              <a:gd name="T0" fmla="*/ 8 w 49"/>
              <a:gd name="T1" fmla="*/ 39 h 49"/>
              <a:gd name="T2" fmla="*/ 11 w 49"/>
              <a:gd name="T3" fmla="*/ 8 h 49"/>
              <a:gd name="T4" fmla="*/ 42 w 49"/>
              <a:gd name="T5" fmla="*/ 11 h 49"/>
              <a:gd name="T6" fmla="*/ 39 w 49"/>
              <a:gd name="T7" fmla="*/ 42 h 49"/>
              <a:gd name="T8" fmla="*/ 8 w 49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39"/>
                </a:moveTo>
                <a:cubicBezTo>
                  <a:pt x="0" y="30"/>
                  <a:pt x="1" y="16"/>
                  <a:pt x="11" y="8"/>
                </a:cubicBezTo>
                <a:cubicBezTo>
                  <a:pt x="20" y="0"/>
                  <a:pt x="34" y="2"/>
                  <a:pt x="42" y="11"/>
                </a:cubicBezTo>
                <a:cubicBezTo>
                  <a:pt x="49" y="20"/>
                  <a:pt x="48" y="34"/>
                  <a:pt x="39" y="42"/>
                </a:cubicBezTo>
                <a:cubicBezTo>
                  <a:pt x="30" y="49"/>
                  <a:pt x="16" y="48"/>
                  <a:pt x="8" y="3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Freeform 354"/>
          <p:cNvSpPr>
            <a:spLocks/>
          </p:cNvSpPr>
          <p:nvPr/>
        </p:nvSpPr>
        <p:spPr bwMode="auto">
          <a:xfrm>
            <a:off x="3857080" y="3519736"/>
            <a:ext cx="41361" cy="38777"/>
          </a:xfrm>
          <a:custGeom>
            <a:avLst/>
            <a:gdLst>
              <a:gd name="T0" fmla="*/ 8 w 50"/>
              <a:gd name="T1" fmla="*/ 39 h 49"/>
              <a:gd name="T2" fmla="*/ 11 w 50"/>
              <a:gd name="T3" fmla="*/ 8 h 49"/>
              <a:gd name="T4" fmla="*/ 42 w 50"/>
              <a:gd name="T5" fmla="*/ 11 h 49"/>
              <a:gd name="T6" fmla="*/ 39 w 50"/>
              <a:gd name="T7" fmla="*/ 41 h 49"/>
              <a:gd name="T8" fmla="*/ 8 w 50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8" y="39"/>
                </a:moveTo>
                <a:cubicBezTo>
                  <a:pt x="0" y="29"/>
                  <a:pt x="2" y="16"/>
                  <a:pt x="11" y="8"/>
                </a:cubicBezTo>
                <a:cubicBezTo>
                  <a:pt x="20" y="0"/>
                  <a:pt x="34" y="1"/>
                  <a:pt x="42" y="11"/>
                </a:cubicBezTo>
                <a:cubicBezTo>
                  <a:pt x="50" y="20"/>
                  <a:pt x="48" y="34"/>
                  <a:pt x="39" y="41"/>
                </a:cubicBezTo>
                <a:cubicBezTo>
                  <a:pt x="30" y="49"/>
                  <a:pt x="16" y="48"/>
                  <a:pt x="8" y="3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Freeform 355"/>
          <p:cNvSpPr>
            <a:spLocks/>
          </p:cNvSpPr>
          <p:nvPr/>
        </p:nvSpPr>
        <p:spPr bwMode="auto">
          <a:xfrm>
            <a:off x="3800209" y="4166000"/>
            <a:ext cx="38777" cy="41361"/>
          </a:xfrm>
          <a:custGeom>
            <a:avLst/>
            <a:gdLst>
              <a:gd name="T0" fmla="*/ 11 w 49"/>
              <a:gd name="T1" fmla="*/ 8 h 49"/>
              <a:gd name="T2" fmla="*/ 42 w 49"/>
              <a:gd name="T3" fmla="*/ 11 h 49"/>
              <a:gd name="T4" fmla="*/ 39 w 49"/>
              <a:gd name="T5" fmla="*/ 41 h 49"/>
              <a:gd name="T6" fmla="*/ 8 w 49"/>
              <a:gd name="T7" fmla="*/ 39 h 49"/>
              <a:gd name="T8" fmla="*/ 11 w 49"/>
              <a:gd name="T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1" y="8"/>
                </a:moveTo>
                <a:cubicBezTo>
                  <a:pt x="20" y="0"/>
                  <a:pt x="34" y="1"/>
                  <a:pt x="42" y="11"/>
                </a:cubicBezTo>
                <a:cubicBezTo>
                  <a:pt x="49" y="20"/>
                  <a:pt x="48" y="34"/>
                  <a:pt x="39" y="41"/>
                </a:cubicBezTo>
                <a:cubicBezTo>
                  <a:pt x="30" y="49"/>
                  <a:pt x="16" y="48"/>
                  <a:pt x="8" y="39"/>
                </a:cubicBezTo>
                <a:cubicBezTo>
                  <a:pt x="0" y="29"/>
                  <a:pt x="1" y="16"/>
                  <a:pt x="11" y="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Freeform 356"/>
          <p:cNvSpPr>
            <a:spLocks/>
          </p:cNvSpPr>
          <p:nvPr/>
        </p:nvSpPr>
        <p:spPr bwMode="auto">
          <a:xfrm>
            <a:off x="4505930" y="3576607"/>
            <a:ext cx="38777" cy="38777"/>
          </a:xfrm>
          <a:custGeom>
            <a:avLst/>
            <a:gdLst>
              <a:gd name="T0" fmla="*/ 11 w 50"/>
              <a:gd name="T1" fmla="*/ 8 h 49"/>
              <a:gd name="T2" fmla="*/ 42 w 50"/>
              <a:gd name="T3" fmla="*/ 11 h 49"/>
              <a:gd name="T4" fmla="*/ 39 w 50"/>
              <a:gd name="T5" fmla="*/ 42 h 49"/>
              <a:gd name="T6" fmla="*/ 8 w 50"/>
              <a:gd name="T7" fmla="*/ 39 h 49"/>
              <a:gd name="T8" fmla="*/ 11 w 50"/>
              <a:gd name="T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11" y="8"/>
                </a:moveTo>
                <a:cubicBezTo>
                  <a:pt x="20" y="0"/>
                  <a:pt x="34" y="2"/>
                  <a:pt x="42" y="11"/>
                </a:cubicBezTo>
                <a:cubicBezTo>
                  <a:pt x="50" y="20"/>
                  <a:pt x="48" y="34"/>
                  <a:pt x="39" y="42"/>
                </a:cubicBezTo>
                <a:cubicBezTo>
                  <a:pt x="30" y="49"/>
                  <a:pt x="16" y="48"/>
                  <a:pt x="8" y="39"/>
                </a:cubicBezTo>
                <a:cubicBezTo>
                  <a:pt x="0" y="30"/>
                  <a:pt x="2" y="16"/>
                  <a:pt x="11" y="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Freeform 357"/>
          <p:cNvSpPr>
            <a:spLocks/>
          </p:cNvSpPr>
          <p:nvPr/>
        </p:nvSpPr>
        <p:spPr bwMode="auto">
          <a:xfrm>
            <a:off x="4505930" y="4166000"/>
            <a:ext cx="38777" cy="41361"/>
          </a:xfrm>
          <a:custGeom>
            <a:avLst/>
            <a:gdLst>
              <a:gd name="T0" fmla="*/ 11 w 50"/>
              <a:gd name="T1" fmla="*/ 41 h 49"/>
              <a:gd name="T2" fmla="*/ 8 w 50"/>
              <a:gd name="T3" fmla="*/ 11 h 49"/>
              <a:gd name="T4" fmla="*/ 39 w 50"/>
              <a:gd name="T5" fmla="*/ 8 h 49"/>
              <a:gd name="T6" fmla="*/ 42 w 50"/>
              <a:gd name="T7" fmla="*/ 39 h 49"/>
              <a:gd name="T8" fmla="*/ 11 w 50"/>
              <a:gd name="T9" fmla="*/ 4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11" y="41"/>
                </a:moveTo>
                <a:cubicBezTo>
                  <a:pt x="2" y="34"/>
                  <a:pt x="0" y="20"/>
                  <a:pt x="8" y="11"/>
                </a:cubicBezTo>
                <a:cubicBezTo>
                  <a:pt x="16" y="1"/>
                  <a:pt x="30" y="0"/>
                  <a:pt x="39" y="8"/>
                </a:cubicBezTo>
                <a:cubicBezTo>
                  <a:pt x="48" y="16"/>
                  <a:pt x="50" y="29"/>
                  <a:pt x="42" y="39"/>
                </a:cubicBezTo>
                <a:cubicBezTo>
                  <a:pt x="34" y="48"/>
                  <a:pt x="20" y="49"/>
                  <a:pt x="11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358"/>
          <p:cNvSpPr>
            <a:spLocks/>
          </p:cNvSpPr>
          <p:nvPr/>
        </p:nvSpPr>
        <p:spPr bwMode="auto">
          <a:xfrm>
            <a:off x="3800209" y="3576607"/>
            <a:ext cx="38777" cy="38777"/>
          </a:xfrm>
          <a:custGeom>
            <a:avLst/>
            <a:gdLst>
              <a:gd name="T0" fmla="*/ 11 w 49"/>
              <a:gd name="T1" fmla="*/ 42 h 49"/>
              <a:gd name="T2" fmla="*/ 8 w 49"/>
              <a:gd name="T3" fmla="*/ 11 h 49"/>
              <a:gd name="T4" fmla="*/ 39 w 49"/>
              <a:gd name="T5" fmla="*/ 8 h 49"/>
              <a:gd name="T6" fmla="*/ 42 w 49"/>
              <a:gd name="T7" fmla="*/ 39 h 49"/>
              <a:gd name="T8" fmla="*/ 11 w 49"/>
              <a:gd name="T9" fmla="*/ 4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1" y="42"/>
                </a:moveTo>
                <a:cubicBezTo>
                  <a:pt x="1" y="34"/>
                  <a:pt x="0" y="20"/>
                  <a:pt x="8" y="11"/>
                </a:cubicBezTo>
                <a:cubicBezTo>
                  <a:pt x="16" y="2"/>
                  <a:pt x="30" y="0"/>
                  <a:pt x="39" y="8"/>
                </a:cubicBezTo>
                <a:cubicBezTo>
                  <a:pt x="48" y="16"/>
                  <a:pt x="49" y="30"/>
                  <a:pt x="42" y="39"/>
                </a:cubicBezTo>
                <a:cubicBezTo>
                  <a:pt x="34" y="48"/>
                  <a:pt x="20" y="49"/>
                  <a:pt x="11" y="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Freeform 359"/>
          <p:cNvSpPr>
            <a:spLocks/>
          </p:cNvSpPr>
          <p:nvPr/>
        </p:nvSpPr>
        <p:spPr bwMode="auto">
          <a:xfrm>
            <a:off x="3857080" y="4222871"/>
            <a:ext cx="41361" cy="38777"/>
          </a:xfrm>
          <a:custGeom>
            <a:avLst/>
            <a:gdLst>
              <a:gd name="T0" fmla="*/ 8 w 50"/>
              <a:gd name="T1" fmla="*/ 11 h 49"/>
              <a:gd name="T2" fmla="*/ 39 w 50"/>
              <a:gd name="T3" fmla="*/ 8 h 49"/>
              <a:gd name="T4" fmla="*/ 42 w 50"/>
              <a:gd name="T5" fmla="*/ 39 h 49"/>
              <a:gd name="T6" fmla="*/ 11 w 50"/>
              <a:gd name="T7" fmla="*/ 42 h 49"/>
              <a:gd name="T8" fmla="*/ 8 w 50"/>
              <a:gd name="T9" fmla="*/ 1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8" y="11"/>
                </a:moveTo>
                <a:cubicBezTo>
                  <a:pt x="16" y="2"/>
                  <a:pt x="30" y="0"/>
                  <a:pt x="39" y="8"/>
                </a:cubicBezTo>
                <a:cubicBezTo>
                  <a:pt x="48" y="16"/>
                  <a:pt x="50" y="30"/>
                  <a:pt x="42" y="39"/>
                </a:cubicBezTo>
                <a:cubicBezTo>
                  <a:pt x="34" y="48"/>
                  <a:pt x="20" y="49"/>
                  <a:pt x="11" y="42"/>
                </a:cubicBezTo>
                <a:cubicBezTo>
                  <a:pt x="2" y="34"/>
                  <a:pt x="0" y="20"/>
                  <a:pt x="8" y="1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Freeform 360"/>
          <p:cNvSpPr>
            <a:spLocks/>
          </p:cNvSpPr>
          <p:nvPr/>
        </p:nvSpPr>
        <p:spPr bwMode="auto">
          <a:xfrm>
            <a:off x="4449059" y="3519736"/>
            <a:ext cx="38777" cy="38777"/>
          </a:xfrm>
          <a:custGeom>
            <a:avLst/>
            <a:gdLst>
              <a:gd name="T0" fmla="*/ 8 w 49"/>
              <a:gd name="T1" fmla="*/ 11 h 49"/>
              <a:gd name="T2" fmla="*/ 39 w 49"/>
              <a:gd name="T3" fmla="*/ 8 h 49"/>
              <a:gd name="T4" fmla="*/ 42 w 49"/>
              <a:gd name="T5" fmla="*/ 39 h 49"/>
              <a:gd name="T6" fmla="*/ 11 w 49"/>
              <a:gd name="T7" fmla="*/ 41 h 49"/>
              <a:gd name="T8" fmla="*/ 8 w 49"/>
              <a:gd name="T9" fmla="*/ 1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11"/>
                </a:moveTo>
                <a:cubicBezTo>
                  <a:pt x="16" y="1"/>
                  <a:pt x="30" y="0"/>
                  <a:pt x="39" y="8"/>
                </a:cubicBezTo>
                <a:cubicBezTo>
                  <a:pt x="48" y="16"/>
                  <a:pt x="49" y="29"/>
                  <a:pt x="42" y="39"/>
                </a:cubicBezTo>
                <a:cubicBezTo>
                  <a:pt x="34" y="48"/>
                  <a:pt x="20" y="49"/>
                  <a:pt x="11" y="41"/>
                </a:cubicBezTo>
                <a:cubicBezTo>
                  <a:pt x="1" y="34"/>
                  <a:pt x="0" y="20"/>
                  <a:pt x="8" y="1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Freeform 361"/>
          <p:cNvSpPr>
            <a:spLocks/>
          </p:cNvSpPr>
          <p:nvPr/>
        </p:nvSpPr>
        <p:spPr bwMode="auto">
          <a:xfrm>
            <a:off x="4552461" y="4101373"/>
            <a:ext cx="38777" cy="38777"/>
          </a:xfrm>
          <a:custGeom>
            <a:avLst/>
            <a:gdLst>
              <a:gd name="T0" fmla="*/ 14 w 50"/>
              <a:gd name="T1" fmla="*/ 44 h 50"/>
              <a:gd name="T2" fmla="*/ 6 w 50"/>
              <a:gd name="T3" fmla="*/ 14 h 50"/>
              <a:gd name="T4" fmla="*/ 36 w 50"/>
              <a:gd name="T5" fmla="*/ 6 h 50"/>
              <a:gd name="T6" fmla="*/ 44 w 50"/>
              <a:gd name="T7" fmla="*/ 36 h 50"/>
              <a:gd name="T8" fmla="*/ 14 w 50"/>
              <a:gd name="T9" fmla="*/ 4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44"/>
                </a:moveTo>
                <a:cubicBezTo>
                  <a:pt x="3" y="38"/>
                  <a:pt x="0" y="25"/>
                  <a:pt x="6" y="14"/>
                </a:cubicBezTo>
                <a:cubicBezTo>
                  <a:pt x="12" y="4"/>
                  <a:pt x="25" y="0"/>
                  <a:pt x="36" y="6"/>
                </a:cubicBezTo>
                <a:cubicBezTo>
                  <a:pt x="46" y="12"/>
                  <a:pt x="50" y="26"/>
                  <a:pt x="44" y="36"/>
                </a:cubicBezTo>
                <a:cubicBezTo>
                  <a:pt x="38" y="47"/>
                  <a:pt x="24" y="50"/>
                  <a:pt x="14" y="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Freeform 362"/>
          <p:cNvSpPr>
            <a:spLocks/>
          </p:cNvSpPr>
          <p:nvPr/>
        </p:nvSpPr>
        <p:spPr bwMode="auto">
          <a:xfrm>
            <a:off x="3753678" y="3641233"/>
            <a:ext cx="41361" cy="38777"/>
          </a:xfrm>
          <a:custGeom>
            <a:avLst/>
            <a:gdLst>
              <a:gd name="T0" fmla="*/ 14 w 50"/>
              <a:gd name="T1" fmla="*/ 44 h 50"/>
              <a:gd name="T2" fmla="*/ 6 w 50"/>
              <a:gd name="T3" fmla="*/ 14 h 50"/>
              <a:gd name="T4" fmla="*/ 36 w 50"/>
              <a:gd name="T5" fmla="*/ 6 h 50"/>
              <a:gd name="T6" fmla="*/ 44 w 50"/>
              <a:gd name="T7" fmla="*/ 36 h 50"/>
              <a:gd name="T8" fmla="*/ 14 w 50"/>
              <a:gd name="T9" fmla="*/ 4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44"/>
                </a:moveTo>
                <a:cubicBezTo>
                  <a:pt x="4" y="38"/>
                  <a:pt x="0" y="25"/>
                  <a:pt x="6" y="14"/>
                </a:cubicBezTo>
                <a:cubicBezTo>
                  <a:pt x="12" y="4"/>
                  <a:pt x="25" y="0"/>
                  <a:pt x="36" y="6"/>
                </a:cubicBezTo>
                <a:cubicBezTo>
                  <a:pt x="46" y="12"/>
                  <a:pt x="50" y="26"/>
                  <a:pt x="44" y="36"/>
                </a:cubicBezTo>
                <a:cubicBezTo>
                  <a:pt x="38" y="47"/>
                  <a:pt x="25" y="50"/>
                  <a:pt x="14" y="4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Freeform 363"/>
          <p:cNvSpPr>
            <a:spLocks/>
          </p:cNvSpPr>
          <p:nvPr/>
        </p:nvSpPr>
        <p:spPr bwMode="auto">
          <a:xfrm>
            <a:off x="3921707" y="4269402"/>
            <a:ext cx="41361" cy="41361"/>
          </a:xfrm>
          <a:custGeom>
            <a:avLst/>
            <a:gdLst>
              <a:gd name="T0" fmla="*/ 6 w 50"/>
              <a:gd name="T1" fmla="*/ 14 h 50"/>
              <a:gd name="T2" fmla="*/ 36 w 50"/>
              <a:gd name="T3" fmla="*/ 6 h 50"/>
              <a:gd name="T4" fmla="*/ 44 w 50"/>
              <a:gd name="T5" fmla="*/ 36 h 50"/>
              <a:gd name="T6" fmla="*/ 15 w 50"/>
              <a:gd name="T7" fmla="*/ 44 h 50"/>
              <a:gd name="T8" fmla="*/ 6 w 50"/>
              <a:gd name="T9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14"/>
                </a:moveTo>
                <a:cubicBezTo>
                  <a:pt x="13" y="3"/>
                  <a:pt x="26" y="0"/>
                  <a:pt x="36" y="6"/>
                </a:cubicBezTo>
                <a:cubicBezTo>
                  <a:pt x="47" y="12"/>
                  <a:pt x="50" y="25"/>
                  <a:pt x="44" y="36"/>
                </a:cubicBezTo>
                <a:cubicBezTo>
                  <a:pt x="38" y="46"/>
                  <a:pt x="25" y="50"/>
                  <a:pt x="15" y="44"/>
                </a:cubicBezTo>
                <a:cubicBezTo>
                  <a:pt x="4" y="38"/>
                  <a:pt x="0" y="24"/>
                  <a:pt x="6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Freeform 364"/>
          <p:cNvSpPr>
            <a:spLocks/>
          </p:cNvSpPr>
          <p:nvPr/>
        </p:nvSpPr>
        <p:spPr bwMode="auto">
          <a:xfrm>
            <a:off x="4381847" y="3473205"/>
            <a:ext cx="41361" cy="38777"/>
          </a:xfrm>
          <a:custGeom>
            <a:avLst/>
            <a:gdLst>
              <a:gd name="T0" fmla="*/ 6 w 50"/>
              <a:gd name="T1" fmla="*/ 14 h 50"/>
              <a:gd name="T2" fmla="*/ 36 w 50"/>
              <a:gd name="T3" fmla="*/ 6 h 50"/>
              <a:gd name="T4" fmla="*/ 44 w 50"/>
              <a:gd name="T5" fmla="*/ 36 h 50"/>
              <a:gd name="T6" fmla="*/ 14 w 50"/>
              <a:gd name="T7" fmla="*/ 44 h 50"/>
              <a:gd name="T8" fmla="*/ 6 w 50"/>
              <a:gd name="T9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14"/>
                </a:moveTo>
                <a:cubicBezTo>
                  <a:pt x="12" y="3"/>
                  <a:pt x="26" y="0"/>
                  <a:pt x="36" y="6"/>
                </a:cubicBezTo>
                <a:cubicBezTo>
                  <a:pt x="47" y="12"/>
                  <a:pt x="50" y="25"/>
                  <a:pt x="44" y="36"/>
                </a:cubicBezTo>
                <a:cubicBezTo>
                  <a:pt x="38" y="46"/>
                  <a:pt x="25" y="50"/>
                  <a:pt x="14" y="44"/>
                </a:cubicBezTo>
                <a:cubicBezTo>
                  <a:pt x="4" y="38"/>
                  <a:pt x="0" y="24"/>
                  <a:pt x="6" y="1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365"/>
          <p:cNvSpPr>
            <a:spLocks/>
          </p:cNvSpPr>
          <p:nvPr/>
        </p:nvSpPr>
        <p:spPr bwMode="auto">
          <a:xfrm>
            <a:off x="4586066" y="4028991"/>
            <a:ext cx="38777" cy="38777"/>
          </a:xfrm>
          <a:custGeom>
            <a:avLst/>
            <a:gdLst>
              <a:gd name="T0" fmla="*/ 17 w 49"/>
              <a:gd name="T1" fmla="*/ 45 h 50"/>
              <a:gd name="T2" fmla="*/ 4 w 49"/>
              <a:gd name="T3" fmla="*/ 17 h 50"/>
              <a:gd name="T4" fmla="*/ 32 w 49"/>
              <a:gd name="T5" fmla="*/ 4 h 50"/>
              <a:gd name="T6" fmla="*/ 45 w 49"/>
              <a:gd name="T7" fmla="*/ 32 h 50"/>
              <a:gd name="T8" fmla="*/ 17 w 49"/>
              <a:gd name="T9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17" y="45"/>
                </a:moveTo>
                <a:cubicBezTo>
                  <a:pt x="5" y="41"/>
                  <a:pt x="0" y="29"/>
                  <a:pt x="4" y="17"/>
                </a:cubicBezTo>
                <a:cubicBezTo>
                  <a:pt x="8" y="6"/>
                  <a:pt x="20" y="0"/>
                  <a:pt x="32" y="4"/>
                </a:cubicBezTo>
                <a:cubicBezTo>
                  <a:pt x="43" y="8"/>
                  <a:pt x="49" y="21"/>
                  <a:pt x="45" y="32"/>
                </a:cubicBezTo>
                <a:cubicBezTo>
                  <a:pt x="41" y="44"/>
                  <a:pt x="28" y="50"/>
                  <a:pt x="17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Freeform 366"/>
          <p:cNvSpPr>
            <a:spLocks/>
          </p:cNvSpPr>
          <p:nvPr/>
        </p:nvSpPr>
        <p:spPr bwMode="auto">
          <a:xfrm>
            <a:off x="3722657" y="3713614"/>
            <a:ext cx="38777" cy="38777"/>
          </a:xfrm>
          <a:custGeom>
            <a:avLst/>
            <a:gdLst>
              <a:gd name="T0" fmla="*/ 17 w 49"/>
              <a:gd name="T1" fmla="*/ 45 h 49"/>
              <a:gd name="T2" fmla="*/ 4 w 49"/>
              <a:gd name="T3" fmla="*/ 17 h 49"/>
              <a:gd name="T4" fmla="*/ 32 w 49"/>
              <a:gd name="T5" fmla="*/ 4 h 49"/>
              <a:gd name="T6" fmla="*/ 45 w 49"/>
              <a:gd name="T7" fmla="*/ 32 h 49"/>
              <a:gd name="T8" fmla="*/ 17 w 49"/>
              <a:gd name="T9" fmla="*/ 4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7" y="45"/>
                </a:moveTo>
                <a:cubicBezTo>
                  <a:pt x="6" y="41"/>
                  <a:pt x="0" y="29"/>
                  <a:pt x="4" y="17"/>
                </a:cubicBezTo>
                <a:cubicBezTo>
                  <a:pt x="8" y="6"/>
                  <a:pt x="21" y="0"/>
                  <a:pt x="32" y="4"/>
                </a:cubicBezTo>
                <a:cubicBezTo>
                  <a:pt x="43" y="8"/>
                  <a:pt x="49" y="21"/>
                  <a:pt x="45" y="32"/>
                </a:cubicBezTo>
                <a:cubicBezTo>
                  <a:pt x="41" y="44"/>
                  <a:pt x="28" y="49"/>
                  <a:pt x="17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Freeform 367"/>
          <p:cNvSpPr>
            <a:spLocks/>
          </p:cNvSpPr>
          <p:nvPr/>
        </p:nvSpPr>
        <p:spPr bwMode="auto">
          <a:xfrm>
            <a:off x="3996673" y="4303007"/>
            <a:ext cx="38777" cy="41361"/>
          </a:xfrm>
          <a:custGeom>
            <a:avLst/>
            <a:gdLst>
              <a:gd name="T0" fmla="*/ 4 w 49"/>
              <a:gd name="T1" fmla="*/ 18 h 50"/>
              <a:gd name="T2" fmla="*/ 32 w 49"/>
              <a:gd name="T3" fmla="*/ 5 h 50"/>
              <a:gd name="T4" fmla="*/ 45 w 49"/>
              <a:gd name="T5" fmla="*/ 33 h 50"/>
              <a:gd name="T6" fmla="*/ 17 w 49"/>
              <a:gd name="T7" fmla="*/ 46 h 50"/>
              <a:gd name="T8" fmla="*/ 4 w 49"/>
              <a:gd name="T9" fmla="*/ 1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4" y="18"/>
                </a:moveTo>
                <a:cubicBezTo>
                  <a:pt x="8" y="6"/>
                  <a:pt x="21" y="0"/>
                  <a:pt x="32" y="5"/>
                </a:cubicBezTo>
                <a:cubicBezTo>
                  <a:pt x="44" y="9"/>
                  <a:pt x="49" y="21"/>
                  <a:pt x="45" y="33"/>
                </a:cubicBezTo>
                <a:cubicBezTo>
                  <a:pt x="41" y="44"/>
                  <a:pt x="29" y="50"/>
                  <a:pt x="17" y="46"/>
                </a:cubicBezTo>
                <a:cubicBezTo>
                  <a:pt x="6" y="42"/>
                  <a:pt x="0" y="29"/>
                  <a:pt x="4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Freeform 368"/>
          <p:cNvSpPr>
            <a:spLocks/>
          </p:cNvSpPr>
          <p:nvPr/>
        </p:nvSpPr>
        <p:spPr bwMode="auto">
          <a:xfrm>
            <a:off x="4309466" y="3439598"/>
            <a:ext cx="41361" cy="38777"/>
          </a:xfrm>
          <a:custGeom>
            <a:avLst/>
            <a:gdLst>
              <a:gd name="T0" fmla="*/ 4 w 50"/>
              <a:gd name="T1" fmla="*/ 17 h 49"/>
              <a:gd name="T2" fmla="*/ 32 w 50"/>
              <a:gd name="T3" fmla="*/ 4 h 49"/>
              <a:gd name="T4" fmla="*/ 46 w 50"/>
              <a:gd name="T5" fmla="*/ 32 h 49"/>
              <a:gd name="T6" fmla="*/ 17 w 50"/>
              <a:gd name="T7" fmla="*/ 45 h 49"/>
              <a:gd name="T8" fmla="*/ 4 w 50"/>
              <a:gd name="T9" fmla="*/ 1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4" y="17"/>
                </a:moveTo>
                <a:cubicBezTo>
                  <a:pt x="9" y="5"/>
                  <a:pt x="21" y="0"/>
                  <a:pt x="32" y="4"/>
                </a:cubicBezTo>
                <a:cubicBezTo>
                  <a:pt x="44" y="8"/>
                  <a:pt x="50" y="20"/>
                  <a:pt x="46" y="32"/>
                </a:cubicBezTo>
                <a:cubicBezTo>
                  <a:pt x="41" y="43"/>
                  <a:pt x="29" y="49"/>
                  <a:pt x="17" y="45"/>
                </a:cubicBezTo>
                <a:cubicBezTo>
                  <a:pt x="6" y="41"/>
                  <a:pt x="0" y="28"/>
                  <a:pt x="4" y="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Freeform 369"/>
          <p:cNvSpPr>
            <a:spLocks/>
          </p:cNvSpPr>
          <p:nvPr/>
        </p:nvSpPr>
        <p:spPr bwMode="auto">
          <a:xfrm>
            <a:off x="4606746" y="3951439"/>
            <a:ext cx="38777" cy="38777"/>
          </a:xfrm>
          <a:custGeom>
            <a:avLst/>
            <a:gdLst>
              <a:gd name="T0" fmla="*/ 20 w 47"/>
              <a:gd name="T1" fmla="*/ 45 h 47"/>
              <a:gd name="T2" fmla="*/ 2 w 47"/>
              <a:gd name="T3" fmla="*/ 20 h 47"/>
              <a:gd name="T4" fmla="*/ 27 w 47"/>
              <a:gd name="T5" fmla="*/ 2 h 47"/>
              <a:gd name="T6" fmla="*/ 45 w 47"/>
              <a:gd name="T7" fmla="*/ 27 h 47"/>
              <a:gd name="T8" fmla="*/ 20 w 47"/>
              <a:gd name="T9" fmla="*/ 4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0" y="45"/>
                </a:moveTo>
                <a:cubicBezTo>
                  <a:pt x="8" y="43"/>
                  <a:pt x="0" y="32"/>
                  <a:pt x="2" y="20"/>
                </a:cubicBezTo>
                <a:cubicBezTo>
                  <a:pt x="4" y="8"/>
                  <a:pt x="15" y="0"/>
                  <a:pt x="27" y="2"/>
                </a:cubicBezTo>
                <a:cubicBezTo>
                  <a:pt x="39" y="4"/>
                  <a:pt x="47" y="16"/>
                  <a:pt x="45" y="27"/>
                </a:cubicBezTo>
                <a:cubicBezTo>
                  <a:pt x="43" y="39"/>
                  <a:pt x="31" y="47"/>
                  <a:pt x="20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Freeform 371"/>
          <p:cNvSpPr>
            <a:spLocks/>
          </p:cNvSpPr>
          <p:nvPr/>
        </p:nvSpPr>
        <p:spPr bwMode="auto">
          <a:xfrm>
            <a:off x="4074225" y="4326273"/>
            <a:ext cx="38777" cy="36191"/>
          </a:xfrm>
          <a:custGeom>
            <a:avLst/>
            <a:gdLst>
              <a:gd name="T0" fmla="*/ 2 w 48"/>
              <a:gd name="T1" fmla="*/ 19 h 47"/>
              <a:gd name="T2" fmla="*/ 28 w 48"/>
              <a:gd name="T3" fmla="*/ 2 h 47"/>
              <a:gd name="T4" fmla="*/ 46 w 48"/>
              <a:gd name="T5" fmla="*/ 27 h 47"/>
              <a:gd name="T6" fmla="*/ 20 w 48"/>
              <a:gd name="T7" fmla="*/ 45 h 47"/>
              <a:gd name="T8" fmla="*/ 2 w 48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7">
                <a:moveTo>
                  <a:pt x="2" y="19"/>
                </a:moveTo>
                <a:cubicBezTo>
                  <a:pt x="5" y="8"/>
                  <a:pt x="16" y="0"/>
                  <a:pt x="28" y="2"/>
                </a:cubicBezTo>
                <a:cubicBezTo>
                  <a:pt x="40" y="4"/>
                  <a:pt x="48" y="15"/>
                  <a:pt x="46" y="27"/>
                </a:cubicBezTo>
                <a:cubicBezTo>
                  <a:pt x="43" y="39"/>
                  <a:pt x="32" y="47"/>
                  <a:pt x="20" y="45"/>
                </a:cubicBezTo>
                <a:cubicBezTo>
                  <a:pt x="8" y="43"/>
                  <a:pt x="0" y="31"/>
                  <a:pt x="2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372"/>
          <p:cNvSpPr>
            <a:spLocks/>
          </p:cNvSpPr>
          <p:nvPr/>
        </p:nvSpPr>
        <p:spPr bwMode="auto">
          <a:xfrm>
            <a:off x="4234498" y="3418918"/>
            <a:ext cx="36191" cy="38777"/>
          </a:xfrm>
          <a:custGeom>
            <a:avLst/>
            <a:gdLst>
              <a:gd name="T0" fmla="*/ 2 w 47"/>
              <a:gd name="T1" fmla="*/ 19 h 47"/>
              <a:gd name="T2" fmla="*/ 27 w 47"/>
              <a:gd name="T3" fmla="*/ 2 h 47"/>
              <a:gd name="T4" fmla="*/ 45 w 47"/>
              <a:gd name="T5" fmla="*/ 27 h 47"/>
              <a:gd name="T6" fmla="*/ 20 w 47"/>
              <a:gd name="T7" fmla="*/ 45 h 47"/>
              <a:gd name="T8" fmla="*/ 2 w 47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" y="19"/>
                </a:moveTo>
                <a:cubicBezTo>
                  <a:pt x="4" y="8"/>
                  <a:pt x="16" y="0"/>
                  <a:pt x="27" y="2"/>
                </a:cubicBezTo>
                <a:cubicBezTo>
                  <a:pt x="39" y="4"/>
                  <a:pt x="47" y="15"/>
                  <a:pt x="45" y="27"/>
                </a:cubicBezTo>
                <a:cubicBezTo>
                  <a:pt x="43" y="39"/>
                  <a:pt x="32" y="47"/>
                  <a:pt x="20" y="45"/>
                </a:cubicBezTo>
                <a:cubicBezTo>
                  <a:pt x="8" y="43"/>
                  <a:pt x="0" y="31"/>
                  <a:pt x="2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Oval 264"/>
          <p:cNvSpPr>
            <a:spLocks noChangeArrowheads="1"/>
          </p:cNvSpPr>
          <p:nvPr/>
        </p:nvSpPr>
        <p:spPr bwMode="auto">
          <a:xfrm>
            <a:off x="3782114" y="3499056"/>
            <a:ext cx="783273" cy="783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4831244" y="3752191"/>
            <a:ext cx="69892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Boris is not a better Pancake flipper than Arielle</a:t>
            </a:r>
          </a:p>
        </p:txBody>
      </p:sp>
      <p:sp>
        <p:nvSpPr>
          <p:cNvPr id="102" name="Oval 476"/>
          <p:cNvSpPr>
            <a:spLocks noChangeArrowheads="1"/>
          </p:cNvSpPr>
          <p:nvPr/>
        </p:nvSpPr>
        <p:spPr bwMode="auto">
          <a:xfrm>
            <a:off x="3463773" y="3873888"/>
            <a:ext cx="36191" cy="3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Oval 477"/>
          <p:cNvSpPr>
            <a:spLocks noChangeArrowheads="1"/>
          </p:cNvSpPr>
          <p:nvPr/>
        </p:nvSpPr>
        <p:spPr bwMode="auto">
          <a:xfrm>
            <a:off x="3539995" y="3873888"/>
            <a:ext cx="33607" cy="3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Oval 487"/>
          <p:cNvSpPr>
            <a:spLocks noChangeArrowheads="1"/>
          </p:cNvSpPr>
          <p:nvPr/>
        </p:nvSpPr>
        <p:spPr bwMode="auto">
          <a:xfrm>
            <a:off x="3224692" y="3791166"/>
            <a:ext cx="199050" cy="199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" name="Oval 488"/>
          <p:cNvSpPr>
            <a:spLocks noChangeArrowheads="1"/>
          </p:cNvSpPr>
          <p:nvPr/>
        </p:nvSpPr>
        <p:spPr bwMode="auto">
          <a:xfrm>
            <a:off x="3264761" y="3831235"/>
            <a:ext cx="118913" cy="1189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" name="Oval 472"/>
          <p:cNvSpPr>
            <a:spLocks noChangeArrowheads="1"/>
          </p:cNvSpPr>
          <p:nvPr/>
        </p:nvSpPr>
        <p:spPr bwMode="auto">
          <a:xfrm>
            <a:off x="3602787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" name="Oval 301"/>
          <p:cNvSpPr>
            <a:spLocks noChangeArrowheads="1"/>
          </p:cNvSpPr>
          <p:nvPr/>
        </p:nvSpPr>
        <p:spPr bwMode="auto">
          <a:xfrm>
            <a:off x="4154362" y="6155199"/>
            <a:ext cx="36191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" name="Oval 302"/>
          <p:cNvSpPr>
            <a:spLocks noChangeArrowheads="1"/>
          </p:cNvSpPr>
          <p:nvPr/>
        </p:nvSpPr>
        <p:spPr bwMode="auto">
          <a:xfrm>
            <a:off x="4154362" y="5234920"/>
            <a:ext cx="36191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" name="Oval 303"/>
          <p:cNvSpPr>
            <a:spLocks noChangeArrowheads="1"/>
          </p:cNvSpPr>
          <p:nvPr/>
        </p:nvSpPr>
        <p:spPr bwMode="auto">
          <a:xfrm>
            <a:off x="3696807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" name="Oval 304"/>
          <p:cNvSpPr>
            <a:spLocks noChangeArrowheads="1"/>
          </p:cNvSpPr>
          <p:nvPr/>
        </p:nvSpPr>
        <p:spPr bwMode="auto">
          <a:xfrm>
            <a:off x="4614502" y="5695059"/>
            <a:ext cx="36191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305"/>
          <p:cNvSpPr>
            <a:spLocks/>
          </p:cNvSpPr>
          <p:nvPr/>
        </p:nvSpPr>
        <p:spPr bwMode="auto">
          <a:xfrm>
            <a:off x="4234498" y="6147443"/>
            <a:ext cx="36191" cy="36191"/>
          </a:xfrm>
          <a:custGeom>
            <a:avLst/>
            <a:gdLst>
              <a:gd name="T0" fmla="*/ 2 w 47"/>
              <a:gd name="T1" fmla="*/ 27 h 47"/>
              <a:gd name="T2" fmla="*/ 20 w 47"/>
              <a:gd name="T3" fmla="*/ 2 h 47"/>
              <a:gd name="T4" fmla="*/ 45 w 47"/>
              <a:gd name="T5" fmla="*/ 19 h 47"/>
              <a:gd name="T6" fmla="*/ 27 w 47"/>
              <a:gd name="T7" fmla="*/ 45 h 47"/>
              <a:gd name="T8" fmla="*/ 2 w 47"/>
              <a:gd name="T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" y="27"/>
                </a:moveTo>
                <a:cubicBezTo>
                  <a:pt x="0" y="15"/>
                  <a:pt x="8" y="4"/>
                  <a:pt x="20" y="2"/>
                </a:cubicBezTo>
                <a:cubicBezTo>
                  <a:pt x="32" y="0"/>
                  <a:pt x="43" y="8"/>
                  <a:pt x="45" y="19"/>
                </a:cubicBezTo>
                <a:cubicBezTo>
                  <a:pt x="47" y="31"/>
                  <a:pt x="39" y="43"/>
                  <a:pt x="27" y="45"/>
                </a:cubicBezTo>
                <a:cubicBezTo>
                  <a:pt x="16" y="47"/>
                  <a:pt x="4" y="39"/>
                  <a:pt x="2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306"/>
          <p:cNvSpPr>
            <a:spLocks/>
          </p:cNvSpPr>
          <p:nvPr/>
        </p:nvSpPr>
        <p:spPr bwMode="auto">
          <a:xfrm>
            <a:off x="4074225" y="5240090"/>
            <a:ext cx="38777" cy="38777"/>
          </a:xfrm>
          <a:custGeom>
            <a:avLst/>
            <a:gdLst>
              <a:gd name="T0" fmla="*/ 2 w 48"/>
              <a:gd name="T1" fmla="*/ 27 h 47"/>
              <a:gd name="T2" fmla="*/ 20 w 48"/>
              <a:gd name="T3" fmla="*/ 2 h 47"/>
              <a:gd name="T4" fmla="*/ 46 w 48"/>
              <a:gd name="T5" fmla="*/ 19 h 47"/>
              <a:gd name="T6" fmla="*/ 28 w 48"/>
              <a:gd name="T7" fmla="*/ 45 h 47"/>
              <a:gd name="T8" fmla="*/ 2 w 48"/>
              <a:gd name="T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7">
                <a:moveTo>
                  <a:pt x="2" y="27"/>
                </a:moveTo>
                <a:cubicBezTo>
                  <a:pt x="0" y="15"/>
                  <a:pt x="8" y="4"/>
                  <a:pt x="20" y="2"/>
                </a:cubicBezTo>
                <a:cubicBezTo>
                  <a:pt x="32" y="0"/>
                  <a:pt x="43" y="8"/>
                  <a:pt x="46" y="19"/>
                </a:cubicBezTo>
                <a:cubicBezTo>
                  <a:pt x="48" y="31"/>
                  <a:pt x="40" y="43"/>
                  <a:pt x="28" y="45"/>
                </a:cubicBezTo>
                <a:cubicBezTo>
                  <a:pt x="16" y="47"/>
                  <a:pt x="5" y="39"/>
                  <a:pt x="2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Freeform 307"/>
          <p:cNvSpPr>
            <a:spLocks/>
          </p:cNvSpPr>
          <p:nvPr/>
        </p:nvSpPr>
        <p:spPr bwMode="auto">
          <a:xfrm>
            <a:off x="3701977" y="5772611"/>
            <a:ext cx="36191" cy="38777"/>
          </a:xfrm>
          <a:custGeom>
            <a:avLst/>
            <a:gdLst>
              <a:gd name="T0" fmla="*/ 20 w 47"/>
              <a:gd name="T1" fmla="*/ 2 h 47"/>
              <a:gd name="T2" fmla="*/ 45 w 47"/>
              <a:gd name="T3" fmla="*/ 20 h 47"/>
              <a:gd name="T4" fmla="*/ 27 w 47"/>
              <a:gd name="T5" fmla="*/ 45 h 47"/>
              <a:gd name="T6" fmla="*/ 2 w 47"/>
              <a:gd name="T7" fmla="*/ 27 h 47"/>
              <a:gd name="T8" fmla="*/ 20 w 47"/>
              <a:gd name="T9" fmla="*/ 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0" y="2"/>
                </a:moveTo>
                <a:cubicBezTo>
                  <a:pt x="31" y="0"/>
                  <a:pt x="43" y="8"/>
                  <a:pt x="45" y="20"/>
                </a:cubicBezTo>
                <a:cubicBezTo>
                  <a:pt x="47" y="32"/>
                  <a:pt x="39" y="43"/>
                  <a:pt x="27" y="45"/>
                </a:cubicBezTo>
                <a:cubicBezTo>
                  <a:pt x="15" y="47"/>
                  <a:pt x="4" y="39"/>
                  <a:pt x="2" y="27"/>
                </a:cubicBezTo>
                <a:cubicBezTo>
                  <a:pt x="0" y="15"/>
                  <a:pt x="8" y="4"/>
                  <a:pt x="20" y="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308"/>
          <p:cNvSpPr>
            <a:spLocks/>
          </p:cNvSpPr>
          <p:nvPr/>
        </p:nvSpPr>
        <p:spPr bwMode="auto">
          <a:xfrm>
            <a:off x="4606746" y="5612338"/>
            <a:ext cx="38777" cy="38777"/>
          </a:xfrm>
          <a:custGeom>
            <a:avLst/>
            <a:gdLst>
              <a:gd name="T0" fmla="*/ 20 w 47"/>
              <a:gd name="T1" fmla="*/ 2 h 48"/>
              <a:gd name="T2" fmla="*/ 45 w 47"/>
              <a:gd name="T3" fmla="*/ 20 h 48"/>
              <a:gd name="T4" fmla="*/ 27 w 47"/>
              <a:gd name="T5" fmla="*/ 45 h 48"/>
              <a:gd name="T6" fmla="*/ 2 w 47"/>
              <a:gd name="T7" fmla="*/ 28 h 48"/>
              <a:gd name="T8" fmla="*/ 20 w 47"/>
              <a:gd name="T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0" y="2"/>
                </a:moveTo>
                <a:cubicBezTo>
                  <a:pt x="31" y="0"/>
                  <a:pt x="43" y="8"/>
                  <a:pt x="45" y="20"/>
                </a:cubicBezTo>
                <a:cubicBezTo>
                  <a:pt x="47" y="32"/>
                  <a:pt x="39" y="43"/>
                  <a:pt x="27" y="45"/>
                </a:cubicBezTo>
                <a:cubicBezTo>
                  <a:pt x="15" y="48"/>
                  <a:pt x="4" y="40"/>
                  <a:pt x="2" y="28"/>
                </a:cubicBezTo>
                <a:cubicBezTo>
                  <a:pt x="0" y="16"/>
                  <a:pt x="8" y="4"/>
                  <a:pt x="20" y="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309"/>
          <p:cNvSpPr>
            <a:spLocks/>
          </p:cNvSpPr>
          <p:nvPr/>
        </p:nvSpPr>
        <p:spPr bwMode="auto">
          <a:xfrm>
            <a:off x="4309466" y="6124179"/>
            <a:ext cx="41361" cy="38777"/>
          </a:xfrm>
          <a:custGeom>
            <a:avLst/>
            <a:gdLst>
              <a:gd name="T0" fmla="*/ 4 w 50"/>
              <a:gd name="T1" fmla="*/ 33 h 50"/>
              <a:gd name="T2" fmla="*/ 17 w 50"/>
              <a:gd name="T3" fmla="*/ 5 h 50"/>
              <a:gd name="T4" fmla="*/ 46 w 50"/>
              <a:gd name="T5" fmla="*/ 18 h 50"/>
              <a:gd name="T6" fmla="*/ 32 w 50"/>
              <a:gd name="T7" fmla="*/ 46 h 50"/>
              <a:gd name="T8" fmla="*/ 4 w 50"/>
              <a:gd name="T9" fmla="*/ 3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4" y="33"/>
                </a:moveTo>
                <a:cubicBezTo>
                  <a:pt x="0" y="21"/>
                  <a:pt x="6" y="9"/>
                  <a:pt x="17" y="5"/>
                </a:cubicBezTo>
                <a:cubicBezTo>
                  <a:pt x="29" y="0"/>
                  <a:pt x="41" y="6"/>
                  <a:pt x="46" y="18"/>
                </a:cubicBezTo>
                <a:cubicBezTo>
                  <a:pt x="50" y="29"/>
                  <a:pt x="44" y="42"/>
                  <a:pt x="32" y="46"/>
                </a:cubicBezTo>
                <a:cubicBezTo>
                  <a:pt x="21" y="50"/>
                  <a:pt x="9" y="44"/>
                  <a:pt x="4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Freeform 310"/>
          <p:cNvSpPr>
            <a:spLocks/>
          </p:cNvSpPr>
          <p:nvPr/>
        </p:nvSpPr>
        <p:spPr bwMode="auto">
          <a:xfrm>
            <a:off x="3996673" y="5260770"/>
            <a:ext cx="38777" cy="38777"/>
          </a:xfrm>
          <a:custGeom>
            <a:avLst/>
            <a:gdLst>
              <a:gd name="T0" fmla="*/ 4 w 49"/>
              <a:gd name="T1" fmla="*/ 32 h 49"/>
              <a:gd name="T2" fmla="*/ 17 w 49"/>
              <a:gd name="T3" fmla="*/ 4 h 49"/>
              <a:gd name="T4" fmla="*/ 45 w 49"/>
              <a:gd name="T5" fmla="*/ 17 h 49"/>
              <a:gd name="T6" fmla="*/ 32 w 49"/>
              <a:gd name="T7" fmla="*/ 45 h 49"/>
              <a:gd name="T8" fmla="*/ 4 w 49"/>
              <a:gd name="T9" fmla="*/ 3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4" y="32"/>
                </a:moveTo>
                <a:cubicBezTo>
                  <a:pt x="0" y="20"/>
                  <a:pt x="6" y="8"/>
                  <a:pt x="17" y="4"/>
                </a:cubicBezTo>
                <a:cubicBezTo>
                  <a:pt x="29" y="0"/>
                  <a:pt x="41" y="5"/>
                  <a:pt x="45" y="17"/>
                </a:cubicBezTo>
                <a:cubicBezTo>
                  <a:pt x="49" y="28"/>
                  <a:pt x="44" y="41"/>
                  <a:pt x="32" y="45"/>
                </a:cubicBezTo>
                <a:cubicBezTo>
                  <a:pt x="21" y="49"/>
                  <a:pt x="8" y="43"/>
                  <a:pt x="4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Freeform 311"/>
          <p:cNvSpPr>
            <a:spLocks/>
          </p:cNvSpPr>
          <p:nvPr/>
        </p:nvSpPr>
        <p:spPr bwMode="auto">
          <a:xfrm>
            <a:off x="3722657" y="5850163"/>
            <a:ext cx="38777" cy="38777"/>
          </a:xfrm>
          <a:custGeom>
            <a:avLst/>
            <a:gdLst>
              <a:gd name="T0" fmla="*/ 17 w 49"/>
              <a:gd name="T1" fmla="*/ 4 h 50"/>
              <a:gd name="T2" fmla="*/ 45 w 49"/>
              <a:gd name="T3" fmla="*/ 17 h 50"/>
              <a:gd name="T4" fmla="*/ 32 w 49"/>
              <a:gd name="T5" fmla="*/ 45 h 50"/>
              <a:gd name="T6" fmla="*/ 4 w 49"/>
              <a:gd name="T7" fmla="*/ 32 h 50"/>
              <a:gd name="T8" fmla="*/ 17 w 49"/>
              <a:gd name="T9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17" y="4"/>
                </a:moveTo>
                <a:cubicBezTo>
                  <a:pt x="28" y="0"/>
                  <a:pt x="41" y="6"/>
                  <a:pt x="45" y="17"/>
                </a:cubicBezTo>
                <a:cubicBezTo>
                  <a:pt x="49" y="29"/>
                  <a:pt x="43" y="41"/>
                  <a:pt x="32" y="45"/>
                </a:cubicBezTo>
                <a:cubicBezTo>
                  <a:pt x="21" y="50"/>
                  <a:pt x="8" y="44"/>
                  <a:pt x="4" y="32"/>
                </a:cubicBezTo>
                <a:cubicBezTo>
                  <a:pt x="0" y="21"/>
                  <a:pt x="6" y="8"/>
                  <a:pt x="17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Freeform 312"/>
          <p:cNvSpPr>
            <a:spLocks/>
          </p:cNvSpPr>
          <p:nvPr/>
        </p:nvSpPr>
        <p:spPr bwMode="auto">
          <a:xfrm>
            <a:off x="4586066" y="5534786"/>
            <a:ext cx="38777" cy="38777"/>
          </a:xfrm>
          <a:custGeom>
            <a:avLst/>
            <a:gdLst>
              <a:gd name="T0" fmla="*/ 17 w 49"/>
              <a:gd name="T1" fmla="*/ 4 h 49"/>
              <a:gd name="T2" fmla="*/ 45 w 49"/>
              <a:gd name="T3" fmla="*/ 17 h 49"/>
              <a:gd name="T4" fmla="*/ 32 w 49"/>
              <a:gd name="T5" fmla="*/ 45 h 49"/>
              <a:gd name="T6" fmla="*/ 4 w 49"/>
              <a:gd name="T7" fmla="*/ 32 h 49"/>
              <a:gd name="T8" fmla="*/ 17 w 49"/>
              <a:gd name="T9" fmla="*/ 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7" y="4"/>
                </a:moveTo>
                <a:cubicBezTo>
                  <a:pt x="28" y="0"/>
                  <a:pt x="41" y="6"/>
                  <a:pt x="45" y="17"/>
                </a:cubicBezTo>
                <a:cubicBezTo>
                  <a:pt x="49" y="29"/>
                  <a:pt x="43" y="41"/>
                  <a:pt x="32" y="45"/>
                </a:cubicBezTo>
                <a:cubicBezTo>
                  <a:pt x="20" y="49"/>
                  <a:pt x="8" y="43"/>
                  <a:pt x="4" y="32"/>
                </a:cubicBezTo>
                <a:cubicBezTo>
                  <a:pt x="0" y="21"/>
                  <a:pt x="5" y="8"/>
                  <a:pt x="17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Freeform 313"/>
          <p:cNvSpPr>
            <a:spLocks/>
          </p:cNvSpPr>
          <p:nvPr/>
        </p:nvSpPr>
        <p:spPr bwMode="auto">
          <a:xfrm>
            <a:off x="4381847" y="6090572"/>
            <a:ext cx="41361" cy="38777"/>
          </a:xfrm>
          <a:custGeom>
            <a:avLst/>
            <a:gdLst>
              <a:gd name="T0" fmla="*/ 6 w 50"/>
              <a:gd name="T1" fmla="*/ 36 h 50"/>
              <a:gd name="T2" fmla="*/ 14 w 50"/>
              <a:gd name="T3" fmla="*/ 6 h 50"/>
              <a:gd name="T4" fmla="*/ 44 w 50"/>
              <a:gd name="T5" fmla="*/ 14 h 50"/>
              <a:gd name="T6" fmla="*/ 36 w 50"/>
              <a:gd name="T7" fmla="*/ 44 h 50"/>
              <a:gd name="T8" fmla="*/ 6 w 50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36"/>
                </a:moveTo>
                <a:cubicBezTo>
                  <a:pt x="0" y="25"/>
                  <a:pt x="4" y="12"/>
                  <a:pt x="14" y="6"/>
                </a:cubicBezTo>
                <a:cubicBezTo>
                  <a:pt x="25" y="0"/>
                  <a:pt x="38" y="3"/>
                  <a:pt x="44" y="14"/>
                </a:cubicBezTo>
                <a:cubicBezTo>
                  <a:pt x="50" y="24"/>
                  <a:pt x="47" y="38"/>
                  <a:pt x="36" y="44"/>
                </a:cubicBezTo>
                <a:cubicBezTo>
                  <a:pt x="26" y="50"/>
                  <a:pt x="12" y="46"/>
                  <a:pt x="6" y="3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Freeform 314"/>
          <p:cNvSpPr>
            <a:spLocks/>
          </p:cNvSpPr>
          <p:nvPr/>
        </p:nvSpPr>
        <p:spPr bwMode="auto">
          <a:xfrm>
            <a:off x="3921707" y="5294375"/>
            <a:ext cx="41361" cy="38777"/>
          </a:xfrm>
          <a:custGeom>
            <a:avLst/>
            <a:gdLst>
              <a:gd name="T0" fmla="*/ 6 w 50"/>
              <a:gd name="T1" fmla="*/ 36 h 50"/>
              <a:gd name="T2" fmla="*/ 15 w 50"/>
              <a:gd name="T3" fmla="*/ 6 h 50"/>
              <a:gd name="T4" fmla="*/ 44 w 50"/>
              <a:gd name="T5" fmla="*/ 14 h 50"/>
              <a:gd name="T6" fmla="*/ 36 w 50"/>
              <a:gd name="T7" fmla="*/ 44 h 50"/>
              <a:gd name="T8" fmla="*/ 6 w 50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36"/>
                </a:moveTo>
                <a:cubicBezTo>
                  <a:pt x="0" y="25"/>
                  <a:pt x="4" y="12"/>
                  <a:pt x="15" y="6"/>
                </a:cubicBezTo>
                <a:cubicBezTo>
                  <a:pt x="25" y="0"/>
                  <a:pt x="38" y="3"/>
                  <a:pt x="44" y="14"/>
                </a:cubicBezTo>
                <a:cubicBezTo>
                  <a:pt x="50" y="24"/>
                  <a:pt x="47" y="38"/>
                  <a:pt x="36" y="44"/>
                </a:cubicBezTo>
                <a:cubicBezTo>
                  <a:pt x="26" y="50"/>
                  <a:pt x="13" y="46"/>
                  <a:pt x="6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Freeform 315"/>
          <p:cNvSpPr>
            <a:spLocks/>
          </p:cNvSpPr>
          <p:nvPr/>
        </p:nvSpPr>
        <p:spPr bwMode="auto">
          <a:xfrm>
            <a:off x="3753678" y="5922544"/>
            <a:ext cx="41361" cy="38777"/>
          </a:xfrm>
          <a:custGeom>
            <a:avLst/>
            <a:gdLst>
              <a:gd name="T0" fmla="*/ 14 w 50"/>
              <a:gd name="T1" fmla="*/ 6 h 50"/>
              <a:gd name="T2" fmla="*/ 44 w 50"/>
              <a:gd name="T3" fmla="*/ 14 h 50"/>
              <a:gd name="T4" fmla="*/ 36 w 50"/>
              <a:gd name="T5" fmla="*/ 44 h 50"/>
              <a:gd name="T6" fmla="*/ 6 w 50"/>
              <a:gd name="T7" fmla="*/ 36 h 50"/>
              <a:gd name="T8" fmla="*/ 14 w 50"/>
              <a:gd name="T9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6"/>
                </a:moveTo>
                <a:cubicBezTo>
                  <a:pt x="25" y="0"/>
                  <a:pt x="38" y="4"/>
                  <a:pt x="44" y="14"/>
                </a:cubicBezTo>
                <a:cubicBezTo>
                  <a:pt x="50" y="25"/>
                  <a:pt x="46" y="38"/>
                  <a:pt x="36" y="44"/>
                </a:cubicBezTo>
                <a:cubicBezTo>
                  <a:pt x="25" y="50"/>
                  <a:pt x="12" y="47"/>
                  <a:pt x="6" y="36"/>
                </a:cubicBezTo>
                <a:cubicBezTo>
                  <a:pt x="0" y="26"/>
                  <a:pt x="4" y="12"/>
                  <a:pt x="14" y="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Freeform 316"/>
          <p:cNvSpPr>
            <a:spLocks/>
          </p:cNvSpPr>
          <p:nvPr/>
        </p:nvSpPr>
        <p:spPr bwMode="auto">
          <a:xfrm>
            <a:off x="4552461" y="5462404"/>
            <a:ext cx="38777" cy="38777"/>
          </a:xfrm>
          <a:custGeom>
            <a:avLst/>
            <a:gdLst>
              <a:gd name="T0" fmla="*/ 14 w 50"/>
              <a:gd name="T1" fmla="*/ 6 h 50"/>
              <a:gd name="T2" fmla="*/ 44 w 50"/>
              <a:gd name="T3" fmla="*/ 14 h 50"/>
              <a:gd name="T4" fmla="*/ 36 w 50"/>
              <a:gd name="T5" fmla="*/ 44 h 50"/>
              <a:gd name="T6" fmla="*/ 6 w 50"/>
              <a:gd name="T7" fmla="*/ 36 h 50"/>
              <a:gd name="T8" fmla="*/ 14 w 50"/>
              <a:gd name="T9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6"/>
                </a:moveTo>
                <a:cubicBezTo>
                  <a:pt x="24" y="0"/>
                  <a:pt x="38" y="4"/>
                  <a:pt x="44" y="14"/>
                </a:cubicBezTo>
                <a:cubicBezTo>
                  <a:pt x="50" y="25"/>
                  <a:pt x="46" y="38"/>
                  <a:pt x="36" y="44"/>
                </a:cubicBezTo>
                <a:cubicBezTo>
                  <a:pt x="25" y="50"/>
                  <a:pt x="12" y="47"/>
                  <a:pt x="6" y="36"/>
                </a:cubicBezTo>
                <a:cubicBezTo>
                  <a:pt x="0" y="26"/>
                  <a:pt x="3" y="12"/>
                  <a:pt x="14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Freeform 317"/>
          <p:cNvSpPr>
            <a:spLocks/>
          </p:cNvSpPr>
          <p:nvPr/>
        </p:nvSpPr>
        <p:spPr bwMode="auto">
          <a:xfrm>
            <a:off x="4449059" y="6044041"/>
            <a:ext cx="38777" cy="38777"/>
          </a:xfrm>
          <a:custGeom>
            <a:avLst/>
            <a:gdLst>
              <a:gd name="T0" fmla="*/ 8 w 49"/>
              <a:gd name="T1" fmla="*/ 39 h 49"/>
              <a:gd name="T2" fmla="*/ 11 w 49"/>
              <a:gd name="T3" fmla="*/ 8 h 49"/>
              <a:gd name="T4" fmla="*/ 42 w 49"/>
              <a:gd name="T5" fmla="*/ 11 h 49"/>
              <a:gd name="T6" fmla="*/ 39 w 49"/>
              <a:gd name="T7" fmla="*/ 42 h 49"/>
              <a:gd name="T8" fmla="*/ 8 w 49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39"/>
                </a:moveTo>
                <a:cubicBezTo>
                  <a:pt x="0" y="30"/>
                  <a:pt x="1" y="16"/>
                  <a:pt x="11" y="8"/>
                </a:cubicBezTo>
                <a:cubicBezTo>
                  <a:pt x="20" y="0"/>
                  <a:pt x="34" y="2"/>
                  <a:pt x="42" y="11"/>
                </a:cubicBezTo>
                <a:cubicBezTo>
                  <a:pt x="49" y="20"/>
                  <a:pt x="48" y="34"/>
                  <a:pt x="39" y="42"/>
                </a:cubicBezTo>
                <a:cubicBezTo>
                  <a:pt x="30" y="49"/>
                  <a:pt x="16" y="48"/>
                  <a:pt x="8" y="3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Freeform 318"/>
          <p:cNvSpPr>
            <a:spLocks/>
          </p:cNvSpPr>
          <p:nvPr/>
        </p:nvSpPr>
        <p:spPr bwMode="auto">
          <a:xfrm>
            <a:off x="3857080" y="5340906"/>
            <a:ext cx="41361" cy="38777"/>
          </a:xfrm>
          <a:custGeom>
            <a:avLst/>
            <a:gdLst>
              <a:gd name="T0" fmla="*/ 8 w 50"/>
              <a:gd name="T1" fmla="*/ 39 h 49"/>
              <a:gd name="T2" fmla="*/ 11 w 50"/>
              <a:gd name="T3" fmla="*/ 8 h 49"/>
              <a:gd name="T4" fmla="*/ 42 w 50"/>
              <a:gd name="T5" fmla="*/ 11 h 49"/>
              <a:gd name="T6" fmla="*/ 39 w 50"/>
              <a:gd name="T7" fmla="*/ 41 h 49"/>
              <a:gd name="T8" fmla="*/ 8 w 50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8" y="39"/>
                </a:moveTo>
                <a:cubicBezTo>
                  <a:pt x="0" y="29"/>
                  <a:pt x="2" y="16"/>
                  <a:pt x="11" y="8"/>
                </a:cubicBezTo>
                <a:cubicBezTo>
                  <a:pt x="20" y="0"/>
                  <a:pt x="34" y="1"/>
                  <a:pt x="42" y="11"/>
                </a:cubicBezTo>
                <a:cubicBezTo>
                  <a:pt x="50" y="20"/>
                  <a:pt x="48" y="34"/>
                  <a:pt x="39" y="41"/>
                </a:cubicBezTo>
                <a:cubicBezTo>
                  <a:pt x="30" y="49"/>
                  <a:pt x="16" y="48"/>
                  <a:pt x="8" y="3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Freeform 319"/>
          <p:cNvSpPr>
            <a:spLocks/>
          </p:cNvSpPr>
          <p:nvPr/>
        </p:nvSpPr>
        <p:spPr bwMode="auto">
          <a:xfrm>
            <a:off x="3800209" y="5987170"/>
            <a:ext cx="38777" cy="38777"/>
          </a:xfrm>
          <a:custGeom>
            <a:avLst/>
            <a:gdLst>
              <a:gd name="T0" fmla="*/ 11 w 49"/>
              <a:gd name="T1" fmla="*/ 8 h 49"/>
              <a:gd name="T2" fmla="*/ 42 w 49"/>
              <a:gd name="T3" fmla="*/ 11 h 49"/>
              <a:gd name="T4" fmla="*/ 39 w 49"/>
              <a:gd name="T5" fmla="*/ 41 h 49"/>
              <a:gd name="T6" fmla="*/ 8 w 49"/>
              <a:gd name="T7" fmla="*/ 39 h 49"/>
              <a:gd name="T8" fmla="*/ 11 w 49"/>
              <a:gd name="T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1" y="8"/>
                </a:moveTo>
                <a:cubicBezTo>
                  <a:pt x="20" y="0"/>
                  <a:pt x="34" y="1"/>
                  <a:pt x="42" y="11"/>
                </a:cubicBezTo>
                <a:cubicBezTo>
                  <a:pt x="49" y="20"/>
                  <a:pt x="48" y="34"/>
                  <a:pt x="39" y="41"/>
                </a:cubicBezTo>
                <a:cubicBezTo>
                  <a:pt x="30" y="49"/>
                  <a:pt x="16" y="48"/>
                  <a:pt x="8" y="39"/>
                </a:cubicBezTo>
                <a:cubicBezTo>
                  <a:pt x="0" y="29"/>
                  <a:pt x="1" y="16"/>
                  <a:pt x="11" y="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Freeform 320"/>
          <p:cNvSpPr>
            <a:spLocks/>
          </p:cNvSpPr>
          <p:nvPr/>
        </p:nvSpPr>
        <p:spPr bwMode="auto">
          <a:xfrm>
            <a:off x="4505930" y="5395193"/>
            <a:ext cx="38777" cy="41361"/>
          </a:xfrm>
          <a:custGeom>
            <a:avLst/>
            <a:gdLst>
              <a:gd name="T0" fmla="*/ 11 w 50"/>
              <a:gd name="T1" fmla="*/ 8 h 49"/>
              <a:gd name="T2" fmla="*/ 42 w 50"/>
              <a:gd name="T3" fmla="*/ 11 h 49"/>
              <a:gd name="T4" fmla="*/ 39 w 50"/>
              <a:gd name="T5" fmla="*/ 42 h 49"/>
              <a:gd name="T6" fmla="*/ 8 w 50"/>
              <a:gd name="T7" fmla="*/ 39 h 49"/>
              <a:gd name="T8" fmla="*/ 11 w 50"/>
              <a:gd name="T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11" y="8"/>
                </a:moveTo>
                <a:cubicBezTo>
                  <a:pt x="20" y="0"/>
                  <a:pt x="34" y="2"/>
                  <a:pt x="42" y="11"/>
                </a:cubicBezTo>
                <a:cubicBezTo>
                  <a:pt x="50" y="20"/>
                  <a:pt x="48" y="34"/>
                  <a:pt x="39" y="42"/>
                </a:cubicBezTo>
                <a:cubicBezTo>
                  <a:pt x="30" y="49"/>
                  <a:pt x="16" y="48"/>
                  <a:pt x="8" y="39"/>
                </a:cubicBezTo>
                <a:cubicBezTo>
                  <a:pt x="0" y="30"/>
                  <a:pt x="2" y="16"/>
                  <a:pt x="11" y="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Freeform 321"/>
          <p:cNvSpPr>
            <a:spLocks/>
          </p:cNvSpPr>
          <p:nvPr/>
        </p:nvSpPr>
        <p:spPr bwMode="auto">
          <a:xfrm>
            <a:off x="4505930" y="5987170"/>
            <a:ext cx="38777" cy="38777"/>
          </a:xfrm>
          <a:custGeom>
            <a:avLst/>
            <a:gdLst>
              <a:gd name="T0" fmla="*/ 11 w 50"/>
              <a:gd name="T1" fmla="*/ 41 h 49"/>
              <a:gd name="T2" fmla="*/ 8 w 50"/>
              <a:gd name="T3" fmla="*/ 11 h 49"/>
              <a:gd name="T4" fmla="*/ 39 w 50"/>
              <a:gd name="T5" fmla="*/ 8 h 49"/>
              <a:gd name="T6" fmla="*/ 42 w 50"/>
              <a:gd name="T7" fmla="*/ 39 h 49"/>
              <a:gd name="T8" fmla="*/ 11 w 50"/>
              <a:gd name="T9" fmla="*/ 4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11" y="41"/>
                </a:moveTo>
                <a:cubicBezTo>
                  <a:pt x="2" y="34"/>
                  <a:pt x="0" y="20"/>
                  <a:pt x="8" y="11"/>
                </a:cubicBezTo>
                <a:cubicBezTo>
                  <a:pt x="16" y="1"/>
                  <a:pt x="30" y="0"/>
                  <a:pt x="39" y="8"/>
                </a:cubicBezTo>
                <a:cubicBezTo>
                  <a:pt x="48" y="16"/>
                  <a:pt x="50" y="29"/>
                  <a:pt x="42" y="39"/>
                </a:cubicBezTo>
                <a:cubicBezTo>
                  <a:pt x="34" y="48"/>
                  <a:pt x="20" y="49"/>
                  <a:pt x="11" y="4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Freeform 322"/>
          <p:cNvSpPr>
            <a:spLocks/>
          </p:cNvSpPr>
          <p:nvPr/>
        </p:nvSpPr>
        <p:spPr bwMode="auto">
          <a:xfrm>
            <a:off x="3800209" y="5395193"/>
            <a:ext cx="38777" cy="41361"/>
          </a:xfrm>
          <a:custGeom>
            <a:avLst/>
            <a:gdLst>
              <a:gd name="T0" fmla="*/ 11 w 49"/>
              <a:gd name="T1" fmla="*/ 42 h 49"/>
              <a:gd name="T2" fmla="*/ 8 w 49"/>
              <a:gd name="T3" fmla="*/ 11 h 49"/>
              <a:gd name="T4" fmla="*/ 39 w 49"/>
              <a:gd name="T5" fmla="*/ 8 h 49"/>
              <a:gd name="T6" fmla="*/ 42 w 49"/>
              <a:gd name="T7" fmla="*/ 39 h 49"/>
              <a:gd name="T8" fmla="*/ 11 w 49"/>
              <a:gd name="T9" fmla="*/ 4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1" y="42"/>
                </a:moveTo>
                <a:cubicBezTo>
                  <a:pt x="1" y="34"/>
                  <a:pt x="0" y="20"/>
                  <a:pt x="8" y="11"/>
                </a:cubicBezTo>
                <a:cubicBezTo>
                  <a:pt x="16" y="2"/>
                  <a:pt x="30" y="0"/>
                  <a:pt x="39" y="8"/>
                </a:cubicBezTo>
                <a:cubicBezTo>
                  <a:pt x="48" y="16"/>
                  <a:pt x="49" y="30"/>
                  <a:pt x="42" y="39"/>
                </a:cubicBezTo>
                <a:cubicBezTo>
                  <a:pt x="34" y="48"/>
                  <a:pt x="20" y="49"/>
                  <a:pt x="11" y="4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Freeform 323"/>
          <p:cNvSpPr>
            <a:spLocks/>
          </p:cNvSpPr>
          <p:nvPr/>
        </p:nvSpPr>
        <p:spPr bwMode="auto">
          <a:xfrm>
            <a:off x="3857080" y="6044041"/>
            <a:ext cx="41361" cy="38777"/>
          </a:xfrm>
          <a:custGeom>
            <a:avLst/>
            <a:gdLst>
              <a:gd name="T0" fmla="*/ 8 w 50"/>
              <a:gd name="T1" fmla="*/ 11 h 49"/>
              <a:gd name="T2" fmla="*/ 39 w 50"/>
              <a:gd name="T3" fmla="*/ 8 h 49"/>
              <a:gd name="T4" fmla="*/ 42 w 50"/>
              <a:gd name="T5" fmla="*/ 39 h 49"/>
              <a:gd name="T6" fmla="*/ 11 w 50"/>
              <a:gd name="T7" fmla="*/ 42 h 49"/>
              <a:gd name="T8" fmla="*/ 8 w 50"/>
              <a:gd name="T9" fmla="*/ 1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8" y="11"/>
                </a:moveTo>
                <a:cubicBezTo>
                  <a:pt x="16" y="2"/>
                  <a:pt x="30" y="0"/>
                  <a:pt x="39" y="8"/>
                </a:cubicBezTo>
                <a:cubicBezTo>
                  <a:pt x="48" y="16"/>
                  <a:pt x="50" y="30"/>
                  <a:pt x="42" y="39"/>
                </a:cubicBezTo>
                <a:cubicBezTo>
                  <a:pt x="34" y="48"/>
                  <a:pt x="20" y="49"/>
                  <a:pt x="11" y="42"/>
                </a:cubicBezTo>
                <a:cubicBezTo>
                  <a:pt x="2" y="34"/>
                  <a:pt x="0" y="20"/>
                  <a:pt x="8" y="1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Freeform 324"/>
          <p:cNvSpPr>
            <a:spLocks/>
          </p:cNvSpPr>
          <p:nvPr/>
        </p:nvSpPr>
        <p:spPr bwMode="auto">
          <a:xfrm>
            <a:off x="4449059" y="5340906"/>
            <a:ext cx="38777" cy="38777"/>
          </a:xfrm>
          <a:custGeom>
            <a:avLst/>
            <a:gdLst>
              <a:gd name="T0" fmla="*/ 8 w 49"/>
              <a:gd name="T1" fmla="*/ 11 h 49"/>
              <a:gd name="T2" fmla="*/ 39 w 49"/>
              <a:gd name="T3" fmla="*/ 8 h 49"/>
              <a:gd name="T4" fmla="*/ 42 w 49"/>
              <a:gd name="T5" fmla="*/ 39 h 49"/>
              <a:gd name="T6" fmla="*/ 11 w 49"/>
              <a:gd name="T7" fmla="*/ 41 h 49"/>
              <a:gd name="T8" fmla="*/ 8 w 49"/>
              <a:gd name="T9" fmla="*/ 1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11"/>
                </a:moveTo>
                <a:cubicBezTo>
                  <a:pt x="16" y="1"/>
                  <a:pt x="30" y="0"/>
                  <a:pt x="39" y="8"/>
                </a:cubicBezTo>
                <a:cubicBezTo>
                  <a:pt x="48" y="16"/>
                  <a:pt x="49" y="29"/>
                  <a:pt x="42" y="39"/>
                </a:cubicBezTo>
                <a:cubicBezTo>
                  <a:pt x="34" y="48"/>
                  <a:pt x="20" y="49"/>
                  <a:pt x="11" y="41"/>
                </a:cubicBezTo>
                <a:cubicBezTo>
                  <a:pt x="1" y="34"/>
                  <a:pt x="0" y="20"/>
                  <a:pt x="8" y="1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1" name="Freeform 325"/>
          <p:cNvSpPr>
            <a:spLocks/>
          </p:cNvSpPr>
          <p:nvPr/>
        </p:nvSpPr>
        <p:spPr bwMode="auto">
          <a:xfrm>
            <a:off x="4552461" y="5922544"/>
            <a:ext cx="38777" cy="38777"/>
          </a:xfrm>
          <a:custGeom>
            <a:avLst/>
            <a:gdLst>
              <a:gd name="T0" fmla="*/ 14 w 50"/>
              <a:gd name="T1" fmla="*/ 44 h 50"/>
              <a:gd name="T2" fmla="*/ 6 w 50"/>
              <a:gd name="T3" fmla="*/ 14 h 50"/>
              <a:gd name="T4" fmla="*/ 36 w 50"/>
              <a:gd name="T5" fmla="*/ 6 h 50"/>
              <a:gd name="T6" fmla="*/ 44 w 50"/>
              <a:gd name="T7" fmla="*/ 36 h 50"/>
              <a:gd name="T8" fmla="*/ 14 w 50"/>
              <a:gd name="T9" fmla="*/ 4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44"/>
                </a:moveTo>
                <a:cubicBezTo>
                  <a:pt x="3" y="38"/>
                  <a:pt x="0" y="25"/>
                  <a:pt x="6" y="14"/>
                </a:cubicBezTo>
                <a:cubicBezTo>
                  <a:pt x="12" y="4"/>
                  <a:pt x="25" y="0"/>
                  <a:pt x="36" y="6"/>
                </a:cubicBezTo>
                <a:cubicBezTo>
                  <a:pt x="46" y="12"/>
                  <a:pt x="50" y="26"/>
                  <a:pt x="44" y="36"/>
                </a:cubicBezTo>
                <a:cubicBezTo>
                  <a:pt x="38" y="47"/>
                  <a:pt x="24" y="50"/>
                  <a:pt x="14" y="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2" name="Freeform 326"/>
          <p:cNvSpPr>
            <a:spLocks/>
          </p:cNvSpPr>
          <p:nvPr/>
        </p:nvSpPr>
        <p:spPr bwMode="auto">
          <a:xfrm>
            <a:off x="3753678" y="5462404"/>
            <a:ext cx="41361" cy="38777"/>
          </a:xfrm>
          <a:custGeom>
            <a:avLst/>
            <a:gdLst>
              <a:gd name="T0" fmla="*/ 14 w 50"/>
              <a:gd name="T1" fmla="*/ 44 h 50"/>
              <a:gd name="T2" fmla="*/ 6 w 50"/>
              <a:gd name="T3" fmla="*/ 14 h 50"/>
              <a:gd name="T4" fmla="*/ 36 w 50"/>
              <a:gd name="T5" fmla="*/ 6 h 50"/>
              <a:gd name="T6" fmla="*/ 44 w 50"/>
              <a:gd name="T7" fmla="*/ 36 h 50"/>
              <a:gd name="T8" fmla="*/ 14 w 50"/>
              <a:gd name="T9" fmla="*/ 4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14" y="44"/>
                </a:moveTo>
                <a:cubicBezTo>
                  <a:pt x="4" y="38"/>
                  <a:pt x="0" y="25"/>
                  <a:pt x="6" y="14"/>
                </a:cubicBezTo>
                <a:cubicBezTo>
                  <a:pt x="12" y="4"/>
                  <a:pt x="25" y="0"/>
                  <a:pt x="36" y="6"/>
                </a:cubicBezTo>
                <a:cubicBezTo>
                  <a:pt x="46" y="12"/>
                  <a:pt x="50" y="26"/>
                  <a:pt x="44" y="36"/>
                </a:cubicBezTo>
                <a:cubicBezTo>
                  <a:pt x="38" y="47"/>
                  <a:pt x="25" y="50"/>
                  <a:pt x="14" y="4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Freeform 327"/>
          <p:cNvSpPr>
            <a:spLocks/>
          </p:cNvSpPr>
          <p:nvPr/>
        </p:nvSpPr>
        <p:spPr bwMode="auto">
          <a:xfrm>
            <a:off x="3921707" y="6090572"/>
            <a:ext cx="41361" cy="38777"/>
          </a:xfrm>
          <a:custGeom>
            <a:avLst/>
            <a:gdLst>
              <a:gd name="T0" fmla="*/ 6 w 50"/>
              <a:gd name="T1" fmla="*/ 14 h 50"/>
              <a:gd name="T2" fmla="*/ 36 w 50"/>
              <a:gd name="T3" fmla="*/ 6 h 50"/>
              <a:gd name="T4" fmla="*/ 44 w 50"/>
              <a:gd name="T5" fmla="*/ 36 h 50"/>
              <a:gd name="T6" fmla="*/ 15 w 50"/>
              <a:gd name="T7" fmla="*/ 44 h 50"/>
              <a:gd name="T8" fmla="*/ 6 w 50"/>
              <a:gd name="T9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14"/>
                </a:moveTo>
                <a:cubicBezTo>
                  <a:pt x="13" y="3"/>
                  <a:pt x="26" y="0"/>
                  <a:pt x="36" y="6"/>
                </a:cubicBezTo>
                <a:cubicBezTo>
                  <a:pt x="47" y="12"/>
                  <a:pt x="50" y="25"/>
                  <a:pt x="44" y="36"/>
                </a:cubicBezTo>
                <a:cubicBezTo>
                  <a:pt x="38" y="46"/>
                  <a:pt x="25" y="50"/>
                  <a:pt x="15" y="44"/>
                </a:cubicBezTo>
                <a:cubicBezTo>
                  <a:pt x="4" y="38"/>
                  <a:pt x="0" y="24"/>
                  <a:pt x="6" y="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Freeform 328"/>
          <p:cNvSpPr>
            <a:spLocks/>
          </p:cNvSpPr>
          <p:nvPr/>
        </p:nvSpPr>
        <p:spPr bwMode="auto">
          <a:xfrm>
            <a:off x="4381847" y="5294375"/>
            <a:ext cx="41361" cy="38777"/>
          </a:xfrm>
          <a:custGeom>
            <a:avLst/>
            <a:gdLst>
              <a:gd name="T0" fmla="*/ 6 w 50"/>
              <a:gd name="T1" fmla="*/ 14 h 50"/>
              <a:gd name="T2" fmla="*/ 36 w 50"/>
              <a:gd name="T3" fmla="*/ 6 h 50"/>
              <a:gd name="T4" fmla="*/ 44 w 50"/>
              <a:gd name="T5" fmla="*/ 36 h 50"/>
              <a:gd name="T6" fmla="*/ 14 w 50"/>
              <a:gd name="T7" fmla="*/ 44 h 50"/>
              <a:gd name="T8" fmla="*/ 6 w 50"/>
              <a:gd name="T9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0">
                <a:moveTo>
                  <a:pt x="6" y="14"/>
                </a:moveTo>
                <a:cubicBezTo>
                  <a:pt x="12" y="3"/>
                  <a:pt x="26" y="0"/>
                  <a:pt x="36" y="6"/>
                </a:cubicBezTo>
                <a:cubicBezTo>
                  <a:pt x="47" y="12"/>
                  <a:pt x="50" y="25"/>
                  <a:pt x="44" y="36"/>
                </a:cubicBezTo>
                <a:cubicBezTo>
                  <a:pt x="38" y="46"/>
                  <a:pt x="25" y="50"/>
                  <a:pt x="14" y="44"/>
                </a:cubicBezTo>
                <a:cubicBezTo>
                  <a:pt x="4" y="38"/>
                  <a:pt x="0" y="24"/>
                  <a:pt x="6" y="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329"/>
          <p:cNvSpPr>
            <a:spLocks/>
          </p:cNvSpPr>
          <p:nvPr/>
        </p:nvSpPr>
        <p:spPr bwMode="auto">
          <a:xfrm>
            <a:off x="4586066" y="5850163"/>
            <a:ext cx="38777" cy="38777"/>
          </a:xfrm>
          <a:custGeom>
            <a:avLst/>
            <a:gdLst>
              <a:gd name="T0" fmla="*/ 17 w 49"/>
              <a:gd name="T1" fmla="*/ 45 h 50"/>
              <a:gd name="T2" fmla="*/ 4 w 49"/>
              <a:gd name="T3" fmla="*/ 17 h 50"/>
              <a:gd name="T4" fmla="*/ 32 w 49"/>
              <a:gd name="T5" fmla="*/ 4 h 50"/>
              <a:gd name="T6" fmla="*/ 45 w 49"/>
              <a:gd name="T7" fmla="*/ 32 h 50"/>
              <a:gd name="T8" fmla="*/ 17 w 49"/>
              <a:gd name="T9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17" y="45"/>
                </a:moveTo>
                <a:cubicBezTo>
                  <a:pt x="5" y="41"/>
                  <a:pt x="0" y="29"/>
                  <a:pt x="4" y="17"/>
                </a:cubicBezTo>
                <a:cubicBezTo>
                  <a:pt x="8" y="6"/>
                  <a:pt x="20" y="0"/>
                  <a:pt x="32" y="4"/>
                </a:cubicBezTo>
                <a:cubicBezTo>
                  <a:pt x="43" y="8"/>
                  <a:pt x="49" y="21"/>
                  <a:pt x="45" y="32"/>
                </a:cubicBezTo>
                <a:cubicBezTo>
                  <a:pt x="41" y="44"/>
                  <a:pt x="28" y="50"/>
                  <a:pt x="17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Freeform 330"/>
          <p:cNvSpPr>
            <a:spLocks/>
          </p:cNvSpPr>
          <p:nvPr/>
        </p:nvSpPr>
        <p:spPr bwMode="auto">
          <a:xfrm>
            <a:off x="3722657" y="5534786"/>
            <a:ext cx="38777" cy="38777"/>
          </a:xfrm>
          <a:custGeom>
            <a:avLst/>
            <a:gdLst>
              <a:gd name="T0" fmla="*/ 17 w 49"/>
              <a:gd name="T1" fmla="*/ 45 h 49"/>
              <a:gd name="T2" fmla="*/ 4 w 49"/>
              <a:gd name="T3" fmla="*/ 17 h 49"/>
              <a:gd name="T4" fmla="*/ 32 w 49"/>
              <a:gd name="T5" fmla="*/ 4 h 49"/>
              <a:gd name="T6" fmla="*/ 45 w 49"/>
              <a:gd name="T7" fmla="*/ 32 h 49"/>
              <a:gd name="T8" fmla="*/ 17 w 49"/>
              <a:gd name="T9" fmla="*/ 4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17" y="45"/>
                </a:moveTo>
                <a:cubicBezTo>
                  <a:pt x="6" y="41"/>
                  <a:pt x="0" y="29"/>
                  <a:pt x="4" y="17"/>
                </a:cubicBezTo>
                <a:cubicBezTo>
                  <a:pt x="8" y="6"/>
                  <a:pt x="21" y="0"/>
                  <a:pt x="32" y="4"/>
                </a:cubicBezTo>
                <a:cubicBezTo>
                  <a:pt x="43" y="8"/>
                  <a:pt x="49" y="21"/>
                  <a:pt x="45" y="32"/>
                </a:cubicBezTo>
                <a:cubicBezTo>
                  <a:pt x="41" y="43"/>
                  <a:pt x="28" y="49"/>
                  <a:pt x="17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Freeform 331"/>
          <p:cNvSpPr>
            <a:spLocks/>
          </p:cNvSpPr>
          <p:nvPr/>
        </p:nvSpPr>
        <p:spPr bwMode="auto">
          <a:xfrm>
            <a:off x="3996673" y="6124179"/>
            <a:ext cx="38777" cy="38777"/>
          </a:xfrm>
          <a:custGeom>
            <a:avLst/>
            <a:gdLst>
              <a:gd name="T0" fmla="*/ 4 w 49"/>
              <a:gd name="T1" fmla="*/ 18 h 50"/>
              <a:gd name="T2" fmla="*/ 32 w 49"/>
              <a:gd name="T3" fmla="*/ 5 h 50"/>
              <a:gd name="T4" fmla="*/ 45 w 49"/>
              <a:gd name="T5" fmla="*/ 33 h 50"/>
              <a:gd name="T6" fmla="*/ 17 w 49"/>
              <a:gd name="T7" fmla="*/ 46 h 50"/>
              <a:gd name="T8" fmla="*/ 4 w 49"/>
              <a:gd name="T9" fmla="*/ 1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4" y="18"/>
                </a:moveTo>
                <a:cubicBezTo>
                  <a:pt x="8" y="6"/>
                  <a:pt x="21" y="0"/>
                  <a:pt x="32" y="5"/>
                </a:cubicBezTo>
                <a:cubicBezTo>
                  <a:pt x="44" y="9"/>
                  <a:pt x="49" y="21"/>
                  <a:pt x="45" y="33"/>
                </a:cubicBezTo>
                <a:cubicBezTo>
                  <a:pt x="41" y="44"/>
                  <a:pt x="29" y="50"/>
                  <a:pt x="17" y="46"/>
                </a:cubicBezTo>
                <a:cubicBezTo>
                  <a:pt x="6" y="42"/>
                  <a:pt x="0" y="29"/>
                  <a:pt x="4" y="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8" name="Freeform 332"/>
          <p:cNvSpPr>
            <a:spLocks/>
          </p:cNvSpPr>
          <p:nvPr/>
        </p:nvSpPr>
        <p:spPr bwMode="auto">
          <a:xfrm>
            <a:off x="4309466" y="5260770"/>
            <a:ext cx="41361" cy="38777"/>
          </a:xfrm>
          <a:custGeom>
            <a:avLst/>
            <a:gdLst>
              <a:gd name="T0" fmla="*/ 4 w 50"/>
              <a:gd name="T1" fmla="*/ 17 h 49"/>
              <a:gd name="T2" fmla="*/ 32 w 50"/>
              <a:gd name="T3" fmla="*/ 4 h 49"/>
              <a:gd name="T4" fmla="*/ 46 w 50"/>
              <a:gd name="T5" fmla="*/ 32 h 49"/>
              <a:gd name="T6" fmla="*/ 17 w 50"/>
              <a:gd name="T7" fmla="*/ 45 h 49"/>
              <a:gd name="T8" fmla="*/ 4 w 50"/>
              <a:gd name="T9" fmla="*/ 1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4" y="17"/>
                </a:moveTo>
                <a:cubicBezTo>
                  <a:pt x="9" y="5"/>
                  <a:pt x="21" y="0"/>
                  <a:pt x="32" y="4"/>
                </a:cubicBezTo>
                <a:cubicBezTo>
                  <a:pt x="44" y="8"/>
                  <a:pt x="50" y="20"/>
                  <a:pt x="46" y="32"/>
                </a:cubicBezTo>
                <a:cubicBezTo>
                  <a:pt x="41" y="43"/>
                  <a:pt x="29" y="49"/>
                  <a:pt x="17" y="45"/>
                </a:cubicBezTo>
                <a:cubicBezTo>
                  <a:pt x="6" y="41"/>
                  <a:pt x="0" y="28"/>
                  <a:pt x="4" y="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9" name="Freeform 333"/>
          <p:cNvSpPr>
            <a:spLocks/>
          </p:cNvSpPr>
          <p:nvPr/>
        </p:nvSpPr>
        <p:spPr bwMode="auto">
          <a:xfrm>
            <a:off x="4606746" y="5772611"/>
            <a:ext cx="38777" cy="38777"/>
          </a:xfrm>
          <a:custGeom>
            <a:avLst/>
            <a:gdLst>
              <a:gd name="T0" fmla="*/ 20 w 47"/>
              <a:gd name="T1" fmla="*/ 45 h 47"/>
              <a:gd name="T2" fmla="*/ 2 w 47"/>
              <a:gd name="T3" fmla="*/ 20 h 47"/>
              <a:gd name="T4" fmla="*/ 27 w 47"/>
              <a:gd name="T5" fmla="*/ 2 h 47"/>
              <a:gd name="T6" fmla="*/ 45 w 47"/>
              <a:gd name="T7" fmla="*/ 27 h 47"/>
              <a:gd name="T8" fmla="*/ 20 w 47"/>
              <a:gd name="T9" fmla="*/ 4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0" y="45"/>
                </a:moveTo>
                <a:cubicBezTo>
                  <a:pt x="8" y="43"/>
                  <a:pt x="0" y="32"/>
                  <a:pt x="2" y="20"/>
                </a:cubicBezTo>
                <a:cubicBezTo>
                  <a:pt x="4" y="8"/>
                  <a:pt x="15" y="0"/>
                  <a:pt x="27" y="2"/>
                </a:cubicBezTo>
                <a:cubicBezTo>
                  <a:pt x="39" y="4"/>
                  <a:pt x="47" y="15"/>
                  <a:pt x="45" y="27"/>
                </a:cubicBezTo>
                <a:cubicBezTo>
                  <a:pt x="43" y="39"/>
                  <a:pt x="31" y="47"/>
                  <a:pt x="20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0" name="Freeform 334"/>
          <p:cNvSpPr>
            <a:spLocks/>
          </p:cNvSpPr>
          <p:nvPr/>
        </p:nvSpPr>
        <p:spPr bwMode="auto">
          <a:xfrm>
            <a:off x="3701977" y="5612338"/>
            <a:ext cx="36191" cy="38777"/>
          </a:xfrm>
          <a:custGeom>
            <a:avLst/>
            <a:gdLst>
              <a:gd name="T0" fmla="*/ 20 w 47"/>
              <a:gd name="T1" fmla="*/ 45 h 48"/>
              <a:gd name="T2" fmla="*/ 2 w 47"/>
              <a:gd name="T3" fmla="*/ 20 h 48"/>
              <a:gd name="T4" fmla="*/ 27 w 47"/>
              <a:gd name="T5" fmla="*/ 2 h 48"/>
              <a:gd name="T6" fmla="*/ 45 w 47"/>
              <a:gd name="T7" fmla="*/ 28 h 48"/>
              <a:gd name="T8" fmla="*/ 20 w 47"/>
              <a:gd name="T9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0" y="45"/>
                </a:moveTo>
                <a:cubicBezTo>
                  <a:pt x="8" y="43"/>
                  <a:pt x="0" y="32"/>
                  <a:pt x="2" y="20"/>
                </a:cubicBezTo>
                <a:cubicBezTo>
                  <a:pt x="4" y="8"/>
                  <a:pt x="15" y="0"/>
                  <a:pt x="27" y="2"/>
                </a:cubicBezTo>
                <a:cubicBezTo>
                  <a:pt x="39" y="4"/>
                  <a:pt x="47" y="16"/>
                  <a:pt x="45" y="28"/>
                </a:cubicBezTo>
                <a:cubicBezTo>
                  <a:pt x="43" y="40"/>
                  <a:pt x="31" y="48"/>
                  <a:pt x="20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1" name="Freeform 335"/>
          <p:cNvSpPr>
            <a:spLocks/>
          </p:cNvSpPr>
          <p:nvPr/>
        </p:nvSpPr>
        <p:spPr bwMode="auto">
          <a:xfrm>
            <a:off x="4074225" y="6147443"/>
            <a:ext cx="38777" cy="36191"/>
          </a:xfrm>
          <a:custGeom>
            <a:avLst/>
            <a:gdLst>
              <a:gd name="T0" fmla="*/ 2 w 48"/>
              <a:gd name="T1" fmla="*/ 19 h 47"/>
              <a:gd name="T2" fmla="*/ 28 w 48"/>
              <a:gd name="T3" fmla="*/ 2 h 47"/>
              <a:gd name="T4" fmla="*/ 46 w 48"/>
              <a:gd name="T5" fmla="*/ 27 h 47"/>
              <a:gd name="T6" fmla="*/ 20 w 48"/>
              <a:gd name="T7" fmla="*/ 45 h 47"/>
              <a:gd name="T8" fmla="*/ 2 w 48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7">
                <a:moveTo>
                  <a:pt x="2" y="19"/>
                </a:moveTo>
                <a:cubicBezTo>
                  <a:pt x="5" y="8"/>
                  <a:pt x="16" y="0"/>
                  <a:pt x="28" y="2"/>
                </a:cubicBezTo>
                <a:cubicBezTo>
                  <a:pt x="40" y="4"/>
                  <a:pt x="48" y="15"/>
                  <a:pt x="46" y="27"/>
                </a:cubicBezTo>
                <a:cubicBezTo>
                  <a:pt x="43" y="39"/>
                  <a:pt x="32" y="47"/>
                  <a:pt x="20" y="45"/>
                </a:cubicBezTo>
                <a:cubicBezTo>
                  <a:pt x="8" y="43"/>
                  <a:pt x="0" y="31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Freeform 336"/>
          <p:cNvSpPr>
            <a:spLocks/>
          </p:cNvSpPr>
          <p:nvPr/>
        </p:nvSpPr>
        <p:spPr bwMode="auto">
          <a:xfrm>
            <a:off x="4234498" y="5240090"/>
            <a:ext cx="36191" cy="38777"/>
          </a:xfrm>
          <a:custGeom>
            <a:avLst/>
            <a:gdLst>
              <a:gd name="T0" fmla="*/ 2 w 47"/>
              <a:gd name="T1" fmla="*/ 19 h 47"/>
              <a:gd name="T2" fmla="*/ 27 w 47"/>
              <a:gd name="T3" fmla="*/ 2 h 47"/>
              <a:gd name="T4" fmla="*/ 45 w 47"/>
              <a:gd name="T5" fmla="*/ 27 h 47"/>
              <a:gd name="T6" fmla="*/ 20 w 47"/>
              <a:gd name="T7" fmla="*/ 45 h 47"/>
              <a:gd name="T8" fmla="*/ 2 w 47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" y="19"/>
                </a:moveTo>
                <a:cubicBezTo>
                  <a:pt x="4" y="8"/>
                  <a:pt x="16" y="0"/>
                  <a:pt x="27" y="2"/>
                </a:cubicBezTo>
                <a:cubicBezTo>
                  <a:pt x="39" y="4"/>
                  <a:pt x="47" y="15"/>
                  <a:pt x="45" y="27"/>
                </a:cubicBezTo>
                <a:cubicBezTo>
                  <a:pt x="43" y="39"/>
                  <a:pt x="32" y="47"/>
                  <a:pt x="20" y="45"/>
                </a:cubicBezTo>
                <a:cubicBezTo>
                  <a:pt x="8" y="43"/>
                  <a:pt x="0" y="31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Oval 265"/>
          <p:cNvSpPr>
            <a:spLocks noChangeArrowheads="1"/>
          </p:cNvSpPr>
          <p:nvPr/>
        </p:nvSpPr>
        <p:spPr bwMode="auto">
          <a:xfrm>
            <a:off x="3782114" y="5320226"/>
            <a:ext cx="783273" cy="7832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4744159" y="5588752"/>
            <a:ext cx="6989281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sz="1600" b="1" dirty="0">
                <a:solidFill>
                  <a:srgbClr val="404040">
                    <a:lumMod val="75000"/>
                  </a:srgbClr>
                </a:solidFill>
                <a:latin typeface="Montserrat Light" panose="020B0604020202020204" charset="0"/>
                <a:cs typeface="Montserrat Light" panose="020B0604020202020204" charset="0"/>
              </a:rPr>
              <a:t>Arielle is a better Pancake flipper than Boris</a:t>
            </a:r>
          </a:p>
        </p:txBody>
      </p:sp>
      <p:sp>
        <p:nvSpPr>
          <p:cNvPr id="153" name="Oval 464"/>
          <p:cNvSpPr>
            <a:spLocks noChangeArrowheads="1"/>
          </p:cNvSpPr>
          <p:nvPr/>
        </p:nvSpPr>
        <p:spPr bwMode="auto">
          <a:xfrm>
            <a:off x="2847995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Oval 465"/>
          <p:cNvSpPr>
            <a:spLocks noChangeArrowheads="1"/>
          </p:cNvSpPr>
          <p:nvPr/>
        </p:nvSpPr>
        <p:spPr bwMode="auto">
          <a:xfrm>
            <a:off x="2942021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Oval 466"/>
          <p:cNvSpPr>
            <a:spLocks noChangeArrowheads="1"/>
          </p:cNvSpPr>
          <p:nvPr/>
        </p:nvSpPr>
        <p:spPr bwMode="auto">
          <a:xfrm>
            <a:off x="3036047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Oval 467"/>
          <p:cNvSpPr>
            <a:spLocks noChangeArrowheads="1"/>
          </p:cNvSpPr>
          <p:nvPr/>
        </p:nvSpPr>
        <p:spPr bwMode="auto">
          <a:xfrm>
            <a:off x="3130073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7" name="Oval 468"/>
          <p:cNvSpPr>
            <a:spLocks noChangeArrowheads="1"/>
          </p:cNvSpPr>
          <p:nvPr/>
        </p:nvSpPr>
        <p:spPr bwMode="auto">
          <a:xfrm>
            <a:off x="3224099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8" name="Oval 469"/>
          <p:cNvSpPr>
            <a:spLocks noChangeArrowheads="1"/>
          </p:cNvSpPr>
          <p:nvPr/>
        </p:nvSpPr>
        <p:spPr bwMode="auto">
          <a:xfrm>
            <a:off x="3318125" y="5695059"/>
            <a:ext cx="36191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9" name="Oval 470"/>
          <p:cNvSpPr>
            <a:spLocks noChangeArrowheads="1"/>
          </p:cNvSpPr>
          <p:nvPr/>
        </p:nvSpPr>
        <p:spPr bwMode="auto">
          <a:xfrm>
            <a:off x="3414735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0" name="Oval 471"/>
          <p:cNvSpPr>
            <a:spLocks noChangeArrowheads="1"/>
          </p:cNvSpPr>
          <p:nvPr/>
        </p:nvSpPr>
        <p:spPr bwMode="auto">
          <a:xfrm>
            <a:off x="3508761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1" name="Oval 461"/>
          <p:cNvSpPr>
            <a:spLocks noChangeArrowheads="1"/>
          </p:cNvSpPr>
          <p:nvPr/>
        </p:nvSpPr>
        <p:spPr bwMode="auto">
          <a:xfrm>
            <a:off x="2560749" y="5695059"/>
            <a:ext cx="36191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2" name="Oval 462"/>
          <p:cNvSpPr>
            <a:spLocks noChangeArrowheads="1"/>
          </p:cNvSpPr>
          <p:nvPr/>
        </p:nvSpPr>
        <p:spPr bwMode="auto">
          <a:xfrm>
            <a:off x="2657359" y="5695059"/>
            <a:ext cx="36191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3" name="Oval 463"/>
          <p:cNvSpPr>
            <a:spLocks noChangeArrowheads="1"/>
          </p:cNvSpPr>
          <p:nvPr/>
        </p:nvSpPr>
        <p:spPr bwMode="auto">
          <a:xfrm>
            <a:off x="2753969" y="5695059"/>
            <a:ext cx="33607" cy="336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4" name="Oval 489"/>
          <p:cNvSpPr>
            <a:spLocks noChangeArrowheads="1"/>
          </p:cNvSpPr>
          <p:nvPr/>
        </p:nvSpPr>
        <p:spPr bwMode="auto">
          <a:xfrm>
            <a:off x="2301280" y="5612338"/>
            <a:ext cx="199050" cy="199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5" name="Oval 490"/>
          <p:cNvSpPr>
            <a:spLocks noChangeArrowheads="1"/>
          </p:cNvSpPr>
          <p:nvPr/>
        </p:nvSpPr>
        <p:spPr bwMode="auto">
          <a:xfrm>
            <a:off x="2340057" y="5653699"/>
            <a:ext cx="118913" cy="1189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6" name="Oval 483"/>
          <p:cNvSpPr>
            <a:spLocks noChangeArrowheads="1"/>
          </p:cNvSpPr>
          <p:nvPr/>
        </p:nvSpPr>
        <p:spPr bwMode="auto">
          <a:xfrm>
            <a:off x="149498" y="2937617"/>
            <a:ext cx="118913" cy="118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7" name="Oval 484"/>
          <p:cNvSpPr>
            <a:spLocks noChangeArrowheads="1"/>
          </p:cNvSpPr>
          <p:nvPr/>
        </p:nvSpPr>
        <p:spPr bwMode="auto">
          <a:xfrm>
            <a:off x="529500" y="2937617"/>
            <a:ext cx="118913" cy="118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8" name="Oval 485"/>
          <p:cNvSpPr>
            <a:spLocks noChangeArrowheads="1"/>
          </p:cNvSpPr>
          <p:nvPr/>
        </p:nvSpPr>
        <p:spPr bwMode="auto">
          <a:xfrm>
            <a:off x="912089" y="2937617"/>
            <a:ext cx="118913" cy="118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9" name="Rectangle 168"/>
          <p:cNvSpPr/>
          <p:nvPr/>
        </p:nvSpPr>
        <p:spPr>
          <a:xfrm>
            <a:off x="149499" y="3366437"/>
            <a:ext cx="20660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0" name="Oval 169"/>
          <p:cNvSpPr/>
          <p:nvPr/>
        </p:nvSpPr>
        <p:spPr>
          <a:xfrm>
            <a:off x="-26242" y="1771226"/>
            <a:ext cx="113462" cy="1134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-26242" y="5898659"/>
            <a:ext cx="113462" cy="1134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A9201ACB-69C7-4F80-A7A3-96F92D80DBAF}"/>
              </a:ext>
            </a:extLst>
          </p:cNvPr>
          <p:cNvSpPr txBox="1">
            <a:spLocks/>
          </p:cNvSpPr>
          <p:nvPr/>
        </p:nvSpPr>
        <p:spPr>
          <a:xfrm>
            <a:off x="906635" y="579508"/>
            <a:ext cx="10802595" cy="56018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Final Conclusion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1FF40-CD42-4C8A-8CBA-169D49D499C6}"/>
              </a:ext>
            </a:extLst>
          </p:cNvPr>
          <p:cNvSpPr txBox="1"/>
          <p:nvPr/>
        </p:nvSpPr>
        <p:spPr>
          <a:xfrm>
            <a:off x="3991925" y="1780043"/>
            <a:ext cx="47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6647D8-89F7-43B9-9820-5008983174B7}"/>
              </a:ext>
            </a:extLst>
          </p:cNvPr>
          <p:cNvSpPr txBox="1"/>
          <p:nvPr/>
        </p:nvSpPr>
        <p:spPr>
          <a:xfrm>
            <a:off x="3958391" y="3595475"/>
            <a:ext cx="47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0251019-46FA-463F-8832-04338E603C90}"/>
              </a:ext>
            </a:extLst>
          </p:cNvPr>
          <p:cNvSpPr txBox="1"/>
          <p:nvPr/>
        </p:nvSpPr>
        <p:spPr>
          <a:xfrm>
            <a:off x="3977914" y="5433449"/>
            <a:ext cx="47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AA26084-D926-47EB-B9CB-81D69A368D4C}"/>
              </a:ext>
            </a:extLst>
          </p:cNvPr>
          <p:cNvSpPr/>
          <p:nvPr/>
        </p:nvSpPr>
        <p:spPr>
          <a:xfrm>
            <a:off x="4780448" y="1917008"/>
            <a:ext cx="6989281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Arielle and Boris are not equally good in Pancake flipping</a:t>
            </a:r>
          </a:p>
        </p:txBody>
      </p:sp>
    </p:spTree>
    <p:extLst>
      <p:ext uri="{BB962C8B-B14F-4D97-AF65-F5344CB8AC3E}">
        <p14:creationId xmlns:p14="http://schemas.microsoft.com/office/powerpoint/2010/main" val="335280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26756"/>
            <a:ext cx="12254024" cy="6984756"/>
            <a:chOff x="0" y="-126756"/>
            <a:chExt cx="12254024" cy="6984756"/>
          </a:xfrm>
        </p:grpSpPr>
        <p:sp>
          <p:nvSpPr>
            <p:cNvPr id="12" name="Parallelogram 11"/>
            <p:cNvSpPr/>
            <p:nvPr/>
          </p:nvSpPr>
          <p:spPr>
            <a:xfrm>
              <a:off x="6578938" y="-126756"/>
              <a:ext cx="5675086" cy="6857999"/>
            </a:xfrm>
            <a:prstGeom prst="parallelogram">
              <a:avLst>
                <a:gd name="adj" fmla="val 52283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" name="Parallelogram 1"/>
            <p:cNvSpPr/>
            <p:nvPr/>
          </p:nvSpPr>
          <p:spPr>
            <a:xfrm>
              <a:off x="0" y="0"/>
              <a:ext cx="5675086" cy="6857999"/>
            </a:xfrm>
            <a:prstGeom prst="parallelogram">
              <a:avLst>
                <a:gd name="adj" fmla="val 52283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Parallelogram 12"/>
            <p:cNvSpPr/>
            <p:nvPr/>
          </p:nvSpPr>
          <p:spPr>
            <a:xfrm flipH="1">
              <a:off x="3512077" y="1"/>
              <a:ext cx="5341639" cy="6857999"/>
            </a:xfrm>
            <a:prstGeom prst="parallelogram">
              <a:avLst>
                <a:gd name="adj" fmla="val 52283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457168" y="2840578"/>
            <a:ext cx="4939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spc="-300" dirty="0">
                <a:solidFill>
                  <a:schemeClr val="bg1"/>
                </a:solidFill>
                <a:latin typeface="Montserrat Semi Bold" panose="00000700000000000000" pitchFamily="50" charset="0"/>
                <a:cs typeface="Raleway"/>
              </a:rPr>
              <a:t>THANK YOU</a:t>
            </a:r>
            <a:endParaRPr lang="en-US" sz="4400" spc="-300" dirty="0">
              <a:solidFill>
                <a:schemeClr val="tx2">
                  <a:lumMod val="40000"/>
                  <a:lumOff val="60000"/>
                </a:schemeClr>
              </a:solidFill>
              <a:latin typeface="Montserrat Light" panose="00000400000000000000" pitchFamily="50" charset="0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853066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5663" y="1798540"/>
            <a:ext cx="5760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Problem Statement</a:t>
            </a:r>
            <a:endParaRPr lang="id-ID" sz="2000" dirty="0">
              <a:solidFill>
                <a:schemeClr val="bg1"/>
              </a:solidFill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6502" y="2603124"/>
            <a:ext cx="5760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Solution</a:t>
            </a:r>
            <a:endParaRPr lang="id-ID" sz="2000" dirty="0">
              <a:solidFill>
                <a:schemeClr val="bg1"/>
              </a:solidFill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663" y="3404885"/>
            <a:ext cx="5760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Assumption</a:t>
            </a:r>
            <a:endParaRPr lang="id-ID" sz="2000" dirty="0">
              <a:solidFill>
                <a:schemeClr val="bg1"/>
              </a:solidFill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663" y="4206646"/>
            <a:ext cx="5760000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Tests and Results</a:t>
            </a:r>
            <a:endParaRPr lang="id-ID" sz="2000" dirty="0">
              <a:solidFill>
                <a:schemeClr val="bg1"/>
              </a:solidFill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740058" y="1694557"/>
            <a:ext cx="400109" cy="618500"/>
            <a:chOff x="1676400" y="3333750"/>
            <a:chExt cx="304800" cy="381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" name="Rectangle 9"/>
            <p:cNvSpPr/>
            <p:nvPr/>
          </p:nvSpPr>
          <p:spPr>
            <a:xfrm rot="10800000">
              <a:off x="1676400" y="340995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latin typeface="Montserrat" panose="00000500000000000000" pitchFamily="50" charset="0"/>
                </a:rPr>
                <a:t>1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752600" y="3333750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5400000">
            <a:off x="740058" y="2492727"/>
            <a:ext cx="400109" cy="618500"/>
            <a:chOff x="1676400" y="3333750"/>
            <a:chExt cx="304800" cy="381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1" name="Rectangle 30"/>
            <p:cNvSpPr/>
            <p:nvPr/>
          </p:nvSpPr>
          <p:spPr>
            <a:xfrm rot="10800000">
              <a:off x="1676400" y="340995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latin typeface="Montserrat" panose="00000500000000000000" pitchFamily="50" charset="0"/>
                </a:rPr>
                <a:t>2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752600" y="3333750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748120" y="3305287"/>
            <a:ext cx="400109" cy="618500"/>
            <a:chOff x="1676400" y="3333750"/>
            <a:chExt cx="304800" cy="381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" name="Rectangle 33"/>
            <p:cNvSpPr/>
            <p:nvPr/>
          </p:nvSpPr>
          <p:spPr>
            <a:xfrm rot="10800000">
              <a:off x="1676400" y="340995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latin typeface="Montserrat" panose="00000500000000000000" pitchFamily="50" charset="0"/>
                </a:rPr>
                <a:t>3</a:t>
              </a:r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1752600" y="3333750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740057" y="4097451"/>
            <a:ext cx="400109" cy="618500"/>
            <a:chOff x="1676400" y="3333750"/>
            <a:chExt cx="304800" cy="381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Rectangle 36"/>
            <p:cNvSpPr/>
            <p:nvPr/>
          </p:nvSpPr>
          <p:spPr>
            <a:xfrm rot="10800000">
              <a:off x="1676400" y="340995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latin typeface="Montserrat" panose="00000500000000000000" pitchFamily="50" charset="0"/>
                </a:rPr>
                <a:t>4</a:t>
              </a: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752600" y="3333750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4631C0-6ACF-460B-AE14-F483C41EA694}"/>
              </a:ext>
            </a:extLst>
          </p:cNvPr>
          <p:cNvSpPr txBox="1"/>
          <p:nvPr/>
        </p:nvSpPr>
        <p:spPr>
          <a:xfrm>
            <a:off x="1125663" y="4994788"/>
            <a:ext cx="576000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Conclusion</a:t>
            </a:r>
            <a:endParaRPr lang="id-ID" sz="2000" dirty="0">
              <a:solidFill>
                <a:schemeClr val="bg1"/>
              </a:solidFill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8295BD-37CF-4640-9A0A-47FB3ED3B94C}"/>
              </a:ext>
            </a:extLst>
          </p:cNvPr>
          <p:cNvGrpSpPr/>
          <p:nvPr/>
        </p:nvGrpSpPr>
        <p:grpSpPr>
          <a:xfrm rot="5400000">
            <a:off x="748120" y="4891698"/>
            <a:ext cx="400109" cy="618500"/>
            <a:chOff x="1676400" y="3333750"/>
            <a:chExt cx="304800" cy="381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66461EA-E7D1-46E5-9818-AAB7A41E0E45}"/>
                </a:ext>
              </a:extLst>
            </p:cNvPr>
            <p:cNvSpPr/>
            <p:nvPr/>
          </p:nvSpPr>
          <p:spPr>
            <a:xfrm rot="10800000">
              <a:off x="1676400" y="3409950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latin typeface="Montserrat" panose="00000500000000000000" pitchFamily="50" charset="0"/>
                </a:rPr>
                <a:t>5</a:t>
              </a: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161350-D352-47CD-BFFD-460074A2104C}"/>
                </a:ext>
              </a:extLst>
            </p:cNvPr>
            <p:cNvSpPr/>
            <p:nvPr/>
          </p:nvSpPr>
          <p:spPr>
            <a:xfrm>
              <a:off x="1752600" y="3333750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384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6235" y="2858251"/>
            <a:ext cx="6379536" cy="6652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 Bold" panose="00000700000000000000" pitchFamily="50" charset="0"/>
                <a:ea typeface="Gulim" pitchFamily="34" charset="-127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1486708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D2E5-565B-4AC2-9447-96D12F3F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635" y="579508"/>
            <a:ext cx="10802595" cy="560180"/>
          </a:xfrm>
        </p:spPr>
        <p:txBody>
          <a:bodyPr/>
          <a:lstStyle/>
          <a:p>
            <a:r>
              <a:rPr lang="en-US" dirty="0"/>
              <a:t>Who is the better Pancake Flipper?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EA0F8-DF9E-42A5-B195-6B628DC7C92A}"/>
              </a:ext>
            </a:extLst>
          </p:cNvPr>
          <p:cNvSpPr txBox="1"/>
          <p:nvPr/>
        </p:nvSpPr>
        <p:spPr>
          <a:xfrm>
            <a:off x="959848" y="1669774"/>
            <a:ext cx="10988312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Arielle and Boris compete in the little-known sport of pancake flipping and have both been nominated for this season's "best pancake flipper" award.</a:t>
            </a: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Half the people in the pancake flipping league office think Arielle is the better pancake flipper, and the other half think Boris is, so they have retained a data scientist to help solve the issue.</a:t>
            </a:r>
          </a:p>
          <a:p>
            <a:endParaRPr lang="en-US" sz="1600" dirty="0">
              <a:latin typeface="Montserrat Light" panose="020B0604020202020204" charset="0"/>
              <a:cs typeface="Montserrat Light" panose="020B0604020202020204" charset="0"/>
            </a:endParaRP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The stats from this season are attached. The columns are:</a:t>
            </a: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•	the contestant's name,</a:t>
            </a: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•	the match day,</a:t>
            </a: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•	which hand they used to flip the pancakes,</a:t>
            </a: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•	their score (how many pancakes they flipped successfully), and</a:t>
            </a: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•	how many total pancakes they attempted to flip</a:t>
            </a:r>
          </a:p>
          <a:p>
            <a:endParaRPr lang="en-US" sz="1600" dirty="0">
              <a:latin typeface="Montserrat Light" panose="020B0604020202020204" charset="0"/>
              <a:cs typeface="Montserrat Light" panose="020B0604020202020204" charset="0"/>
            </a:endParaRPr>
          </a:p>
          <a:p>
            <a:r>
              <a:rPr lang="en-US" sz="1600" dirty="0">
                <a:latin typeface="Montserrat Light" panose="020B0604020202020204" charset="0"/>
                <a:cs typeface="Montserrat Light" panose="020B0604020202020204" charset="0"/>
              </a:rPr>
              <a:t>Is Arielle or Boris the better pancake flipper? Justify your decision. Do both sides have a case here?</a:t>
            </a:r>
          </a:p>
          <a:p>
            <a:endParaRPr lang="en-US" sz="1600" dirty="0">
              <a:latin typeface="Montserrat Light" panose="020B0604020202020204" charset="0"/>
              <a:cs typeface="Montserrat Light" panose="020B0604020202020204" charset="0"/>
            </a:endParaRPr>
          </a:p>
          <a:p>
            <a:endParaRPr lang="en-IN" sz="1600" dirty="0">
              <a:latin typeface="Montserrat Light" panose="020B0604020202020204" charset="0"/>
              <a:cs typeface="Montserrat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16235" y="2858251"/>
            <a:ext cx="6379536" cy="665285"/>
          </a:xfrm>
        </p:spPr>
        <p:txBody>
          <a:bodyPr/>
          <a:lstStyle/>
          <a:p>
            <a:r>
              <a:rPr lang="en-I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4076955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4109" y="1733277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To identify the better pancake flipper using a scientific approach.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4198" y="1412498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OBJECTIVE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4109" y="2304068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APPROACH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109" y="2628925"/>
            <a:ext cx="1104100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The following test of significance helps solving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Two Proportion Z - Test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E0209B-DDB7-4C20-AE15-350B48CE7903}"/>
              </a:ext>
            </a:extLst>
          </p:cNvPr>
          <p:cNvSpPr/>
          <p:nvPr/>
        </p:nvSpPr>
        <p:spPr>
          <a:xfrm>
            <a:off x="774197" y="3429000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Why Z- Test?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9B7B3D-EAD1-4BA3-B738-0C85777A2A7A}"/>
              </a:ext>
            </a:extLst>
          </p:cNvPr>
          <p:cNvSpPr txBox="1"/>
          <p:nvPr/>
        </p:nvSpPr>
        <p:spPr>
          <a:xfrm>
            <a:off x="774197" y="3796881"/>
            <a:ext cx="110410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M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ean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 and Standard Deviation of the populations are known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Sample size is more than 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Both the data samples are normally distributed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59F8CEB-7749-4CC4-8BE4-6AD190D6F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323357"/>
              </p:ext>
            </p:extLst>
          </p:nvPr>
        </p:nvGraphicFramePr>
        <p:xfrm>
          <a:off x="906635" y="4657205"/>
          <a:ext cx="4421809" cy="201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E85F8B0E-3AA6-49D3-9264-3304B0E45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633964"/>
              </p:ext>
            </p:extLst>
          </p:nvPr>
        </p:nvGraphicFramePr>
        <p:xfrm>
          <a:off x="5816565" y="4627878"/>
          <a:ext cx="4421809" cy="201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88191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16235" y="2858251"/>
            <a:ext cx="6379536" cy="665285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38927743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D2E5-565B-4AC2-9447-96D12F3F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635" y="579508"/>
            <a:ext cx="10802595" cy="560180"/>
          </a:xfrm>
        </p:spPr>
        <p:txBody>
          <a:bodyPr/>
          <a:lstStyle/>
          <a:p>
            <a:r>
              <a:rPr lang="en-US" dirty="0"/>
              <a:t>Assumption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11E09-B510-4674-8B1C-41AE633F0FEC}"/>
              </a:ext>
            </a:extLst>
          </p:cNvPr>
          <p:cNvSpPr txBox="1"/>
          <p:nvPr/>
        </p:nvSpPr>
        <p:spPr>
          <a:xfrm>
            <a:off x="814109" y="1733277"/>
            <a:ext cx="11041007" cy="342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Higher the winning chance when played with Right hand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EEE09-892A-4A3F-A7DA-54FEBEB081E2}"/>
              </a:ext>
            </a:extLst>
          </p:cNvPr>
          <p:cNvSpPr/>
          <p:nvPr/>
        </p:nvSpPr>
        <p:spPr>
          <a:xfrm>
            <a:off x="774198" y="1412498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Assumption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0942AC-1622-427B-9AB8-E15F913F9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945600"/>
              </p:ext>
            </p:extLst>
          </p:nvPr>
        </p:nvGraphicFramePr>
        <p:xfrm>
          <a:off x="899659" y="4631208"/>
          <a:ext cx="5330298" cy="2135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5702B08-7A2C-43CE-AD45-759144D9D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805287"/>
              </p:ext>
            </p:extLst>
          </p:nvPr>
        </p:nvGraphicFramePr>
        <p:xfrm>
          <a:off x="6371303" y="4613788"/>
          <a:ext cx="5820697" cy="2135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90EEC3E-AB0F-4B13-9CC6-3AF7342C39D9}"/>
              </a:ext>
            </a:extLst>
          </p:cNvPr>
          <p:cNvSpPr txBox="1"/>
          <p:nvPr/>
        </p:nvSpPr>
        <p:spPr>
          <a:xfrm>
            <a:off x="814109" y="2403993"/>
            <a:ext cx="1054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Arielle and Boris have scored more points while playing with right hand over left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strong right-hand player has more chance of winning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player with greater proportion of right-hand playing is the better one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58FDD-C79F-48B7-A816-70F551A1B7C1}"/>
              </a:ext>
            </a:extLst>
          </p:cNvPr>
          <p:cNvSpPr txBox="1"/>
          <p:nvPr/>
        </p:nvSpPr>
        <p:spPr>
          <a:xfrm>
            <a:off x="814109" y="2496076"/>
            <a:ext cx="110410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Both Arielle and Boris have scored more points while playing with right hand over left hand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refer chart 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A strong right-hand player has more chance of winning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The player with greater proportion of right-hand playing is the better one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9A49D-05DF-4CF9-A1E1-0C0853380C6A}"/>
              </a:ext>
            </a:extLst>
          </p:cNvPr>
          <p:cNvSpPr/>
          <p:nvPr/>
        </p:nvSpPr>
        <p:spPr>
          <a:xfrm>
            <a:off x="774198" y="2175297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Observation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1886C-B22B-4ECA-ADFF-EB0167D70123}"/>
              </a:ext>
            </a:extLst>
          </p:cNvPr>
          <p:cNvSpPr txBox="1"/>
          <p:nvPr/>
        </p:nvSpPr>
        <p:spPr>
          <a:xfrm>
            <a:off x="824524" y="3655407"/>
            <a:ext cx="110410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play type is same between Arielle &amp; Boris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Boris is greater than Arielle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50" charset="0"/>
              </a:rPr>
              <a:t>Proportion of right-hand hand play type of Arielle is greater than Boris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A08C7-8E59-4C81-AE10-14C7646A6A62}"/>
              </a:ext>
            </a:extLst>
          </p:cNvPr>
          <p:cNvSpPr/>
          <p:nvPr/>
        </p:nvSpPr>
        <p:spPr>
          <a:xfrm>
            <a:off x="814109" y="3334628"/>
            <a:ext cx="294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rPr>
              <a:t>Hypothesis to be tested</a:t>
            </a:r>
          </a:p>
        </p:txBody>
      </p:sp>
    </p:spTree>
    <p:extLst>
      <p:ext uri="{BB962C8B-B14F-4D97-AF65-F5344CB8AC3E}">
        <p14:creationId xmlns:p14="http://schemas.microsoft.com/office/powerpoint/2010/main" val="100467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235" y="2858251"/>
            <a:ext cx="3810507" cy="665285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Tests and Results</a:t>
            </a:r>
          </a:p>
        </p:txBody>
      </p:sp>
    </p:spTree>
    <p:extLst>
      <p:ext uri="{BB962C8B-B14F-4D97-AF65-F5344CB8AC3E}">
        <p14:creationId xmlns:p14="http://schemas.microsoft.com/office/powerpoint/2010/main" val="22073653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7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DE365A"/>
      </a:accent1>
      <a:accent2>
        <a:srgbClr val="F69326"/>
      </a:accent2>
      <a:accent3>
        <a:srgbClr val="1EB9D8"/>
      </a:accent3>
      <a:accent4>
        <a:srgbClr val="1275B2"/>
      </a:accent4>
      <a:accent5>
        <a:srgbClr val="1FBFA4"/>
      </a:accent5>
      <a:accent6>
        <a:srgbClr val="8F298A"/>
      </a:accent6>
      <a:hlink>
        <a:srgbClr val="44546A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774</Words>
  <Application>Microsoft Office PowerPoint</Application>
  <PresentationFormat>Widescreen</PresentationFormat>
  <Paragraphs>115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Light</vt:lpstr>
      <vt:lpstr>Montserrat Semi Bold</vt:lpstr>
      <vt:lpstr>Office Theme</vt:lpstr>
      <vt:lpstr>PowerPoint Presentation</vt:lpstr>
      <vt:lpstr>AGENDA</vt:lpstr>
      <vt:lpstr>PowerPoint Presentation</vt:lpstr>
      <vt:lpstr>Who is the better Pancake Flipper?</vt:lpstr>
      <vt:lpstr>Solution</vt:lpstr>
      <vt:lpstr>Solution</vt:lpstr>
      <vt:lpstr>Assumption</vt:lpstr>
      <vt:lpstr>Assumption</vt:lpstr>
      <vt:lpstr>Tests and Results</vt:lpstr>
      <vt:lpstr>Test -1 | Both Arielle and Boris are equally good  </vt:lpstr>
      <vt:lpstr>Test -2 | Boris is a better player than Arielle  </vt:lpstr>
      <vt:lpstr>Test -3 | Arielle is a better player than Boris 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Fajar Indra</dc:creator>
  <cp:lastModifiedBy>Umarfarook A</cp:lastModifiedBy>
  <cp:revision>329</cp:revision>
  <dcterms:created xsi:type="dcterms:W3CDTF">2016-08-03T02:56:02Z</dcterms:created>
  <dcterms:modified xsi:type="dcterms:W3CDTF">2021-07-25T14:32:38Z</dcterms:modified>
</cp:coreProperties>
</file>