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Apache 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Build Tool for Java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Anthony Sigler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65" y="59847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Maven?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6DCA6-928E-49C6-9337-F2DFADD2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Maven is a project management tool used primarily for Java programs.</a:t>
            </a:r>
          </a:p>
          <a:p>
            <a:endParaRPr lang="en-US" sz="2000" dirty="0"/>
          </a:p>
          <a:p>
            <a:r>
              <a:rPr lang="en-US" sz="2000" dirty="0"/>
              <a:t>Used to build projects and manage dependencies</a:t>
            </a:r>
          </a:p>
          <a:p>
            <a:endParaRPr lang="en-US" sz="2000" dirty="0"/>
          </a:p>
          <a:p>
            <a:r>
              <a:rPr lang="en-US" sz="2000" dirty="0"/>
              <a:t>Can also be used for testing, documentation, and site generation</a:t>
            </a:r>
          </a:p>
          <a:p>
            <a:endParaRPr lang="en-US" sz="2000" dirty="0"/>
          </a:p>
          <a:p>
            <a:r>
              <a:rPr lang="en-US" sz="2000" dirty="0"/>
              <a:t>Most useful for large projects with many dependencies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851-7300-4432-9D6D-4785870C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4894-7895-40CC-8E5B-0066997E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Maven has </a:t>
            </a:r>
            <a:r>
              <a:rPr lang="en-US" sz="2000"/>
              <a:t>about 60</a:t>
            </a:r>
            <a:r>
              <a:rPr lang="en-US" sz="2000" dirty="0"/>
              <a:t>% of build tool market for Java applications</a:t>
            </a:r>
          </a:p>
          <a:p>
            <a:pPr lvl="1"/>
            <a:r>
              <a:rPr lang="en-US" sz="1800" dirty="0"/>
              <a:t>20% Gradle</a:t>
            </a:r>
          </a:p>
          <a:p>
            <a:pPr lvl="1"/>
            <a:r>
              <a:rPr lang="en-US" sz="1800" dirty="0"/>
              <a:t>10% Ant</a:t>
            </a:r>
            <a:endParaRPr lang="en-US" sz="1700" dirty="0"/>
          </a:p>
          <a:p>
            <a:r>
              <a:rPr lang="en-US" sz="2000" dirty="0"/>
              <a:t>Very common in large companies</a:t>
            </a:r>
          </a:p>
          <a:p>
            <a:r>
              <a:rPr lang="en-US" sz="2000" dirty="0"/>
              <a:t>Supported by all major IDEs</a:t>
            </a:r>
          </a:p>
          <a:p>
            <a:r>
              <a:rPr lang="en-US" sz="2000" dirty="0"/>
              <a:t>Commonly used by large open-source projects (such as Spring Framework, Spring Boot)</a:t>
            </a:r>
          </a:p>
        </p:txBody>
      </p:sp>
    </p:spTree>
    <p:extLst>
      <p:ext uri="{BB962C8B-B14F-4D97-AF65-F5344CB8AC3E}">
        <p14:creationId xmlns:p14="http://schemas.microsoft.com/office/powerpoint/2010/main" val="152408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D3D2-91A5-48B9-9B25-E0B7EEC7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A7C4-9919-4C45-A610-12EA84B5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Dependencies are external packages required to run a program</a:t>
            </a:r>
          </a:p>
          <a:p>
            <a:endParaRPr lang="en-US" sz="2000" dirty="0"/>
          </a:p>
          <a:p>
            <a:r>
              <a:rPr lang="en-US" sz="2000" dirty="0"/>
              <a:t>If A “depends on” some function in library B to work, B is a dependency of A</a:t>
            </a:r>
          </a:p>
          <a:p>
            <a:endParaRPr lang="en-US" sz="2000" dirty="0"/>
          </a:p>
          <a:p>
            <a:r>
              <a:rPr lang="en-US" sz="2000" dirty="0"/>
              <a:t>Transitive Dependencies:</a:t>
            </a:r>
          </a:p>
          <a:p>
            <a:pPr lvl="1"/>
            <a:r>
              <a:rPr lang="en-US" sz="1600" dirty="0"/>
              <a:t>B may have its own dependencies, or A may inherit dependencies from its parents</a:t>
            </a:r>
          </a:p>
          <a:p>
            <a:pPr lvl="1"/>
            <a:endParaRPr lang="en-US" sz="1600" dirty="0"/>
          </a:p>
          <a:p>
            <a:r>
              <a:rPr lang="en-US" sz="2000" dirty="0"/>
              <a:t>Potentially very deep</a:t>
            </a:r>
          </a:p>
          <a:p>
            <a:pPr marL="27432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551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3EA6-72D6-494B-808A-0EFEA0BF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.pom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7A00-4BF1-4353-ABA7-0BF9BF05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Project Object Model</a:t>
            </a:r>
          </a:p>
          <a:p>
            <a:endParaRPr lang="en-US" sz="1800" dirty="0"/>
          </a:p>
          <a:p>
            <a:r>
              <a:rPr lang="en-US" sz="1800" dirty="0"/>
              <a:t>Contains all essential information necessary to build a project</a:t>
            </a:r>
          </a:p>
          <a:p>
            <a:endParaRPr lang="en-US" sz="1800" dirty="0"/>
          </a:p>
          <a:p>
            <a:r>
              <a:rPr lang="en-US" sz="1800" dirty="0"/>
              <a:t>Keeps track of dependencies and their version numbers</a:t>
            </a:r>
          </a:p>
          <a:p>
            <a:endParaRPr lang="en-US" sz="1800" dirty="0"/>
          </a:p>
          <a:p>
            <a:r>
              <a:rPr lang="en-US" sz="1800" dirty="0"/>
              <a:t>Maven reads POM to execute a task or goal</a:t>
            </a:r>
          </a:p>
          <a:p>
            <a:endParaRPr lang="en-US" sz="1800" dirty="0"/>
          </a:p>
          <a:p>
            <a:r>
              <a:rPr lang="en-US" sz="1800" dirty="0"/>
              <a:t>POMs can inherit from other POMs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28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E9F5-0A06-4F4F-A4F6-30A1801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Maven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8D0C-9952-4CE4-AFD3-701C3970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Maven needs to find an artifact specified in a POM file, it will look first in the local repository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not found, it will search the maven central repository</a:t>
            </a:r>
          </a:p>
          <a:p>
            <a:r>
              <a:rPr lang="en-US" sz="2000" dirty="0"/>
              <a:t>If found in maven central, will be cached in .m2</a:t>
            </a:r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CFF53-C1B9-4D5F-9246-D4BEA6F6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92" y="3167297"/>
            <a:ext cx="57882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Windows: C:\Users\&lt;User_Name&gt;\.m2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Linux: /home/&lt;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&gt;/.m2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Mac: /Users/&lt;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&gt;/.m2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67CE-A8B1-4898-8313-DA76467C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Maven Lifecycles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B6D8-676B-44BC-9882-55846E82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lifecycle is a pre-defined group of steps called </a:t>
            </a:r>
            <a:r>
              <a:rPr lang="en-US" i="1" dirty="0"/>
              <a:t>phases</a:t>
            </a:r>
          </a:p>
          <a:p>
            <a:endParaRPr lang="en-US" i="1" dirty="0"/>
          </a:p>
          <a:p>
            <a:r>
              <a:rPr lang="en-US" dirty="0"/>
              <a:t>Each phase is bound to one or more plugin goals</a:t>
            </a:r>
          </a:p>
          <a:p>
            <a:pPr marL="0" indent="0">
              <a:buNone/>
            </a:pPr>
            <a:r>
              <a:rPr lang="en-US" dirty="0"/>
              <a:t>• Validate - Verify project is correct</a:t>
            </a:r>
          </a:p>
          <a:p>
            <a:pPr marL="0" indent="0">
              <a:buNone/>
            </a:pPr>
            <a:r>
              <a:rPr lang="en-US" dirty="0"/>
              <a:t>• Compile - Compile source code</a:t>
            </a:r>
          </a:p>
          <a:p>
            <a:pPr marL="0" indent="0">
              <a:buNone/>
            </a:pPr>
            <a:r>
              <a:rPr lang="en-US" dirty="0"/>
              <a:t>• Test - Test compiled source code</a:t>
            </a:r>
          </a:p>
          <a:p>
            <a:pPr marL="0" indent="0">
              <a:buNone/>
            </a:pPr>
            <a:r>
              <a:rPr lang="en-US" dirty="0"/>
              <a:t>• Package - Package compiled files to packaging type</a:t>
            </a:r>
          </a:p>
          <a:p>
            <a:pPr marL="0" indent="0">
              <a:buNone/>
            </a:pPr>
            <a:r>
              <a:rPr lang="en-US" dirty="0"/>
              <a:t>• Verify - Run integration tests</a:t>
            </a:r>
          </a:p>
          <a:p>
            <a:pPr marL="0" indent="0">
              <a:buNone/>
            </a:pPr>
            <a:r>
              <a:rPr lang="en-US" dirty="0"/>
              <a:t>• Install - Install to local Maven Repository</a:t>
            </a:r>
          </a:p>
          <a:p>
            <a:pPr marL="0" indent="0">
              <a:buNone/>
            </a:pPr>
            <a:r>
              <a:rPr lang="en-US" dirty="0"/>
              <a:t>• Deploy - Deploy to shared Maven Repository</a:t>
            </a:r>
          </a:p>
        </p:txBody>
      </p:sp>
    </p:spTree>
    <p:extLst>
      <p:ext uri="{BB962C8B-B14F-4D97-AF65-F5344CB8AC3E}">
        <p14:creationId xmlns:p14="http://schemas.microsoft.com/office/powerpoint/2010/main" val="119277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{5D57E3A0-4DA7-4C51-B648-132F846F6666}tf78438558_win32</Template>
  <TotalTime>11940</TotalTime>
  <Words>338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Century Gothic</vt:lpstr>
      <vt:lpstr>Garamond</vt:lpstr>
      <vt:lpstr>SavonVTI</vt:lpstr>
      <vt:lpstr>Apache Maven</vt:lpstr>
      <vt:lpstr>What is Maven?</vt:lpstr>
      <vt:lpstr>Why use Maven?</vt:lpstr>
      <vt:lpstr>Dependency Management</vt:lpstr>
      <vt:lpstr>.pom file </vt:lpstr>
      <vt:lpstr>Maven Repository</vt:lpstr>
      <vt:lpstr>Maven Lifecycles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</dc:title>
  <dc:creator>Anthony Sigler</dc:creator>
  <cp:lastModifiedBy>Anthony Sigler</cp:lastModifiedBy>
  <cp:revision>17</cp:revision>
  <dcterms:created xsi:type="dcterms:W3CDTF">2021-05-03T21:29:11Z</dcterms:created>
  <dcterms:modified xsi:type="dcterms:W3CDTF">2021-05-13T00:34:07Z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