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14423-1900-496D-9DCA-B15075610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5C3EAB-8F2E-4955-A7D1-6ED705FA3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7A397-6AB5-4C6D-BA49-D627C9EA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DEAD-7793-4C38-9CB0-E18B8649F39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C6DBD-ECD5-4BA1-87DD-E1EA4EBE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E65BE-E778-4447-ADD6-85D520F2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3050-DFB8-4F41-8B82-02829DFC3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91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FDA1A-682F-44AE-99F2-A0708F91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0C0579-46E5-4822-9343-F814E965D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875B3-A4FE-4EDC-B98E-D2B71265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DEAD-7793-4C38-9CB0-E18B8649F39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55E8C-1B33-4BC9-9CE8-1E91F659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92040-1DF1-41DA-B616-2DF1E6E2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3050-DFB8-4F41-8B82-02829DFC3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3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95F3E3-A0B9-42CD-8AEE-4D1464630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701B69-2475-4624-A827-FBE54BBFE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3528DF-DC0F-4E01-9625-138B53FF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DEAD-7793-4C38-9CB0-E18B8649F39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882806-57BE-4C1C-9A64-CC4F7E9C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32931-712C-411B-8273-5B2CF8B0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3050-DFB8-4F41-8B82-02829DFC3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92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CA41A-98F5-4A9D-8516-14245DDE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D7581-BD52-47C5-83E9-EAA18D0D9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C6838-B9E0-401A-A95E-18C88D0E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DEAD-7793-4C38-9CB0-E18B8649F39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9FC85-2025-4B79-88BB-4E036EA8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F2181B-A3CF-4100-AF40-977B5EA2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3050-DFB8-4F41-8B82-02829DFC3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3AFF1-D3D7-4B2D-9E54-9DB09691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A7CF28-6C9F-4DA5-931A-05EE5B7EE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20400-CF37-41DA-B8B7-8DD4E751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DEAD-7793-4C38-9CB0-E18B8649F39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088D3-5FE5-454C-9915-835C3D2B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5BC46-BBAE-4DDF-AC9D-8A63CE03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3050-DFB8-4F41-8B82-02829DFC3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0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2F818-3875-429F-871E-C0E7CCBC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7BE81-E0BB-491D-A2FE-DC7AA0851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0C0F0E-3BD6-4709-B8B9-E78BA1685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22A46C-948E-45F1-BB88-72FDF4FA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DEAD-7793-4C38-9CB0-E18B8649F39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1C5666-A3BE-44A9-B46B-67108259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91883-60C3-404F-B8FE-A3A369FE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3050-DFB8-4F41-8B82-02829DFC3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0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DE268-6F42-4F21-A1C9-4DA99F27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900DB0-7357-419F-9A71-B96640B9C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27D14E-4561-45E3-A163-852403DCD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4EC222-C5CE-4355-99A9-8C5359CC3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0544D3-EB8A-4551-8085-E437F2206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03F2FF-1C23-47EB-8FD7-03E08FF4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DEAD-7793-4C38-9CB0-E18B8649F39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8CB4BA-185F-4CA7-B4F8-3E9AAD79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374328-C082-4017-82FF-65C6D3A6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3050-DFB8-4F41-8B82-02829DFC3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37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2C304-49FD-40CE-AE8C-E05D6D3C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D54339-057D-4BDF-90E4-5E0341BA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DEAD-7793-4C38-9CB0-E18B8649F39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FEA39B-07AD-488F-A319-85F77F05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EC1669-2377-45D9-97FF-6F15DEE4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3050-DFB8-4F41-8B82-02829DFC3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8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012F07-2640-4681-A177-D16561C0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DEAD-7793-4C38-9CB0-E18B8649F39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FEB7EA-3940-4D58-A3CB-382F9740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9EB2DE-52AF-4CBB-95F4-D7B81B5C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3050-DFB8-4F41-8B82-02829DFC3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31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D3E3C-9D53-4A51-AF5F-9A7EF9AE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BD360-4D21-4184-B3C6-52F27EFF4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C9B035-9DC9-4B98-AFB3-F510B554E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B91549-D849-458C-A997-A40063F1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DEAD-7793-4C38-9CB0-E18B8649F39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DE8D57-C567-4E02-9058-1072B0B4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F30B58-02F6-436F-B196-746DA098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3050-DFB8-4F41-8B82-02829DFC3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5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6752C-1715-4B6C-9EAB-97DD6750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A36832-C8BB-4B2E-9353-1C7AFF006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7AF346-C3B5-4AC3-B864-01B36CA38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8C690A-BF64-4BD9-939E-AFC91404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DEAD-7793-4C38-9CB0-E18B8649F39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92B847-508C-40BD-8DD9-61AD23B7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286A7-1F16-43DE-9953-5DBC6ECE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3050-DFB8-4F41-8B82-02829DFC3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23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73E098-22D4-4B3C-8BB0-6966BCE1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A1F6EA-51EC-404F-8B66-4067865A0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25C52-4D73-4A41-A9C8-17A2D17E9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CDEAD-7793-4C38-9CB0-E18B8649F39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AF42F-357B-4109-AFC1-89F49BC0E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B50EA-5441-4BE9-9BF2-7AA536524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33050-DFB8-4F41-8B82-02829DFC3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79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ECF8923-9F33-400F-9001-4085C6259BAF}"/>
              </a:ext>
            </a:extLst>
          </p:cNvPr>
          <p:cNvSpPr/>
          <p:nvPr/>
        </p:nvSpPr>
        <p:spPr>
          <a:xfrm>
            <a:off x="4974746" y="705224"/>
            <a:ext cx="1428042" cy="494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视频输入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7070E8-E36D-4694-A32A-51622350AD0D}"/>
              </a:ext>
            </a:extLst>
          </p:cNvPr>
          <p:cNvSpPr/>
          <p:nvPr/>
        </p:nvSpPr>
        <p:spPr>
          <a:xfrm>
            <a:off x="3518418" y="1580202"/>
            <a:ext cx="4340697" cy="494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建模背景：混合高斯背景建模、帧差法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7376FA-9C1B-407E-95D9-41625107116F}"/>
              </a:ext>
            </a:extLst>
          </p:cNvPr>
          <p:cNvSpPr/>
          <p:nvPr/>
        </p:nvSpPr>
        <p:spPr>
          <a:xfrm>
            <a:off x="2753245" y="2455181"/>
            <a:ext cx="5871044" cy="494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利用建模好的背景区分前景，获取运动物体的像素位置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B89E46-4A20-48C3-9A45-1BC2C7F82143}"/>
              </a:ext>
            </a:extLst>
          </p:cNvPr>
          <p:cNvSpPr/>
          <p:nvPr/>
        </p:nvSpPr>
        <p:spPr>
          <a:xfrm>
            <a:off x="3888341" y="3330160"/>
            <a:ext cx="3600852" cy="494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基于规则对前景处理识别车辆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01752F-2CB5-40B1-A8E4-EBCA092A4F19}"/>
              </a:ext>
            </a:extLst>
          </p:cNvPr>
          <p:cNvSpPr/>
          <p:nvPr/>
        </p:nvSpPr>
        <p:spPr>
          <a:xfrm>
            <a:off x="3225860" y="4205139"/>
            <a:ext cx="4925812" cy="494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识别并记录车辆上下行、颜色、大小等信息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EF17C3-E239-4C26-9EB2-4B7E480BDDBF}"/>
              </a:ext>
            </a:extLst>
          </p:cNvPr>
          <p:cNvSpPr/>
          <p:nvPr/>
        </p:nvSpPr>
        <p:spPr>
          <a:xfrm>
            <a:off x="3978727" y="5080118"/>
            <a:ext cx="3420078" cy="494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持续运行至视频结束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39E8D5C-7854-4784-8B4F-842191B043E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688767" y="1199905"/>
            <a:ext cx="0" cy="38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D79B7C1-3D1F-40AB-A79B-5C2E9C25450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688767" y="2074884"/>
            <a:ext cx="0" cy="38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C788155-55A4-439E-A0C9-33056C88A77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688767" y="2949863"/>
            <a:ext cx="0" cy="38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1D840D7-E963-4D67-BBF2-18213CA1F01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5688766" y="3824842"/>
            <a:ext cx="1" cy="38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BE212F0-F6C9-458E-A1B0-5937004B466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5688766" y="4699821"/>
            <a:ext cx="0" cy="38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26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2C372592-D25A-4987-B96B-D7A779BF76F7}"/>
              </a:ext>
            </a:extLst>
          </p:cNvPr>
          <p:cNvGrpSpPr/>
          <p:nvPr/>
        </p:nvGrpSpPr>
        <p:grpSpPr>
          <a:xfrm>
            <a:off x="2246806" y="2155371"/>
            <a:ext cx="3332900" cy="2463281"/>
            <a:chOff x="1509010" y="1929983"/>
            <a:chExt cx="4586990" cy="3466476"/>
          </a:xfrm>
        </p:grpSpPr>
        <p:sp>
          <p:nvSpPr>
            <p:cNvPr id="4" name="流程图: 数据 3">
              <a:extLst>
                <a:ext uri="{FF2B5EF4-FFF2-40B4-BE49-F238E27FC236}">
                  <a16:creationId xmlns:a16="http://schemas.microsoft.com/office/drawing/2014/main" id="{8724C155-DF9F-46D4-9149-BE61D3A02AF6}"/>
                </a:ext>
              </a:extLst>
            </p:cNvPr>
            <p:cNvSpPr/>
            <p:nvPr/>
          </p:nvSpPr>
          <p:spPr>
            <a:xfrm>
              <a:off x="1509010" y="1948721"/>
              <a:ext cx="4586990" cy="3447738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D6F7E15-4A13-4FE2-8F7B-CB11ED6EDB4E}"/>
                </a:ext>
              </a:extLst>
            </p:cNvPr>
            <p:cNvCxnSpPr>
              <a:cxnSpLocks/>
            </p:cNvCxnSpPr>
            <p:nvPr/>
          </p:nvCxnSpPr>
          <p:spPr>
            <a:xfrm>
              <a:off x="2293495" y="2533338"/>
              <a:ext cx="3657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8C19071-A48D-47F6-A97C-C09CD5779827}"/>
                </a:ext>
              </a:extLst>
            </p:cNvPr>
            <p:cNvCxnSpPr>
              <a:cxnSpLocks/>
            </p:cNvCxnSpPr>
            <p:nvPr/>
          </p:nvCxnSpPr>
          <p:spPr>
            <a:xfrm>
              <a:off x="2131102" y="3120452"/>
              <a:ext cx="3657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E515F47-E440-434F-B99E-8F60C6096281}"/>
                </a:ext>
              </a:extLst>
            </p:cNvPr>
            <p:cNvCxnSpPr>
              <a:cxnSpLocks/>
            </p:cNvCxnSpPr>
            <p:nvPr/>
          </p:nvCxnSpPr>
          <p:spPr>
            <a:xfrm>
              <a:off x="1973705" y="3672590"/>
              <a:ext cx="3657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BBF380D-2648-42CC-AA01-0B8ABFC0D99A}"/>
                </a:ext>
              </a:extLst>
            </p:cNvPr>
            <p:cNvCxnSpPr>
              <a:cxnSpLocks/>
            </p:cNvCxnSpPr>
            <p:nvPr/>
          </p:nvCxnSpPr>
          <p:spPr>
            <a:xfrm>
              <a:off x="1846288" y="4229725"/>
              <a:ext cx="3657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31C727B-7A11-4418-9247-BDF198FA1CC0}"/>
                </a:ext>
              </a:extLst>
            </p:cNvPr>
            <p:cNvCxnSpPr>
              <a:cxnSpLocks/>
            </p:cNvCxnSpPr>
            <p:nvPr/>
          </p:nvCxnSpPr>
          <p:spPr>
            <a:xfrm>
              <a:off x="1683895" y="4741888"/>
              <a:ext cx="3657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803F262-F6BB-4E8E-98B1-BDDE161174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1102" y="1948721"/>
              <a:ext cx="896911" cy="34477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D30F29-5A89-45E5-B738-87FAF1CFCE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0716" y="1948721"/>
              <a:ext cx="896911" cy="34477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106F1F3-2CB3-4E67-8979-D381A23D5B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8437" y="1948721"/>
              <a:ext cx="896911" cy="34477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DDC6A36-643F-4A57-9B9F-7909FA9993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1777" y="1948721"/>
              <a:ext cx="896911" cy="34477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B04DD4F-71B5-46CC-9CF0-26E0A206B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3875" y="1929983"/>
              <a:ext cx="896911" cy="34477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52D4C906-ACD5-4970-A8C4-27DE08E268C8}"/>
              </a:ext>
            </a:extLst>
          </p:cNvPr>
          <p:cNvSpPr txBox="1"/>
          <p:nvPr/>
        </p:nvSpPr>
        <p:spPr>
          <a:xfrm>
            <a:off x="3164403" y="1489509"/>
            <a:ext cx="219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输入图像 </a:t>
            </a:r>
            <a:r>
              <a:rPr lang="en-US" altLang="zh-CN" sz="2400" dirty="0"/>
              <a:t>M*N</a:t>
            </a:r>
            <a:endParaRPr lang="zh-CN" altLang="en-US" sz="24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72BD545-D847-49C7-9DBF-41CEF9818190}"/>
              </a:ext>
            </a:extLst>
          </p:cNvPr>
          <p:cNvCxnSpPr>
            <a:cxnSpLocks/>
          </p:cNvCxnSpPr>
          <p:nvPr/>
        </p:nvCxnSpPr>
        <p:spPr>
          <a:xfrm>
            <a:off x="5067833" y="3176156"/>
            <a:ext cx="1149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F294A7E6-D429-4B6D-B33F-D4EE2082F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520689"/>
              </p:ext>
            </p:extLst>
          </p:nvPr>
        </p:nvGraphicFramePr>
        <p:xfrm>
          <a:off x="6365281" y="2399369"/>
          <a:ext cx="3838108" cy="175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527">
                  <a:extLst>
                    <a:ext uri="{9D8B030D-6E8A-4147-A177-3AD203B41FA5}">
                      <a16:colId xmlns:a16="http://schemas.microsoft.com/office/drawing/2014/main" val="3490708762"/>
                    </a:ext>
                  </a:extLst>
                </a:gridCol>
                <a:gridCol w="959527">
                  <a:extLst>
                    <a:ext uri="{9D8B030D-6E8A-4147-A177-3AD203B41FA5}">
                      <a16:colId xmlns:a16="http://schemas.microsoft.com/office/drawing/2014/main" val="2924171137"/>
                    </a:ext>
                  </a:extLst>
                </a:gridCol>
                <a:gridCol w="959527">
                  <a:extLst>
                    <a:ext uri="{9D8B030D-6E8A-4147-A177-3AD203B41FA5}">
                      <a16:colId xmlns:a16="http://schemas.microsoft.com/office/drawing/2014/main" val="1824598273"/>
                    </a:ext>
                  </a:extLst>
                </a:gridCol>
                <a:gridCol w="959527">
                  <a:extLst>
                    <a:ext uri="{9D8B030D-6E8A-4147-A177-3AD203B41FA5}">
                      <a16:colId xmlns:a16="http://schemas.microsoft.com/office/drawing/2014/main" val="2122020940"/>
                    </a:ext>
                  </a:extLst>
                </a:gridCol>
              </a:tblGrid>
              <a:tr h="4385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均值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置信度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6895"/>
                  </a:ext>
                </a:extLst>
              </a:tr>
              <a:tr h="4385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36170"/>
                  </a:ext>
                </a:extLst>
              </a:tr>
              <a:tr h="4385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377197"/>
                  </a:ext>
                </a:extLst>
              </a:tr>
              <a:tr h="4385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yy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yy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yy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6095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F03E8835-DB3B-4974-BC8D-11EF86C57B8F}"/>
              </a:ext>
            </a:extLst>
          </p:cNvPr>
          <p:cNvSpPr txBox="1"/>
          <p:nvPr/>
        </p:nvSpPr>
        <p:spPr>
          <a:xfrm>
            <a:off x="6365281" y="1489509"/>
            <a:ext cx="3838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对每个像素位置维护</a:t>
            </a:r>
            <a:r>
              <a:rPr lang="en-US" altLang="zh-CN" sz="2000" dirty="0"/>
              <a:t>K</a:t>
            </a:r>
            <a:r>
              <a:rPr lang="zh-CN" altLang="en-US" sz="2000" dirty="0"/>
              <a:t>个高斯分布，置信度之和为</a:t>
            </a:r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C6CFF8D-D769-47F0-9171-9123F4FA889B}"/>
              </a:ext>
            </a:extLst>
          </p:cNvPr>
          <p:cNvSpPr txBox="1"/>
          <p:nvPr/>
        </p:nvSpPr>
        <p:spPr>
          <a:xfrm>
            <a:off x="7156462" y="4296619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共</a:t>
            </a:r>
            <a:r>
              <a:rPr lang="en-US" altLang="zh-CN" dirty="0"/>
              <a:t>M*N*K</a:t>
            </a:r>
            <a:r>
              <a:rPr lang="zh-CN" altLang="en-US" dirty="0"/>
              <a:t>个高斯分布</a:t>
            </a:r>
          </a:p>
        </p:txBody>
      </p:sp>
    </p:spTree>
    <p:extLst>
      <p:ext uri="{BB962C8B-B14F-4D97-AF65-F5344CB8AC3E}">
        <p14:creationId xmlns:p14="http://schemas.microsoft.com/office/powerpoint/2010/main" val="305853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991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95</Words>
  <Application>Microsoft Office PowerPoint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16</cp:revision>
  <dcterms:created xsi:type="dcterms:W3CDTF">2023-03-08T11:48:36Z</dcterms:created>
  <dcterms:modified xsi:type="dcterms:W3CDTF">2023-03-08T12:26:30Z</dcterms:modified>
</cp:coreProperties>
</file>