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3"/>
  </p:notesMasterIdLst>
  <p:sldIdLst>
    <p:sldId id="425" r:id="rId2"/>
    <p:sldId id="426" r:id="rId3"/>
    <p:sldId id="427" r:id="rId4"/>
    <p:sldId id="442" r:id="rId5"/>
    <p:sldId id="431" r:id="rId6"/>
    <p:sldId id="443" r:id="rId7"/>
    <p:sldId id="444" r:id="rId8"/>
    <p:sldId id="432" r:id="rId9"/>
    <p:sldId id="433" r:id="rId10"/>
    <p:sldId id="434" r:id="rId11"/>
    <p:sldId id="435" r:id="rId12"/>
    <p:sldId id="441" r:id="rId13"/>
    <p:sldId id="437" r:id="rId14"/>
    <p:sldId id="438" r:id="rId15"/>
    <p:sldId id="439" r:id="rId16"/>
    <p:sldId id="440" r:id="rId17"/>
    <p:sldId id="447" r:id="rId18"/>
    <p:sldId id="450" r:id="rId19"/>
    <p:sldId id="451" r:id="rId20"/>
    <p:sldId id="449" r:id="rId21"/>
    <p:sldId id="257" r:id="rId22"/>
    <p:sldId id="415" r:id="rId23"/>
    <p:sldId id="416" r:id="rId24"/>
    <p:sldId id="417" r:id="rId25"/>
    <p:sldId id="418" r:id="rId26"/>
    <p:sldId id="413" r:id="rId27"/>
    <p:sldId id="419" r:id="rId28"/>
    <p:sldId id="420" r:id="rId29"/>
    <p:sldId id="421" r:id="rId30"/>
    <p:sldId id="448" r:id="rId31"/>
    <p:sldId id="422" r:id="rId32"/>
    <p:sldId id="487" r:id="rId33"/>
    <p:sldId id="489" r:id="rId34"/>
    <p:sldId id="423" r:id="rId35"/>
    <p:sldId id="490" r:id="rId36"/>
    <p:sldId id="445" r:id="rId37"/>
    <p:sldId id="446" r:id="rId38"/>
    <p:sldId id="452" r:id="rId39"/>
    <p:sldId id="491" r:id="rId40"/>
    <p:sldId id="454" r:id="rId41"/>
    <p:sldId id="458" r:id="rId42"/>
    <p:sldId id="467" r:id="rId43"/>
    <p:sldId id="468" r:id="rId44"/>
    <p:sldId id="469" r:id="rId45"/>
    <p:sldId id="470" r:id="rId46"/>
    <p:sldId id="471" r:id="rId47"/>
    <p:sldId id="472" r:id="rId48"/>
    <p:sldId id="473" r:id="rId49"/>
    <p:sldId id="475" r:id="rId50"/>
    <p:sldId id="476" r:id="rId51"/>
    <p:sldId id="477" r:id="rId52"/>
    <p:sldId id="478" r:id="rId53"/>
    <p:sldId id="481" r:id="rId54"/>
    <p:sldId id="455" r:id="rId55"/>
    <p:sldId id="479" r:id="rId56"/>
    <p:sldId id="459" r:id="rId57"/>
    <p:sldId id="456" r:id="rId58"/>
    <p:sldId id="460" r:id="rId59"/>
    <p:sldId id="461" r:id="rId60"/>
    <p:sldId id="457" r:id="rId61"/>
    <p:sldId id="462" r:id="rId62"/>
    <p:sldId id="463" r:id="rId63"/>
    <p:sldId id="486" r:id="rId64"/>
    <p:sldId id="492" r:id="rId65"/>
    <p:sldId id="464" r:id="rId66"/>
    <p:sldId id="465" r:id="rId67"/>
    <p:sldId id="482" r:id="rId68"/>
    <p:sldId id="483" r:id="rId69"/>
    <p:sldId id="484" r:id="rId70"/>
    <p:sldId id="485" r:id="rId71"/>
    <p:sldId id="466"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C344B4-AD05-4C7F-A15D-D247F4A6C1A6}" type="datetimeFigureOut">
              <a:rPr lang="en-US" smtClean="0"/>
              <a:pPr/>
              <a:t>2/19/2023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68C569-0D4A-4FEF-85E6-0EFE0D035F78}" type="slidenum">
              <a:rPr lang="en-US" smtClean="0"/>
              <a:pPr/>
              <a:t>‹#›</a:t>
            </a:fld>
            <a:endParaRPr lang="en-US"/>
          </a:p>
        </p:txBody>
      </p:sp>
    </p:spTree>
    <p:extLst>
      <p:ext uri="{BB962C8B-B14F-4D97-AF65-F5344CB8AC3E}">
        <p14:creationId xmlns:p14="http://schemas.microsoft.com/office/powerpoint/2010/main" val="1110202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B195B7F-84A9-43F7-A743-BD150CDA2E08}" type="datetimeFigureOut">
              <a:rPr lang="en-US" smtClean="0"/>
              <a:pPr/>
              <a:t>2/19/2023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4D2FB2D-635A-40AA-B0C9-8F1D4E55C58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B195B7F-84A9-43F7-A743-BD150CDA2E08}" type="datetimeFigureOut">
              <a:rPr lang="en-US" smtClean="0"/>
              <a:pPr/>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2FB2D-635A-40AA-B0C9-8F1D4E55C58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B195B7F-84A9-43F7-A743-BD150CDA2E08}" type="datetimeFigureOut">
              <a:rPr lang="en-US" smtClean="0"/>
              <a:pPr/>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2FB2D-635A-40AA-B0C9-8F1D4E55C58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B195B7F-84A9-43F7-A743-BD150CDA2E08}" type="datetimeFigureOut">
              <a:rPr lang="en-US" smtClean="0"/>
              <a:pPr/>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2FB2D-635A-40AA-B0C9-8F1D4E55C585}"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B195B7F-84A9-43F7-A743-BD150CDA2E08}" type="datetimeFigureOut">
              <a:rPr lang="en-US" smtClean="0"/>
              <a:pPr/>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2FB2D-635A-40AA-B0C9-8F1D4E55C585}"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B195B7F-84A9-43F7-A743-BD150CDA2E08}" type="datetimeFigureOut">
              <a:rPr lang="en-US" smtClean="0"/>
              <a:pPr/>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D2FB2D-635A-40AA-B0C9-8F1D4E55C585}"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B195B7F-84A9-43F7-A743-BD150CDA2E08}" type="datetimeFigureOut">
              <a:rPr lang="en-US" smtClean="0"/>
              <a:pPr/>
              <a:t>2/19/2023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D2FB2D-635A-40AA-B0C9-8F1D4E55C58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B195B7F-84A9-43F7-A743-BD150CDA2E08}" type="datetimeFigureOut">
              <a:rPr lang="en-US" smtClean="0"/>
              <a:pPr/>
              <a:t>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D2FB2D-635A-40AA-B0C9-8F1D4E55C585}"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195B7F-84A9-43F7-A743-BD150CDA2E08}" type="datetimeFigureOut">
              <a:rPr lang="en-US" smtClean="0"/>
              <a:pPr/>
              <a:t>2/19/2023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D2FB2D-635A-40AA-B0C9-8F1D4E55C58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CB195B7F-84A9-43F7-A743-BD150CDA2E08}" type="datetimeFigureOut">
              <a:rPr lang="en-US" smtClean="0"/>
              <a:pPr/>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D2FB2D-635A-40AA-B0C9-8F1D4E55C58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B195B7F-84A9-43F7-A743-BD150CDA2E08}" type="datetimeFigureOut">
              <a:rPr lang="en-US" smtClean="0"/>
              <a:pPr/>
              <a:t>2/19/2023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4D2FB2D-635A-40AA-B0C9-8F1D4E55C585}"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B195B7F-84A9-43F7-A743-BD150CDA2E08}" type="datetimeFigureOut">
              <a:rPr lang="en-US" smtClean="0"/>
              <a:pPr/>
              <a:t>2/19/2023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4D2FB2D-635A-40AA-B0C9-8F1D4E55C58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kibibijb@gmail.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mailto:miyayol@ueab.ac.k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hyperlink" Target="https://biblia.com/bible/nkjv/2%20Tim.%203.16" TargetMode="External"/><Relationship Id="rId3" Type="http://schemas.openxmlformats.org/officeDocument/2006/relationships/hyperlink" Target="https://biblia.com/bible/nkjv/Prov.%2030.5" TargetMode="External"/><Relationship Id="rId7" Type="http://schemas.openxmlformats.org/officeDocument/2006/relationships/hyperlink" Target="https://biblia.com/bible/nkjv/1%20Thess.%202.13" TargetMode="External"/><Relationship Id="rId12" Type="http://schemas.openxmlformats.org/officeDocument/2006/relationships/hyperlink" Target="https://biblia.com/bible/nkjv/2%20Peter%201.21" TargetMode="External"/><Relationship Id="rId2" Type="http://schemas.openxmlformats.org/officeDocument/2006/relationships/hyperlink" Target="https://biblia.com/bible/nkjv/Ps.%20119.105" TargetMode="External"/><Relationship Id="rId1" Type="http://schemas.openxmlformats.org/officeDocument/2006/relationships/slideLayout" Target="../slideLayouts/slideLayout2.xml"/><Relationship Id="rId6" Type="http://schemas.openxmlformats.org/officeDocument/2006/relationships/hyperlink" Target="https://biblia.com/bible/nkjv/John%2017.17" TargetMode="External"/><Relationship Id="rId11" Type="http://schemas.openxmlformats.org/officeDocument/2006/relationships/hyperlink" Target="https://biblia.com/bible/nkjv/2%20Pet%201.20" TargetMode="External"/><Relationship Id="rId5" Type="http://schemas.openxmlformats.org/officeDocument/2006/relationships/hyperlink" Target="https://biblia.com/bible/nkjv/Isa.%208.20" TargetMode="External"/><Relationship Id="rId10" Type="http://schemas.openxmlformats.org/officeDocument/2006/relationships/hyperlink" Target="https://biblia.com/bible/nkjv/Heb.%204.12" TargetMode="External"/><Relationship Id="rId4" Type="http://schemas.openxmlformats.org/officeDocument/2006/relationships/hyperlink" Target="https://biblia.com/bible/nkjv/Prov%2030.6" TargetMode="External"/><Relationship Id="rId9" Type="http://schemas.openxmlformats.org/officeDocument/2006/relationships/hyperlink" Target="https://biblia.com/bible/nkjv/2%20Tim%203.17"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biblia.com/bible/nkjv/2%20Timothy%203.16" TargetMode="External"/><Relationship Id="rId2" Type="http://schemas.openxmlformats.org/officeDocument/2006/relationships/hyperlink" Target="https://biblia.com/bible/nkjv/2%20Tim%203.15"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biblia.com/bible/nkjv/Mark%2013" TargetMode="External"/><Relationship Id="rId2" Type="http://schemas.openxmlformats.org/officeDocument/2006/relationships/hyperlink" Target="https://biblia.com/bible/nkjv/Matt%2024" TargetMode="External"/><Relationship Id="rId1" Type="http://schemas.openxmlformats.org/officeDocument/2006/relationships/slideLayout" Target="../slideLayouts/slideLayout2.xml"/><Relationship Id="rId4" Type="http://schemas.openxmlformats.org/officeDocument/2006/relationships/hyperlink" Target="https://biblia.com/bible/nkjv/Luke%2021"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biblia.com/bible/nkjv/2%20Cor%201.22" TargetMode="External"/><Relationship Id="rId3" Type="http://schemas.openxmlformats.org/officeDocument/2006/relationships/hyperlink" Target="https://biblia.com/bible/nkjv/Deut.%206.4" TargetMode="External"/><Relationship Id="rId7" Type="http://schemas.openxmlformats.org/officeDocument/2006/relationships/hyperlink" Target="https://biblia.com/bible/nkjv/2%20Cor.%201.21" TargetMode="External"/><Relationship Id="rId2" Type="http://schemas.openxmlformats.org/officeDocument/2006/relationships/hyperlink" Target="https://biblia.com/bible/nkjv/Gen.%201.26" TargetMode="External"/><Relationship Id="rId1" Type="http://schemas.openxmlformats.org/officeDocument/2006/relationships/slideLayout" Target="../slideLayouts/slideLayout2.xml"/><Relationship Id="rId6" Type="http://schemas.openxmlformats.org/officeDocument/2006/relationships/hyperlink" Target="https://biblia.com/bible/nkjv/John%203.16" TargetMode="External"/><Relationship Id="rId11" Type="http://schemas.openxmlformats.org/officeDocument/2006/relationships/hyperlink" Target="https://biblia.com/bible/nkjv/1%20Pet%201.2" TargetMode="External"/><Relationship Id="rId5" Type="http://schemas.openxmlformats.org/officeDocument/2006/relationships/hyperlink" Target="https://biblia.com/bible/nkjv/Matt.%2028.19" TargetMode="External"/><Relationship Id="rId10" Type="http://schemas.openxmlformats.org/officeDocument/2006/relationships/hyperlink" Target="https://biblia.com/bible/nkjv/Eph.%204.4-6" TargetMode="External"/><Relationship Id="rId4" Type="http://schemas.openxmlformats.org/officeDocument/2006/relationships/hyperlink" Target="https://biblia.com/bible/nkjv/Isa.%206.8" TargetMode="External"/><Relationship Id="rId9" Type="http://schemas.openxmlformats.org/officeDocument/2006/relationships/hyperlink" Target="https://biblia.com/bible/nkjv/2%20Cor%2013.14"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s://biblia.com/bible/nkjv/1%20Cor.%2015.28" TargetMode="External"/><Relationship Id="rId3" Type="http://schemas.openxmlformats.org/officeDocument/2006/relationships/hyperlink" Target="https://biblia.com/bible/nkjv/Deut.%204.35" TargetMode="External"/><Relationship Id="rId7" Type="http://schemas.openxmlformats.org/officeDocument/2006/relationships/hyperlink" Target="https://biblia.com/bible/nkjv/John%2014.9" TargetMode="External"/><Relationship Id="rId2" Type="http://schemas.openxmlformats.org/officeDocument/2006/relationships/hyperlink" Target="https://biblia.com/bible/nkjv/Gen.%201.1" TargetMode="External"/><Relationship Id="rId1" Type="http://schemas.openxmlformats.org/officeDocument/2006/relationships/slideLayout" Target="../slideLayouts/slideLayout2.xml"/><Relationship Id="rId6" Type="http://schemas.openxmlformats.org/officeDocument/2006/relationships/hyperlink" Target="https://biblia.com/bible/nkjv/John%203.16" TargetMode="External"/><Relationship Id="rId11" Type="http://schemas.openxmlformats.org/officeDocument/2006/relationships/hyperlink" Target="https://biblia.com/bible/nkjv/Rev.%204.11" TargetMode="External"/><Relationship Id="rId5" Type="http://schemas.openxmlformats.org/officeDocument/2006/relationships/hyperlink" Target="https://biblia.com/bible/nkjv/Ps%20110.4" TargetMode="External"/><Relationship Id="rId10" Type="http://schemas.openxmlformats.org/officeDocument/2006/relationships/hyperlink" Target="https://biblia.com/bible/nkjv/1%20John%204.8" TargetMode="External"/><Relationship Id="rId4" Type="http://schemas.openxmlformats.org/officeDocument/2006/relationships/hyperlink" Target="https://biblia.com/bible/nkjv/Ps.%20110.1" TargetMode="External"/><Relationship Id="rId9" Type="http://schemas.openxmlformats.org/officeDocument/2006/relationships/hyperlink" Target="https://biblia.com/bible/nkjv/1%20Tim.%201.17"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s://biblia.com/bible/nkjv/John%2010.30" TargetMode="External"/><Relationship Id="rId13" Type="http://schemas.openxmlformats.org/officeDocument/2006/relationships/hyperlink" Target="https://biblia.com/bible/nkjv/1%20Cor.%2015.3" TargetMode="External"/><Relationship Id="rId18" Type="http://schemas.openxmlformats.org/officeDocument/2006/relationships/hyperlink" Target="https://biblia.com/bible/nkjv/Col.%201.15-19" TargetMode="External"/><Relationship Id="rId3" Type="http://schemas.openxmlformats.org/officeDocument/2006/relationships/hyperlink" Target="https://biblia.com/bible/nkjv/Dan.%209.25-27" TargetMode="External"/><Relationship Id="rId21" Type="http://schemas.openxmlformats.org/officeDocument/2006/relationships/hyperlink" Target="https://biblia.com/bible/nkjv/Heb%208.2" TargetMode="External"/><Relationship Id="rId7" Type="http://schemas.openxmlformats.org/officeDocument/2006/relationships/hyperlink" Target="https://biblia.com/bible/nkjv/John%205.22" TargetMode="External"/><Relationship Id="rId12" Type="http://schemas.openxmlformats.org/officeDocument/2006/relationships/hyperlink" Target="https://biblia.com/bible/nkjv/Rom.%206.23" TargetMode="External"/><Relationship Id="rId17" Type="http://schemas.openxmlformats.org/officeDocument/2006/relationships/hyperlink" Target="https://biblia.com/bible/nkjv/Phil.%202.5%E2%80%9311" TargetMode="External"/><Relationship Id="rId2" Type="http://schemas.openxmlformats.org/officeDocument/2006/relationships/hyperlink" Target="https://biblia.com/bible/nkjv/Isa.%2053.4-6" TargetMode="External"/><Relationship Id="rId16" Type="http://schemas.openxmlformats.org/officeDocument/2006/relationships/hyperlink" Target="https://biblia.com/bible/nkjv/2%20Cor%205.17-19" TargetMode="External"/><Relationship Id="rId20" Type="http://schemas.openxmlformats.org/officeDocument/2006/relationships/hyperlink" Target="https://biblia.com/bible/nkjv/Heb%208.1" TargetMode="External"/><Relationship Id="rId1" Type="http://schemas.openxmlformats.org/officeDocument/2006/relationships/slideLayout" Target="../slideLayouts/slideLayout2.xml"/><Relationship Id="rId6" Type="http://schemas.openxmlformats.org/officeDocument/2006/relationships/hyperlink" Target="https://biblia.com/bible/nkjv/John%201.14" TargetMode="External"/><Relationship Id="rId11" Type="http://schemas.openxmlformats.org/officeDocument/2006/relationships/hyperlink" Target="https://biblia.com/bible/nkjv/John%2014.13" TargetMode="External"/><Relationship Id="rId5" Type="http://schemas.openxmlformats.org/officeDocument/2006/relationships/hyperlink" Target="https://biblia.com/bible/nkjv/John%201.1-3" TargetMode="External"/><Relationship Id="rId15" Type="http://schemas.openxmlformats.org/officeDocument/2006/relationships/hyperlink" Target="https://biblia.com/bible/nkjv/2%20Cor.%203.18" TargetMode="External"/><Relationship Id="rId10" Type="http://schemas.openxmlformats.org/officeDocument/2006/relationships/hyperlink" Target="https://biblia.com/bible/nkjv/John%2014.9" TargetMode="External"/><Relationship Id="rId19" Type="http://schemas.openxmlformats.org/officeDocument/2006/relationships/hyperlink" Target="https://biblia.com/bible/nkjv/Heb.%202.9-18" TargetMode="External"/><Relationship Id="rId4" Type="http://schemas.openxmlformats.org/officeDocument/2006/relationships/hyperlink" Target="https://biblia.com/bible/nkjv/Luke%201.35" TargetMode="External"/><Relationship Id="rId9" Type="http://schemas.openxmlformats.org/officeDocument/2006/relationships/hyperlink" Target="https://biblia.com/bible/nkjv/John%2014.1%E2%80%933" TargetMode="External"/><Relationship Id="rId14" Type="http://schemas.openxmlformats.org/officeDocument/2006/relationships/hyperlink" Target="https://biblia.com/bible/nkjv/1%20Cor%2015.4"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s://biblia.com/bible/nkjv/Luke%204.18" TargetMode="External"/><Relationship Id="rId13" Type="http://schemas.openxmlformats.org/officeDocument/2006/relationships/hyperlink" Target="https://biblia.com/bible/nkjv/Acts%201.8" TargetMode="External"/><Relationship Id="rId18" Type="http://schemas.openxmlformats.org/officeDocument/2006/relationships/hyperlink" Target="https://biblia.com/bible/nkjv/2%20Cor.%203.18" TargetMode="External"/><Relationship Id="rId3" Type="http://schemas.openxmlformats.org/officeDocument/2006/relationships/hyperlink" Target="https://biblia.com/bible/nkjv/Gen%201.2" TargetMode="External"/><Relationship Id="rId7" Type="http://schemas.openxmlformats.org/officeDocument/2006/relationships/hyperlink" Target="https://biblia.com/bible/nkjv/Luke%201.35" TargetMode="External"/><Relationship Id="rId12" Type="http://schemas.openxmlformats.org/officeDocument/2006/relationships/hyperlink" Target="https://biblia.com/bible/nkjv/John%2016.7-13" TargetMode="External"/><Relationship Id="rId17" Type="http://schemas.openxmlformats.org/officeDocument/2006/relationships/hyperlink" Target="https://biblia.com/bible/nkjv/1%20Cor.%2012.7-11" TargetMode="External"/><Relationship Id="rId2" Type="http://schemas.openxmlformats.org/officeDocument/2006/relationships/hyperlink" Target="https://biblia.com/bible/nkjv/Gen.%201.1" TargetMode="External"/><Relationship Id="rId16" Type="http://schemas.openxmlformats.org/officeDocument/2006/relationships/hyperlink" Target="https://biblia.com/bible/nkjv/Rom.%205.5" TargetMode="External"/><Relationship Id="rId1" Type="http://schemas.openxmlformats.org/officeDocument/2006/relationships/slideLayout" Target="../slideLayouts/slideLayout2.xml"/><Relationship Id="rId6" Type="http://schemas.openxmlformats.org/officeDocument/2006/relationships/hyperlink" Target="https://biblia.com/bible/nkjv/Isa.%2061.1" TargetMode="External"/><Relationship Id="rId11" Type="http://schemas.openxmlformats.org/officeDocument/2006/relationships/hyperlink" Target="https://biblia.com/bible/nkjv/John%2015.26" TargetMode="External"/><Relationship Id="rId5" Type="http://schemas.openxmlformats.org/officeDocument/2006/relationships/hyperlink" Target="https://biblia.com/bible/nkjv/Ps.%2051.11" TargetMode="External"/><Relationship Id="rId15" Type="http://schemas.openxmlformats.org/officeDocument/2006/relationships/hyperlink" Target="https://biblia.com/bible/nkjv/Acts%2010.38" TargetMode="External"/><Relationship Id="rId10" Type="http://schemas.openxmlformats.org/officeDocument/2006/relationships/hyperlink" Target="https://biblia.com/bible/nkjv/John%2014.26" TargetMode="External"/><Relationship Id="rId19" Type="http://schemas.openxmlformats.org/officeDocument/2006/relationships/hyperlink" Target="https://biblia.com/bible/nkjv/2%20Pet%201.21" TargetMode="External"/><Relationship Id="rId4" Type="http://schemas.openxmlformats.org/officeDocument/2006/relationships/hyperlink" Target="https://biblia.com/bible/nkjv/2%20Sam.%2023.2" TargetMode="External"/><Relationship Id="rId9" Type="http://schemas.openxmlformats.org/officeDocument/2006/relationships/hyperlink" Target="https://biblia.com/bible/nkjv/John%2014.16-18" TargetMode="External"/><Relationship Id="rId14" Type="http://schemas.openxmlformats.org/officeDocument/2006/relationships/hyperlink" Target="https://biblia.com/bible/nkjv/Acts%205.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hyperlink" Target="https://biblia.com/bible/nkjv/Ps%2033.9" TargetMode="External"/><Relationship Id="rId13" Type="http://schemas.openxmlformats.org/officeDocument/2006/relationships/hyperlink" Target="https://biblia.com/bible/nkjv/Col.%201.16" TargetMode="External"/><Relationship Id="rId3" Type="http://schemas.openxmlformats.org/officeDocument/2006/relationships/hyperlink" Target="https://biblia.com/bible/nkjv/Gen%201.5" TargetMode="External"/><Relationship Id="rId7" Type="http://schemas.openxmlformats.org/officeDocument/2006/relationships/hyperlink" Target="https://biblia.com/bible/nkjv/Ps%2033.6" TargetMode="External"/><Relationship Id="rId12" Type="http://schemas.openxmlformats.org/officeDocument/2006/relationships/hyperlink" Target="https://biblia.com/bible/nkjv/Acts%2017.24" TargetMode="External"/><Relationship Id="rId17" Type="http://schemas.openxmlformats.org/officeDocument/2006/relationships/hyperlink" Target="https://biblia.com/bible/nkjv/Rev%2014.7" TargetMode="External"/><Relationship Id="rId2" Type="http://schemas.openxmlformats.org/officeDocument/2006/relationships/hyperlink" Target="https://biblia.com/bible/nkjv/Gen.%201-2" TargetMode="External"/><Relationship Id="rId16" Type="http://schemas.openxmlformats.org/officeDocument/2006/relationships/hyperlink" Target="https://biblia.com/bible/nkjv/Rev.%2010.6" TargetMode="External"/><Relationship Id="rId1" Type="http://schemas.openxmlformats.org/officeDocument/2006/relationships/slideLayout" Target="../slideLayouts/slideLayout2.xml"/><Relationship Id="rId6" Type="http://schemas.openxmlformats.org/officeDocument/2006/relationships/hyperlink" Target="https://biblia.com/bible/nkjv/Ps.%2019.1%E2%80%936" TargetMode="External"/><Relationship Id="rId11" Type="http://schemas.openxmlformats.org/officeDocument/2006/relationships/hyperlink" Target="https://biblia.com/bible/nkjv/Isa%2045.18" TargetMode="External"/><Relationship Id="rId5" Type="http://schemas.openxmlformats.org/officeDocument/2006/relationships/hyperlink" Target="https://biblia.com/bible/nkjv/Exod.%2020.8-11" TargetMode="External"/><Relationship Id="rId15" Type="http://schemas.openxmlformats.org/officeDocument/2006/relationships/hyperlink" Target="https://biblia.com/bible/nkjv/Heb%2011.3" TargetMode="External"/><Relationship Id="rId10" Type="http://schemas.openxmlformats.org/officeDocument/2006/relationships/hyperlink" Target="https://biblia.com/bible/nkjv/Isa.%2045.12" TargetMode="External"/><Relationship Id="rId4" Type="http://schemas.openxmlformats.org/officeDocument/2006/relationships/hyperlink" Target="https://biblia.com/bible/nkjv/Gen%201.11" TargetMode="External"/><Relationship Id="rId9" Type="http://schemas.openxmlformats.org/officeDocument/2006/relationships/hyperlink" Target="https://biblia.com/bible/nkjv/Ps%2033.104" TargetMode="External"/><Relationship Id="rId14" Type="http://schemas.openxmlformats.org/officeDocument/2006/relationships/hyperlink" Target="https://biblia.com/bible/nkjv/Heb.%201.2"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biblia.com/bible/nkjv/Ps%2051.10" TargetMode="External"/><Relationship Id="rId13" Type="http://schemas.openxmlformats.org/officeDocument/2006/relationships/hyperlink" Target="https://biblia.com/bible/nkjv/2%20Cor.%205.19" TargetMode="External"/><Relationship Id="rId18" Type="http://schemas.openxmlformats.org/officeDocument/2006/relationships/hyperlink" Target="https://biblia.com/bible/nkjv/1%20John%204.7" TargetMode="External"/><Relationship Id="rId3" Type="http://schemas.openxmlformats.org/officeDocument/2006/relationships/hyperlink" Target="https://biblia.com/bible/nkjv/Gen%202.7" TargetMode="External"/><Relationship Id="rId21" Type="http://schemas.openxmlformats.org/officeDocument/2006/relationships/hyperlink" Target="https://biblia.com/bible/nkjv/1%20John%204.20" TargetMode="External"/><Relationship Id="rId7" Type="http://schemas.openxmlformats.org/officeDocument/2006/relationships/hyperlink" Target="https://biblia.com/bible/nkjv/Ps%2051.5" TargetMode="External"/><Relationship Id="rId12" Type="http://schemas.openxmlformats.org/officeDocument/2006/relationships/hyperlink" Target="https://biblia.com/bible/nkjv/Rom.%205.12-17" TargetMode="External"/><Relationship Id="rId17" Type="http://schemas.openxmlformats.org/officeDocument/2006/relationships/hyperlink" Target="https://biblia.com/bible/nkjv/1%20John%203.4" TargetMode="External"/><Relationship Id="rId2" Type="http://schemas.openxmlformats.org/officeDocument/2006/relationships/hyperlink" Target="https://biblia.com/bible/nkjv/Gen.%201.26-28" TargetMode="External"/><Relationship Id="rId16" Type="http://schemas.openxmlformats.org/officeDocument/2006/relationships/hyperlink" Target="https://biblia.com/bible/nkjv/1%20Thess.%205.23" TargetMode="External"/><Relationship Id="rId20" Type="http://schemas.openxmlformats.org/officeDocument/2006/relationships/hyperlink" Target="https://biblia.com/bible/nkjv/1%20John%204.11" TargetMode="External"/><Relationship Id="rId1" Type="http://schemas.openxmlformats.org/officeDocument/2006/relationships/slideLayout" Target="../slideLayouts/slideLayout2.xml"/><Relationship Id="rId6" Type="http://schemas.openxmlformats.org/officeDocument/2006/relationships/hyperlink" Target="https://biblia.com/bible/nkjv/Ps.%208.4-8" TargetMode="External"/><Relationship Id="rId11" Type="http://schemas.openxmlformats.org/officeDocument/2006/relationships/hyperlink" Target="https://biblia.com/bible/nkjv/Acts%2017.24-28" TargetMode="External"/><Relationship Id="rId5" Type="http://schemas.openxmlformats.org/officeDocument/2006/relationships/hyperlink" Target="https://biblia.com/bible/nkjv/Gen%202.3" TargetMode="External"/><Relationship Id="rId15" Type="http://schemas.openxmlformats.org/officeDocument/2006/relationships/hyperlink" Target="https://biblia.com/bible/nkjv/Eph.%202.3" TargetMode="External"/><Relationship Id="rId10" Type="http://schemas.openxmlformats.org/officeDocument/2006/relationships/hyperlink" Target="https://biblia.com/bible/nkjv/Jer.%2017.9" TargetMode="External"/><Relationship Id="rId19" Type="http://schemas.openxmlformats.org/officeDocument/2006/relationships/hyperlink" Target="https://biblia.com/bible/nkjv/1%20John%204.8" TargetMode="External"/><Relationship Id="rId4" Type="http://schemas.openxmlformats.org/officeDocument/2006/relationships/hyperlink" Target="https://biblia.com/bible/nkjv/Gen%202.15" TargetMode="External"/><Relationship Id="rId9" Type="http://schemas.openxmlformats.org/officeDocument/2006/relationships/hyperlink" Target="https://biblia.com/bible/nkjv/Ps%2058.3" TargetMode="External"/><Relationship Id="rId14" Type="http://schemas.openxmlformats.org/officeDocument/2006/relationships/hyperlink" Target="https://biblia.com/bible/nkjv/2%20Cor%205.20"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mailto:niyonagizej@aua.ac.ke"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biblia.com/bible/nkjv/Gen%201-11"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s://biblia.com/bible/nkjv/Rom%203.4" TargetMode="External"/><Relationship Id="rId13" Type="http://schemas.openxmlformats.org/officeDocument/2006/relationships/hyperlink" Target="https://biblia.com/bible/nkjv/1%20Pet%205.8" TargetMode="External"/><Relationship Id="rId3" Type="http://schemas.openxmlformats.org/officeDocument/2006/relationships/hyperlink" Target="https://biblia.com/bible/nkjv/Gen%203.6-8" TargetMode="External"/><Relationship Id="rId7" Type="http://schemas.openxmlformats.org/officeDocument/2006/relationships/hyperlink" Target="https://biblia.com/bible/nkjv/Rom.%201.19-32" TargetMode="External"/><Relationship Id="rId12" Type="http://schemas.openxmlformats.org/officeDocument/2006/relationships/hyperlink" Target="https://biblia.com/bible/nkjv/Heb.%201.14" TargetMode="External"/><Relationship Id="rId2" Type="http://schemas.openxmlformats.org/officeDocument/2006/relationships/hyperlink" Target="https://biblia.com/bible/nkjv/Gen.%203" TargetMode="External"/><Relationship Id="rId1" Type="http://schemas.openxmlformats.org/officeDocument/2006/relationships/slideLayout" Target="../slideLayouts/slideLayout2.xml"/><Relationship Id="rId6" Type="http://schemas.openxmlformats.org/officeDocument/2006/relationships/hyperlink" Target="https://biblia.com/bible/nkjv/Ezek.%2028.12-18" TargetMode="External"/><Relationship Id="rId11" Type="http://schemas.openxmlformats.org/officeDocument/2006/relationships/hyperlink" Target="https://biblia.com/bible/nkjv/1%20Cor.%204.9" TargetMode="External"/><Relationship Id="rId5" Type="http://schemas.openxmlformats.org/officeDocument/2006/relationships/hyperlink" Target="https://biblia.com/bible/nkjv/Isa.%2014.12-14" TargetMode="External"/><Relationship Id="rId15" Type="http://schemas.openxmlformats.org/officeDocument/2006/relationships/hyperlink" Target="https://biblia.com/bible/nkjv/Rev.%2012.4-9" TargetMode="External"/><Relationship Id="rId10" Type="http://schemas.openxmlformats.org/officeDocument/2006/relationships/hyperlink" Target="https://biblia.com/bible/nkjv/Rom%208.19-22" TargetMode="External"/><Relationship Id="rId4" Type="http://schemas.openxmlformats.org/officeDocument/2006/relationships/hyperlink" Target="https://biblia.com/bible/nkjv/Job%201.6-12" TargetMode="External"/><Relationship Id="rId9" Type="http://schemas.openxmlformats.org/officeDocument/2006/relationships/hyperlink" Target="https://biblia.com/bible/nkjv/Rom%205.12-21" TargetMode="External"/><Relationship Id="rId14" Type="http://schemas.openxmlformats.org/officeDocument/2006/relationships/hyperlink" Target="https://biblia.com/bible/nkjv/2%20Pet%203.6"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hyperlink" Target="https://biblia.com/bible/nkjv/Rom%203.25" TargetMode="External"/><Relationship Id="rId13" Type="http://schemas.openxmlformats.org/officeDocument/2006/relationships/hyperlink" Target="https://biblia.com/bible/nkjv/1%20Cor%2015.4" TargetMode="External"/><Relationship Id="rId18" Type="http://schemas.openxmlformats.org/officeDocument/2006/relationships/hyperlink" Target="https://biblia.com/bible/nkjv/Phil.%202.6-11" TargetMode="External"/><Relationship Id="rId3" Type="http://schemas.openxmlformats.org/officeDocument/2006/relationships/hyperlink" Target="https://biblia.com/bible/nkjv/Ps.%2022.1" TargetMode="External"/><Relationship Id="rId21" Type="http://schemas.openxmlformats.org/officeDocument/2006/relationships/hyperlink" Target="https://biblia.com/bible/nkjv/1%20Peter%202.22" TargetMode="External"/><Relationship Id="rId7" Type="http://schemas.openxmlformats.org/officeDocument/2006/relationships/hyperlink" Target="https://biblia.com/bible/nkjv/Rom.%201.4" TargetMode="External"/><Relationship Id="rId12" Type="http://schemas.openxmlformats.org/officeDocument/2006/relationships/hyperlink" Target="https://biblia.com/bible/nkjv/1%20Cor.%2015.3" TargetMode="External"/><Relationship Id="rId17" Type="http://schemas.openxmlformats.org/officeDocument/2006/relationships/hyperlink" Target="https://biblia.com/bible/nkjv/2%20Cor%205.19-21" TargetMode="External"/><Relationship Id="rId2" Type="http://schemas.openxmlformats.org/officeDocument/2006/relationships/hyperlink" Target="https://biblia.com/bible/nkjv/Gen.%203.15" TargetMode="External"/><Relationship Id="rId16" Type="http://schemas.openxmlformats.org/officeDocument/2006/relationships/hyperlink" Target="https://biblia.com/bible/nkjv/2%20Cor%205.15" TargetMode="External"/><Relationship Id="rId20" Type="http://schemas.openxmlformats.org/officeDocument/2006/relationships/hyperlink" Target="https://biblia.com/bible/nkjv/1%20Pet%202.21" TargetMode="External"/><Relationship Id="rId1" Type="http://schemas.openxmlformats.org/officeDocument/2006/relationships/slideLayout" Target="../slideLayouts/slideLayout2.xml"/><Relationship Id="rId6" Type="http://schemas.openxmlformats.org/officeDocument/2006/relationships/hyperlink" Target="https://biblia.com/bible/nkjv/John%2014.30" TargetMode="External"/><Relationship Id="rId11" Type="http://schemas.openxmlformats.org/officeDocument/2006/relationships/hyperlink" Target="https://biblia.com/bible/nkjv/Rom%208.4" TargetMode="External"/><Relationship Id="rId5" Type="http://schemas.openxmlformats.org/officeDocument/2006/relationships/hyperlink" Target="https://biblia.com/bible/nkjv/John%203.16" TargetMode="External"/><Relationship Id="rId15" Type="http://schemas.openxmlformats.org/officeDocument/2006/relationships/hyperlink" Target="https://biblia.com/bible/nkjv/2%20Cor.%205.14" TargetMode="External"/><Relationship Id="rId23" Type="http://schemas.openxmlformats.org/officeDocument/2006/relationships/hyperlink" Target="https://biblia.com/bible/nkjv/1%20John%204.10" TargetMode="External"/><Relationship Id="rId10" Type="http://schemas.openxmlformats.org/officeDocument/2006/relationships/hyperlink" Target="https://biblia.com/bible/nkjv/Rom%208.3" TargetMode="External"/><Relationship Id="rId19" Type="http://schemas.openxmlformats.org/officeDocument/2006/relationships/hyperlink" Target="https://biblia.com/bible/nkjv/Col.%202.15" TargetMode="External"/><Relationship Id="rId4" Type="http://schemas.openxmlformats.org/officeDocument/2006/relationships/hyperlink" Target="https://biblia.com/bible/nkjv/Isa.%2053" TargetMode="External"/><Relationship Id="rId9" Type="http://schemas.openxmlformats.org/officeDocument/2006/relationships/hyperlink" Target="https://biblia.com/bible/nkjv/Rom%204.25" TargetMode="External"/><Relationship Id="rId14" Type="http://schemas.openxmlformats.org/officeDocument/2006/relationships/hyperlink" Target="https://biblia.com/bible/nkjv/1%20Cor%2015.20-22" TargetMode="External"/><Relationship Id="rId22" Type="http://schemas.openxmlformats.org/officeDocument/2006/relationships/hyperlink" Target="https://biblia.com/bible/nkjv/1%20John%202.2"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3" Type="http://schemas.openxmlformats.org/officeDocument/2006/relationships/hyperlink" Target="https://biblia.com/bible/nkjv/John%2016.8" TargetMode="External"/><Relationship Id="rId18" Type="http://schemas.openxmlformats.org/officeDocument/2006/relationships/hyperlink" Target="https://biblia.com/bible/nkjv/Rom%2010.17" TargetMode="External"/><Relationship Id="rId26" Type="http://schemas.openxmlformats.org/officeDocument/2006/relationships/hyperlink" Target="https://biblia.com/bible/nkjv/Eph.%202.4-10" TargetMode="External"/><Relationship Id="rId3" Type="http://schemas.openxmlformats.org/officeDocument/2006/relationships/hyperlink" Target="https://biblia.com/bible/nkjv/Isa.%2045.22" TargetMode="External"/><Relationship Id="rId21" Type="http://schemas.openxmlformats.org/officeDocument/2006/relationships/hyperlink" Target="https://biblia.com/bible/nkjv/Gal.%201.4" TargetMode="External"/><Relationship Id="rId34" Type="http://schemas.openxmlformats.org/officeDocument/2006/relationships/hyperlink" Target="https://biblia.com/bible/nkjv/2%20Pet%201.3" TargetMode="External"/><Relationship Id="rId7" Type="http://schemas.openxmlformats.org/officeDocument/2006/relationships/hyperlink" Target="https://biblia.com/bible/nkjv/Ezek%2036.25-27" TargetMode="External"/><Relationship Id="rId12" Type="http://schemas.openxmlformats.org/officeDocument/2006/relationships/hyperlink" Target="https://biblia.com/bible/nkjv/John%203.16" TargetMode="External"/><Relationship Id="rId17" Type="http://schemas.openxmlformats.org/officeDocument/2006/relationships/hyperlink" Target="https://biblia.com/bible/nkjv/Rom%205.6-10" TargetMode="External"/><Relationship Id="rId25" Type="http://schemas.openxmlformats.org/officeDocument/2006/relationships/hyperlink" Target="https://biblia.com/bible/nkjv/Gal%204.4-7" TargetMode="External"/><Relationship Id="rId33" Type="http://schemas.openxmlformats.org/officeDocument/2006/relationships/hyperlink" Target="https://biblia.com/bible/nkjv/1%20Peter%202.22" TargetMode="External"/><Relationship Id="rId2" Type="http://schemas.openxmlformats.org/officeDocument/2006/relationships/hyperlink" Target="https://biblia.com/bible/nkjv/Gen.%203.15" TargetMode="External"/><Relationship Id="rId16" Type="http://schemas.openxmlformats.org/officeDocument/2006/relationships/hyperlink" Target="https://biblia.com/bible/nkjv/Rom%208.14-17" TargetMode="External"/><Relationship Id="rId20" Type="http://schemas.openxmlformats.org/officeDocument/2006/relationships/hyperlink" Target="https://biblia.com/bible/nkjv/2%20Cor.%205.17-21" TargetMode="External"/><Relationship Id="rId29" Type="http://schemas.openxmlformats.org/officeDocument/2006/relationships/hyperlink" Target="https://biblia.com/bible/nkjv/Titus%203.3-7" TargetMode="External"/><Relationship Id="rId1" Type="http://schemas.openxmlformats.org/officeDocument/2006/relationships/slideLayout" Target="../slideLayouts/slideLayout2.xml"/><Relationship Id="rId6" Type="http://schemas.openxmlformats.org/officeDocument/2006/relationships/hyperlink" Target="https://biblia.com/bible/nkjv/Ezek.%2033.11" TargetMode="External"/><Relationship Id="rId11" Type="http://schemas.openxmlformats.org/officeDocument/2006/relationships/hyperlink" Target="https://biblia.com/bible/nkjv/John%203.3-8" TargetMode="External"/><Relationship Id="rId24" Type="http://schemas.openxmlformats.org/officeDocument/2006/relationships/hyperlink" Target="https://biblia.com/bible/nkjv/Gal%203.26" TargetMode="External"/><Relationship Id="rId32" Type="http://schemas.openxmlformats.org/officeDocument/2006/relationships/hyperlink" Target="https://biblia.com/bible/nkjv/1%20Peter%202.21" TargetMode="External"/><Relationship Id="rId5" Type="http://schemas.openxmlformats.org/officeDocument/2006/relationships/hyperlink" Target="https://biblia.com/bible/nkjv/Jer.%2031.31-34" TargetMode="External"/><Relationship Id="rId15" Type="http://schemas.openxmlformats.org/officeDocument/2006/relationships/hyperlink" Target="https://biblia.com/bible/nkjv/Rom%208.1-4" TargetMode="External"/><Relationship Id="rId23" Type="http://schemas.openxmlformats.org/officeDocument/2006/relationships/hyperlink" Target="https://biblia.com/bible/nkjv/Gal%203.14" TargetMode="External"/><Relationship Id="rId28" Type="http://schemas.openxmlformats.org/officeDocument/2006/relationships/hyperlink" Target="https://biblia.com/bible/nkjv/Col%201.14" TargetMode="External"/><Relationship Id="rId36" Type="http://schemas.openxmlformats.org/officeDocument/2006/relationships/hyperlink" Target="https://biblia.com/bible/nkjv/Rev.%2013.8" TargetMode="External"/><Relationship Id="rId10" Type="http://schemas.openxmlformats.org/officeDocument/2006/relationships/hyperlink" Target="https://biblia.com/bible/nkjv/Mark%209.24" TargetMode="External"/><Relationship Id="rId19" Type="http://schemas.openxmlformats.org/officeDocument/2006/relationships/hyperlink" Target="https://biblia.com/bible/nkjv/Rom%2012.2" TargetMode="External"/><Relationship Id="rId31" Type="http://schemas.openxmlformats.org/officeDocument/2006/relationships/hyperlink" Target="https://biblia.com/bible/nkjv/1%20Pet%201.23" TargetMode="External"/><Relationship Id="rId4" Type="http://schemas.openxmlformats.org/officeDocument/2006/relationships/hyperlink" Target="https://biblia.com/bible/nkjv/Isa.%2053" TargetMode="External"/><Relationship Id="rId9" Type="http://schemas.openxmlformats.org/officeDocument/2006/relationships/hyperlink" Target="https://biblia.com/bible/nkjv/Mark%209.23" TargetMode="External"/><Relationship Id="rId14" Type="http://schemas.openxmlformats.org/officeDocument/2006/relationships/hyperlink" Target="https://biblia.com/bible/nkjv/Rom.%203.21-26" TargetMode="External"/><Relationship Id="rId22" Type="http://schemas.openxmlformats.org/officeDocument/2006/relationships/hyperlink" Target="https://biblia.com/bible/nkjv/Gal%203.13" TargetMode="External"/><Relationship Id="rId27" Type="http://schemas.openxmlformats.org/officeDocument/2006/relationships/hyperlink" Target="https://biblia.com/bible/nkjv/Col.%201.13" TargetMode="External"/><Relationship Id="rId30" Type="http://schemas.openxmlformats.org/officeDocument/2006/relationships/hyperlink" Target="https://biblia.com/bible/nkjv/Heb.%208.7-12" TargetMode="External"/><Relationship Id="rId35" Type="http://schemas.openxmlformats.org/officeDocument/2006/relationships/hyperlink" Target="https://biblia.com/bible/nkjv/2%20Peter%201.4" TargetMode="External"/><Relationship Id="rId8" Type="http://schemas.openxmlformats.org/officeDocument/2006/relationships/hyperlink" Target="https://biblia.com/bible/nkjv/Hab.%202.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hyperlink" Target="https://biblia.com/bible/nkjv/Matt.%2020.25-28" TargetMode="External"/><Relationship Id="rId13" Type="http://schemas.openxmlformats.org/officeDocument/2006/relationships/hyperlink" Target="https://biblia.com/bible/nkjv/Rom%208.39" TargetMode="External"/><Relationship Id="rId18" Type="http://schemas.openxmlformats.org/officeDocument/2006/relationships/hyperlink" Target="https://biblia.com/bible/nkjv/Eph%205.20" TargetMode="External"/><Relationship Id="rId26" Type="http://schemas.openxmlformats.org/officeDocument/2006/relationships/hyperlink" Target="https://biblia.com/bible/nkjv/1%20Thess.%205.16-18" TargetMode="External"/><Relationship Id="rId3" Type="http://schemas.openxmlformats.org/officeDocument/2006/relationships/hyperlink" Target="https://biblia.com/bible/nkjv/Ps.%201.1" TargetMode="External"/><Relationship Id="rId21" Type="http://schemas.openxmlformats.org/officeDocument/2006/relationships/hyperlink" Target="https://biblia.com/bible/nkjv/Col.%201.13" TargetMode="External"/><Relationship Id="rId7" Type="http://schemas.openxmlformats.org/officeDocument/2006/relationships/hyperlink" Target="https://biblia.com/bible/nkjv/Ps%2077.12" TargetMode="External"/><Relationship Id="rId12" Type="http://schemas.openxmlformats.org/officeDocument/2006/relationships/hyperlink" Target="https://biblia.com/bible/nkjv/Rom.%208.38" TargetMode="External"/><Relationship Id="rId17" Type="http://schemas.openxmlformats.org/officeDocument/2006/relationships/hyperlink" Target="https://biblia.com/bible/nkjv/Eph.%205.19" TargetMode="External"/><Relationship Id="rId25" Type="http://schemas.openxmlformats.org/officeDocument/2006/relationships/hyperlink" Target="https://biblia.com/bible/nkjv/Col%202.15" TargetMode="External"/><Relationship Id="rId2" Type="http://schemas.openxmlformats.org/officeDocument/2006/relationships/hyperlink" Target="https://biblia.com/bible/nkjv/1%20Chron.%2029.11" TargetMode="External"/><Relationship Id="rId16" Type="http://schemas.openxmlformats.org/officeDocument/2006/relationships/hyperlink" Target="https://biblia.com/bible/nkjv/Gal.%205.22-25" TargetMode="External"/><Relationship Id="rId20" Type="http://schemas.openxmlformats.org/officeDocument/2006/relationships/hyperlink" Target="https://biblia.com/bible/nkjv/Phil.%203.7-14" TargetMode="External"/><Relationship Id="rId29" Type="http://schemas.openxmlformats.org/officeDocument/2006/relationships/hyperlink" Target="https://biblia.com/bible/nkjv/James%201.27" TargetMode="External"/><Relationship Id="rId1" Type="http://schemas.openxmlformats.org/officeDocument/2006/relationships/slideLayout" Target="../slideLayouts/slideLayout2.xml"/><Relationship Id="rId6" Type="http://schemas.openxmlformats.org/officeDocument/2006/relationships/hyperlink" Target="https://biblia.com/bible/nkjv/Ps%2077.11" TargetMode="External"/><Relationship Id="rId11" Type="http://schemas.openxmlformats.org/officeDocument/2006/relationships/hyperlink" Target="https://biblia.com/bible/nkjv/John%2020.21" TargetMode="External"/><Relationship Id="rId24" Type="http://schemas.openxmlformats.org/officeDocument/2006/relationships/hyperlink" Target="https://biblia.com/bible/nkjv/Col%202.14" TargetMode="External"/><Relationship Id="rId32" Type="http://schemas.openxmlformats.org/officeDocument/2006/relationships/hyperlink" Target="https://biblia.com/bible/nkjv/1%20John%204.4" TargetMode="External"/><Relationship Id="rId5" Type="http://schemas.openxmlformats.org/officeDocument/2006/relationships/hyperlink" Target="https://biblia.com/bible/nkjv/Ps%2023.4" TargetMode="External"/><Relationship Id="rId15" Type="http://schemas.openxmlformats.org/officeDocument/2006/relationships/hyperlink" Target="https://biblia.com/bible/nkjv/2%20Cor%203.18" TargetMode="External"/><Relationship Id="rId23" Type="http://schemas.openxmlformats.org/officeDocument/2006/relationships/hyperlink" Target="https://biblia.com/bible/nkjv/Col%202.6" TargetMode="External"/><Relationship Id="rId28" Type="http://schemas.openxmlformats.org/officeDocument/2006/relationships/hyperlink" Target="https://biblia.com/bible/nkjv/Heb.%2010.25" TargetMode="External"/><Relationship Id="rId10" Type="http://schemas.openxmlformats.org/officeDocument/2006/relationships/hyperlink" Target="https://biblia.com/bible/nkjv/Luke%2010.17-20" TargetMode="External"/><Relationship Id="rId19" Type="http://schemas.openxmlformats.org/officeDocument/2006/relationships/hyperlink" Target="https://biblia.com/bible/nkjv/Eph%206.12-18" TargetMode="External"/><Relationship Id="rId31" Type="http://schemas.openxmlformats.org/officeDocument/2006/relationships/hyperlink" Target="https://biblia.com/bible/nkjv/2%20Peter%203.18" TargetMode="External"/><Relationship Id="rId4" Type="http://schemas.openxmlformats.org/officeDocument/2006/relationships/hyperlink" Target="https://biblia.com/bible/nkjv/Ps%201.2" TargetMode="External"/><Relationship Id="rId9" Type="http://schemas.openxmlformats.org/officeDocument/2006/relationships/hyperlink" Target="https://biblia.com/bible/nkjv/Matt%2025.31-46" TargetMode="External"/><Relationship Id="rId14" Type="http://schemas.openxmlformats.org/officeDocument/2006/relationships/hyperlink" Target="https://biblia.com/bible/nkjv/2%20Cor.%203.17" TargetMode="External"/><Relationship Id="rId22" Type="http://schemas.openxmlformats.org/officeDocument/2006/relationships/hyperlink" Target="https://biblia.com/bible/nkjv/Col%201.14" TargetMode="External"/><Relationship Id="rId27" Type="http://schemas.openxmlformats.org/officeDocument/2006/relationships/hyperlink" Target="https://biblia.com/bible/nkjv/1%20Thess%205.23" TargetMode="External"/><Relationship Id="rId30" Type="http://schemas.openxmlformats.org/officeDocument/2006/relationships/hyperlink" Target="https://biblia.com/bible/nkjv/2%20Pet%202.9"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hyperlink" Target="https://biblia.com/bible/nkjv/Acts%202.38-42" TargetMode="External"/><Relationship Id="rId13" Type="http://schemas.openxmlformats.org/officeDocument/2006/relationships/hyperlink" Target="https://biblia.com/bible/nkjv/Eph%202.19-22" TargetMode="External"/><Relationship Id="rId18" Type="http://schemas.openxmlformats.org/officeDocument/2006/relationships/hyperlink" Target="https://biblia.com/bible/nkjv/1%20Pet%202.9" TargetMode="External"/><Relationship Id="rId3" Type="http://schemas.openxmlformats.org/officeDocument/2006/relationships/hyperlink" Target="https://biblia.com/bible/nkjv/Exod.%2019.3-7" TargetMode="External"/><Relationship Id="rId7" Type="http://schemas.openxmlformats.org/officeDocument/2006/relationships/hyperlink" Target="https://biblia.com/bible/nkjv/Matt%2028.20" TargetMode="External"/><Relationship Id="rId12" Type="http://schemas.openxmlformats.org/officeDocument/2006/relationships/hyperlink" Target="https://biblia.com/bible/nkjv/Eph%201.23" TargetMode="External"/><Relationship Id="rId17" Type="http://schemas.openxmlformats.org/officeDocument/2006/relationships/hyperlink" Target="https://biblia.com/bible/nkjv/Col%201.18" TargetMode="External"/><Relationship Id="rId2" Type="http://schemas.openxmlformats.org/officeDocument/2006/relationships/hyperlink" Target="https://biblia.com/bible/nkjv/Gen.%2012.1-3" TargetMode="External"/><Relationship Id="rId16" Type="http://schemas.openxmlformats.org/officeDocument/2006/relationships/hyperlink" Target="https://biblia.com/bible/nkjv/Col.%201.17" TargetMode="External"/><Relationship Id="rId1" Type="http://schemas.openxmlformats.org/officeDocument/2006/relationships/slideLayout" Target="../slideLayouts/slideLayout2.xml"/><Relationship Id="rId6" Type="http://schemas.openxmlformats.org/officeDocument/2006/relationships/hyperlink" Target="https://biblia.com/bible/nkjv/Matt%2028.19" TargetMode="External"/><Relationship Id="rId11" Type="http://schemas.openxmlformats.org/officeDocument/2006/relationships/hyperlink" Target="https://biblia.com/bible/nkjv/Eph.%201.22" TargetMode="External"/><Relationship Id="rId5" Type="http://schemas.openxmlformats.org/officeDocument/2006/relationships/hyperlink" Target="https://biblia.com/bible/nkjv/Matt%2018.18" TargetMode="External"/><Relationship Id="rId15" Type="http://schemas.openxmlformats.org/officeDocument/2006/relationships/hyperlink" Target="https://biblia.com/bible/nkjv/Eph%205.23-27" TargetMode="External"/><Relationship Id="rId10" Type="http://schemas.openxmlformats.org/officeDocument/2006/relationships/hyperlink" Target="https://biblia.com/bible/nkjv/1%20Cor.%201.2" TargetMode="External"/><Relationship Id="rId4" Type="http://schemas.openxmlformats.org/officeDocument/2006/relationships/hyperlink" Target="https://biblia.com/bible/nkjv/Matt.%2016.13-20" TargetMode="External"/><Relationship Id="rId9" Type="http://schemas.openxmlformats.org/officeDocument/2006/relationships/hyperlink" Target="https://biblia.com/bible/nkjv/Acts%207.38" TargetMode="External"/><Relationship Id="rId14" Type="http://schemas.openxmlformats.org/officeDocument/2006/relationships/hyperlink" Target="https://biblia.com/bible/nkjv/Eph%203.8-11"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8" Type="http://schemas.openxmlformats.org/officeDocument/2006/relationships/hyperlink" Target="https://biblia.com/bible/nkjv/2%20Cor.%205.10" TargetMode="External"/><Relationship Id="rId13" Type="http://schemas.openxmlformats.org/officeDocument/2006/relationships/hyperlink" Target="https://biblia.com/bible/nkjv/Jude%201.14" TargetMode="External"/><Relationship Id="rId3" Type="http://schemas.openxmlformats.org/officeDocument/2006/relationships/hyperlink" Target="https://biblia.com/bible/nkjv/Dan.%207.9-14" TargetMode="External"/><Relationship Id="rId7" Type="http://schemas.openxmlformats.org/officeDocument/2006/relationships/hyperlink" Target="https://biblia.com/bible/nkjv/Micah.%202.12" TargetMode="External"/><Relationship Id="rId12" Type="http://schemas.openxmlformats.org/officeDocument/2006/relationships/hyperlink" Target="https://biblia.com/bible/nkjv/Jude%203" TargetMode="External"/><Relationship Id="rId2" Type="http://schemas.openxmlformats.org/officeDocument/2006/relationships/hyperlink" Target="https://biblia.com/bible/nkjv/Rev%2014" TargetMode="External"/><Relationship Id="rId16" Type="http://schemas.openxmlformats.org/officeDocument/2006/relationships/hyperlink" Target="https://biblia.com/bible/nkjv/Rev%2018.1-4" TargetMode="External"/><Relationship Id="rId1" Type="http://schemas.openxmlformats.org/officeDocument/2006/relationships/slideLayout" Target="../slideLayouts/slideLayout2.xml"/><Relationship Id="rId6" Type="http://schemas.openxmlformats.org/officeDocument/2006/relationships/hyperlink" Target="https://biblia.com/bible/nkjv/Jer.%2023.3" TargetMode="External"/><Relationship Id="rId11" Type="http://schemas.openxmlformats.org/officeDocument/2006/relationships/hyperlink" Target="https://biblia.com/bible/nkjv/2%20Pet%203.10-14" TargetMode="External"/><Relationship Id="rId5" Type="http://schemas.openxmlformats.org/officeDocument/2006/relationships/hyperlink" Target="https://biblia.com/bible/nkjv/Isa%2011.11" TargetMode="External"/><Relationship Id="rId15" Type="http://schemas.openxmlformats.org/officeDocument/2006/relationships/hyperlink" Target="https://biblia.com/bible/nkjv/Rev%2014.6-12" TargetMode="External"/><Relationship Id="rId10" Type="http://schemas.openxmlformats.org/officeDocument/2006/relationships/hyperlink" Target="https://biblia.com/bible/nkjv/1%20Peter%204.17" TargetMode="External"/><Relationship Id="rId4" Type="http://schemas.openxmlformats.org/officeDocument/2006/relationships/hyperlink" Target="https://biblia.com/bible/nkjv/Isa.%201.9" TargetMode="External"/><Relationship Id="rId9" Type="http://schemas.openxmlformats.org/officeDocument/2006/relationships/hyperlink" Target="https://biblia.com/bible/nkjv/1%20Pet%201.16-19" TargetMode="External"/><Relationship Id="rId14" Type="http://schemas.openxmlformats.org/officeDocument/2006/relationships/hyperlink" Target="https://biblia.com/bible/nkjv/Rev.%2012.17"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0"/>
            <a:ext cx="9067800" cy="6858000"/>
          </a:xfrm>
        </p:spPr>
        <p:txBody>
          <a:bodyPr/>
          <a:lstStyle/>
          <a:p>
            <a:pPr algn="ctr">
              <a:defRPr/>
            </a:pPr>
            <a:r>
              <a:rPr lang="en-US" dirty="0"/>
              <a:t>ADVENTIST UNIVERSITY OF CENTRAL AFRICA (AUCA)</a:t>
            </a:r>
            <a:r>
              <a:rPr lang="en-GB" dirty="0"/>
              <a:t/>
            </a:r>
            <a:br>
              <a:rPr lang="en-GB" dirty="0"/>
            </a:br>
            <a:r>
              <a:rPr lang="en-GB" sz="5300" dirty="0" smtClean="0"/>
              <a:t/>
            </a:r>
            <a:br>
              <a:rPr lang="en-GB" sz="5300" dirty="0" smtClean="0"/>
            </a:br>
            <a:r>
              <a:rPr lang="en-GB" sz="5300" dirty="0" smtClean="0"/>
              <a:t/>
            </a:r>
            <a:br>
              <a:rPr lang="en-GB" sz="5300" dirty="0" smtClean="0"/>
            </a:br>
            <a:r>
              <a:rPr lang="en-US" sz="4400" dirty="0" smtClean="0"/>
              <a:t>SCHOOL </a:t>
            </a:r>
            <a:r>
              <a:rPr lang="en-US" sz="4400" dirty="0"/>
              <a:t>OF </a:t>
            </a:r>
            <a:r>
              <a:rPr lang="en-US" sz="4400" dirty="0" smtClean="0"/>
              <a:t>UNDERGRADUATE </a:t>
            </a:r>
            <a:r>
              <a:rPr lang="en-US" sz="4400" dirty="0"/>
              <a:t>STUDIES </a:t>
            </a:r>
            <a:r>
              <a:rPr lang="en-GB" sz="5300" dirty="0"/>
              <a:t/>
            </a:r>
            <a:br>
              <a:rPr lang="en-GB" sz="5300" dirty="0"/>
            </a:br>
            <a:r>
              <a:rPr lang="en-GB" sz="5300" dirty="0" smtClean="0"/>
              <a:t/>
            </a:r>
            <a:br>
              <a:rPr lang="en-GB" sz="5300" dirty="0" smtClean="0"/>
            </a:br>
            <a:endParaRPr lang="en-US" dirty="0" smtClean="0"/>
          </a:p>
        </p:txBody>
      </p:sp>
    </p:spTree>
    <p:extLst>
      <p:ext uri="{BB962C8B-B14F-4D97-AF65-F5344CB8AC3E}">
        <p14:creationId xmlns:p14="http://schemas.microsoft.com/office/powerpoint/2010/main" val="36628214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1"/>
          <p:cNvSpPr>
            <a:spLocks noGrp="1"/>
          </p:cNvSpPr>
          <p:nvPr>
            <p:ph idx="1"/>
          </p:nvPr>
        </p:nvSpPr>
        <p:spPr>
          <a:xfrm>
            <a:off x="0" y="1219200"/>
            <a:ext cx="9144000" cy="5638800"/>
          </a:xfrm>
        </p:spPr>
        <p:txBody>
          <a:bodyPr/>
          <a:lstStyle/>
          <a:p>
            <a:pPr algn="just"/>
            <a:r>
              <a:rPr lang="en-US" smtClean="0"/>
              <a:t>Consistent attendance, preparation, and participation for all classes is required as they are each crucial in order to meet the essential outcome of the course. As this is an accelerated course, attendance at all class sessions is required. One exception may be made in extreme circumstances at the discretion of the instructor; however, the class facilitator must be notified of the need to be absent prior to the beginning of the class session. </a:t>
            </a:r>
            <a:r>
              <a:rPr lang="en-US" altLang="en-US" smtClean="0"/>
              <a:t>Frequent tardiness or missing two or more class meeting may affect the student’s final grade. </a:t>
            </a:r>
          </a:p>
        </p:txBody>
      </p:sp>
      <p:sp>
        <p:nvSpPr>
          <p:cNvPr id="3" name="Title 2"/>
          <p:cNvSpPr>
            <a:spLocks noGrp="1"/>
          </p:cNvSpPr>
          <p:nvPr>
            <p:ph type="title"/>
          </p:nvPr>
        </p:nvSpPr>
        <p:spPr/>
        <p:txBody>
          <a:bodyPr/>
          <a:lstStyle/>
          <a:p>
            <a:pPr>
              <a:defRPr/>
            </a:pPr>
            <a:r>
              <a:rPr lang="en-US" i="1" dirty="0" smtClean="0"/>
              <a:t>Attendance:</a:t>
            </a:r>
            <a:r>
              <a:rPr lang="en-US" dirty="0" smtClean="0"/>
              <a:t> </a:t>
            </a:r>
            <a:endParaRPr lang="en-US" dirty="0"/>
          </a:p>
        </p:txBody>
      </p:sp>
    </p:spTree>
    <p:extLst>
      <p:ext uri="{BB962C8B-B14F-4D97-AF65-F5344CB8AC3E}">
        <p14:creationId xmlns:p14="http://schemas.microsoft.com/office/powerpoint/2010/main" val="20164398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62000"/>
            <a:ext cx="9067800" cy="6019800"/>
          </a:xfrm>
        </p:spPr>
        <p:txBody>
          <a:bodyPr/>
          <a:lstStyle/>
          <a:p>
            <a:pPr algn="just"/>
            <a:r>
              <a:rPr lang="en-US" sz="2500" dirty="0" smtClean="0"/>
              <a:t>A group assignment/ a class presentation on the highlights of a topic assigned by the lecturer. Time of presentation is to be arranged.  You shall submit a typed copy of the presentation to </a:t>
            </a:r>
            <a:r>
              <a:rPr lang="en-US" sz="2500" u="sng" dirty="0" smtClean="0">
                <a:hlinkClick r:id="rId2"/>
              </a:rPr>
              <a:t>niyonagizej@aua.ac.ke</a:t>
            </a:r>
            <a:endParaRPr lang="en-GB" sz="2500" dirty="0" smtClean="0"/>
          </a:p>
          <a:p>
            <a:pPr algn="just"/>
            <a:endParaRPr lang="en-US" sz="2500" dirty="0" smtClean="0"/>
          </a:p>
          <a:p>
            <a:pPr algn="just"/>
            <a:r>
              <a:rPr lang="en-US" sz="2500" dirty="0" smtClean="0"/>
              <a:t>General Quiz/Test</a:t>
            </a:r>
          </a:p>
          <a:p>
            <a:pPr algn="just">
              <a:defRPr/>
            </a:pPr>
            <a:r>
              <a:rPr lang="en-US" sz="2400" dirty="0"/>
              <a:t>A mid-term examination</a:t>
            </a:r>
          </a:p>
          <a:p>
            <a:pPr algn="just">
              <a:defRPr/>
            </a:pPr>
            <a:r>
              <a:rPr lang="en-US" sz="2400" dirty="0"/>
              <a:t>A final examination.</a:t>
            </a:r>
            <a:endParaRPr lang="en-GB" sz="2500" dirty="0" smtClean="0"/>
          </a:p>
          <a:p>
            <a:endParaRPr lang="en-US" altLang="en-US" dirty="0" smtClean="0"/>
          </a:p>
        </p:txBody>
      </p:sp>
      <p:sp>
        <p:nvSpPr>
          <p:cNvPr id="3" name="Title 2"/>
          <p:cNvSpPr>
            <a:spLocks noGrp="1"/>
          </p:cNvSpPr>
          <p:nvPr>
            <p:ph type="title"/>
          </p:nvPr>
        </p:nvSpPr>
        <p:spPr>
          <a:xfrm>
            <a:off x="457200" y="0"/>
            <a:ext cx="8229600" cy="609600"/>
          </a:xfrm>
        </p:spPr>
        <p:txBody>
          <a:bodyPr>
            <a:normAutofit fontScale="90000"/>
          </a:bodyPr>
          <a:lstStyle/>
          <a:p>
            <a:pPr>
              <a:defRPr/>
            </a:pPr>
            <a:r>
              <a:rPr lang="en-US" i="1" dirty="0"/>
              <a:t>C</a:t>
            </a:r>
            <a:r>
              <a:rPr lang="en-US" i="1" dirty="0" smtClean="0"/>
              <a:t>lass Assessments:</a:t>
            </a:r>
            <a:r>
              <a:rPr lang="en-US" dirty="0" smtClean="0"/>
              <a:t> </a:t>
            </a:r>
            <a:endParaRPr lang="en-US" dirty="0"/>
          </a:p>
        </p:txBody>
      </p:sp>
    </p:spTree>
    <p:extLst>
      <p:ext uri="{BB962C8B-B14F-4D97-AF65-F5344CB8AC3E}">
        <p14:creationId xmlns:p14="http://schemas.microsoft.com/office/powerpoint/2010/main" val="24742009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amond(in)">
                                      <p:cBhvr>
                                        <p:cTn id="7" dur="20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diamond(in)">
                                      <p:cBhvr>
                                        <p:cTn id="12" dur="20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diamond(in)">
                                      <p:cBhvr>
                                        <p:cTn id="17" dur="20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diamond(in)">
                                      <p:cBhvr>
                                        <p:cTn id="22" dur="2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1"/>
          <p:cNvSpPr>
            <a:spLocks noGrp="1"/>
          </p:cNvSpPr>
          <p:nvPr>
            <p:ph idx="1"/>
          </p:nvPr>
        </p:nvSpPr>
        <p:spPr>
          <a:xfrm>
            <a:off x="58738" y="1219200"/>
            <a:ext cx="9085262" cy="5638800"/>
          </a:xfrm>
        </p:spPr>
        <p:txBody>
          <a:bodyPr/>
          <a:lstStyle/>
          <a:p>
            <a:pPr>
              <a:defRPr/>
            </a:pPr>
            <a:endParaRPr lang="en-US" dirty="0" smtClean="0"/>
          </a:p>
          <a:p>
            <a:r>
              <a:rPr lang="en-US" dirty="0" smtClean="0"/>
              <a:t>Reference Book: The Bible</a:t>
            </a:r>
          </a:p>
          <a:p>
            <a:r>
              <a:rPr lang="en-US" dirty="0" smtClean="0"/>
              <a:t>Slides </a:t>
            </a:r>
            <a:r>
              <a:rPr lang="en-US" dirty="0"/>
              <a:t>provided by the Lecturer</a:t>
            </a:r>
          </a:p>
          <a:p>
            <a:r>
              <a:rPr lang="en-US" dirty="0"/>
              <a:t>Internet resources</a:t>
            </a:r>
          </a:p>
          <a:p>
            <a:r>
              <a:rPr lang="en-US" dirty="0" smtClean="0"/>
              <a:t>Text Book: </a:t>
            </a:r>
            <a:r>
              <a:rPr lang="en-US" dirty="0"/>
              <a:t>General Conference of the Seventh-day Adventist Church (2005), </a:t>
            </a:r>
            <a:r>
              <a:rPr lang="en-US" i="1" dirty="0"/>
              <a:t>Seventh-day Adventists Believe</a:t>
            </a:r>
            <a:r>
              <a:rPr lang="en-US" dirty="0"/>
              <a:t>, Second Edition, Pacific Press Publishing Association, </a:t>
            </a:r>
            <a:r>
              <a:rPr lang="en-US" dirty="0" smtClean="0"/>
              <a:t>USA.</a:t>
            </a:r>
            <a:endParaRPr lang="en-US" dirty="0"/>
          </a:p>
        </p:txBody>
      </p:sp>
      <p:sp>
        <p:nvSpPr>
          <p:cNvPr id="3" name="Title 2"/>
          <p:cNvSpPr>
            <a:spLocks noGrp="1"/>
          </p:cNvSpPr>
          <p:nvPr>
            <p:ph type="title"/>
          </p:nvPr>
        </p:nvSpPr>
        <p:spPr/>
        <p:txBody>
          <a:bodyPr/>
          <a:lstStyle/>
          <a:p>
            <a:r>
              <a:rPr lang="en-US" dirty="0"/>
              <a:t>Teaching Learning Resources</a:t>
            </a:r>
          </a:p>
        </p:txBody>
      </p:sp>
    </p:spTree>
    <p:extLst>
      <p:ext uri="{BB962C8B-B14F-4D97-AF65-F5344CB8AC3E}">
        <p14:creationId xmlns:p14="http://schemas.microsoft.com/office/powerpoint/2010/main" val="40803239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738" y="1417638"/>
            <a:ext cx="8932862" cy="5364162"/>
          </a:xfrm>
        </p:spPr>
        <p:txBody>
          <a:bodyPr/>
          <a:lstStyle/>
          <a:p>
            <a:pPr algn="just"/>
            <a:endParaRPr lang="en-US" altLang="en-US" smtClean="0"/>
          </a:p>
          <a:p>
            <a:pPr algn="just"/>
            <a:r>
              <a:rPr lang="en-US" altLang="en-US" smtClean="0"/>
              <a:t>AUCA insists on honesty and integrity from all members of its community. The standards of the University preclude all form of cheating, plagiarism, forgery of signatures, and falsification of data. A student who commit any offense against academic honesty and integrity may receive a failing grade. Please be certain to cite your sources very carefully in all your papers. In case you would like to know more about plagiarism, feel free to contact the lecturer. </a:t>
            </a:r>
          </a:p>
          <a:p>
            <a:endParaRPr lang="en-US" altLang="en-US" smtClean="0"/>
          </a:p>
        </p:txBody>
      </p:sp>
      <p:sp>
        <p:nvSpPr>
          <p:cNvPr id="3" name="Title 2"/>
          <p:cNvSpPr>
            <a:spLocks noGrp="1"/>
          </p:cNvSpPr>
          <p:nvPr>
            <p:ph type="title"/>
          </p:nvPr>
        </p:nvSpPr>
        <p:spPr>
          <a:xfrm>
            <a:off x="457200" y="76200"/>
            <a:ext cx="8229600" cy="1066800"/>
          </a:xfrm>
        </p:spPr>
        <p:txBody>
          <a:bodyPr/>
          <a:lstStyle/>
          <a:p>
            <a:pPr>
              <a:defRPr/>
            </a:pPr>
            <a:r>
              <a:rPr lang="en-US" i="1" dirty="0" smtClean="0"/>
              <a:t>Academic Honesty: </a:t>
            </a:r>
            <a:endParaRPr lang="en-US" dirty="0"/>
          </a:p>
        </p:txBody>
      </p:sp>
    </p:spTree>
    <p:extLst>
      <p:ext uri="{BB962C8B-B14F-4D97-AF65-F5344CB8AC3E}">
        <p14:creationId xmlns:p14="http://schemas.microsoft.com/office/powerpoint/2010/main" val="9037306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diamond(in)">
                                      <p:cBhvr>
                                        <p:cTn id="7"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712514"/>
              </p:ext>
            </p:extLst>
          </p:nvPr>
        </p:nvGraphicFramePr>
        <p:xfrm>
          <a:off x="381000" y="1066800"/>
          <a:ext cx="8229600" cy="5833958"/>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1005869">
                <a:tc>
                  <a:txBody>
                    <a:bodyPr/>
                    <a:lstStyle/>
                    <a:p>
                      <a:pPr marL="0" marR="0" algn="just">
                        <a:lnSpc>
                          <a:spcPct val="150000"/>
                        </a:lnSpc>
                        <a:spcBef>
                          <a:spcPts val="0"/>
                        </a:spcBef>
                        <a:spcAft>
                          <a:spcPts val="0"/>
                        </a:spcAft>
                      </a:pPr>
                      <a:endParaRPr lang="en-US" sz="4400" dirty="0">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3200" b="1" dirty="0">
                          <a:latin typeface="Calibri"/>
                          <a:ea typeface="Calibri"/>
                          <a:cs typeface="Times New Roman"/>
                        </a:rPr>
                        <a:t>Assessment </a:t>
                      </a:r>
                      <a:endParaRPr lang="en-US" sz="3200" dirty="0">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3200" b="1" dirty="0" smtClean="0">
                          <a:latin typeface="Calibri"/>
                          <a:ea typeface="Calibri"/>
                          <a:cs typeface="Times New Roman"/>
                        </a:rPr>
                        <a:t>Total weight</a:t>
                      </a:r>
                      <a:endParaRPr lang="en-US" sz="32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21696">
                <a:tc>
                  <a:txBody>
                    <a:bodyPr/>
                    <a:lstStyle/>
                    <a:p>
                      <a:pPr marL="0" marR="0" algn="just">
                        <a:lnSpc>
                          <a:spcPct val="150000"/>
                        </a:lnSpc>
                        <a:spcBef>
                          <a:spcPts val="0"/>
                        </a:spcBef>
                        <a:spcAft>
                          <a:spcPts val="0"/>
                        </a:spcAft>
                      </a:pPr>
                      <a:r>
                        <a:rPr lang="en-US" sz="2400">
                          <a:latin typeface="Calibri"/>
                          <a:ea typeface="Calibri"/>
                          <a:cs typeface="Times New Roman"/>
                        </a:rPr>
                        <a:t>1</a:t>
                      </a:r>
                    </a:p>
                  </a:txBody>
                  <a:tcPr marL="68580" marR="68580" marT="0" marB="0"/>
                </a:tc>
                <a:tc>
                  <a:txBody>
                    <a:bodyPr/>
                    <a:lstStyle/>
                    <a:p>
                      <a:pPr marL="0" marR="0">
                        <a:lnSpc>
                          <a:spcPct val="115000"/>
                        </a:lnSpc>
                        <a:spcBef>
                          <a:spcPts val="0"/>
                        </a:spcBef>
                        <a:spcAft>
                          <a:spcPts val="1000"/>
                        </a:spcAft>
                      </a:pPr>
                      <a:r>
                        <a:rPr lang="en-US" sz="3200" dirty="0">
                          <a:latin typeface="Calibri"/>
                          <a:ea typeface="Calibri"/>
                          <a:cs typeface="Times New Roman"/>
                        </a:rPr>
                        <a:t>Class Attendance </a:t>
                      </a:r>
                      <a:r>
                        <a:rPr lang="en-US" sz="3200" dirty="0" smtClean="0">
                          <a:latin typeface="Calibri"/>
                          <a:ea typeface="Calibri"/>
                          <a:cs typeface="Times New Roman"/>
                        </a:rPr>
                        <a:t>&amp; </a:t>
                      </a:r>
                      <a:r>
                        <a:rPr lang="en-US" sz="3200" dirty="0">
                          <a:latin typeface="Calibri"/>
                          <a:ea typeface="Calibri"/>
                          <a:cs typeface="Times New Roman"/>
                        </a:rPr>
                        <a:t>Participation</a:t>
                      </a:r>
                    </a:p>
                  </a:txBody>
                  <a:tcPr marL="68580" marR="68580" marT="0" marB="0"/>
                </a:tc>
                <a:tc>
                  <a:txBody>
                    <a:bodyPr/>
                    <a:lstStyle/>
                    <a:p>
                      <a:pPr marL="0" marR="0" algn="just">
                        <a:lnSpc>
                          <a:spcPct val="150000"/>
                        </a:lnSpc>
                        <a:spcBef>
                          <a:spcPts val="0"/>
                        </a:spcBef>
                        <a:spcAft>
                          <a:spcPts val="0"/>
                        </a:spcAft>
                      </a:pPr>
                      <a:r>
                        <a:rPr lang="en-US" sz="3200" dirty="0" smtClean="0">
                          <a:latin typeface="Calibri"/>
                          <a:ea typeface="Calibri"/>
                          <a:cs typeface="Times New Roman"/>
                        </a:rPr>
                        <a:t>10%</a:t>
                      </a:r>
                      <a:endParaRPr lang="en-US" sz="3200" dirty="0">
                        <a:latin typeface="Calibri"/>
                        <a:ea typeface="Calibri"/>
                        <a:cs typeface="Times New Roman"/>
                      </a:endParaRPr>
                    </a:p>
                  </a:txBody>
                  <a:tcPr marL="68580" marR="68580" marT="0" marB="0"/>
                </a:tc>
                <a:extLst>
                  <a:ext uri="{0D108BD9-81ED-4DB2-BD59-A6C34878D82A}">
                    <a16:rowId xmlns:a16="http://schemas.microsoft.com/office/drawing/2014/main" val="10001"/>
                  </a:ext>
                </a:extLst>
              </a:tr>
              <a:tr h="768035">
                <a:tc>
                  <a:txBody>
                    <a:bodyPr/>
                    <a:lstStyle/>
                    <a:p>
                      <a:pPr marL="0" marR="0" algn="just">
                        <a:lnSpc>
                          <a:spcPct val="150000"/>
                        </a:lnSpc>
                        <a:spcBef>
                          <a:spcPts val="0"/>
                        </a:spcBef>
                        <a:spcAft>
                          <a:spcPts val="0"/>
                        </a:spcAft>
                      </a:pPr>
                      <a:r>
                        <a:rPr lang="en-US" sz="2400">
                          <a:latin typeface="Calibri"/>
                          <a:ea typeface="Calibri"/>
                          <a:cs typeface="Times New Roman"/>
                        </a:rPr>
                        <a:t>2</a:t>
                      </a:r>
                    </a:p>
                  </a:txBody>
                  <a:tcPr marL="68580" marR="68580" marT="0" marB="0"/>
                </a:tc>
                <a:tc>
                  <a:txBody>
                    <a:bodyPr/>
                    <a:lstStyle/>
                    <a:p>
                      <a:pPr marL="0" marR="0">
                        <a:lnSpc>
                          <a:spcPct val="115000"/>
                        </a:lnSpc>
                        <a:spcBef>
                          <a:spcPts val="0"/>
                        </a:spcBef>
                        <a:spcAft>
                          <a:spcPts val="1000"/>
                        </a:spcAft>
                      </a:pPr>
                      <a:r>
                        <a:rPr lang="en-US" sz="3200" dirty="0" smtClean="0">
                          <a:latin typeface="Calibri"/>
                          <a:ea typeface="Calibri"/>
                          <a:cs typeface="Times New Roman"/>
                        </a:rPr>
                        <a:t>Assignment/Class Presentation</a:t>
                      </a:r>
                      <a:r>
                        <a:rPr lang="en-US" sz="3200" dirty="0">
                          <a:latin typeface="Calibri"/>
                          <a:ea typeface="Calibri"/>
                          <a:cs typeface="Times New Roman"/>
                        </a:rPr>
                        <a:t>	</a:t>
                      </a:r>
                    </a:p>
                  </a:txBody>
                  <a:tcPr marL="68580" marR="68580" marT="0" marB="0"/>
                </a:tc>
                <a:tc>
                  <a:txBody>
                    <a:bodyPr/>
                    <a:lstStyle/>
                    <a:p>
                      <a:pPr marL="0" marR="0" algn="just">
                        <a:lnSpc>
                          <a:spcPct val="150000"/>
                        </a:lnSpc>
                        <a:spcBef>
                          <a:spcPts val="0"/>
                        </a:spcBef>
                        <a:spcAft>
                          <a:spcPts val="0"/>
                        </a:spcAft>
                      </a:pPr>
                      <a:r>
                        <a:rPr lang="en-US" sz="3200" dirty="0" smtClean="0">
                          <a:latin typeface="Calibri"/>
                          <a:ea typeface="Calibri"/>
                          <a:cs typeface="Times New Roman"/>
                        </a:rPr>
                        <a:t>10%</a:t>
                      </a:r>
                      <a:endParaRPr lang="en-US" sz="3200" dirty="0">
                        <a:latin typeface="Calibri"/>
                        <a:ea typeface="Calibri"/>
                        <a:cs typeface="Times New Roman"/>
                      </a:endParaRPr>
                    </a:p>
                  </a:txBody>
                  <a:tcPr marL="68580" marR="68580" marT="0" marB="0"/>
                </a:tc>
                <a:extLst>
                  <a:ext uri="{0D108BD9-81ED-4DB2-BD59-A6C34878D82A}">
                    <a16:rowId xmlns:a16="http://schemas.microsoft.com/office/drawing/2014/main" val="10002"/>
                  </a:ext>
                </a:extLst>
              </a:tr>
              <a:tr h="731541">
                <a:tc>
                  <a:txBody>
                    <a:bodyPr/>
                    <a:lstStyle/>
                    <a:p>
                      <a:pPr marL="0" marR="0" algn="just">
                        <a:lnSpc>
                          <a:spcPct val="150000"/>
                        </a:lnSpc>
                        <a:spcBef>
                          <a:spcPts val="0"/>
                        </a:spcBef>
                        <a:spcAft>
                          <a:spcPts val="0"/>
                        </a:spcAft>
                      </a:pPr>
                      <a:r>
                        <a:rPr lang="en-US" sz="2400">
                          <a:latin typeface="Calibri"/>
                          <a:ea typeface="Calibri"/>
                          <a:cs typeface="Times New Roman"/>
                        </a:rPr>
                        <a:t>3</a:t>
                      </a:r>
                    </a:p>
                  </a:txBody>
                  <a:tcPr marL="68580" marR="68580" marT="0" marB="0"/>
                </a:tc>
                <a:tc>
                  <a:txBody>
                    <a:bodyPr/>
                    <a:lstStyle/>
                    <a:p>
                      <a:pPr marL="0" marR="0">
                        <a:lnSpc>
                          <a:spcPct val="115000"/>
                        </a:lnSpc>
                        <a:spcBef>
                          <a:spcPts val="0"/>
                        </a:spcBef>
                        <a:spcAft>
                          <a:spcPts val="1000"/>
                        </a:spcAft>
                      </a:pPr>
                      <a:r>
                        <a:rPr lang="en-US" sz="3200" dirty="0" smtClean="0">
                          <a:latin typeface="Calibri"/>
                          <a:ea typeface="Calibri"/>
                          <a:cs typeface="Times New Roman"/>
                        </a:rPr>
                        <a:t>General Quiz/Test</a:t>
                      </a:r>
                      <a:r>
                        <a:rPr lang="en-US" sz="3200" dirty="0">
                          <a:latin typeface="Calibri"/>
                          <a:ea typeface="Calibri"/>
                          <a:cs typeface="Times New Roman"/>
                        </a:rPr>
                        <a:t>	</a:t>
                      </a:r>
                    </a:p>
                  </a:txBody>
                  <a:tcPr marL="68580" marR="68580" marT="0" marB="0"/>
                </a:tc>
                <a:tc>
                  <a:txBody>
                    <a:bodyPr/>
                    <a:lstStyle/>
                    <a:p>
                      <a:pPr marL="0" marR="0" algn="just">
                        <a:lnSpc>
                          <a:spcPct val="150000"/>
                        </a:lnSpc>
                        <a:spcBef>
                          <a:spcPts val="0"/>
                        </a:spcBef>
                        <a:spcAft>
                          <a:spcPts val="0"/>
                        </a:spcAft>
                      </a:pPr>
                      <a:r>
                        <a:rPr lang="en-US" sz="3200" dirty="0" smtClean="0">
                          <a:latin typeface="Calibri"/>
                          <a:ea typeface="Calibri"/>
                          <a:cs typeface="Times New Roman"/>
                        </a:rPr>
                        <a:t>10% </a:t>
                      </a:r>
                      <a:endParaRPr lang="en-US" sz="3200" dirty="0">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121647">
                <a:tc>
                  <a:txBody>
                    <a:bodyPr/>
                    <a:lstStyle/>
                    <a:p>
                      <a:pPr marL="0" marR="0" algn="just">
                        <a:lnSpc>
                          <a:spcPct val="150000"/>
                        </a:lnSpc>
                        <a:spcBef>
                          <a:spcPts val="0"/>
                        </a:spcBef>
                        <a:spcAft>
                          <a:spcPts val="0"/>
                        </a:spcAft>
                      </a:pPr>
                      <a:r>
                        <a:rPr lang="en-US" sz="2400" dirty="0" smtClean="0">
                          <a:latin typeface="Calibri"/>
                          <a:ea typeface="Calibri"/>
                          <a:cs typeface="Times New Roman"/>
                        </a:rPr>
                        <a:t>4</a:t>
                      </a:r>
                      <a:endParaRPr lang="en-US" sz="2400" dirty="0">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3200" dirty="0" smtClean="0">
                          <a:latin typeface="Calibri"/>
                          <a:ea typeface="Calibri"/>
                          <a:cs typeface="Times New Roman"/>
                        </a:rPr>
                        <a:t>Mid-Term </a:t>
                      </a:r>
                      <a:r>
                        <a:rPr lang="en-US" sz="3200" dirty="0">
                          <a:latin typeface="Calibri"/>
                          <a:ea typeface="Calibri"/>
                          <a:cs typeface="Times New Roman"/>
                        </a:rPr>
                        <a:t>Exam</a:t>
                      </a:r>
                    </a:p>
                  </a:txBody>
                  <a:tcPr marL="68580" marR="68580" marT="0" marB="0"/>
                </a:tc>
                <a:tc>
                  <a:txBody>
                    <a:bodyPr/>
                    <a:lstStyle/>
                    <a:p>
                      <a:pPr marL="0" marR="0" algn="just">
                        <a:lnSpc>
                          <a:spcPct val="150000"/>
                        </a:lnSpc>
                        <a:spcBef>
                          <a:spcPts val="0"/>
                        </a:spcBef>
                        <a:spcAft>
                          <a:spcPts val="0"/>
                        </a:spcAft>
                      </a:pPr>
                      <a:r>
                        <a:rPr lang="en-US" sz="3200" dirty="0" smtClean="0">
                          <a:latin typeface="Calibri"/>
                          <a:ea typeface="Calibri"/>
                          <a:cs typeface="Times New Roman"/>
                        </a:rPr>
                        <a:t>30%</a:t>
                      </a:r>
                      <a:endParaRPr lang="en-US" sz="3200" dirty="0">
                        <a:latin typeface="Calibri"/>
                        <a:ea typeface="Calibri"/>
                        <a:cs typeface="Times New Roman"/>
                      </a:endParaRPr>
                    </a:p>
                  </a:txBody>
                  <a:tcPr marL="68580" marR="68580" marT="0" marB="0"/>
                </a:tc>
                <a:extLst>
                  <a:ext uri="{0D108BD9-81ED-4DB2-BD59-A6C34878D82A}">
                    <a16:rowId xmlns:a16="http://schemas.microsoft.com/office/drawing/2014/main" val="10004"/>
                  </a:ext>
                </a:extLst>
              </a:tr>
              <a:tr h="731541">
                <a:tc>
                  <a:txBody>
                    <a:bodyPr/>
                    <a:lstStyle/>
                    <a:p>
                      <a:pPr marL="0" marR="0" algn="just">
                        <a:lnSpc>
                          <a:spcPct val="150000"/>
                        </a:lnSpc>
                        <a:spcBef>
                          <a:spcPts val="0"/>
                        </a:spcBef>
                        <a:spcAft>
                          <a:spcPts val="0"/>
                        </a:spcAft>
                      </a:pPr>
                      <a:r>
                        <a:rPr lang="en-US" sz="2400" dirty="0" smtClean="0">
                          <a:latin typeface="Calibri"/>
                          <a:ea typeface="Calibri"/>
                          <a:cs typeface="Times New Roman"/>
                        </a:rPr>
                        <a:t>5</a:t>
                      </a:r>
                      <a:endParaRPr lang="en-US" sz="2400" dirty="0">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3200" dirty="0">
                          <a:latin typeface="Calibri"/>
                          <a:ea typeface="Calibri"/>
                          <a:cs typeface="Times New Roman"/>
                        </a:rPr>
                        <a:t>Final Exam</a:t>
                      </a:r>
                    </a:p>
                  </a:txBody>
                  <a:tcPr marL="68580" marR="68580" marT="0" marB="0"/>
                </a:tc>
                <a:tc>
                  <a:txBody>
                    <a:bodyPr/>
                    <a:lstStyle/>
                    <a:p>
                      <a:pPr marL="0" marR="0" algn="just">
                        <a:lnSpc>
                          <a:spcPct val="150000"/>
                        </a:lnSpc>
                        <a:spcBef>
                          <a:spcPts val="0"/>
                        </a:spcBef>
                        <a:spcAft>
                          <a:spcPts val="0"/>
                        </a:spcAft>
                      </a:pPr>
                      <a:r>
                        <a:rPr lang="en-US" sz="3200" dirty="0" smtClean="0">
                          <a:latin typeface="Calibri"/>
                          <a:ea typeface="Calibri"/>
                          <a:cs typeface="Times New Roman"/>
                        </a:rPr>
                        <a:t>40</a:t>
                      </a:r>
                      <a:r>
                        <a:rPr lang="en-US" sz="3200" dirty="0">
                          <a:latin typeface="Calibri"/>
                          <a:ea typeface="Calibri"/>
                          <a:cs typeface="Times New Roman"/>
                        </a:rPr>
                        <a:t>%</a:t>
                      </a:r>
                    </a:p>
                  </a:txBody>
                  <a:tcPr marL="68580" marR="68580" marT="0" marB="0"/>
                </a:tc>
                <a:extLst>
                  <a:ext uri="{0D108BD9-81ED-4DB2-BD59-A6C34878D82A}">
                    <a16:rowId xmlns:a16="http://schemas.microsoft.com/office/drawing/2014/main" val="10005"/>
                  </a:ext>
                </a:extLst>
              </a:tr>
            </a:tbl>
          </a:graphicData>
        </a:graphic>
      </p:graphicFrame>
      <p:sp>
        <p:nvSpPr>
          <p:cNvPr id="3" name="Title 2"/>
          <p:cNvSpPr>
            <a:spLocks noGrp="1"/>
          </p:cNvSpPr>
          <p:nvPr>
            <p:ph type="title"/>
          </p:nvPr>
        </p:nvSpPr>
        <p:spPr/>
        <p:txBody>
          <a:bodyPr>
            <a:normAutofit fontScale="90000"/>
          </a:bodyPr>
          <a:lstStyle/>
          <a:p>
            <a:pPr algn="ctr">
              <a:defRPr/>
            </a:pPr>
            <a:r>
              <a:rPr lang="en-US" dirty="0" smtClean="0"/>
              <a:t>Course Assessment and Grading System</a:t>
            </a:r>
            <a:br>
              <a:rPr lang="en-US" dirty="0" smtClean="0"/>
            </a:br>
            <a:endParaRPr lang="en-US" dirty="0"/>
          </a:p>
        </p:txBody>
      </p:sp>
    </p:spTree>
    <p:extLst>
      <p:ext uri="{BB962C8B-B14F-4D97-AF65-F5344CB8AC3E}">
        <p14:creationId xmlns:p14="http://schemas.microsoft.com/office/powerpoint/2010/main" val="30445318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1"/>
          <p:cNvSpPr>
            <a:spLocks noGrp="1"/>
          </p:cNvSpPr>
          <p:nvPr>
            <p:ph idx="1"/>
          </p:nvPr>
        </p:nvSpPr>
        <p:spPr>
          <a:xfrm>
            <a:off x="304800" y="457200"/>
            <a:ext cx="8839200" cy="5549900"/>
          </a:xfrm>
        </p:spPr>
        <p:txBody>
          <a:bodyPr/>
          <a:lstStyle/>
          <a:p>
            <a:r>
              <a:rPr lang="en-US" altLang="en-US" sz="3200" smtClean="0"/>
              <a:t>The grading pattern follows the Adventist University of Central Africa standard:</a:t>
            </a:r>
          </a:p>
          <a:p>
            <a:endParaRPr lang="en-US" altLang="en-US" sz="3200" smtClean="0"/>
          </a:p>
          <a:p>
            <a:r>
              <a:rPr lang="en-US" altLang="en-US" sz="3200" smtClean="0"/>
              <a:t>92-100%	A		70-74%		C</a:t>
            </a:r>
            <a:r>
              <a:rPr lang="en-US" altLang="en-US" sz="3200" baseline="-25000" smtClean="0"/>
              <a:t>+</a:t>
            </a:r>
            <a:endParaRPr lang="en-US" altLang="en-US" sz="3200" smtClean="0"/>
          </a:p>
          <a:p>
            <a:r>
              <a:rPr lang="en-US" altLang="en-US" sz="3200" smtClean="0"/>
              <a:t>89-91%	A-		65-69%		C</a:t>
            </a:r>
          </a:p>
          <a:p>
            <a:r>
              <a:rPr lang="en-US" altLang="en-US" sz="3200" smtClean="0"/>
              <a:t>85-88%	B+		60-64%		C-</a:t>
            </a:r>
          </a:p>
          <a:p>
            <a:r>
              <a:rPr lang="en-US" altLang="en-US" sz="3200" smtClean="0"/>
              <a:t>80-84%	B		50-59%		D</a:t>
            </a:r>
          </a:p>
          <a:p>
            <a:r>
              <a:rPr lang="en-US" altLang="en-US" sz="3200" smtClean="0"/>
              <a:t>75-79%	B-		01-49%		F</a:t>
            </a:r>
          </a:p>
          <a:p>
            <a:endParaRPr lang="en-US" altLang="en-US" sz="3200" smtClean="0"/>
          </a:p>
        </p:txBody>
      </p:sp>
    </p:spTree>
    <p:extLst>
      <p:ext uri="{BB962C8B-B14F-4D97-AF65-F5344CB8AC3E}">
        <p14:creationId xmlns:p14="http://schemas.microsoft.com/office/powerpoint/2010/main" val="12079801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1"/>
            <a:ext cx="7772400" cy="990599"/>
          </a:xfrm>
        </p:spPr>
        <p:txBody>
          <a:bodyPr/>
          <a:lstStyle/>
          <a:p>
            <a:r>
              <a:rPr lang="en-US" dirty="0" smtClean="0"/>
              <a:t>Bible Doctrines  </a:t>
            </a:r>
            <a:endParaRPr lang="en-US" dirty="0"/>
          </a:p>
        </p:txBody>
      </p:sp>
      <p:sp>
        <p:nvSpPr>
          <p:cNvPr id="3" name="Subtitle 2"/>
          <p:cNvSpPr>
            <a:spLocks noGrp="1"/>
          </p:cNvSpPr>
          <p:nvPr>
            <p:ph type="subTitle" idx="1"/>
          </p:nvPr>
        </p:nvSpPr>
        <p:spPr>
          <a:xfrm>
            <a:off x="685800" y="2971800"/>
            <a:ext cx="7772400" cy="1600201"/>
          </a:xfrm>
        </p:spPr>
        <p:txBody>
          <a:bodyPr>
            <a:normAutofit/>
          </a:bodyPr>
          <a:lstStyle/>
          <a:p>
            <a:r>
              <a:rPr lang="en-US" b="1" dirty="0"/>
              <a:t>Pre-requisite or requisite modules:</a:t>
            </a:r>
            <a:r>
              <a:rPr lang="en-US" dirty="0"/>
              <a:t>   Introduction to Bible Study</a:t>
            </a:r>
          </a:p>
          <a:p>
            <a:endParaRPr lang="en-US" dirty="0"/>
          </a:p>
        </p:txBody>
      </p:sp>
    </p:spTree>
    <p:extLst>
      <p:ext uri="{BB962C8B-B14F-4D97-AF65-F5344CB8AC3E}">
        <p14:creationId xmlns:p14="http://schemas.microsoft.com/office/powerpoint/2010/main" val="40237349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76200"/>
            <a:ext cx="8077200" cy="2057401"/>
          </a:xfrm>
        </p:spPr>
        <p:txBody>
          <a:bodyPr>
            <a:normAutofit fontScale="90000"/>
          </a:bodyPr>
          <a:lstStyle/>
          <a:p>
            <a:pPr algn="ct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INTRODUCTION: </a:t>
            </a:r>
            <a:br>
              <a:rPr lang="en-US" dirty="0" smtClean="0"/>
            </a:br>
            <a:r>
              <a:rPr lang="en-US" altLang="en-US" dirty="0" smtClean="0">
                <a:latin typeface="Georgia" pitchFamily="18" charset="0"/>
                <a:ea typeface="ＭＳ Ｐゴシック" pitchFamily="34" charset="-128"/>
              </a:rPr>
              <a:t>Defining </a:t>
            </a:r>
            <a:r>
              <a:rPr lang="en-US" altLang="en-US" dirty="0">
                <a:latin typeface="Georgia" pitchFamily="18" charset="0"/>
                <a:ea typeface="ＭＳ Ｐゴシック" pitchFamily="34" charset="-128"/>
              </a:rPr>
              <a:t>the Term </a:t>
            </a:r>
            <a:r>
              <a:rPr lang="en-US" dirty="0" smtClean="0"/>
              <a:t> </a:t>
            </a:r>
            <a:r>
              <a:rPr lang="en-US" dirty="0"/>
              <a:t/>
            </a:r>
            <a:br>
              <a:rPr lang="en-US" dirty="0"/>
            </a:br>
            <a:r>
              <a:rPr lang="en-US" dirty="0"/>
              <a:t>  </a:t>
            </a:r>
          </a:p>
        </p:txBody>
      </p:sp>
      <p:sp>
        <p:nvSpPr>
          <p:cNvPr id="3" name="Subtitle 2"/>
          <p:cNvSpPr>
            <a:spLocks noGrp="1"/>
          </p:cNvSpPr>
          <p:nvPr>
            <p:ph type="subTitle" idx="1"/>
          </p:nvPr>
        </p:nvSpPr>
        <p:spPr>
          <a:xfrm>
            <a:off x="152400" y="2362200"/>
            <a:ext cx="8305800" cy="4343400"/>
          </a:xfrm>
        </p:spPr>
        <p:txBody>
          <a:bodyPr>
            <a:normAutofit fontScale="70000" lnSpcReduction="20000"/>
          </a:bodyPr>
          <a:lstStyle/>
          <a:p>
            <a:pPr algn="just"/>
            <a:r>
              <a:rPr lang="en-US" altLang="en-US" sz="4400" dirty="0">
                <a:solidFill>
                  <a:schemeClr val="tx1"/>
                </a:solidFill>
                <a:ea typeface="ＭＳ Ｐゴシック" pitchFamily="34" charset="-128"/>
              </a:rPr>
              <a:t>A doctrine is a statement one makes and holds to be true</a:t>
            </a:r>
          </a:p>
          <a:p>
            <a:pPr algn="just"/>
            <a:endParaRPr lang="en-US" altLang="en-US" sz="4400" dirty="0" smtClean="0">
              <a:solidFill>
                <a:schemeClr val="tx1"/>
              </a:solidFill>
              <a:ea typeface="ＭＳ Ｐゴシック" pitchFamily="34" charset="-128"/>
            </a:endParaRPr>
          </a:p>
          <a:p>
            <a:pPr algn="just"/>
            <a:r>
              <a:rPr lang="en-US" altLang="en-US" sz="4400" dirty="0" smtClean="0">
                <a:solidFill>
                  <a:schemeClr val="tx1"/>
                </a:solidFill>
                <a:ea typeface="ＭＳ Ｐゴシック" pitchFamily="34" charset="-128"/>
              </a:rPr>
              <a:t>The </a:t>
            </a:r>
            <a:r>
              <a:rPr lang="en-US" altLang="en-US" sz="4400" dirty="0">
                <a:solidFill>
                  <a:schemeClr val="tx1"/>
                </a:solidFill>
                <a:ea typeface="ＭＳ Ｐゴシック" pitchFamily="34" charset="-128"/>
              </a:rPr>
              <a:t>English word “doctrine” comes from a Latin word which means “I teach.”</a:t>
            </a:r>
          </a:p>
          <a:p>
            <a:pPr algn="just"/>
            <a:endParaRPr lang="en-US" altLang="en-US" sz="4400" dirty="0" smtClean="0">
              <a:solidFill>
                <a:schemeClr val="tx1"/>
              </a:solidFill>
              <a:ea typeface="ＭＳ Ｐゴシック" pitchFamily="34" charset="-128"/>
            </a:endParaRPr>
          </a:p>
          <a:p>
            <a:pPr algn="just"/>
            <a:r>
              <a:rPr lang="en-US" altLang="en-US" sz="4400" dirty="0" smtClean="0">
                <a:solidFill>
                  <a:schemeClr val="tx1"/>
                </a:solidFill>
                <a:ea typeface="ＭＳ Ｐゴシック" pitchFamily="34" charset="-128"/>
              </a:rPr>
              <a:t>Can </a:t>
            </a:r>
            <a:r>
              <a:rPr lang="en-US" altLang="en-US" sz="4400" dirty="0">
                <a:solidFill>
                  <a:schemeClr val="tx1"/>
                </a:solidFill>
                <a:ea typeface="ＭＳ Ｐゴシック" pitchFamily="34" charset="-128"/>
              </a:rPr>
              <a:t>you think of any related terms built on this root “doc” which illustrate its significance</a:t>
            </a:r>
            <a:r>
              <a:rPr lang="en-US" altLang="en-US" sz="4400" dirty="0" smtClean="0">
                <a:solidFill>
                  <a:schemeClr val="tx1"/>
                </a:solidFill>
                <a:ea typeface="ＭＳ Ｐゴシック" pitchFamily="34" charset="-128"/>
              </a:rPr>
              <a:t>?</a:t>
            </a:r>
          </a:p>
          <a:p>
            <a:pPr algn="just"/>
            <a:endParaRPr lang="en-US" altLang="en-US" sz="2800" b="1" dirty="0">
              <a:solidFill>
                <a:schemeClr val="tx1"/>
              </a:solidFill>
              <a:ea typeface="ＭＳ Ｐゴシック" pitchFamily="34" charset="-128"/>
            </a:endParaRPr>
          </a:p>
          <a:p>
            <a:pPr algn="just"/>
            <a:endParaRPr lang="en-US" altLang="en-US" sz="4400" dirty="0">
              <a:solidFill>
                <a:schemeClr val="tx1"/>
              </a:solidFill>
              <a:ea typeface="ＭＳ Ｐゴシック" pitchFamily="34" charset="-128"/>
            </a:endParaRPr>
          </a:p>
          <a:p>
            <a:pPr algn="just"/>
            <a:endParaRPr lang="en-US" dirty="0"/>
          </a:p>
        </p:txBody>
      </p:sp>
    </p:spTree>
    <p:extLst>
      <p:ext uri="{BB962C8B-B14F-4D97-AF65-F5344CB8AC3E}">
        <p14:creationId xmlns:p14="http://schemas.microsoft.com/office/powerpoint/2010/main" val="24464475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76200"/>
            <a:ext cx="8077200" cy="2057401"/>
          </a:xfrm>
        </p:spPr>
        <p:txBody>
          <a:bodyPr>
            <a:normAutofit fontScale="90000"/>
          </a:bodyPr>
          <a:lstStyle/>
          <a:p>
            <a:pPr algn="ct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INTRODUCTION: </a:t>
            </a:r>
            <a:br>
              <a:rPr lang="en-US" dirty="0" smtClean="0"/>
            </a:br>
            <a:r>
              <a:rPr lang="en-US" altLang="en-US" dirty="0" smtClean="0">
                <a:latin typeface="Georgia" pitchFamily="18" charset="0"/>
                <a:ea typeface="ＭＳ Ｐゴシック" pitchFamily="34" charset="-128"/>
              </a:rPr>
              <a:t>Defining </a:t>
            </a:r>
            <a:r>
              <a:rPr lang="en-US" altLang="en-US" dirty="0">
                <a:latin typeface="Georgia" pitchFamily="18" charset="0"/>
                <a:ea typeface="ＭＳ Ｐゴシック" pitchFamily="34" charset="-128"/>
              </a:rPr>
              <a:t>the Term </a:t>
            </a:r>
            <a:r>
              <a:rPr lang="en-US" dirty="0" smtClean="0"/>
              <a:t> </a:t>
            </a:r>
            <a:r>
              <a:rPr lang="en-US" dirty="0"/>
              <a:t/>
            </a:r>
            <a:br>
              <a:rPr lang="en-US" dirty="0"/>
            </a:br>
            <a:r>
              <a:rPr lang="en-US" dirty="0"/>
              <a:t>  </a:t>
            </a:r>
          </a:p>
        </p:txBody>
      </p:sp>
      <p:sp>
        <p:nvSpPr>
          <p:cNvPr id="3" name="Subtitle 2"/>
          <p:cNvSpPr>
            <a:spLocks noGrp="1"/>
          </p:cNvSpPr>
          <p:nvPr>
            <p:ph type="subTitle" idx="1"/>
          </p:nvPr>
        </p:nvSpPr>
        <p:spPr>
          <a:xfrm>
            <a:off x="152400" y="1752600"/>
            <a:ext cx="8305800" cy="4953000"/>
          </a:xfrm>
        </p:spPr>
        <p:txBody>
          <a:bodyPr>
            <a:normAutofit/>
          </a:bodyPr>
          <a:lstStyle/>
          <a:p>
            <a:pPr algn="just"/>
            <a:r>
              <a:rPr lang="en-US" altLang="en-US" sz="2800" dirty="0" smtClean="0">
                <a:solidFill>
                  <a:schemeClr val="tx1"/>
                </a:solidFill>
                <a:ea typeface="ＭＳ Ｐゴシック" pitchFamily="34" charset="-128"/>
              </a:rPr>
              <a:t>The </a:t>
            </a:r>
            <a:r>
              <a:rPr lang="en-US" altLang="en-US" sz="2800" dirty="0">
                <a:solidFill>
                  <a:schemeClr val="tx1"/>
                </a:solidFill>
                <a:ea typeface="ＭＳ Ｐゴシック" pitchFamily="34" charset="-128"/>
              </a:rPr>
              <a:t>Hebrew term translated “doctrine”2 in the </a:t>
            </a:r>
            <a:r>
              <a:rPr lang="en-US" altLang="en-US" sz="2800" dirty="0" smtClean="0">
                <a:solidFill>
                  <a:schemeClr val="tx1"/>
                </a:solidFill>
                <a:ea typeface="ＭＳ Ｐゴシック" pitchFamily="34" charset="-128"/>
              </a:rPr>
              <a:t>following terms:</a:t>
            </a:r>
            <a:endParaRPr lang="en-US" altLang="en-US" sz="2800" dirty="0">
              <a:solidFill>
                <a:schemeClr val="tx1"/>
              </a:solidFill>
              <a:ea typeface="ＭＳ Ｐゴシック" pitchFamily="34" charset="-128"/>
            </a:endParaRPr>
          </a:p>
          <a:p>
            <a:pPr marL="514350" indent="-514350" algn="just">
              <a:buFont typeface="+mj-lt"/>
              <a:buAutoNum type="alphaLcParenR"/>
            </a:pPr>
            <a:r>
              <a:rPr lang="en-US" altLang="en-US" sz="2800" dirty="0" err="1">
                <a:solidFill>
                  <a:schemeClr val="tx1"/>
                </a:solidFill>
                <a:ea typeface="ＭＳ Ｐゴシック" pitchFamily="34" charset="-128"/>
              </a:rPr>
              <a:t>Dt</a:t>
            </a:r>
            <a:r>
              <a:rPr lang="en-US" altLang="en-US" sz="2800" dirty="0">
                <a:solidFill>
                  <a:schemeClr val="tx1"/>
                </a:solidFill>
                <a:ea typeface="ＭＳ Ｐゴシック" pitchFamily="34" charset="-128"/>
              </a:rPr>
              <a:t> 32:2 – doctrine is equivalent to 1) </a:t>
            </a:r>
            <a:r>
              <a:rPr lang="en-US" altLang="en-US" sz="2800" b="1" dirty="0">
                <a:solidFill>
                  <a:schemeClr val="tx1"/>
                </a:solidFill>
                <a:ea typeface="ＭＳ Ｐゴシック" pitchFamily="34" charset="-128"/>
              </a:rPr>
              <a:t>word spoken</a:t>
            </a:r>
          </a:p>
          <a:p>
            <a:pPr marL="514350" indent="-514350" algn="just">
              <a:buFont typeface="+mj-lt"/>
              <a:buAutoNum type="alphaLcParenR"/>
            </a:pPr>
            <a:r>
              <a:rPr lang="en-US" altLang="en-US" sz="2800" dirty="0" err="1">
                <a:solidFill>
                  <a:schemeClr val="tx1"/>
                </a:solidFill>
                <a:ea typeface="ＭＳ Ｐゴシック" pitchFamily="34" charset="-128"/>
              </a:rPr>
              <a:t>Jb</a:t>
            </a:r>
            <a:r>
              <a:rPr lang="en-US" altLang="en-US" sz="2800" dirty="0">
                <a:solidFill>
                  <a:schemeClr val="tx1"/>
                </a:solidFill>
                <a:ea typeface="ＭＳ Ｐゴシック" pitchFamily="34" charset="-128"/>
              </a:rPr>
              <a:t> 11:4 – the 2) </a:t>
            </a:r>
            <a:r>
              <a:rPr lang="en-US" altLang="en-US" sz="2800" b="1" dirty="0">
                <a:solidFill>
                  <a:schemeClr val="tx1"/>
                </a:solidFill>
                <a:ea typeface="ＭＳ Ｐゴシック" pitchFamily="34" charset="-128"/>
              </a:rPr>
              <a:t>idea conveyed</a:t>
            </a:r>
            <a:r>
              <a:rPr lang="en-US" altLang="en-US" sz="2800" dirty="0">
                <a:solidFill>
                  <a:schemeClr val="tx1"/>
                </a:solidFill>
                <a:ea typeface="ＭＳ Ｐゴシック" pitchFamily="34" charset="-128"/>
              </a:rPr>
              <a:t>, or his points &amp; his 3) </a:t>
            </a:r>
            <a:r>
              <a:rPr lang="en-US" altLang="en-US" sz="2800" b="1" dirty="0">
                <a:solidFill>
                  <a:schemeClr val="tx1"/>
                </a:solidFill>
                <a:ea typeface="ＭＳ Ｐゴシック" pitchFamily="34" charset="-128"/>
              </a:rPr>
              <a:t>rhetoric </a:t>
            </a:r>
            <a:endParaRPr lang="en-US" altLang="en-US" sz="2800" b="1" dirty="0" smtClean="0">
              <a:solidFill>
                <a:schemeClr val="tx1"/>
              </a:solidFill>
              <a:ea typeface="ＭＳ Ｐゴシック" pitchFamily="34" charset="-128"/>
            </a:endParaRPr>
          </a:p>
          <a:p>
            <a:pPr algn="just"/>
            <a:r>
              <a:rPr lang="en-US" altLang="en-US" sz="2800" dirty="0">
                <a:solidFill>
                  <a:schemeClr val="tx1"/>
                </a:solidFill>
                <a:ea typeface="ＭＳ Ｐゴシック" pitchFamily="34" charset="-128"/>
              </a:rPr>
              <a:t>In the NT 2 terms </a:t>
            </a:r>
            <a:r>
              <a:rPr lang="en-US" altLang="en-US" sz="2800" dirty="0" smtClean="0">
                <a:solidFill>
                  <a:schemeClr val="tx1"/>
                </a:solidFill>
                <a:ea typeface="ＭＳ Ｐゴシック" pitchFamily="34" charset="-128"/>
              </a:rPr>
              <a:t>predominate: </a:t>
            </a:r>
            <a:endParaRPr lang="en-US" altLang="en-US" sz="2800" dirty="0">
              <a:solidFill>
                <a:schemeClr val="tx1"/>
              </a:solidFill>
              <a:ea typeface="ＭＳ Ｐゴシック" pitchFamily="34" charset="-128"/>
            </a:endParaRPr>
          </a:p>
          <a:p>
            <a:pPr marL="514350" indent="-514350" algn="just">
              <a:buFont typeface="+mj-lt"/>
              <a:buAutoNum type="alphaLcParenR"/>
            </a:pPr>
            <a:r>
              <a:rPr lang="en-US" altLang="en-US" sz="2800" dirty="0">
                <a:solidFill>
                  <a:schemeClr val="tx1"/>
                </a:solidFill>
                <a:ea typeface="ＭＳ Ｐゴシック" pitchFamily="34" charset="-128"/>
              </a:rPr>
              <a:t>emphasizes the thing taught</a:t>
            </a:r>
          </a:p>
          <a:p>
            <a:pPr marL="514350" indent="-514350" algn="just">
              <a:buFont typeface="+mj-lt"/>
              <a:buAutoNum type="alphaLcParenR"/>
            </a:pPr>
            <a:r>
              <a:rPr lang="en-US" altLang="en-US" sz="2800" dirty="0">
                <a:solidFill>
                  <a:schemeClr val="tx1"/>
                </a:solidFill>
                <a:ea typeface="ＭＳ Ｐゴシック" pitchFamily="34" charset="-128"/>
              </a:rPr>
              <a:t>emphasizes more the act of teaching</a:t>
            </a:r>
          </a:p>
          <a:p>
            <a:pPr marL="514350" indent="-514350" algn="just">
              <a:buFont typeface="+mj-lt"/>
              <a:buAutoNum type="alphaLcParenR"/>
            </a:pPr>
            <a:endParaRPr lang="en-US" altLang="en-US" sz="2800" b="1" dirty="0">
              <a:solidFill>
                <a:schemeClr val="tx1"/>
              </a:solidFill>
              <a:ea typeface="ＭＳ Ｐゴシック" pitchFamily="34" charset="-128"/>
            </a:endParaRPr>
          </a:p>
          <a:p>
            <a:pPr algn="just"/>
            <a:endParaRPr lang="en-US" altLang="en-US" sz="4400" dirty="0">
              <a:solidFill>
                <a:schemeClr val="tx1"/>
              </a:solidFill>
              <a:ea typeface="ＭＳ Ｐゴシック" pitchFamily="34" charset="-128"/>
            </a:endParaRPr>
          </a:p>
          <a:p>
            <a:pPr algn="just"/>
            <a:endParaRPr lang="en-US" dirty="0"/>
          </a:p>
        </p:txBody>
      </p:sp>
    </p:spTree>
    <p:extLst>
      <p:ext uri="{BB962C8B-B14F-4D97-AF65-F5344CB8AC3E}">
        <p14:creationId xmlns:p14="http://schemas.microsoft.com/office/powerpoint/2010/main" val="662035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76200"/>
            <a:ext cx="8077200" cy="2057401"/>
          </a:xfrm>
        </p:spPr>
        <p:txBody>
          <a:bodyPr>
            <a:normAutofit fontScale="90000"/>
          </a:bodyPr>
          <a:lstStyle/>
          <a:p>
            <a:pPr algn="ct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INTRODUCTION: </a:t>
            </a:r>
            <a:br>
              <a:rPr lang="en-US" dirty="0" smtClean="0"/>
            </a:br>
            <a:r>
              <a:rPr lang="en-US" altLang="en-US" dirty="0" smtClean="0">
                <a:latin typeface="Georgia" pitchFamily="18" charset="0"/>
                <a:ea typeface="ＭＳ Ｐゴシック" pitchFamily="34" charset="-128"/>
              </a:rPr>
              <a:t>Defining </a:t>
            </a:r>
            <a:r>
              <a:rPr lang="en-US" altLang="en-US" dirty="0">
                <a:latin typeface="Georgia" pitchFamily="18" charset="0"/>
                <a:ea typeface="ＭＳ Ｐゴシック" pitchFamily="34" charset="-128"/>
              </a:rPr>
              <a:t>the Term </a:t>
            </a:r>
            <a:r>
              <a:rPr lang="en-US" dirty="0" smtClean="0"/>
              <a:t> </a:t>
            </a:r>
            <a:r>
              <a:rPr lang="en-US" dirty="0"/>
              <a:t/>
            </a:r>
            <a:br>
              <a:rPr lang="en-US" dirty="0"/>
            </a:br>
            <a:r>
              <a:rPr lang="en-US" dirty="0"/>
              <a:t>  </a:t>
            </a:r>
          </a:p>
        </p:txBody>
      </p:sp>
      <p:sp>
        <p:nvSpPr>
          <p:cNvPr id="3" name="Subtitle 2"/>
          <p:cNvSpPr>
            <a:spLocks noGrp="1"/>
          </p:cNvSpPr>
          <p:nvPr>
            <p:ph type="subTitle" idx="1"/>
          </p:nvPr>
        </p:nvSpPr>
        <p:spPr>
          <a:xfrm>
            <a:off x="152400" y="1752600"/>
            <a:ext cx="8305800" cy="4953000"/>
          </a:xfrm>
        </p:spPr>
        <p:txBody>
          <a:bodyPr>
            <a:normAutofit/>
          </a:bodyPr>
          <a:lstStyle/>
          <a:p>
            <a:pPr algn="just"/>
            <a:r>
              <a:rPr lang="en-US" altLang="en-US" sz="2800" dirty="0" smtClean="0">
                <a:solidFill>
                  <a:schemeClr val="tx1"/>
                </a:solidFill>
                <a:ea typeface="ＭＳ Ｐゴシック" pitchFamily="34" charset="-128"/>
              </a:rPr>
              <a:t>Examples of NT Doctrines:</a:t>
            </a:r>
          </a:p>
          <a:p>
            <a:pPr algn="just"/>
            <a:r>
              <a:rPr lang="en-US" altLang="en-US" sz="2800" dirty="0" smtClean="0">
                <a:solidFill>
                  <a:schemeClr val="tx1"/>
                </a:solidFill>
                <a:ea typeface="ＭＳ Ｐゴシック" pitchFamily="34" charset="-128"/>
              </a:rPr>
              <a:t>"</a:t>
            </a:r>
            <a:r>
              <a:rPr lang="en-US" altLang="en-US" sz="2800" dirty="0">
                <a:solidFill>
                  <a:schemeClr val="tx1"/>
                </a:solidFill>
                <a:ea typeface="ＭＳ Ｐゴシック" pitchFamily="34" charset="-128"/>
              </a:rPr>
              <a:t>God is love" 1 John 4:16. His nature, His law, is love. It ever has been; it ever will be – </a:t>
            </a:r>
            <a:r>
              <a:rPr lang="en-US" altLang="en-US" sz="2800" dirty="0" err="1">
                <a:solidFill>
                  <a:schemeClr val="tx1"/>
                </a:solidFill>
                <a:ea typeface="ＭＳ Ｐゴシック" pitchFamily="34" charset="-128"/>
              </a:rPr>
              <a:t>cf</a:t>
            </a:r>
            <a:r>
              <a:rPr lang="en-US" altLang="en-US" sz="2800" dirty="0">
                <a:solidFill>
                  <a:schemeClr val="tx1"/>
                </a:solidFill>
                <a:ea typeface="ＭＳ Ｐゴシック" pitchFamily="34" charset="-128"/>
              </a:rPr>
              <a:t> 1 </a:t>
            </a:r>
            <a:r>
              <a:rPr lang="en-US" altLang="en-US" sz="2800" dirty="0" err="1">
                <a:solidFill>
                  <a:schemeClr val="tx1"/>
                </a:solidFill>
                <a:ea typeface="ＭＳ Ｐゴシック" pitchFamily="34" charset="-128"/>
              </a:rPr>
              <a:t>Jn</a:t>
            </a:r>
            <a:r>
              <a:rPr lang="en-US" altLang="en-US" sz="2800" dirty="0">
                <a:solidFill>
                  <a:schemeClr val="tx1"/>
                </a:solidFill>
                <a:ea typeface="ＭＳ Ｐゴシック" pitchFamily="34" charset="-128"/>
              </a:rPr>
              <a:t> 4:8</a:t>
            </a:r>
          </a:p>
          <a:p>
            <a:pPr algn="just"/>
            <a:r>
              <a:rPr lang="en-US" altLang="en-US" sz="2800" dirty="0">
                <a:solidFill>
                  <a:schemeClr val="tx1"/>
                </a:solidFill>
                <a:ea typeface="ＭＳ Ｐゴシック" pitchFamily="34" charset="-128"/>
              </a:rPr>
              <a:t>Every manifestation of creative power is an expression of infinite </a:t>
            </a:r>
            <a:r>
              <a:rPr lang="en-US" altLang="en-US" sz="2800" dirty="0" smtClean="0">
                <a:solidFill>
                  <a:schemeClr val="tx1"/>
                </a:solidFill>
                <a:ea typeface="ＭＳ Ｐゴシック" pitchFamily="34" charset="-128"/>
              </a:rPr>
              <a:t>love.</a:t>
            </a:r>
            <a:endParaRPr lang="en-US" altLang="en-US" sz="2800" dirty="0">
              <a:solidFill>
                <a:schemeClr val="tx1"/>
              </a:solidFill>
              <a:ea typeface="ＭＳ Ｐゴシック" pitchFamily="34" charset="-128"/>
            </a:endParaRPr>
          </a:p>
          <a:p>
            <a:pPr algn="just"/>
            <a:endParaRPr lang="en-US" altLang="en-US" sz="4400" dirty="0">
              <a:solidFill>
                <a:schemeClr val="tx1"/>
              </a:solidFill>
              <a:ea typeface="ＭＳ Ｐゴシック" pitchFamily="34" charset="-128"/>
            </a:endParaRPr>
          </a:p>
          <a:p>
            <a:pPr algn="just"/>
            <a:endParaRPr lang="en-US" dirty="0"/>
          </a:p>
        </p:txBody>
      </p:sp>
    </p:spTree>
    <p:extLst>
      <p:ext uri="{BB962C8B-B14F-4D97-AF65-F5344CB8AC3E}">
        <p14:creationId xmlns:p14="http://schemas.microsoft.com/office/powerpoint/2010/main" val="13850934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6781800"/>
          </a:xfrm>
        </p:spPr>
        <p:txBody>
          <a:bodyPr/>
          <a:lstStyle/>
          <a:p>
            <a:pPr algn="ctr">
              <a:defRPr/>
            </a:pPr>
            <a:r>
              <a:rPr lang="en-US" sz="5300" dirty="0" smtClean="0"/>
              <a:t>BIBLE DOCTRINES</a:t>
            </a:r>
            <a:br>
              <a:rPr lang="en-US" sz="5300" dirty="0" smtClean="0"/>
            </a:br>
            <a:r>
              <a:rPr lang="en-US" sz="3600" dirty="0" smtClean="0"/>
              <a:t>(</a:t>
            </a:r>
            <a:r>
              <a:rPr lang="en-US" sz="3600" dirty="0"/>
              <a:t>3 Credits) </a:t>
            </a:r>
            <a:r>
              <a:rPr lang="en-US" sz="3600" dirty="0">
                <a:effectLst/>
              </a:rPr>
              <a:t>RELB </a:t>
            </a:r>
            <a:r>
              <a:rPr lang="en-US" sz="3600" dirty="0" smtClean="0">
                <a:effectLst/>
              </a:rPr>
              <a:t>123</a:t>
            </a:r>
            <a:r>
              <a:rPr lang="en-US" sz="3600" dirty="0"/>
              <a:t/>
            </a:r>
            <a:br>
              <a:rPr lang="en-US" sz="3600" dirty="0"/>
            </a:br>
            <a:r>
              <a:rPr lang="en-US" sz="5300" dirty="0" smtClean="0"/>
              <a:t/>
            </a:r>
            <a:br>
              <a:rPr lang="en-US" sz="5300" dirty="0" smtClean="0"/>
            </a:br>
            <a:r>
              <a:rPr lang="en-US" sz="2400" dirty="0" smtClean="0"/>
              <a:t>Lecturer: Dr. Jean Baptiste NIYONAGIZE </a:t>
            </a:r>
            <a:r>
              <a:rPr lang="en-US" dirty="0" smtClean="0"/>
              <a:t> </a:t>
            </a:r>
            <a:br>
              <a:rPr lang="en-US" dirty="0" smtClean="0"/>
            </a:br>
            <a:r>
              <a:rPr lang="en-US" dirty="0" smtClean="0"/>
              <a:t/>
            </a:r>
            <a:br>
              <a:rPr lang="en-US" dirty="0" smtClean="0"/>
            </a:br>
            <a:r>
              <a:rPr lang="en-US" sz="1800" dirty="0" smtClean="0"/>
              <a:t>Email: </a:t>
            </a:r>
            <a:r>
              <a:rPr lang="en-US" sz="2400" dirty="0" smtClean="0"/>
              <a:t>niyonagizej</a:t>
            </a:r>
            <a:r>
              <a:rPr lang="en-US" sz="2000" dirty="0" smtClean="0">
                <a:hlinkClick r:id="rId2"/>
              </a:rPr>
              <a:t>@aua.ac.ke</a:t>
            </a:r>
            <a:r>
              <a:rPr lang="en-US" sz="2000" dirty="0" smtClean="0"/>
              <a:t/>
            </a:r>
            <a:br>
              <a:rPr lang="en-US" sz="2000" dirty="0" smtClean="0"/>
            </a:br>
            <a:r>
              <a:rPr lang="en-US" sz="2000" dirty="0" smtClean="0"/>
              <a:t/>
            </a:r>
            <a:br>
              <a:rPr lang="en-US" sz="2000" dirty="0" smtClean="0"/>
            </a:br>
            <a:r>
              <a:rPr lang="en-US" sz="2000" dirty="0" smtClean="0"/>
              <a:t>Phone</a:t>
            </a:r>
            <a:r>
              <a:rPr lang="en-US" sz="2000" dirty="0"/>
              <a:t>: </a:t>
            </a:r>
            <a:r>
              <a:rPr lang="en-US" sz="2000" dirty="0" smtClean="0"/>
              <a:t>0788600994/0784343617/0722600994</a:t>
            </a:r>
            <a:r>
              <a:rPr lang="en-GB" dirty="0"/>
              <a:t/>
            </a:r>
            <a:br>
              <a:rPr lang="en-GB" dirty="0"/>
            </a:br>
            <a:endParaRPr lang="en-US" dirty="0"/>
          </a:p>
        </p:txBody>
      </p:sp>
    </p:spTree>
    <p:extLst>
      <p:ext uri="{BB962C8B-B14F-4D97-AF65-F5344CB8AC3E}">
        <p14:creationId xmlns:p14="http://schemas.microsoft.com/office/powerpoint/2010/main" val="3353902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1"/>
            <a:ext cx="8077200" cy="1524000"/>
          </a:xfrm>
        </p:spPr>
        <p:txBody>
          <a:bodyPr>
            <a:normAutofit fontScale="90000"/>
          </a:bodyPr>
          <a:lstStyle/>
          <a:p>
            <a:pPr algn="ct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sz="6000" dirty="0" smtClean="0"/>
              <a:t>UNIT ONE</a:t>
            </a:r>
            <a:r>
              <a:rPr lang="en-US" dirty="0" smtClean="0"/>
              <a:t> </a:t>
            </a:r>
            <a:r>
              <a:rPr lang="en-US" dirty="0"/>
              <a:t/>
            </a:r>
            <a:br>
              <a:rPr lang="en-US" dirty="0"/>
            </a:br>
            <a:r>
              <a:rPr lang="en-US" dirty="0"/>
              <a:t>  </a:t>
            </a:r>
          </a:p>
        </p:txBody>
      </p:sp>
      <p:sp>
        <p:nvSpPr>
          <p:cNvPr id="3" name="Subtitle 2"/>
          <p:cNvSpPr>
            <a:spLocks noGrp="1"/>
          </p:cNvSpPr>
          <p:nvPr>
            <p:ph type="subTitle" idx="1"/>
          </p:nvPr>
        </p:nvSpPr>
        <p:spPr>
          <a:xfrm>
            <a:off x="685800" y="2971800"/>
            <a:ext cx="7772400" cy="1600201"/>
          </a:xfrm>
        </p:spPr>
        <p:txBody>
          <a:bodyPr>
            <a:normAutofit/>
          </a:bodyPr>
          <a:lstStyle/>
          <a:p>
            <a:pPr algn="ctr"/>
            <a:r>
              <a:rPr lang="en-US" sz="4400" b="1" dirty="0" smtClean="0">
                <a:latin typeface="Times New Roman" pitchFamily="18" charset="0"/>
                <a:cs typeface="Times New Roman" pitchFamily="18" charset="0"/>
              </a:rPr>
              <a:t>THE DOCTRINE OF GOD </a:t>
            </a:r>
          </a:p>
          <a:p>
            <a:endParaRPr lang="en-US" dirty="0"/>
          </a:p>
        </p:txBody>
      </p:sp>
    </p:spTree>
    <p:extLst>
      <p:ext uri="{BB962C8B-B14F-4D97-AF65-F5344CB8AC3E}">
        <p14:creationId xmlns:p14="http://schemas.microsoft.com/office/powerpoint/2010/main" val="8903703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90600"/>
            <a:ext cx="8686800" cy="5486400"/>
          </a:xfrm>
        </p:spPr>
        <p:txBody>
          <a:bodyPr>
            <a:normAutofit lnSpcReduction="10000"/>
          </a:bodyPr>
          <a:lstStyle/>
          <a:p>
            <a:pPr algn="just">
              <a:buNone/>
            </a:pPr>
            <a:r>
              <a:rPr lang="en-US" dirty="0"/>
              <a:t>The Holy Scriptures, Old and New Testaments, are the written Word of God, given by divine inspiration. The inspired authors spoke and wrote as they were moved by the Holy Spirit. In this Word, God has committed to humanity the knowledge necessary for salvation. The Holy Scriptures are the supreme, authoritative, and the infallible revelation of His will. They are the standard of character, the test of experience, the definitive revealer of doctrines, and the trustworthy record of God’s acts in history. (</a:t>
            </a:r>
            <a:r>
              <a:rPr lang="en-US" dirty="0" smtClean="0">
                <a:hlinkClick r:id="rId2"/>
              </a:rPr>
              <a:t>Psalms </a:t>
            </a:r>
            <a:r>
              <a:rPr lang="en-US" dirty="0">
                <a:hlinkClick r:id="rId2"/>
              </a:rPr>
              <a:t>119:105</a:t>
            </a:r>
            <a:r>
              <a:rPr lang="en-US" dirty="0"/>
              <a:t>; </a:t>
            </a:r>
            <a:r>
              <a:rPr lang="en-US" dirty="0" smtClean="0">
                <a:hlinkClick r:id="rId3"/>
              </a:rPr>
              <a:t>Proverbs </a:t>
            </a:r>
            <a:r>
              <a:rPr lang="en-US" dirty="0">
                <a:hlinkClick r:id="rId3"/>
              </a:rPr>
              <a:t>30:5</a:t>
            </a:r>
            <a:r>
              <a:rPr lang="en-US" dirty="0"/>
              <a:t>, </a:t>
            </a:r>
            <a:r>
              <a:rPr lang="en-US" dirty="0">
                <a:hlinkClick r:id="rId4"/>
              </a:rPr>
              <a:t>6</a:t>
            </a:r>
            <a:r>
              <a:rPr lang="en-US" dirty="0"/>
              <a:t>; </a:t>
            </a:r>
            <a:r>
              <a:rPr lang="en-US" dirty="0" smtClean="0">
                <a:hlinkClick r:id="rId5"/>
              </a:rPr>
              <a:t>Isaiah </a:t>
            </a:r>
            <a:r>
              <a:rPr lang="en-US" dirty="0">
                <a:hlinkClick r:id="rId5"/>
              </a:rPr>
              <a:t>8:20</a:t>
            </a:r>
            <a:r>
              <a:rPr lang="en-US" dirty="0"/>
              <a:t>; </a:t>
            </a:r>
            <a:r>
              <a:rPr lang="en-US" dirty="0">
                <a:hlinkClick r:id="rId6"/>
              </a:rPr>
              <a:t>John 17:17</a:t>
            </a:r>
            <a:r>
              <a:rPr lang="en-US" dirty="0"/>
              <a:t>; </a:t>
            </a:r>
            <a:r>
              <a:rPr lang="en-US" dirty="0">
                <a:hlinkClick r:id="rId7"/>
              </a:rPr>
              <a:t>1 </a:t>
            </a:r>
            <a:r>
              <a:rPr lang="en-US" dirty="0" smtClean="0">
                <a:hlinkClick r:id="rId7"/>
              </a:rPr>
              <a:t>Thessalonians </a:t>
            </a:r>
            <a:r>
              <a:rPr lang="en-US" dirty="0">
                <a:hlinkClick r:id="rId7"/>
              </a:rPr>
              <a:t>2:13</a:t>
            </a:r>
            <a:r>
              <a:rPr lang="en-US" dirty="0"/>
              <a:t>; </a:t>
            </a:r>
            <a:r>
              <a:rPr lang="en-US" dirty="0">
                <a:hlinkClick r:id="rId8"/>
              </a:rPr>
              <a:t>2 </a:t>
            </a:r>
            <a:r>
              <a:rPr lang="en-US" dirty="0" smtClean="0">
                <a:hlinkClick r:id="rId8"/>
              </a:rPr>
              <a:t>Timothy </a:t>
            </a:r>
            <a:r>
              <a:rPr lang="en-US" dirty="0">
                <a:hlinkClick r:id="rId8"/>
              </a:rPr>
              <a:t>3:16</a:t>
            </a:r>
            <a:r>
              <a:rPr lang="en-US" dirty="0"/>
              <a:t>, </a:t>
            </a:r>
            <a:r>
              <a:rPr lang="en-US" dirty="0">
                <a:hlinkClick r:id="rId9"/>
              </a:rPr>
              <a:t>17</a:t>
            </a:r>
            <a:r>
              <a:rPr lang="en-US" dirty="0"/>
              <a:t>; </a:t>
            </a:r>
            <a:r>
              <a:rPr lang="en-US" dirty="0" smtClean="0">
                <a:hlinkClick r:id="rId10"/>
              </a:rPr>
              <a:t>Hebrew </a:t>
            </a:r>
            <a:r>
              <a:rPr lang="en-US" dirty="0">
                <a:hlinkClick r:id="rId10"/>
              </a:rPr>
              <a:t>4:12</a:t>
            </a:r>
            <a:r>
              <a:rPr lang="en-US" dirty="0"/>
              <a:t>; </a:t>
            </a:r>
            <a:r>
              <a:rPr lang="en-US" dirty="0">
                <a:hlinkClick r:id="rId11"/>
              </a:rPr>
              <a:t>2 Peter 1:20</a:t>
            </a:r>
            <a:r>
              <a:rPr lang="en-US" dirty="0"/>
              <a:t>, </a:t>
            </a:r>
            <a:r>
              <a:rPr lang="en-US" dirty="0">
                <a:hlinkClick r:id="rId12"/>
              </a:rPr>
              <a:t>21</a:t>
            </a:r>
            <a:r>
              <a:rPr lang="en-US" dirty="0"/>
              <a:t>.)</a:t>
            </a:r>
          </a:p>
        </p:txBody>
      </p:sp>
      <p:sp>
        <p:nvSpPr>
          <p:cNvPr id="3" name="Title 2"/>
          <p:cNvSpPr>
            <a:spLocks noGrp="1"/>
          </p:cNvSpPr>
          <p:nvPr>
            <p:ph type="title"/>
          </p:nvPr>
        </p:nvSpPr>
        <p:spPr>
          <a:xfrm>
            <a:off x="457200" y="274638"/>
            <a:ext cx="8229600" cy="639762"/>
          </a:xfrm>
        </p:spPr>
        <p:txBody>
          <a:bodyPr>
            <a:normAutofit fontScale="90000"/>
          </a:bodyPr>
          <a:lstStyle/>
          <a:p>
            <a:r>
              <a:rPr lang="en-US" dirty="0" smtClean="0"/>
              <a:t>THE HOLY SCRIPTURES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90600"/>
            <a:ext cx="8915400" cy="5715000"/>
          </a:xfrm>
        </p:spPr>
        <p:txBody>
          <a:bodyPr>
            <a:normAutofit fontScale="92500" lnSpcReduction="20000"/>
          </a:bodyPr>
          <a:lstStyle/>
          <a:p>
            <a:pPr algn="just">
              <a:buNone/>
            </a:pPr>
            <a:r>
              <a:rPr lang="en-US" dirty="0"/>
              <a:t>Many Christians believe the Bible to be just such an authority. They look to it for counsel, comfort, and meaning. They see it as the one sure source of guidance in a perplexing, confusing, and ever-changing world. However, many other people wonder whether such an ancient book can speak to our postmodern world</a:t>
            </a:r>
            <a:r>
              <a:rPr lang="en-US" dirty="0" smtClean="0"/>
              <a:t>.</a:t>
            </a:r>
          </a:p>
          <a:p>
            <a:pPr algn="just">
              <a:buNone/>
            </a:pPr>
            <a:endParaRPr lang="en-US" dirty="0" smtClean="0"/>
          </a:p>
          <a:p>
            <a:pPr algn="just">
              <a:buNone/>
            </a:pPr>
            <a:r>
              <a:rPr lang="en-US" dirty="0" smtClean="0"/>
              <a:t>1. </a:t>
            </a:r>
            <a:r>
              <a:rPr lang="en-US" b="1" dirty="0" smtClean="0"/>
              <a:t>DIVINE ORIGIN</a:t>
            </a:r>
          </a:p>
          <a:p>
            <a:pPr algn="just"/>
            <a:r>
              <a:rPr lang="en-US" dirty="0"/>
              <a:t>What does the Bible claim itself? The apostle Paul wrote to the young minister Timothy, “The </a:t>
            </a:r>
            <a:r>
              <a:rPr lang="en-US" dirty="0" smtClean="0"/>
              <a:t>Holy </a:t>
            </a:r>
            <a:r>
              <a:rPr lang="en-US" dirty="0"/>
              <a:t>Scriptures … are able to make you wise for salvation through faith in Christ Jesus. All Scripture is God- breathed and is useful for teaching, rebuking, correcting and training in righteousness” (</a:t>
            </a:r>
            <a:r>
              <a:rPr lang="en-US" dirty="0">
                <a:hlinkClick r:id="rId2"/>
              </a:rPr>
              <a:t>2 </a:t>
            </a:r>
            <a:r>
              <a:rPr lang="en-US" dirty="0" smtClean="0">
                <a:hlinkClick r:id="rId2"/>
              </a:rPr>
              <a:t>Timothy </a:t>
            </a:r>
            <a:r>
              <a:rPr lang="en-US" dirty="0">
                <a:hlinkClick r:id="rId2"/>
              </a:rPr>
              <a:t>3:15</a:t>
            </a:r>
            <a:r>
              <a:rPr lang="en-US" dirty="0"/>
              <a:t>, </a:t>
            </a:r>
            <a:r>
              <a:rPr lang="en-US" dirty="0">
                <a:hlinkClick r:id="rId3"/>
              </a:rPr>
              <a:t>16</a:t>
            </a:r>
            <a:r>
              <a:rPr lang="en-US" dirty="0"/>
              <a:t>).</a:t>
            </a:r>
          </a:p>
          <a:p>
            <a:pPr algn="just"/>
            <a:r>
              <a:rPr lang="en-US" dirty="0"/>
              <a:t>The Bible, Paul wrote, “is God-breathed.”</a:t>
            </a:r>
          </a:p>
          <a:p>
            <a:pPr>
              <a:buNone/>
            </a:pPr>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US" dirty="0"/>
              <a:t>How to </a:t>
            </a:r>
            <a:r>
              <a:rPr lang="en-US" dirty="0" smtClean="0"/>
              <a:t>Know </a:t>
            </a:r>
            <a:r>
              <a:rPr lang="en-US" dirty="0"/>
              <a:t>the Bible is </a:t>
            </a:r>
            <a:r>
              <a:rPr lang="en-US" dirty="0" smtClean="0"/>
              <a:t>True</a:t>
            </a:r>
            <a:endParaRPr lang="en-US" dirty="0"/>
          </a:p>
        </p:txBody>
      </p:sp>
    </p:spTree>
    <p:extLst>
      <p:ext uri="{BB962C8B-B14F-4D97-AF65-F5344CB8AC3E}">
        <p14:creationId xmlns:p14="http://schemas.microsoft.com/office/powerpoint/2010/main" val="42521110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90600"/>
            <a:ext cx="8915400" cy="5715000"/>
          </a:xfrm>
        </p:spPr>
        <p:txBody>
          <a:bodyPr>
            <a:normAutofit fontScale="92500" lnSpcReduction="10000"/>
          </a:bodyPr>
          <a:lstStyle/>
          <a:p>
            <a:pPr algn="just"/>
            <a:r>
              <a:rPr lang="en-US" dirty="0"/>
              <a:t>This means that the Bible is not just a collection of merely human opinions. No, Paul claims that God actually spoke through human beings—that He watched over them so that what they wrote would be a faithful representation of what He wanted to say to us. </a:t>
            </a:r>
            <a:endParaRPr lang="en-US" dirty="0" smtClean="0"/>
          </a:p>
          <a:p>
            <a:pPr algn="just"/>
            <a:r>
              <a:rPr lang="en-US" dirty="0" smtClean="0"/>
              <a:t>Paul </a:t>
            </a:r>
            <a:r>
              <a:rPr lang="en-US" dirty="0"/>
              <a:t>also said, “[It] is useful for teaching, rebuking, correcting and training.” The Bible, in other words, gives us practical advice on how we should live. It reveals the kind of lifestyle that God knows is best for us.</a:t>
            </a:r>
          </a:p>
          <a:p>
            <a:pPr algn="just"/>
            <a:r>
              <a:rPr lang="en-US" dirty="0"/>
              <a:t>And Paul said that Scripture is “able to make [us] wise for salvation through faith in Christ Jesus.” If there’s something you need to know in order to be saved, it’s in the Bible. Nothing important, nothing vital, has been left out.</a:t>
            </a:r>
          </a:p>
          <a:p>
            <a:pPr>
              <a:buNone/>
            </a:pPr>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US" dirty="0"/>
              <a:t>How to </a:t>
            </a:r>
            <a:r>
              <a:rPr lang="en-US" dirty="0" smtClean="0"/>
              <a:t>Know </a:t>
            </a:r>
            <a:r>
              <a:rPr lang="en-US" dirty="0"/>
              <a:t>the Bible is </a:t>
            </a:r>
            <a:r>
              <a:rPr lang="en-US" dirty="0" smtClean="0"/>
              <a:t>True</a:t>
            </a:r>
            <a:endParaRPr lang="en-US" dirty="0"/>
          </a:p>
        </p:txBody>
      </p:sp>
    </p:spTree>
    <p:extLst>
      <p:ext uri="{BB962C8B-B14F-4D97-AF65-F5344CB8AC3E}">
        <p14:creationId xmlns:p14="http://schemas.microsoft.com/office/powerpoint/2010/main" val="26502381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90600"/>
            <a:ext cx="8915400" cy="5715000"/>
          </a:xfrm>
        </p:spPr>
        <p:txBody>
          <a:bodyPr>
            <a:normAutofit fontScale="92500" lnSpcReduction="10000"/>
          </a:bodyPr>
          <a:lstStyle/>
          <a:p>
            <a:pPr algn="just">
              <a:buNone/>
            </a:pPr>
            <a:r>
              <a:rPr lang="en-US" dirty="0" smtClean="0"/>
              <a:t>2. </a:t>
            </a:r>
            <a:r>
              <a:rPr lang="en-US" b="1" dirty="0" smtClean="0"/>
              <a:t>EXTERNAL EVIDENCES</a:t>
            </a:r>
          </a:p>
          <a:p>
            <a:pPr algn="just"/>
            <a:r>
              <a:rPr lang="en-US" dirty="0" smtClean="0"/>
              <a:t>Non—Biblical </a:t>
            </a:r>
            <a:r>
              <a:rPr lang="en-US" dirty="0"/>
              <a:t>witnesses to the truth of Scripture. Archaeology, for instance, confirms the basic outlines of biblical history. </a:t>
            </a:r>
            <a:r>
              <a:rPr lang="en-US" dirty="0" smtClean="0"/>
              <a:t>For example, the “</a:t>
            </a:r>
            <a:r>
              <a:rPr lang="en-US" dirty="0"/>
              <a:t>Hittite” </a:t>
            </a:r>
            <a:r>
              <a:rPr lang="en-US" dirty="0" smtClean="0"/>
              <a:t>people existed. Bible </a:t>
            </a:r>
            <a:r>
              <a:rPr lang="en-US" dirty="0"/>
              <a:t>scholars learned to read Egyptian hieroglyphics, they found a </a:t>
            </a:r>
            <a:r>
              <a:rPr lang="en-US" dirty="0" smtClean="0"/>
              <a:t>new </a:t>
            </a:r>
            <a:r>
              <a:rPr lang="en-US" dirty="0"/>
              <a:t>world of documents that repeatedly mentioned the Hittites. Archaeology has proven that the Hittites existed—just as the Bible said they </a:t>
            </a:r>
            <a:r>
              <a:rPr lang="en-US" dirty="0" smtClean="0"/>
              <a:t>did (</a:t>
            </a:r>
            <a:r>
              <a:rPr lang="en-US" dirty="0"/>
              <a:t>Gen </a:t>
            </a:r>
            <a:r>
              <a:rPr lang="en-US" dirty="0" smtClean="0"/>
              <a:t>23:10-12, </a:t>
            </a:r>
            <a:r>
              <a:rPr lang="en-US" dirty="0" err="1" smtClean="0"/>
              <a:t>Exo</a:t>
            </a:r>
            <a:r>
              <a:rPr lang="en-US" dirty="0" smtClean="0"/>
              <a:t> 3:17, Judges 1:26). </a:t>
            </a:r>
            <a:endParaRPr lang="en-US" dirty="0"/>
          </a:p>
          <a:p>
            <a:pPr algn="just"/>
            <a:r>
              <a:rPr lang="en-US" dirty="0" smtClean="0"/>
              <a:t>Bible Fulfilled Prophecies</a:t>
            </a:r>
            <a:r>
              <a:rPr lang="en-US" dirty="0"/>
              <a:t>. Jesus, for example, told His disciples about the destruction of Jerusalem many years before it occurred (see </a:t>
            </a:r>
            <a:r>
              <a:rPr lang="en-US" dirty="0">
                <a:hlinkClick r:id="rId2"/>
              </a:rPr>
              <a:t>Matthew 24</a:t>
            </a:r>
            <a:r>
              <a:rPr lang="en-US" dirty="0"/>
              <a:t>; </a:t>
            </a:r>
            <a:r>
              <a:rPr lang="en-US" dirty="0">
                <a:hlinkClick r:id="rId3"/>
              </a:rPr>
              <a:t>Mark 13</a:t>
            </a:r>
            <a:r>
              <a:rPr lang="en-US" dirty="0"/>
              <a:t>; </a:t>
            </a:r>
            <a:r>
              <a:rPr lang="en-US" dirty="0">
                <a:hlinkClick r:id="rId4"/>
              </a:rPr>
              <a:t>Luke 21</a:t>
            </a:r>
            <a:r>
              <a:rPr lang="en-US" dirty="0"/>
              <a:t>). This and many other fulfilled prophecies provide another reason why believers through the ages have trusted the Scriptures.</a:t>
            </a:r>
          </a:p>
          <a:p>
            <a:pPr>
              <a:buNone/>
            </a:pPr>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US" dirty="0"/>
              <a:t>How to </a:t>
            </a:r>
            <a:r>
              <a:rPr lang="en-US" dirty="0" smtClean="0"/>
              <a:t>Know </a:t>
            </a:r>
            <a:r>
              <a:rPr lang="en-US" dirty="0"/>
              <a:t>the Bible is </a:t>
            </a:r>
            <a:r>
              <a:rPr lang="en-US" dirty="0" smtClean="0"/>
              <a:t>True</a:t>
            </a:r>
            <a:endParaRPr lang="en-US" dirty="0"/>
          </a:p>
        </p:txBody>
      </p:sp>
    </p:spTree>
    <p:extLst>
      <p:ext uri="{BB962C8B-B14F-4D97-AF65-F5344CB8AC3E}">
        <p14:creationId xmlns:p14="http://schemas.microsoft.com/office/powerpoint/2010/main" val="40055852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90600"/>
            <a:ext cx="8915400" cy="5715000"/>
          </a:xfrm>
        </p:spPr>
        <p:txBody>
          <a:bodyPr>
            <a:normAutofit fontScale="92500" lnSpcReduction="10000"/>
          </a:bodyPr>
          <a:lstStyle/>
          <a:p>
            <a:pPr algn="just">
              <a:buNone/>
            </a:pPr>
            <a:r>
              <a:rPr lang="en-US" dirty="0" smtClean="0"/>
              <a:t>3. </a:t>
            </a:r>
            <a:r>
              <a:rPr lang="en-US" b="1" dirty="0" smtClean="0"/>
              <a:t>PERSONAL EVIDENCES</a:t>
            </a:r>
          </a:p>
          <a:p>
            <a:pPr algn="just"/>
            <a:r>
              <a:rPr lang="en-US" dirty="0"/>
              <a:t>For the Bible, the proof must be in experience. Human lives are the only experiment that can actually test the claims of Scripture. There are two ways this test can work. One is to see the effects of the Bible’s message in the lives of others</a:t>
            </a:r>
            <a:r>
              <a:rPr lang="en-US" dirty="0" smtClean="0"/>
              <a:t>.</a:t>
            </a:r>
          </a:p>
          <a:p>
            <a:pPr algn="just"/>
            <a:r>
              <a:rPr lang="en-US" dirty="0"/>
              <a:t>However, while the experience of others may be enough to arouse our interest, only our own personal experience can really convince us of the Scripture’s truth. Only as we come to the Bible, understand its message and take it into our hearts can we tell whether it’s true. Only then can we know whether there is really a God of grace. Only then can we know if this God can give us meaning, hope and confidence.</a:t>
            </a:r>
          </a:p>
        </p:txBody>
      </p:sp>
      <p:sp>
        <p:nvSpPr>
          <p:cNvPr id="3" name="Title 2"/>
          <p:cNvSpPr>
            <a:spLocks noGrp="1"/>
          </p:cNvSpPr>
          <p:nvPr>
            <p:ph type="title"/>
          </p:nvPr>
        </p:nvSpPr>
        <p:spPr>
          <a:xfrm>
            <a:off x="457200" y="274638"/>
            <a:ext cx="8229600" cy="639762"/>
          </a:xfrm>
        </p:spPr>
        <p:txBody>
          <a:bodyPr>
            <a:normAutofit fontScale="90000"/>
          </a:bodyPr>
          <a:lstStyle/>
          <a:p>
            <a:r>
              <a:rPr lang="en-US" dirty="0"/>
              <a:t>How to </a:t>
            </a:r>
            <a:r>
              <a:rPr lang="en-US" dirty="0" smtClean="0"/>
              <a:t>Know </a:t>
            </a:r>
            <a:r>
              <a:rPr lang="en-US" dirty="0"/>
              <a:t>the Bible is </a:t>
            </a:r>
            <a:r>
              <a:rPr lang="en-US" dirty="0" smtClean="0"/>
              <a:t>True</a:t>
            </a:r>
            <a:endParaRPr lang="en-US" dirty="0"/>
          </a:p>
        </p:txBody>
      </p:sp>
    </p:spTree>
    <p:extLst>
      <p:ext uri="{BB962C8B-B14F-4D97-AF65-F5344CB8AC3E}">
        <p14:creationId xmlns:p14="http://schemas.microsoft.com/office/powerpoint/2010/main" val="12854547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normAutofit lnSpcReduction="10000"/>
          </a:bodyPr>
          <a:lstStyle/>
          <a:p>
            <a:pPr algn="just">
              <a:buNone/>
            </a:pPr>
            <a:r>
              <a:rPr lang="en-US" sz="2800" dirty="0"/>
              <a:t>There is one God: Father, Son, and Holy Spirit, a unity of three coeternal Persons. God is immortal, all-powerful, all-knowing, above all, and ever present. He is infinite and beyond human comprehension, yet known through His self-revelation. God, who is love, is forever worthy of worship, adoration, and service by the whole creation. (</a:t>
            </a:r>
            <a:r>
              <a:rPr lang="en-US" sz="2800" dirty="0" smtClean="0">
                <a:hlinkClick r:id="rId2"/>
              </a:rPr>
              <a:t>Genesis </a:t>
            </a:r>
            <a:r>
              <a:rPr lang="en-US" sz="2800" dirty="0">
                <a:hlinkClick r:id="rId2"/>
              </a:rPr>
              <a:t>1:26</a:t>
            </a:r>
            <a:r>
              <a:rPr lang="en-US" sz="2800" dirty="0"/>
              <a:t>; </a:t>
            </a:r>
            <a:r>
              <a:rPr lang="en-US" sz="2800" dirty="0" smtClean="0">
                <a:hlinkClick r:id="rId3"/>
              </a:rPr>
              <a:t>Deuteronomy </a:t>
            </a:r>
            <a:r>
              <a:rPr lang="en-US" sz="2800" dirty="0">
                <a:hlinkClick r:id="rId3"/>
              </a:rPr>
              <a:t>6:4</a:t>
            </a:r>
            <a:r>
              <a:rPr lang="en-US" sz="2800" dirty="0"/>
              <a:t>; </a:t>
            </a:r>
            <a:r>
              <a:rPr lang="en-US" sz="2800" dirty="0">
                <a:hlinkClick r:id="rId4"/>
              </a:rPr>
              <a:t>Isa. 6:8</a:t>
            </a:r>
            <a:r>
              <a:rPr lang="en-US" sz="2800" dirty="0"/>
              <a:t>; </a:t>
            </a:r>
            <a:r>
              <a:rPr lang="en-US" sz="2800" dirty="0" smtClean="0">
                <a:hlinkClick r:id="rId5"/>
              </a:rPr>
              <a:t>Matthew </a:t>
            </a:r>
            <a:r>
              <a:rPr lang="en-US" sz="2800" dirty="0">
                <a:hlinkClick r:id="rId5"/>
              </a:rPr>
              <a:t>28:19</a:t>
            </a:r>
            <a:r>
              <a:rPr lang="en-US" sz="2800" dirty="0"/>
              <a:t>; </a:t>
            </a:r>
            <a:r>
              <a:rPr lang="en-US" sz="2800" dirty="0">
                <a:hlinkClick r:id="rId6"/>
              </a:rPr>
              <a:t>John </a:t>
            </a:r>
            <a:r>
              <a:rPr lang="en-US" sz="2800" dirty="0" smtClean="0">
                <a:hlinkClick r:id="rId6"/>
              </a:rPr>
              <a:t>3:16</a:t>
            </a:r>
            <a:r>
              <a:rPr lang="en-US" sz="2800" dirty="0" smtClean="0"/>
              <a:t>, 10:30; </a:t>
            </a:r>
            <a:r>
              <a:rPr lang="en-US" sz="2800" dirty="0">
                <a:hlinkClick r:id="rId7"/>
              </a:rPr>
              <a:t>2 </a:t>
            </a:r>
            <a:r>
              <a:rPr lang="en-US" sz="2800" dirty="0" smtClean="0">
                <a:hlinkClick r:id="rId7"/>
              </a:rPr>
              <a:t>Corinthians </a:t>
            </a:r>
            <a:r>
              <a:rPr lang="en-US" sz="2800" dirty="0">
                <a:hlinkClick r:id="rId7"/>
              </a:rPr>
              <a:t>1:21</a:t>
            </a:r>
            <a:r>
              <a:rPr lang="en-US" sz="2800" dirty="0"/>
              <a:t>, </a:t>
            </a:r>
            <a:r>
              <a:rPr lang="en-US" sz="2800" dirty="0">
                <a:hlinkClick r:id="rId8"/>
              </a:rPr>
              <a:t>22</a:t>
            </a:r>
            <a:r>
              <a:rPr lang="en-US" sz="2800" dirty="0"/>
              <a:t>; </a:t>
            </a:r>
            <a:r>
              <a:rPr lang="en-US" sz="2800" dirty="0">
                <a:hlinkClick r:id="rId9"/>
              </a:rPr>
              <a:t>13:14</a:t>
            </a:r>
            <a:r>
              <a:rPr lang="en-US" sz="2800" dirty="0"/>
              <a:t>; </a:t>
            </a:r>
            <a:r>
              <a:rPr lang="en-US" sz="2800" dirty="0" smtClean="0">
                <a:hlinkClick r:id="rId10"/>
              </a:rPr>
              <a:t>Ephesians </a:t>
            </a:r>
            <a:r>
              <a:rPr lang="en-US" sz="2800" dirty="0">
                <a:hlinkClick r:id="rId10"/>
              </a:rPr>
              <a:t>4:4-6</a:t>
            </a:r>
            <a:r>
              <a:rPr lang="en-US" sz="2800" dirty="0"/>
              <a:t>; </a:t>
            </a:r>
            <a:r>
              <a:rPr lang="en-US" sz="2800" dirty="0">
                <a:hlinkClick r:id="rId11"/>
              </a:rPr>
              <a:t>1 </a:t>
            </a:r>
            <a:r>
              <a:rPr lang="en-US" sz="2800" dirty="0" smtClean="0">
                <a:hlinkClick r:id="rId11"/>
              </a:rPr>
              <a:t>Pet. </a:t>
            </a:r>
            <a:r>
              <a:rPr lang="en-US" sz="2800" dirty="0">
                <a:hlinkClick r:id="rId11"/>
              </a:rPr>
              <a:t>1:2</a:t>
            </a:r>
            <a:r>
              <a:rPr lang="en-US" sz="2800" dirty="0"/>
              <a:t>.)</a:t>
            </a:r>
          </a:p>
        </p:txBody>
      </p:sp>
      <p:sp>
        <p:nvSpPr>
          <p:cNvPr id="3" name="Title 2"/>
          <p:cNvSpPr>
            <a:spLocks noGrp="1"/>
          </p:cNvSpPr>
          <p:nvPr>
            <p:ph type="title"/>
          </p:nvPr>
        </p:nvSpPr>
        <p:spPr>
          <a:xfrm>
            <a:off x="457200" y="274638"/>
            <a:ext cx="8229600" cy="639762"/>
          </a:xfrm>
        </p:spPr>
        <p:txBody>
          <a:bodyPr>
            <a:normAutofit fontScale="90000"/>
          </a:bodyPr>
          <a:lstStyle/>
          <a:p>
            <a:r>
              <a:rPr lang="en-US" dirty="0" smtClean="0"/>
              <a:t>THE TRINITY/GODHEAD</a:t>
            </a:r>
            <a:endParaRPr lang="en-US" dirty="0"/>
          </a:p>
        </p:txBody>
      </p:sp>
    </p:spTree>
    <p:extLst>
      <p:ext uri="{BB962C8B-B14F-4D97-AF65-F5344CB8AC3E}">
        <p14:creationId xmlns:p14="http://schemas.microsoft.com/office/powerpoint/2010/main" val="10369275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914400"/>
            <a:ext cx="8229600" cy="5016691"/>
          </a:xfrm>
        </p:spPr>
        <p:txBody>
          <a:bodyPr>
            <a:normAutofit/>
          </a:bodyPr>
          <a:lstStyle/>
          <a:p>
            <a:pPr algn="just">
              <a:buNone/>
            </a:pPr>
            <a:r>
              <a:rPr lang="en-US" sz="2800" dirty="0"/>
              <a:t>God the eternal Father is the Creator, Source, Sustainer, and Sovereign of all creation. He is just and holy, merciful and gracious, slow to anger, and abounding in steadfast love and faithfulness. The qualities and powers exhibited in the Son and the Holy Spirit are also those of the Father. (</a:t>
            </a:r>
            <a:r>
              <a:rPr lang="en-US" sz="2800" dirty="0">
                <a:hlinkClick r:id="rId2"/>
              </a:rPr>
              <a:t>Gen. 1:1</a:t>
            </a:r>
            <a:r>
              <a:rPr lang="en-US" sz="2800" dirty="0"/>
              <a:t>; </a:t>
            </a:r>
            <a:r>
              <a:rPr lang="en-US" sz="2800" dirty="0">
                <a:hlinkClick r:id="rId3"/>
              </a:rPr>
              <a:t>Deut. 4:35</a:t>
            </a:r>
            <a:r>
              <a:rPr lang="en-US" sz="2800" dirty="0"/>
              <a:t>; </a:t>
            </a:r>
            <a:r>
              <a:rPr lang="en-US" sz="2800" dirty="0">
                <a:hlinkClick r:id="rId4"/>
              </a:rPr>
              <a:t>Ps. 110:1</a:t>
            </a:r>
            <a:r>
              <a:rPr lang="en-US" sz="2800" dirty="0"/>
              <a:t>, </a:t>
            </a:r>
            <a:r>
              <a:rPr lang="en-US" sz="2800" dirty="0">
                <a:hlinkClick r:id="rId5"/>
              </a:rPr>
              <a:t>4</a:t>
            </a:r>
            <a:r>
              <a:rPr lang="en-US" sz="2800" dirty="0"/>
              <a:t>; </a:t>
            </a:r>
            <a:r>
              <a:rPr lang="en-US" sz="2800" dirty="0">
                <a:hlinkClick r:id="rId6"/>
              </a:rPr>
              <a:t>John 3:16</a:t>
            </a:r>
            <a:r>
              <a:rPr lang="en-US" sz="2800" dirty="0"/>
              <a:t>; </a:t>
            </a:r>
            <a:r>
              <a:rPr lang="en-US" sz="2800" dirty="0">
                <a:hlinkClick r:id="rId7"/>
              </a:rPr>
              <a:t>14:9</a:t>
            </a:r>
            <a:r>
              <a:rPr lang="en-US" sz="2800" dirty="0"/>
              <a:t>; </a:t>
            </a:r>
            <a:r>
              <a:rPr lang="en-US" sz="2800" dirty="0">
                <a:hlinkClick r:id="rId8"/>
              </a:rPr>
              <a:t>1 Cor. 15:28</a:t>
            </a:r>
            <a:r>
              <a:rPr lang="en-US" sz="2800" dirty="0"/>
              <a:t>; </a:t>
            </a:r>
            <a:r>
              <a:rPr lang="en-US" sz="2800" dirty="0">
                <a:hlinkClick r:id="rId9"/>
              </a:rPr>
              <a:t>1 Tim. 1:17</a:t>
            </a:r>
            <a:r>
              <a:rPr lang="en-US" sz="2800" dirty="0"/>
              <a:t>; </a:t>
            </a:r>
            <a:r>
              <a:rPr lang="en-US" sz="2800" dirty="0">
                <a:hlinkClick r:id="rId10"/>
              </a:rPr>
              <a:t>1 John 4:8</a:t>
            </a:r>
            <a:r>
              <a:rPr lang="en-US" sz="2800" dirty="0"/>
              <a:t>; </a:t>
            </a:r>
            <a:r>
              <a:rPr lang="en-US" sz="2800" dirty="0" smtClean="0">
                <a:hlinkClick r:id="rId11"/>
              </a:rPr>
              <a:t>Revelation </a:t>
            </a:r>
            <a:r>
              <a:rPr lang="en-US" sz="2800" dirty="0">
                <a:hlinkClick r:id="rId11"/>
              </a:rPr>
              <a:t>4:11</a:t>
            </a:r>
            <a:r>
              <a:rPr lang="en-US" sz="2800" dirty="0"/>
              <a:t>.)</a:t>
            </a:r>
          </a:p>
        </p:txBody>
      </p:sp>
      <p:sp>
        <p:nvSpPr>
          <p:cNvPr id="3" name="Title 2"/>
          <p:cNvSpPr>
            <a:spLocks noGrp="1"/>
          </p:cNvSpPr>
          <p:nvPr>
            <p:ph type="title"/>
          </p:nvPr>
        </p:nvSpPr>
        <p:spPr>
          <a:xfrm>
            <a:off x="457200" y="274638"/>
            <a:ext cx="8229600" cy="639762"/>
          </a:xfrm>
        </p:spPr>
        <p:txBody>
          <a:bodyPr>
            <a:normAutofit fontScale="90000"/>
          </a:bodyPr>
          <a:lstStyle/>
          <a:p>
            <a:r>
              <a:rPr lang="en-US" dirty="0" smtClean="0"/>
              <a:t>THE FATHER</a:t>
            </a:r>
            <a:endParaRPr lang="en-US" dirty="0"/>
          </a:p>
        </p:txBody>
      </p:sp>
    </p:spTree>
    <p:extLst>
      <p:ext uri="{BB962C8B-B14F-4D97-AF65-F5344CB8AC3E}">
        <p14:creationId xmlns:p14="http://schemas.microsoft.com/office/powerpoint/2010/main" val="37719819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14400"/>
            <a:ext cx="9067800" cy="5943600"/>
          </a:xfrm>
        </p:spPr>
        <p:txBody>
          <a:bodyPr>
            <a:noAutofit/>
          </a:bodyPr>
          <a:lstStyle/>
          <a:p>
            <a:pPr algn="just">
              <a:buNone/>
            </a:pPr>
            <a:r>
              <a:rPr lang="en-US" sz="2200" dirty="0"/>
              <a:t>God the eternal Son became incarnate in Jesus Christ. Through Him all things were created, the character of God is revealed, the salvation of humanity is accomplished, and the world is judged. Forever truly God, He became also truly human, Jesus the Christ. He was conceived of the Holy Spirit and born of the virgin Mary. He lived and experienced temptation as a human being, but perfectly exemplified the righteousness and love of God. By His miracles He manifested God’s power and was attested as God’s promised Messiah. He suffered and died voluntarily on the cross for our sins and in our place, was raised from the dead, and ascended to heaven to minister in the heavenly sanctuary in our behalf. He will come again in glory for the final deliverance of His people and the restoration of all things. (</a:t>
            </a:r>
            <a:r>
              <a:rPr lang="en-US" sz="2200" dirty="0">
                <a:hlinkClick r:id="rId2"/>
              </a:rPr>
              <a:t>Isa. 53:4-6</a:t>
            </a:r>
            <a:r>
              <a:rPr lang="en-US" sz="2200" dirty="0"/>
              <a:t>; </a:t>
            </a:r>
            <a:r>
              <a:rPr lang="en-US" sz="2200" dirty="0">
                <a:hlinkClick r:id="rId3"/>
              </a:rPr>
              <a:t>Dan. 9:25-27</a:t>
            </a:r>
            <a:r>
              <a:rPr lang="en-US" sz="2200" dirty="0"/>
              <a:t>; </a:t>
            </a:r>
            <a:r>
              <a:rPr lang="en-US" sz="2200" dirty="0">
                <a:hlinkClick r:id="rId4"/>
              </a:rPr>
              <a:t>Luke 1:35</a:t>
            </a:r>
            <a:r>
              <a:rPr lang="en-US" sz="2200" dirty="0"/>
              <a:t>; </a:t>
            </a:r>
            <a:r>
              <a:rPr lang="en-US" sz="2200" dirty="0">
                <a:hlinkClick r:id="rId5"/>
              </a:rPr>
              <a:t>John 1:1-3</a:t>
            </a:r>
            <a:r>
              <a:rPr lang="en-US" sz="2200" dirty="0"/>
              <a:t>, </a:t>
            </a:r>
            <a:r>
              <a:rPr lang="en-US" sz="2200" dirty="0">
                <a:hlinkClick r:id="rId6"/>
              </a:rPr>
              <a:t>14</a:t>
            </a:r>
            <a:r>
              <a:rPr lang="en-US" sz="2200" dirty="0"/>
              <a:t>; </a:t>
            </a:r>
            <a:r>
              <a:rPr lang="en-US" sz="2200" dirty="0">
                <a:hlinkClick r:id="rId7"/>
              </a:rPr>
              <a:t>5:22</a:t>
            </a:r>
            <a:r>
              <a:rPr lang="en-US" sz="2200" dirty="0"/>
              <a:t>; </a:t>
            </a:r>
            <a:r>
              <a:rPr lang="en-US" sz="2200" dirty="0">
                <a:hlinkClick r:id="rId8"/>
              </a:rPr>
              <a:t>10:30</a:t>
            </a:r>
            <a:r>
              <a:rPr lang="en-US" sz="2200" dirty="0"/>
              <a:t>; </a:t>
            </a:r>
            <a:r>
              <a:rPr lang="en-US" sz="2200" dirty="0">
                <a:hlinkClick r:id="rId9"/>
              </a:rPr>
              <a:t>14:1–3</a:t>
            </a:r>
            <a:r>
              <a:rPr lang="en-US" sz="2200" dirty="0"/>
              <a:t>, </a:t>
            </a:r>
            <a:r>
              <a:rPr lang="en-US" sz="2200" dirty="0">
                <a:hlinkClick r:id="rId10"/>
              </a:rPr>
              <a:t>9</a:t>
            </a:r>
            <a:r>
              <a:rPr lang="en-US" sz="2200" dirty="0"/>
              <a:t>, </a:t>
            </a:r>
            <a:r>
              <a:rPr lang="en-US" sz="2200" dirty="0">
                <a:hlinkClick r:id="rId11"/>
              </a:rPr>
              <a:t>13</a:t>
            </a:r>
            <a:r>
              <a:rPr lang="en-US" sz="2200" dirty="0"/>
              <a:t>; </a:t>
            </a:r>
            <a:r>
              <a:rPr lang="en-US" sz="2200" dirty="0">
                <a:hlinkClick r:id="rId12"/>
              </a:rPr>
              <a:t>Rom. 6:23</a:t>
            </a:r>
            <a:r>
              <a:rPr lang="en-US" sz="2200" dirty="0"/>
              <a:t>; </a:t>
            </a:r>
            <a:r>
              <a:rPr lang="en-US" sz="2200" dirty="0">
                <a:hlinkClick r:id="rId13"/>
              </a:rPr>
              <a:t>1 Cor. 15:3</a:t>
            </a:r>
            <a:r>
              <a:rPr lang="en-US" sz="2200" dirty="0"/>
              <a:t>, </a:t>
            </a:r>
            <a:r>
              <a:rPr lang="en-US" sz="2200" dirty="0">
                <a:hlinkClick r:id="rId14"/>
              </a:rPr>
              <a:t>4</a:t>
            </a:r>
            <a:r>
              <a:rPr lang="en-US" sz="2200" dirty="0"/>
              <a:t>; </a:t>
            </a:r>
            <a:r>
              <a:rPr lang="en-US" sz="2200" dirty="0">
                <a:hlinkClick r:id="rId15"/>
              </a:rPr>
              <a:t>2 Cor. 3:18</a:t>
            </a:r>
            <a:r>
              <a:rPr lang="en-US" sz="2200" dirty="0"/>
              <a:t>; </a:t>
            </a:r>
            <a:r>
              <a:rPr lang="en-US" sz="2200" dirty="0">
                <a:hlinkClick r:id="rId16"/>
              </a:rPr>
              <a:t>5:17-19</a:t>
            </a:r>
            <a:r>
              <a:rPr lang="en-US" sz="2200" dirty="0"/>
              <a:t>; </a:t>
            </a:r>
            <a:r>
              <a:rPr lang="en-US" sz="2200" dirty="0">
                <a:hlinkClick r:id="rId17"/>
              </a:rPr>
              <a:t>Phil. 2:5–11</a:t>
            </a:r>
            <a:r>
              <a:rPr lang="en-US" sz="2200" dirty="0"/>
              <a:t>; </a:t>
            </a:r>
            <a:r>
              <a:rPr lang="en-US" sz="2200" dirty="0">
                <a:hlinkClick r:id="rId18"/>
              </a:rPr>
              <a:t>Col. 1:15-19</a:t>
            </a:r>
            <a:r>
              <a:rPr lang="en-US" sz="2200" dirty="0"/>
              <a:t>; </a:t>
            </a:r>
            <a:r>
              <a:rPr lang="en-US" sz="2200" dirty="0">
                <a:hlinkClick r:id="rId19"/>
              </a:rPr>
              <a:t>Heb. 2:9-18</a:t>
            </a:r>
            <a:r>
              <a:rPr lang="en-US" sz="2200" dirty="0"/>
              <a:t>; </a:t>
            </a:r>
            <a:r>
              <a:rPr lang="en-US" sz="2200" dirty="0">
                <a:hlinkClick r:id="rId20"/>
              </a:rPr>
              <a:t>8:1</a:t>
            </a:r>
            <a:r>
              <a:rPr lang="en-US" sz="2200" dirty="0"/>
              <a:t>, </a:t>
            </a:r>
            <a:r>
              <a:rPr lang="en-US" sz="2200" dirty="0">
                <a:hlinkClick r:id="rId21"/>
              </a:rPr>
              <a:t>2</a:t>
            </a:r>
            <a:r>
              <a:rPr lang="en-US" sz="2200" dirty="0"/>
              <a:t>.)</a:t>
            </a:r>
          </a:p>
        </p:txBody>
      </p:sp>
      <p:sp>
        <p:nvSpPr>
          <p:cNvPr id="3" name="Title 2"/>
          <p:cNvSpPr>
            <a:spLocks noGrp="1"/>
          </p:cNvSpPr>
          <p:nvPr>
            <p:ph type="title"/>
          </p:nvPr>
        </p:nvSpPr>
        <p:spPr>
          <a:xfrm>
            <a:off x="457200" y="274638"/>
            <a:ext cx="8229600" cy="639762"/>
          </a:xfrm>
        </p:spPr>
        <p:txBody>
          <a:bodyPr>
            <a:normAutofit fontScale="90000"/>
          </a:bodyPr>
          <a:lstStyle/>
          <a:p>
            <a:r>
              <a:rPr lang="en-US" dirty="0" smtClean="0"/>
              <a:t>THE SON – JESUS CHRIST</a:t>
            </a:r>
            <a:endParaRPr lang="en-US" dirty="0"/>
          </a:p>
        </p:txBody>
      </p:sp>
    </p:spTree>
    <p:extLst>
      <p:ext uri="{BB962C8B-B14F-4D97-AF65-F5344CB8AC3E}">
        <p14:creationId xmlns:p14="http://schemas.microsoft.com/office/powerpoint/2010/main" val="28620635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14400"/>
            <a:ext cx="9067800" cy="5943600"/>
          </a:xfrm>
        </p:spPr>
        <p:txBody>
          <a:bodyPr>
            <a:noAutofit/>
          </a:bodyPr>
          <a:lstStyle/>
          <a:p>
            <a:pPr algn="just">
              <a:buNone/>
            </a:pPr>
            <a:r>
              <a:rPr lang="en-US" sz="2400" dirty="0"/>
              <a:t>God the eternal Spirit was active with the Father and the Son in Creation, incarnation, and redemption. He is as much a person as are the Father and the Son. He inspired the writers of Scripture. He filled Christ’s life with power. He draws and convicts human beings; and those who respond He renews and transforms into the image of God. Sent by the Father and the Son to be always with His children, He extends spiritual gifts to the church, empowers it to bear witness to Christ, and in harmony with the Scriptures leads it into all truth. (</a:t>
            </a:r>
            <a:r>
              <a:rPr lang="en-US" sz="2400" dirty="0">
                <a:hlinkClick r:id="rId2"/>
              </a:rPr>
              <a:t>Gen. 1:1</a:t>
            </a:r>
            <a:r>
              <a:rPr lang="en-US" sz="2400" dirty="0"/>
              <a:t>, </a:t>
            </a:r>
            <a:r>
              <a:rPr lang="en-US" sz="2400" dirty="0">
                <a:hlinkClick r:id="rId3"/>
              </a:rPr>
              <a:t>2</a:t>
            </a:r>
            <a:r>
              <a:rPr lang="en-US" sz="2400" dirty="0"/>
              <a:t>; </a:t>
            </a:r>
            <a:r>
              <a:rPr lang="en-US" sz="2400" dirty="0">
                <a:hlinkClick r:id="rId4"/>
              </a:rPr>
              <a:t>2 Sam. 23:2</a:t>
            </a:r>
            <a:r>
              <a:rPr lang="en-US" sz="2400" dirty="0"/>
              <a:t>; </a:t>
            </a:r>
            <a:r>
              <a:rPr lang="en-US" sz="2400" dirty="0">
                <a:hlinkClick r:id="rId5"/>
              </a:rPr>
              <a:t>Ps. 51:11</a:t>
            </a:r>
            <a:r>
              <a:rPr lang="en-US" sz="2400" dirty="0"/>
              <a:t>; </a:t>
            </a:r>
            <a:r>
              <a:rPr lang="en-US" sz="2400" dirty="0">
                <a:hlinkClick r:id="rId6"/>
              </a:rPr>
              <a:t>Isa. 61:1</a:t>
            </a:r>
            <a:r>
              <a:rPr lang="en-US" sz="2400" dirty="0"/>
              <a:t>; </a:t>
            </a:r>
            <a:r>
              <a:rPr lang="en-US" sz="2400" dirty="0">
                <a:hlinkClick r:id="rId7"/>
              </a:rPr>
              <a:t>Luke 1:35</a:t>
            </a:r>
            <a:r>
              <a:rPr lang="en-US" sz="2400" dirty="0"/>
              <a:t>; </a:t>
            </a:r>
            <a:r>
              <a:rPr lang="en-US" sz="2400" dirty="0">
                <a:hlinkClick r:id="rId8"/>
              </a:rPr>
              <a:t>4:18</a:t>
            </a:r>
            <a:r>
              <a:rPr lang="en-US" sz="2400" dirty="0"/>
              <a:t>; </a:t>
            </a:r>
            <a:r>
              <a:rPr lang="en-US" sz="2400" dirty="0">
                <a:hlinkClick r:id="rId9"/>
              </a:rPr>
              <a:t>John 14:16-18</a:t>
            </a:r>
            <a:r>
              <a:rPr lang="en-US" sz="2400" dirty="0"/>
              <a:t>, </a:t>
            </a:r>
            <a:r>
              <a:rPr lang="en-US" sz="2400" dirty="0">
                <a:hlinkClick r:id="rId10"/>
              </a:rPr>
              <a:t>26</a:t>
            </a:r>
            <a:r>
              <a:rPr lang="en-US" sz="2400" dirty="0"/>
              <a:t>; </a:t>
            </a:r>
            <a:r>
              <a:rPr lang="en-US" sz="2400" dirty="0">
                <a:hlinkClick r:id="rId11"/>
              </a:rPr>
              <a:t>15:26</a:t>
            </a:r>
            <a:r>
              <a:rPr lang="en-US" sz="2400" dirty="0"/>
              <a:t>; </a:t>
            </a:r>
            <a:r>
              <a:rPr lang="en-US" sz="2400" dirty="0">
                <a:hlinkClick r:id="rId12"/>
              </a:rPr>
              <a:t>16:7-13</a:t>
            </a:r>
            <a:r>
              <a:rPr lang="en-US" sz="2400" dirty="0"/>
              <a:t>; </a:t>
            </a:r>
            <a:r>
              <a:rPr lang="en-US" sz="2400" dirty="0">
                <a:hlinkClick r:id="rId13"/>
              </a:rPr>
              <a:t>Acts 1:8</a:t>
            </a:r>
            <a:r>
              <a:rPr lang="en-US" sz="2400" dirty="0"/>
              <a:t>; </a:t>
            </a:r>
            <a:r>
              <a:rPr lang="en-US" sz="2400" dirty="0">
                <a:hlinkClick r:id="rId14"/>
              </a:rPr>
              <a:t>5:3</a:t>
            </a:r>
            <a:r>
              <a:rPr lang="en-US" sz="2400" dirty="0"/>
              <a:t>; </a:t>
            </a:r>
            <a:r>
              <a:rPr lang="en-US" sz="2400" dirty="0">
                <a:hlinkClick r:id="rId15"/>
              </a:rPr>
              <a:t>10:38</a:t>
            </a:r>
            <a:r>
              <a:rPr lang="en-US" sz="2400" dirty="0"/>
              <a:t>; </a:t>
            </a:r>
            <a:r>
              <a:rPr lang="en-US" sz="2400" dirty="0">
                <a:hlinkClick r:id="rId16"/>
              </a:rPr>
              <a:t>Rom. 5:5</a:t>
            </a:r>
            <a:r>
              <a:rPr lang="en-US" sz="2400" dirty="0"/>
              <a:t>; </a:t>
            </a:r>
            <a:r>
              <a:rPr lang="en-US" sz="2400" dirty="0">
                <a:hlinkClick r:id="rId17"/>
              </a:rPr>
              <a:t>1 Cor. 12:7-11</a:t>
            </a:r>
            <a:r>
              <a:rPr lang="en-US" sz="2400" dirty="0"/>
              <a:t>; </a:t>
            </a:r>
            <a:r>
              <a:rPr lang="en-US" sz="2400" dirty="0">
                <a:hlinkClick r:id="rId18"/>
              </a:rPr>
              <a:t>2 Cor. 3:18</a:t>
            </a:r>
            <a:r>
              <a:rPr lang="en-US" sz="2400" dirty="0"/>
              <a:t>; </a:t>
            </a:r>
            <a:r>
              <a:rPr lang="en-US" sz="2400" dirty="0">
                <a:hlinkClick r:id="rId19"/>
              </a:rPr>
              <a:t>2 Peter 1:21</a:t>
            </a:r>
            <a:r>
              <a:rPr lang="en-US" sz="2400" dirty="0"/>
              <a:t>.)</a:t>
            </a:r>
            <a:endParaRPr lang="en-US" sz="2200" dirty="0"/>
          </a:p>
        </p:txBody>
      </p:sp>
      <p:sp>
        <p:nvSpPr>
          <p:cNvPr id="3" name="Title 2"/>
          <p:cNvSpPr>
            <a:spLocks noGrp="1"/>
          </p:cNvSpPr>
          <p:nvPr>
            <p:ph type="title"/>
          </p:nvPr>
        </p:nvSpPr>
        <p:spPr>
          <a:xfrm>
            <a:off x="457200" y="274638"/>
            <a:ext cx="8229600" cy="639762"/>
          </a:xfrm>
        </p:spPr>
        <p:txBody>
          <a:bodyPr>
            <a:normAutofit fontScale="90000"/>
          </a:bodyPr>
          <a:lstStyle/>
          <a:p>
            <a:r>
              <a:rPr lang="en-US" dirty="0" smtClean="0"/>
              <a:t>THE HOLY SPIRIT</a:t>
            </a:r>
            <a:endParaRPr lang="en-US" dirty="0"/>
          </a:p>
        </p:txBody>
      </p:sp>
    </p:spTree>
    <p:extLst>
      <p:ext uri="{BB962C8B-B14F-4D97-AF65-F5344CB8AC3E}">
        <p14:creationId xmlns:p14="http://schemas.microsoft.com/office/powerpoint/2010/main" val="27017346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274639"/>
            <a:ext cx="8229600" cy="868362"/>
          </a:xfrm>
        </p:spPr>
        <p:txBody>
          <a:bodyPr>
            <a:normAutofit/>
          </a:bodyPr>
          <a:lstStyle/>
          <a:p>
            <a:r>
              <a:rPr lang="en-US" b="1" dirty="0" smtClean="0"/>
              <a:t>Course Description/Objectives</a:t>
            </a:r>
            <a:endParaRPr lang="en-US" dirty="0" smtClean="0"/>
          </a:p>
        </p:txBody>
      </p:sp>
      <p:sp>
        <p:nvSpPr>
          <p:cNvPr id="3075" name="Content Placeholder 2"/>
          <p:cNvSpPr>
            <a:spLocks noGrp="1"/>
          </p:cNvSpPr>
          <p:nvPr>
            <p:ph idx="1"/>
          </p:nvPr>
        </p:nvSpPr>
        <p:spPr>
          <a:xfrm>
            <a:off x="0" y="1219200"/>
            <a:ext cx="9067800" cy="5562600"/>
          </a:xfrm>
        </p:spPr>
        <p:txBody>
          <a:bodyPr>
            <a:normAutofit/>
          </a:bodyPr>
          <a:lstStyle/>
          <a:p>
            <a:pPr algn="just"/>
            <a:endParaRPr lang="en-ZA" dirty="0" smtClean="0"/>
          </a:p>
          <a:p>
            <a:pPr algn="just"/>
            <a:r>
              <a:rPr lang="en-ZA" dirty="0" smtClean="0"/>
              <a:t>This course is a</a:t>
            </a:r>
            <a:r>
              <a:rPr lang="en-ZA" b="1" dirty="0" smtClean="0"/>
              <a:t> </a:t>
            </a:r>
            <a:r>
              <a:rPr lang="en-US" dirty="0" smtClean="0"/>
              <a:t>systematic study of general doctrines of the Christian Church in Adventist perspective: the Doctrines of God (Holy Scriptures, Godhead/Trinity, Father, Son, Holy Spirit, revelation, inspiration), the Doctrines of humankind (the Creation, Nature of Man), the Doctrines of Salvation (Great Controversy, Life Death and Resurrection of Jesus, Experience of Salvation, Growing in Christ). </a:t>
            </a:r>
          </a:p>
        </p:txBody>
      </p:sp>
    </p:spTree>
    <p:extLst>
      <p:ext uri="{BB962C8B-B14F-4D97-AF65-F5344CB8AC3E}">
        <p14:creationId xmlns:p14="http://schemas.microsoft.com/office/powerpoint/2010/main" val="36273337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1"/>
            <a:ext cx="8077200" cy="1524000"/>
          </a:xfrm>
        </p:spPr>
        <p:txBody>
          <a:bodyPr>
            <a:normAutofit fontScale="90000"/>
          </a:bodyPr>
          <a:lstStyle/>
          <a:p>
            <a:pPr algn="ct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sz="6000" dirty="0" smtClean="0"/>
              <a:t>UNIT TWO</a:t>
            </a:r>
            <a:r>
              <a:rPr lang="en-US" dirty="0" smtClean="0"/>
              <a:t> </a:t>
            </a:r>
            <a:r>
              <a:rPr lang="en-US" dirty="0"/>
              <a:t/>
            </a:r>
            <a:br>
              <a:rPr lang="en-US" dirty="0"/>
            </a:br>
            <a:r>
              <a:rPr lang="en-US" dirty="0"/>
              <a:t>  </a:t>
            </a:r>
          </a:p>
        </p:txBody>
      </p:sp>
      <p:sp>
        <p:nvSpPr>
          <p:cNvPr id="3" name="Subtitle 2"/>
          <p:cNvSpPr>
            <a:spLocks noGrp="1"/>
          </p:cNvSpPr>
          <p:nvPr>
            <p:ph type="subTitle" idx="1"/>
          </p:nvPr>
        </p:nvSpPr>
        <p:spPr>
          <a:xfrm>
            <a:off x="685800" y="2971800"/>
            <a:ext cx="7772400" cy="1600201"/>
          </a:xfrm>
        </p:spPr>
        <p:txBody>
          <a:bodyPr>
            <a:normAutofit/>
          </a:bodyPr>
          <a:lstStyle/>
          <a:p>
            <a:pPr algn="ctr"/>
            <a:r>
              <a:rPr lang="en-US" sz="4400" b="1" dirty="0" smtClean="0">
                <a:latin typeface="Times New Roman" pitchFamily="18" charset="0"/>
                <a:cs typeface="Times New Roman" pitchFamily="18" charset="0"/>
              </a:rPr>
              <a:t>THE DOCTRINE OF HUMANKIND </a:t>
            </a:r>
          </a:p>
          <a:p>
            <a:endParaRPr lang="en-US" dirty="0"/>
          </a:p>
        </p:txBody>
      </p:sp>
    </p:spTree>
    <p:extLst>
      <p:ext uri="{BB962C8B-B14F-4D97-AF65-F5344CB8AC3E}">
        <p14:creationId xmlns:p14="http://schemas.microsoft.com/office/powerpoint/2010/main" val="23744788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14400"/>
            <a:ext cx="9067800" cy="5943600"/>
          </a:xfrm>
        </p:spPr>
        <p:txBody>
          <a:bodyPr>
            <a:noAutofit/>
          </a:bodyPr>
          <a:lstStyle/>
          <a:p>
            <a:pPr algn="just">
              <a:buNone/>
            </a:pPr>
            <a:r>
              <a:rPr lang="en-US" sz="2400" dirty="0"/>
              <a:t>God has revealed in Scripture the authentic and historical account of His creative activity. He created the universe, and in a recent </a:t>
            </a:r>
            <a:r>
              <a:rPr lang="en-US" sz="2400" b="1" dirty="0"/>
              <a:t>six-day creation </a:t>
            </a:r>
            <a:r>
              <a:rPr lang="en-US" sz="2400" dirty="0"/>
              <a:t>the Lord made “the heavens and the earth, the sea, and all that is in them” and rested on the seventh day. Thus </a:t>
            </a:r>
            <a:r>
              <a:rPr lang="en-US" sz="2400" b="1" dirty="0"/>
              <a:t>He established the</a:t>
            </a:r>
            <a:r>
              <a:rPr lang="en-US" sz="2400" dirty="0"/>
              <a:t> </a:t>
            </a:r>
            <a:r>
              <a:rPr lang="en-US" sz="2400" b="1" dirty="0"/>
              <a:t>Sabbath as a perpetual memorial</a:t>
            </a:r>
            <a:r>
              <a:rPr lang="en-US" sz="2400" dirty="0"/>
              <a:t> of the work He performed and completed during </a:t>
            </a:r>
            <a:r>
              <a:rPr lang="en-US" sz="2400" b="1" dirty="0"/>
              <a:t>six literal days </a:t>
            </a:r>
            <a:r>
              <a:rPr lang="en-US" sz="2400" dirty="0"/>
              <a:t>that </a:t>
            </a:r>
            <a:r>
              <a:rPr lang="en-US" sz="2400" b="1" dirty="0"/>
              <a:t>together with the Sabbath </a:t>
            </a:r>
            <a:r>
              <a:rPr lang="en-US" sz="2400" dirty="0"/>
              <a:t>constituted the same unit of time that we call </a:t>
            </a:r>
            <a:r>
              <a:rPr lang="en-US" sz="2400" b="1" dirty="0"/>
              <a:t>a week </a:t>
            </a:r>
            <a:r>
              <a:rPr lang="en-US" sz="2400" dirty="0"/>
              <a:t>today. The </a:t>
            </a:r>
            <a:r>
              <a:rPr lang="en-US" sz="2400" b="1" dirty="0"/>
              <a:t>first man and woman were made in the image of God </a:t>
            </a:r>
            <a:r>
              <a:rPr lang="en-US" sz="2400" dirty="0"/>
              <a:t>as the crowning work of Creation, </a:t>
            </a:r>
            <a:r>
              <a:rPr lang="en-US" sz="2400" b="1" dirty="0"/>
              <a:t>given dominion </a:t>
            </a:r>
            <a:r>
              <a:rPr lang="en-US" sz="2400" dirty="0"/>
              <a:t>over the world, and </a:t>
            </a:r>
            <a:r>
              <a:rPr lang="en-US" sz="2400" b="1" dirty="0"/>
              <a:t>charged with responsibility to care for it</a:t>
            </a:r>
            <a:r>
              <a:rPr lang="en-US" sz="2400" dirty="0"/>
              <a:t>. When the world was finished it was “very good,” declaring the glory of God. (</a:t>
            </a:r>
            <a:r>
              <a:rPr lang="en-US" sz="2400" dirty="0">
                <a:hlinkClick r:id="rId2"/>
              </a:rPr>
              <a:t>Gen. 1-2</a:t>
            </a:r>
            <a:r>
              <a:rPr lang="en-US" sz="2400" dirty="0"/>
              <a:t>; </a:t>
            </a:r>
            <a:r>
              <a:rPr lang="en-US" sz="2400" dirty="0">
                <a:hlinkClick r:id="rId3"/>
              </a:rPr>
              <a:t>5</a:t>
            </a:r>
            <a:r>
              <a:rPr lang="en-US" sz="2400" dirty="0"/>
              <a:t>; </a:t>
            </a:r>
            <a:r>
              <a:rPr lang="en-US" sz="2400" dirty="0">
                <a:hlinkClick r:id="rId4"/>
              </a:rPr>
              <a:t>11</a:t>
            </a:r>
            <a:r>
              <a:rPr lang="en-US" sz="2400" dirty="0"/>
              <a:t>; </a:t>
            </a:r>
            <a:r>
              <a:rPr lang="en-US" sz="2400" dirty="0">
                <a:hlinkClick r:id="rId5"/>
              </a:rPr>
              <a:t>Exod. 20:8-11</a:t>
            </a:r>
            <a:r>
              <a:rPr lang="en-US" sz="2400" dirty="0"/>
              <a:t>; </a:t>
            </a:r>
            <a:r>
              <a:rPr lang="en-US" sz="2400" dirty="0">
                <a:hlinkClick r:id="rId6"/>
              </a:rPr>
              <a:t>Ps. 19:1–6</a:t>
            </a:r>
            <a:r>
              <a:rPr lang="en-US" sz="2400" dirty="0"/>
              <a:t>; </a:t>
            </a:r>
            <a:r>
              <a:rPr lang="en-US" sz="2400" dirty="0">
                <a:hlinkClick r:id="rId7"/>
              </a:rPr>
              <a:t>33:6</a:t>
            </a:r>
            <a:r>
              <a:rPr lang="en-US" sz="2400" dirty="0"/>
              <a:t>, </a:t>
            </a:r>
            <a:r>
              <a:rPr lang="en-US" sz="2400" dirty="0">
                <a:hlinkClick r:id="rId8"/>
              </a:rPr>
              <a:t>9</a:t>
            </a:r>
            <a:r>
              <a:rPr lang="en-US" sz="2400" dirty="0"/>
              <a:t>; </a:t>
            </a:r>
            <a:r>
              <a:rPr lang="en-US" sz="2400" dirty="0">
                <a:hlinkClick r:id="rId9"/>
              </a:rPr>
              <a:t>104</a:t>
            </a:r>
            <a:r>
              <a:rPr lang="en-US" sz="2400" dirty="0"/>
              <a:t>; </a:t>
            </a:r>
            <a:r>
              <a:rPr lang="en-US" sz="2400" dirty="0">
                <a:hlinkClick r:id="rId10"/>
              </a:rPr>
              <a:t>Isa. 45:12</a:t>
            </a:r>
            <a:r>
              <a:rPr lang="en-US" sz="2400" dirty="0"/>
              <a:t>, </a:t>
            </a:r>
            <a:r>
              <a:rPr lang="en-US" sz="2400" dirty="0">
                <a:hlinkClick r:id="rId11"/>
              </a:rPr>
              <a:t>18</a:t>
            </a:r>
            <a:r>
              <a:rPr lang="en-US" sz="2400" dirty="0"/>
              <a:t>; </a:t>
            </a:r>
            <a:r>
              <a:rPr lang="en-US" sz="2400" dirty="0">
                <a:hlinkClick r:id="rId12"/>
              </a:rPr>
              <a:t>Acts 17:24</a:t>
            </a:r>
            <a:r>
              <a:rPr lang="en-US" sz="2400" dirty="0"/>
              <a:t>; </a:t>
            </a:r>
            <a:r>
              <a:rPr lang="en-US" sz="2400" dirty="0">
                <a:hlinkClick r:id="rId13"/>
              </a:rPr>
              <a:t>Col. 1:16</a:t>
            </a:r>
            <a:r>
              <a:rPr lang="en-US" sz="2400" dirty="0"/>
              <a:t>; </a:t>
            </a:r>
            <a:r>
              <a:rPr lang="en-US" sz="2400" dirty="0">
                <a:hlinkClick r:id="rId14"/>
              </a:rPr>
              <a:t>Heb. 1:2</a:t>
            </a:r>
            <a:r>
              <a:rPr lang="en-US" sz="2400" dirty="0"/>
              <a:t>; </a:t>
            </a:r>
            <a:r>
              <a:rPr lang="en-US" sz="2400" dirty="0">
                <a:hlinkClick r:id="rId15"/>
              </a:rPr>
              <a:t>11:3</a:t>
            </a:r>
            <a:r>
              <a:rPr lang="en-US" sz="2400" dirty="0"/>
              <a:t>; </a:t>
            </a:r>
            <a:r>
              <a:rPr lang="en-US" sz="2400" dirty="0">
                <a:hlinkClick r:id="rId16"/>
              </a:rPr>
              <a:t>Rev. 10:6</a:t>
            </a:r>
            <a:r>
              <a:rPr lang="en-US" sz="2400" dirty="0"/>
              <a:t>; </a:t>
            </a:r>
            <a:r>
              <a:rPr lang="en-US" sz="2400" dirty="0">
                <a:hlinkClick r:id="rId17"/>
              </a:rPr>
              <a:t>14:7</a:t>
            </a:r>
            <a:r>
              <a:rPr lang="en-US" sz="2400" dirty="0"/>
              <a:t>.)</a:t>
            </a:r>
            <a:endParaRPr lang="en-US" sz="2200" dirty="0"/>
          </a:p>
        </p:txBody>
      </p:sp>
      <p:sp>
        <p:nvSpPr>
          <p:cNvPr id="3" name="Title 2"/>
          <p:cNvSpPr>
            <a:spLocks noGrp="1"/>
          </p:cNvSpPr>
          <p:nvPr>
            <p:ph type="title"/>
          </p:nvPr>
        </p:nvSpPr>
        <p:spPr>
          <a:xfrm>
            <a:off x="457200" y="274638"/>
            <a:ext cx="8229600" cy="639762"/>
          </a:xfrm>
        </p:spPr>
        <p:txBody>
          <a:bodyPr>
            <a:normAutofit fontScale="90000"/>
          </a:bodyPr>
          <a:lstStyle/>
          <a:p>
            <a:r>
              <a:rPr lang="en-US" dirty="0" smtClean="0"/>
              <a:t>THE CREATION</a:t>
            </a:r>
            <a:endParaRPr lang="en-US" dirty="0"/>
          </a:p>
        </p:txBody>
      </p:sp>
    </p:spTree>
    <p:extLst>
      <p:ext uri="{BB962C8B-B14F-4D97-AF65-F5344CB8AC3E}">
        <p14:creationId xmlns:p14="http://schemas.microsoft.com/office/powerpoint/2010/main" val="33335693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14400"/>
            <a:ext cx="9067800" cy="5943600"/>
          </a:xfrm>
        </p:spPr>
        <p:txBody>
          <a:bodyPr>
            <a:noAutofit/>
          </a:bodyPr>
          <a:lstStyle/>
          <a:p>
            <a:pPr algn="just">
              <a:buNone/>
            </a:pPr>
            <a:endParaRPr lang="en-US" sz="2400" dirty="0" smtClean="0"/>
          </a:p>
          <a:p>
            <a:pPr algn="just">
              <a:buNone/>
            </a:pPr>
            <a:r>
              <a:rPr lang="en-US" sz="2400" dirty="0" smtClean="0"/>
              <a:t>In Genesis 1and 2 God proceeds with creation in an intentional artistic pattern: forming material spaces and then filling those spaces with life.</a:t>
            </a:r>
          </a:p>
          <a:p>
            <a:pPr algn="just">
              <a:buNone/>
            </a:pPr>
            <a:endParaRPr lang="en-US" sz="2400" dirty="0" smtClean="0"/>
          </a:p>
          <a:p>
            <a:pPr algn="just">
              <a:buNone/>
            </a:pPr>
            <a:r>
              <a:rPr lang="en-US" sz="2400" dirty="0" smtClean="0"/>
              <a:t>On the first three days the Creator forms spaces by dividing materials elements of Creation. On the next three days He fills those spaces with living things, as the parallelism scheme shows:</a:t>
            </a:r>
          </a:p>
          <a:p>
            <a:pPr algn="just">
              <a:buNone/>
            </a:pPr>
            <a:endParaRPr lang="en-US" sz="2400" dirty="0" smtClean="0"/>
          </a:p>
        </p:txBody>
      </p:sp>
      <p:sp>
        <p:nvSpPr>
          <p:cNvPr id="3" name="Title 2"/>
          <p:cNvSpPr>
            <a:spLocks noGrp="1"/>
          </p:cNvSpPr>
          <p:nvPr>
            <p:ph type="title"/>
          </p:nvPr>
        </p:nvSpPr>
        <p:spPr>
          <a:xfrm>
            <a:off x="76200" y="0"/>
            <a:ext cx="8991600" cy="914400"/>
          </a:xfrm>
        </p:spPr>
        <p:txBody>
          <a:bodyPr>
            <a:normAutofit fontScale="90000"/>
          </a:bodyPr>
          <a:lstStyle/>
          <a:p>
            <a:r>
              <a:rPr lang="en-US" dirty="0" smtClean="0"/>
              <a:t>THE CREATION: </a:t>
            </a:r>
            <a:br>
              <a:rPr lang="en-US" dirty="0" smtClean="0"/>
            </a:br>
            <a:r>
              <a:rPr lang="en-US" dirty="0" smtClean="0">
                <a:latin typeface="Arial" panose="020B0604020202020204" pitchFamily="34" charset="0"/>
                <a:cs typeface="Arial" panose="020B0604020202020204" pitchFamily="34" charset="0"/>
              </a:rPr>
              <a:t>An Intentional Artistic Pattern</a:t>
            </a:r>
            <a:endParaRPr lang="en-US" dirty="0"/>
          </a:p>
        </p:txBody>
      </p:sp>
    </p:spTree>
    <p:extLst>
      <p:ext uri="{BB962C8B-B14F-4D97-AF65-F5344CB8AC3E}">
        <p14:creationId xmlns:p14="http://schemas.microsoft.com/office/powerpoint/2010/main" val="7257376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1066800"/>
          </a:xfrm>
        </p:spPr>
        <p:txBody>
          <a:bodyPr>
            <a:normAutofit fontScale="90000"/>
          </a:bodyPr>
          <a:lstStyle/>
          <a:p>
            <a:r>
              <a:rPr lang="en-US" dirty="0"/>
              <a:t>THE CREATION: </a:t>
            </a:r>
            <a:br>
              <a:rPr lang="en-US" dirty="0"/>
            </a:br>
            <a:r>
              <a:rPr lang="en-US" dirty="0">
                <a:latin typeface="Arial" panose="020B0604020202020204" pitchFamily="34" charset="0"/>
                <a:cs typeface="Arial" panose="020B0604020202020204" pitchFamily="34" charset="0"/>
              </a:rPr>
              <a:t>An Intentional Artistic Pattern</a:t>
            </a:r>
            <a:endParaRPr lang="en-US" dirty="0"/>
          </a:p>
        </p:txBody>
      </p:sp>
      <p:sp>
        <p:nvSpPr>
          <p:cNvPr id="3" name="Text Placeholder 2"/>
          <p:cNvSpPr>
            <a:spLocks noGrp="1"/>
          </p:cNvSpPr>
          <p:nvPr>
            <p:ph type="body" idx="1"/>
          </p:nvPr>
        </p:nvSpPr>
        <p:spPr>
          <a:xfrm>
            <a:off x="152400" y="5181600"/>
            <a:ext cx="4344988" cy="990600"/>
          </a:xfrm>
        </p:spPr>
        <p:txBody>
          <a:bodyPr>
            <a:noAutofit/>
          </a:bodyPr>
          <a:lstStyle/>
          <a:p>
            <a:r>
              <a:rPr lang="en-US" b="1" dirty="0" smtClean="0"/>
              <a:t>Day 7 – Climax process of Creation: God creates the Sabbath.</a:t>
            </a:r>
            <a:endParaRPr lang="en-US" b="1" dirty="0"/>
          </a:p>
        </p:txBody>
      </p:sp>
      <p:sp>
        <p:nvSpPr>
          <p:cNvPr id="4" name="Text Placeholder 3"/>
          <p:cNvSpPr>
            <a:spLocks noGrp="1"/>
          </p:cNvSpPr>
          <p:nvPr>
            <p:ph type="body" sz="half" idx="3"/>
          </p:nvPr>
        </p:nvSpPr>
        <p:spPr>
          <a:xfrm>
            <a:off x="4645026" y="5181600"/>
            <a:ext cx="4346574" cy="990600"/>
          </a:xfrm>
        </p:spPr>
        <p:txBody>
          <a:bodyPr>
            <a:normAutofit/>
          </a:bodyPr>
          <a:lstStyle/>
          <a:p>
            <a:r>
              <a:rPr lang="en-US" b="1" dirty="0" smtClean="0"/>
              <a:t>God fills the Sabbath with Himself</a:t>
            </a:r>
            <a:r>
              <a:rPr lang="en-US" dirty="0" smtClean="0"/>
              <a:t>.</a:t>
            </a:r>
            <a:endParaRPr lang="en-US" dirty="0"/>
          </a:p>
        </p:txBody>
      </p:sp>
      <p:sp>
        <p:nvSpPr>
          <p:cNvPr id="5" name="Content Placeholder 4"/>
          <p:cNvSpPr>
            <a:spLocks noGrp="1"/>
          </p:cNvSpPr>
          <p:nvPr>
            <p:ph sz="quarter" idx="2"/>
          </p:nvPr>
        </p:nvSpPr>
        <p:spPr>
          <a:xfrm>
            <a:off x="0" y="1219200"/>
            <a:ext cx="4572000" cy="4166857"/>
          </a:xfrm>
        </p:spPr>
        <p:txBody>
          <a:bodyPr/>
          <a:lstStyle/>
          <a:p>
            <a:r>
              <a:rPr lang="en-US" dirty="0" smtClean="0"/>
              <a:t>Day 1 – </a:t>
            </a:r>
            <a:r>
              <a:rPr lang="en-US" sz="2200" dirty="0" smtClean="0"/>
              <a:t>God forms heavens &amp; earth; separation of light from darkness.</a:t>
            </a:r>
          </a:p>
          <a:p>
            <a:pPr marL="109728" indent="0">
              <a:buNone/>
            </a:pPr>
            <a:endParaRPr lang="en-US" sz="2200" dirty="0" smtClean="0"/>
          </a:p>
          <a:p>
            <a:r>
              <a:rPr lang="en-US" sz="2200" dirty="0" smtClean="0"/>
              <a:t>Day 2 – God forms the spaces of water and sky.</a:t>
            </a:r>
          </a:p>
          <a:p>
            <a:pPr marL="109728" indent="0">
              <a:buNone/>
            </a:pPr>
            <a:endParaRPr lang="en-US" sz="2200" dirty="0" smtClean="0"/>
          </a:p>
          <a:p>
            <a:r>
              <a:rPr lang="en-US" sz="2200" dirty="0" smtClean="0"/>
              <a:t>Day 3 – God forms the space of the dry land.</a:t>
            </a:r>
            <a:endParaRPr lang="en-US" sz="2200" dirty="0"/>
          </a:p>
        </p:txBody>
      </p:sp>
      <p:sp>
        <p:nvSpPr>
          <p:cNvPr id="6" name="Content Placeholder 5"/>
          <p:cNvSpPr>
            <a:spLocks noGrp="1"/>
          </p:cNvSpPr>
          <p:nvPr>
            <p:ph sz="quarter" idx="4"/>
          </p:nvPr>
        </p:nvSpPr>
        <p:spPr>
          <a:xfrm>
            <a:off x="4645025" y="1219200"/>
            <a:ext cx="4422775" cy="4166857"/>
          </a:xfrm>
        </p:spPr>
        <p:txBody>
          <a:bodyPr/>
          <a:lstStyle/>
          <a:p>
            <a:r>
              <a:rPr lang="en-US" dirty="0" smtClean="0"/>
              <a:t>Day 4 – God fills the space with the sun, the moon and the stars.</a:t>
            </a:r>
          </a:p>
          <a:p>
            <a:pPr marL="109728" indent="0">
              <a:buNone/>
            </a:pPr>
            <a:endParaRPr lang="en-US" dirty="0" smtClean="0"/>
          </a:p>
          <a:p>
            <a:r>
              <a:rPr lang="en-US" dirty="0" smtClean="0"/>
              <a:t>Day 5 – God fills those spaces with fish &amp; birds.</a:t>
            </a:r>
          </a:p>
          <a:p>
            <a:pPr marL="109728" indent="0">
              <a:buNone/>
            </a:pPr>
            <a:endParaRPr lang="en-US" dirty="0" smtClean="0"/>
          </a:p>
          <a:p>
            <a:r>
              <a:rPr lang="en-US" dirty="0" smtClean="0"/>
              <a:t>Day 6 – God fills the land with animals and man.</a:t>
            </a:r>
            <a:endParaRPr lang="en-US" dirty="0"/>
          </a:p>
        </p:txBody>
      </p:sp>
    </p:spTree>
    <p:extLst>
      <p:ext uri="{BB962C8B-B14F-4D97-AF65-F5344CB8AC3E}">
        <p14:creationId xmlns:p14="http://schemas.microsoft.com/office/powerpoint/2010/main" val="4343386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685800"/>
            <a:ext cx="9144000" cy="6172200"/>
          </a:xfrm>
        </p:spPr>
        <p:txBody>
          <a:bodyPr>
            <a:noAutofit/>
          </a:bodyPr>
          <a:lstStyle/>
          <a:p>
            <a:pPr algn="just">
              <a:buNone/>
            </a:pPr>
            <a:endParaRPr lang="en-US" sz="2400" dirty="0" smtClean="0"/>
          </a:p>
          <a:p>
            <a:pPr algn="just">
              <a:buNone/>
            </a:pPr>
            <a:endParaRPr lang="en-US" sz="3200" dirty="0" smtClean="0">
              <a:latin typeface="Times New Roman" pitchFamily="18" charset="0"/>
              <a:cs typeface="Times New Roman" pitchFamily="18" charset="0"/>
            </a:endParaRPr>
          </a:p>
          <a:p>
            <a:pPr algn="just">
              <a:buNone/>
            </a:pPr>
            <a:r>
              <a:rPr lang="en-US" sz="3200" b="1" dirty="0" smtClean="0">
                <a:latin typeface="Times New Roman" pitchFamily="18" charset="0"/>
                <a:cs typeface="Times New Roman" pitchFamily="18" charset="0"/>
              </a:rPr>
              <a:t>The seventh day is a unique space, because it is not a material space but rather a relational space, and it is not filled with material things, but rather with the blessing of God’s fellowshipping presence. </a:t>
            </a:r>
            <a:endParaRPr lang="en-US" sz="3200" b="1" dirty="0">
              <a:latin typeface="Times New Roman" pitchFamily="18" charset="0"/>
              <a:cs typeface="Times New Roman" pitchFamily="18" charset="0"/>
            </a:endParaRPr>
          </a:p>
        </p:txBody>
      </p:sp>
      <p:sp>
        <p:nvSpPr>
          <p:cNvPr id="3" name="Title 2"/>
          <p:cNvSpPr>
            <a:spLocks noGrp="1"/>
          </p:cNvSpPr>
          <p:nvPr>
            <p:ph type="title"/>
          </p:nvPr>
        </p:nvSpPr>
        <p:spPr>
          <a:xfrm>
            <a:off x="76200" y="152400"/>
            <a:ext cx="8610600" cy="1295400"/>
          </a:xfrm>
        </p:spPr>
        <p:txBody>
          <a:bodyPr>
            <a:normAutofit fontScale="90000"/>
          </a:bodyPr>
          <a:lstStyle/>
          <a:p>
            <a:r>
              <a:rPr lang="en-US" dirty="0" smtClean="0"/>
              <a:t/>
            </a:r>
            <a:br>
              <a:rPr lang="en-US" dirty="0" smtClean="0"/>
            </a:br>
            <a:r>
              <a:rPr lang="en-US" dirty="0"/>
              <a:t>THE CREATION: </a:t>
            </a:r>
            <a:br>
              <a:rPr lang="en-US" dirty="0"/>
            </a:br>
            <a:r>
              <a:rPr lang="en-US" dirty="0">
                <a:latin typeface="Arial" panose="020B0604020202020204" pitchFamily="34" charset="0"/>
                <a:cs typeface="Arial" panose="020B0604020202020204" pitchFamily="34" charset="0"/>
              </a:rPr>
              <a:t>An Intentional Artistic Pattern</a:t>
            </a:r>
            <a:endParaRPr lang="en-US" dirty="0"/>
          </a:p>
        </p:txBody>
      </p:sp>
    </p:spTree>
    <p:extLst>
      <p:ext uri="{BB962C8B-B14F-4D97-AF65-F5344CB8AC3E}">
        <p14:creationId xmlns:p14="http://schemas.microsoft.com/office/powerpoint/2010/main" val="18249343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685800"/>
            <a:ext cx="9144000" cy="6172200"/>
          </a:xfrm>
        </p:spPr>
        <p:txBody>
          <a:bodyPr>
            <a:noAutofit/>
          </a:bodyPr>
          <a:lstStyle/>
          <a:p>
            <a:pPr algn="just">
              <a:buNone/>
            </a:pPr>
            <a:endParaRPr lang="en-US" sz="2400" dirty="0" smtClean="0"/>
          </a:p>
          <a:p>
            <a:pPr algn="just">
              <a:buNone/>
            </a:pPr>
            <a:r>
              <a:rPr lang="en-US" sz="3200" dirty="0" smtClean="0">
                <a:latin typeface="Times New Roman" pitchFamily="18" charset="0"/>
                <a:cs typeface="Times New Roman" pitchFamily="18" charset="0"/>
              </a:rPr>
              <a:t>Man </a:t>
            </a:r>
            <a:r>
              <a:rPr lang="en-US" sz="3200" dirty="0">
                <a:latin typeface="Times New Roman" pitchFamily="18" charset="0"/>
                <a:cs typeface="Times New Roman" pitchFamily="18" charset="0"/>
              </a:rPr>
              <a:t>and woman were </a:t>
            </a:r>
            <a:r>
              <a:rPr lang="en-US" sz="3200" b="1" dirty="0">
                <a:latin typeface="Times New Roman" pitchFamily="18" charset="0"/>
                <a:cs typeface="Times New Roman" pitchFamily="18" charset="0"/>
              </a:rPr>
              <a:t>made in the image of God </a:t>
            </a:r>
            <a:r>
              <a:rPr lang="en-US" sz="3200" dirty="0">
                <a:latin typeface="Times New Roman" pitchFamily="18" charset="0"/>
                <a:cs typeface="Times New Roman" pitchFamily="18" charset="0"/>
              </a:rPr>
              <a:t>with </a:t>
            </a:r>
            <a:r>
              <a:rPr lang="en-US" sz="3200" b="1" dirty="0">
                <a:latin typeface="Times New Roman" pitchFamily="18" charset="0"/>
                <a:cs typeface="Times New Roman" pitchFamily="18" charset="0"/>
              </a:rPr>
              <a:t>individuality</a:t>
            </a:r>
            <a:r>
              <a:rPr lang="en-US" sz="3200" dirty="0">
                <a:latin typeface="Times New Roman" pitchFamily="18" charset="0"/>
                <a:cs typeface="Times New Roman" pitchFamily="18" charset="0"/>
              </a:rPr>
              <a:t>, the </a:t>
            </a:r>
            <a:r>
              <a:rPr lang="en-US" sz="3200" b="1" dirty="0">
                <a:latin typeface="Times New Roman" pitchFamily="18" charset="0"/>
                <a:cs typeface="Times New Roman" pitchFamily="18" charset="0"/>
              </a:rPr>
              <a:t>power and freedom to think and to do</a:t>
            </a:r>
            <a:r>
              <a:rPr lang="en-US" sz="3200" dirty="0">
                <a:latin typeface="Times New Roman" pitchFamily="18" charset="0"/>
                <a:cs typeface="Times New Roman" pitchFamily="18" charset="0"/>
              </a:rPr>
              <a:t>. Though created free beings, each is an indivisible </a:t>
            </a:r>
            <a:r>
              <a:rPr lang="en-US" sz="3200" b="1" dirty="0">
                <a:latin typeface="Times New Roman" pitchFamily="18" charset="0"/>
                <a:cs typeface="Times New Roman" pitchFamily="18" charset="0"/>
              </a:rPr>
              <a:t>unity of body, mind, and spirit, dependent upon God for life </a:t>
            </a:r>
            <a:r>
              <a:rPr lang="en-US" sz="3200" dirty="0">
                <a:latin typeface="Times New Roman" pitchFamily="18" charset="0"/>
                <a:cs typeface="Times New Roman" pitchFamily="18" charset="0"/>
              </a:rPr>
              <a:t>and breath and all else. When our first parents </a:t>
            </a:r>
            <a:r>
              <a:rPr lang="en-US" sz="3200" b="1" dirty="0">
                <a:latin typeface="Times New Roman" pitchFamily="18" charset="0"/>
                <a:cs typeface="Times New Roman" pitchFamily="18" charset="0"/>
              </a:rPr>
              <a:t>disobeyed God, they denied their dependence upon Him</a:t>
            </a:r>
            <a:r>
              <a:rPr lang="en-US" sz="3200" dirty="0">
                <a:latin typeface="Times New Roman" pitchFamily="18" charset="0"/>
                <a:cs typeface="Times New Roman" pitchFamily="18" charset="0"/>
              </a:rPr>
              <a:t> and fell from their high position. The image of God in them was marred and they became subject to death. Their descendants share this </a:t>
            </a:r>
            <a:r>
              <a:rPr lang="en-US" sz="3200" b="1" dirty="0">
                <a:latin typeface="Times New Roman" pitchFamily="18" charset="0"/>
                <a:cs typeface="Times New Roman" pitchFamily="18" charset="0"/>
              </a:rPr>
              <a:t>fallen nature</a:t>
            </a:r>
            <a:r>
              <a:rPr lang="en-US" sz="3200" dirty="0">
                <a:latin typeface="Times New Roman" pitchFamily="18" charset="0"/>
                <a:cs typeface="Times New Roman" pitchFamily="18" charset="0"/>
              </a:rPr>
              <a:t> and its consequences. They are born with weaknesses and tendencies to evil. </a:t>
            </a:r>
          </a:p>
        </p:txBody>
      </p:sp>
      <p:sp>
        <p:nvSpPr>
          <p:cNvPr id="3" name="Title 2"/>
          <p:cNvSpPr>
            <a:spLocks noGrp="1"/>
          </p:cNvSpPr>
          <p:nvPr>
            <p:ph type="title"/>
          </p:nvPr>
        </p:nvSpPr>
        <p:spPr>
          <a:xfrm>
            <a:off x="457200" y="0"/>
            <a:ext cx="8229600" cy="1066800"/>
          </a:xfrm>
        </p:spPr>
        <p:txBody>
          <a:bodyPr>
            <a:normAutofit fontScale="90000"/>
          </a:bodyPr>
          <a:lstStyle/>
          <a:p>
            <a:r>
              <a:rPr lang="en-US" dirty="0" smtClean="0"/>
              <a:t/>
            </a:r>
            <a:br>
              <a:rPr lang="en-US" dirty="0" smtClean="0"/>
            </a:br>
            <a:r>
              <a:rPr lang="en-US" dirty="0" smtClean="0"/>
              <a:t>THE NATURE OF HUMANITY</a:t>
            </a:r>
            <a:endParaRPr lang="en-US" dirty="0"/>
          </a:p>
        </p:txBody>
      </p:sp>
    </p:spTree>
    <p:extLst>
      <p:ext uri="{BB962C8B-B14F-4D97-AF65-F5344CB8AC3E}">
        <p14:creationId xmlns:p14="http://schemas.microsoft.com/office/powerpoint/2010/main" val="24093821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685800"/>
            <a:ext cx="9144000" cy="6172200"/>
          </a:xfrm>
        </p:spPr>
        <p:txBody>
          <a:bodyPr>
            <a:noAutofit/>
          </a:bodyPr>
          <a:lstStyle/>
          <a:p>
            <a:pPr algn="just">
              <a:buNone/>
            </a:pPr>
            <a:r>
              <a:rPr lang="en-US" sz="3200" dirty="0" smtClean="0">
                <a:latin typeface="Times New Roman" pitchFamily="18" charset="0"/>
                <a:cs typeface="Times New Roman" pitchFamily="18" charset="0"/>
              </a:rPr>
              <a:t>But </a:t>
            </a:r>
            <a:r>
              <a:rPr lang="en-US" sz="3200" b="1" dirty="0">
                <a:latin typeface="Times New Roman" pitchFamily="18" charset="0"/>
                <a:cs typeface="Times New Roman" pitchFamily="18" charset="0"/>
              </a:rPr>
              <a:t>God in Christ reconciled the world to Himself and by His Spirit restores in penitent mortals the image of their Maker</a:t>
            </a:r>
            <a:r>
              <a:rPr lang="en-US" sz="3200" dirty="0">
                <a:latin typeface="Times New Roman" pitchFamily="18" charset="0"/>
                <a:cs typeface="Times New Roman" pitchFamily="18" charset="0"/>
              </a:rPr>
              <a:t>. Created for the glory of God, they are called to love Him and one another, and to care for their environment. </a:t>
            </a:r>
            <a:r>
              <a:rPr lang="en-US" sz="3200" dirty="0" smtClean="0">
                <a:latin typeface="Times New Roman" pitchFamily="18" charset="0"/>
                <a:cs typeface="Times New Roman" pitchFamily="18" charset="0"/>
              </a:rPr>
              <a:t>(</a:t>
            </a:r>
            <a:r>
              <a:rPr lang="en-US" sz="3200" dirty="0" smtClean="0">
                <a:latin typeface="Times New Roman" pitchFamily="18" charset="0"/>
                <a:cs typeface="Times New Roman" pitchFamily="18" charset="0"/>
                <a:hlinkClick r:id="rId2"/>
              </a:rPr>
              <a:t>Gen</a:t>
            </a:r>
            <a:r>
              <a:rPr lang="en-US" sz="3200" dirty="0">
                <a:latin typeface="Times New Roman" pitchFamily="18" charset="0"/>
                <a:cs typeface="Times New Roman" pitchFamily="18" charset="0"/>
                <a:hlinkClick r:id="rId2"/>
              </a:rPr>
              <a:t>. 1:26-28</a:t>
            </a:r>
            <a:r>
              <a:rPr lang="en-US" sz="3200" dirty="0">
                <a:latin typeface="Times New Roman" pitchFamily="18" charset="0"/>
                <a:cs typeface="Times New Roman" pitchFamily="18" charset="0"/>
              </a:rPr>
              <a:t>; </a:t>
            </a:r>
            <a:r>
              <a:rPr lang="en-US" sz="3200" dirty="0">
                <a:latin typeface="Times New Roman" pitchFamily="18" charset="0"/>
                <a:cs typeface="Times New Roman" pitchFamily="18" charset="0"/>
                <a:hlinkClick r:id="rId3"/>
              </a:rPr>
              <a:t>2:7</a:t>
            </a:r>
            <a:r>
              <a:rPr lang="en-US" sz="3200" dirty="0">
                <a:latin typeface="Times New Roman" pitchFamily="18" charset="0"/>
                <a:cs typeface="Times New Roman" pitchFamily="18" charset="0"/>
              </a:rPr>
              <a:t>, </a:t>
            </a:r>
            <a:r>
              <a:rPr lang="en-US" sz="3200" dirty="0">
                <a:latin typeface="Times New Roman" pitchFamily="18" charset="0"/>
                <a:cs typeface="Times New Roman" pitchFamily="18" charset="0"/>
                <a:hlinkClick r:id="rId4"/>
              </a:rPr>
              <a:t>15</a:t>
            </a:r>
            <a:r>
              <a:rPr lang="en-US" sz="3200" dirty="0">
                <a:latin typeface="Times New Roman" pitchFamily="18" charset="0"/>
                <a:cs typeface="Times New Roman" pitchFamily="18" charset="0"/>
              </a:rPr>
              <a:t>; </a:t>
            </a:r>
            <a:r>
              <a:rPr lang="en-US" sz="3200" dirty="0">
                <a:latin typeface="Times New Roman" pitchFamily="18" charset="0"/>
                <a:cs typeface="Times New Roman" pitchFamily="18" charset="0"/>
                <a:hlinkClick r:id="rId5"/>
              </a:rPr>
              <a:t>3</a:t>
            </a:r>
            <a:r>
              <a:rPr lang="en-US" sz="3200" dirty="0">
                <a:latin typeface="Times New Roman" pitchFamily="18" charset="0"/>
                <a:cs typeface="Times New Roman" pitchFamily="18" charset="0"/>
              </a:rPr>
              <a:t>; </a:t>
            </a:r>
            <a:r>
              <a:rPr lang="en-US" sz="3200" dirty="0">
                <a:latin typeface="Times New Roman" pitchFamily="18" charset="0"/>
                <a:cs typeface="Times New Roman" pitchFamily="18" charset="0"/>
                <a:hlinkClick r:id="rId6"/>
              </a:rPr>
              <a:t>Ps. 8:4-8</a:t>
            </a:r>
            <a:r>
              <a:rPr lang="en-US" sz="3200" dirty="0">
                <a:latin typeface="Times New Roman" pitchFamily="18" charset="0"/>
                <a:cs typeface="Times New Roman" pitchFamily="18" charset="0"/>
              </a:rPr>
              <a:t>; </a:t>
            </a:r>
            <a:r>
              <a:rPr lang="en-US" sz="3200" dirty="0">
                <a:latin typeface="Times New Roman" pitchFamily="18" charset="0"/>
                <a:cs typeface="Times New Roman" pitchFamily="18" charset="0"/>
                <a:hlinkClick r:id="rId7"/>
              </a:rPr>
              <a:t>51:5</a:t>
            </a:r>
            <a:r>
              <a:rPr lang="en-US" sz="3200" dirty="0">
                <a:latin typeface="Times New Roman" pitchFamily="18" charset="0"/>
                <a:cs typeface="Times New Roman" pitchFamily="18" charset="0"/>
              </a:rPr>
              <a:t>, </a:t>
            </a:r>
            <a:r>
              <a:rPr lang="en-US" sz="3200" dirty="0">
                <a:latin typeface="Times New Roman" pitchFamily="18" charset="0"/>
                <a:cs typeface="Times New Roman" pitchFamily="18" charset="0"/>
                <a:hlinkClick r:id="rId8"/>
              </a:rPr>
              <a:t>10</a:t>
            </a:r>
            <a:r>
              <a:rPr lang="en-US" sz="3200" dirty="0">
                <a:latin typeface="Times New Roman" pitchFamily="18" charset="0"/>
                <a:cs typeface="Times New Roman" pitchFamily="18" charset="0"/>
              </a:rPr>
              <a:t>; </a:t>
            </a:r>
            <a:r>
              <a:rPr lang="en-US" sz="3200" dirty="0">
                <a:latin typeface="Times New Roman" pitchFamily="18" charset="0"/>
                <a:cs typeface="Times New Roman" pitchFamily="18" charset="0"/>
                <a:hlinkClick r:id="rId9"/>
              </a:rPr>
              <a:t>58:3</a:t>
            </a:r>
            <a:r>
              <a:rPr lang="en-US" sz="3200" dirty="0">
                <a:latin typeface="Times New Roman" pitchFamily="18" charset="0"/>
                <a:cs typeface="Times New Roman" pitchFamily="18" charset="0"/>
              </a:rPr>
              <a:t>; </a:t>
            </a:r>
            <a:r>
              <a:rPr lang="en-US" sz="3200" dirty="0">
                <a:latin typeface="Times New Roman" pitchFamily="18" charset="0"/>
                <a:cs typeface="Times New Roman" pitchFamily="18" charset="0"/>
                <a:hlinkClick r:id="rId10"/>
              </a:rPr>
              <a:t>Jer. 17:9</a:t>
            </a:r>
            <a:r>
              <a:rPr lang="en-US" sz="3200" dirty="0">
                <a:latin typeface="Times New Roman" pitchFamily="18" charset="0"/>
                <a:cs typeface="Times New Roman" pitchFamily="18" charset="0"/>
              </a:rPr>
              <a:t>; </a:t>
            </a:r>
            <a:r>
              <a:rPr lang="en-US" sz="3200" dirty="0">
                <a:latin typeface="Times New Roman" pitchFamily="18" charset="0"/>
                <a:cs typeface="Times New Roman" pitchFamily="18" charset="0"/>
                <a:hlinkClick r:id="rId11"/>
              </a:rPr>
              <a:t>Acts 17:24-28</a:t>
            </a:r>
            <a:r>
              <a:rPr lang="en-US" sz="3200" dirty="0">
                <a:latin typeface="Times New Roman" pitchFamily="18" charset="0"/>
                <a:cs typeface="Times New Roman" pitchFamily="18" charset="0"/>
              </a:rPr>
              <a:t>; </a:t>
            </a:r>
            <a:r>
              <a:rPr lang="en-US" sz="3200" dirty="0">
                <a:latin typeface="Times New Roman" pitchFamily="18" charset="0"/>
                <a:cs typeface="Times New Roman" pitchFamily="18" charset="0"/>
                <a:hlinkClick r:id="rId12"/>
              </a:rPr>
              <a:t>Rom. 5:12-17</a:t>
            </a:r>
            <a:r>
              <a:rPr lang="en-US" sz="3200" dirty="0">
                <a:latin typeface="Times New Roman" pitchFamily="18" charset="0"/>
                <a:cs typeface="Times New Roman" pitchFamily="18" charset="0"/>
              </a:rPr>
              <a:t>; </a:t>
            </a:r>
            <a:r>
              <a:rPr lang="en-US" sz="3200" dirty="0">
                <a:latin typeface="Times New Roman" pitchFamily="18" charset="0"/>
                <a:cs typeface="Times New Roman" pitchFamily="18" charset="0"/>
                <a:hlinkClick r:id="rId13"/>
              </a:rPr>
              <a:t>2 Cor. 5:19</a:t>
            </a:r>
            <a:r>
              <a:rPr lang="en-US" sz="3200" dirty="0">
                <a:latin typeface="Times New Roman" pitchFamily="18" charset="0"/>
                <a:cs typeface="Times New Roman" pitchFamily="18" charset="0"/>
              </a:rPr>
              <a:t>,  </a:t>
            </a:r>
            <a:r>
              <a:rPr lang="en-US" sz="3200" dirty="0">
                <a:latin typeface="Times New Roman" pitchFamily="18" charset="0"/>
                <a:cs typeface="Times New Roman" pitchFamily="18" charset="0"/>
                <a:hlinkClick r:id="rId14"/>
              </a:rPr>
              <a:t>20</a:t>
            </a:r>
            <a:r>
              <a:rPr lang="en-US" sz="3200" dirty="0">
                <a:latin typeface="Times New Roman" pitchFamily="18" charset="0"/>
                <a:cs typeface="Times New Roman" pitchFamily="18" charset="0"/>
              </a:rPr>
              <a:t>; </a:t>
            </a:r>
            <a:r>
              <a:rPr lang="en-US" sz="3200" dirty="0">
                <a:latin typeface="Times New Roman" pitchFamily="18" charset="0"/>
                <a:cs typeface="Times New Roman" pitchFamily="18" charset="0"/>
                <a:hlinkClick r:id="rId15"/>
              </a:rPr>
              <a:t>Eph. 2:3</a:t>
            </a:r>
            <a:r>
              <a:rPr lang="en-US" sz="3200" dirty="0">
                <a:latin typeface="Times New Roman" pitchFamily="18" charset="0"/>
                <a:cs typeface="Times New Roman" pitchFamily="18" charset="0"/>
              </a:rPr>
              <a:t>; </a:t>
            </a:r>
            <a:r>
              <a:rPr lang="en-US" sz="3200" dirty="0">
                <a:latin typeface="Times New Roman" pitchFamily="18" charset="0"/>
                <a:cs typeface="Times New Roman" pitchFamily="18" charset="0"/>
                <a:hlinkClick r:id="rId16"/>
              </a:rPr>
              <a:t>1 Thess. 5:23</a:t>
            </a:r>
            <a:r>
              <a:rPr lang="en-US" sz="3200" dirty="0">
                <a:latin typeface="Times New Roman" pitchFamily="18" charset="0"/>
                <a:cs typeface="Times New Roman" pitchFamily="18" charset="0"/>
              </a:rPr>
              <a:t>; </a:t>
            </a:r>
            <a:r>
              <a:rPr lang="en-US" sz="3200" dirty="0">
                <a:latin typeface="Times New Roman" pitchFamily="18" charset="0"/>
                <a:cs typeface="Times New Roman" pitchFamily="18" charset="0"/>
                <a:hlinkClick r:id="rId17"/>
              </a:rPr>
              <a:t>1 John 3:4</a:t>
            </a:r>
            <a:r>
              <a:rPr lang="en-US" sz="3200" dirty="0">
                <a:latin typeface="Times New Roman" pitchFamily="18" charset="0"/>
                <a:cs typeface="Times New Roman" pitchFamily="18" charset="0"/>
              </a:rPr>
              <a:t>; </a:t>
            </a:r>
            <a:r>
              <a:rPr lang="en-US" sz="3200" dirty="0">
                <a:latin typeface="Times New Roman" pitchFamily="18" charset="0"/>
                <a:cs typeface="Times New Roman" pitchFamily="18" charset="0"/>
                <a:hlinkClick r:id="rId18"/>
              </a:rPr>
              <a:t>4:7</a:t>
            </a:r>
            <a:r>
              <a:rPr lang="en-US" sz="3200" dirty="0">
                <a:latin typeface="Times New Roman" pitchFamily="18" charset="0"/>
                <a:cs typeface="Times New Roman" pitchFamily="18" charset="0"/>
              </a:rPr>
              <a:t>, </a:t>
            </a:r>
            <a:r>
              <a:rPr lang="en-US" sz="3200" dirty="0">
                <a:latin typeface="Times New Roman" pitchFamily="18" charset="0"/>
                <a:cs typeface="Times New Roman" pitchFamily="18" charset="0"/>
                <a:hlinkClick r:id="rId19"/>
              </a:rPr>
              <a:t>8</a:t>
            </a:r>
            <a:r>
              <a:rPr lang="en-US" sz="3200" dirty="0">
                <a:latin typeface="Times New Roman" pitchFamily="18" charset="0"/>
                <a:cs typeface="Times New Roman" pitchFamily="18" charset="0"/>
              </a:rPr>
              <a:t>, </a:t>
            </a:r>
            <a:r>
              <a:rPr lang="en-US" sz="3200" dirty="0">
                <a:latin typeface="Times New Roman" pitchFamily="18" charset="0"/>
                <a:cs typeface="Times New Roman" pitchFamily="18" charset="0"/>
                <a:hlinkClick r:id="rId20"/>
              </a:rPr>
              <a:t>11</a:t>
            </a:r>
            <a:r>
              <a:rPr lang="en-US" sz="3200" dirty="0">
                <a:latin typeface="Times New Roman" pitchFamily="18" charset="0"/>
                <a:cs typeface="Times New Roman" pitchFamily="18" charset="0"/>
              </a:rPr>
              <a:t>, </a:t>
            </a:r>
            <a:r>
              <a:rPr lang="en-US" sz="3200" dirty="0">
                <a:latin typeface="Times New Roman" pitchFamily="18" charset="0"/>
                <a:cs typeface="Times New Roman" pitchFamily="18" charset="0"/>
                <a:hlinkClick r:id="rId21"/>
              </a:rPr>
              <a:t>20</a:t>
            </a:r>
            <a:r>
              <a:rPr lang="en-US" sz="3200" dirty="0">
                <a:latin typeface="Times New Roman" pitchFamily="18" charset="0"/>
                <a:cs typeface="Times New Roman" pitchFamily="18" charset="0"/>
              </a:rPr>
              <a:t>.)</a:t>
            </a:r>
          </a:p>
        </p:txBody>
      </p:sp>
      <p:sp>
        <p:nvSpPr>
          <p:cNvPr id="3" name="Title 2"/>
          <p:cNvSpPr>
            <a:spLocks noGrp="1"/>
          </p:cNvSpPr>
          <p:nvPr>
            <p:ph type="title"/>
          </p:nvPr>
        </p:nvSpPr>
        <p:spPr>
          <a:xfrm>
            <a:off x="457200" y="0"/>
            <a:ext cx="8229600" cy="762000"/>
          </a:xfrm>
        </p:spPr>
        <p:txBody>
          <a:bodyPr>
            <a:normAutofit/>
          </a:bodyPr>
          <a:lstStyle/>
          <a:p>
            <a:r>
              <a:rPr lang="en-US" dirty="0" smtClean="0"/>
              <a:t>THE NATURE OF HUMANITY</a:t>
            </a:r>
            <a:endParaRPr lang="en-US" dirty="0"/>
          </a:p>
        </p:txBody>
      </p:sp>
    </p:spTree>
    <p:extLst>
      <p:ext uri="{BB962C8B-B14F-4D97-AF65-F5344CB8AC3E}">
        <p14:creationId xmlns:p14="http://schemas.microsoft.com/office/powerpoint/2010/main" val="6424090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14400"/>
            <a:ext cx="9067800" cy="5943600"/>
          </a:xfrm>
        </p:spPr>
        <p:txBody>
          <a:bodyPr>
            <a:noAutofit/>
          </a:bodyPr>
          <a:lstStyle/>
          <a:p>
            <a:pPr algn="just">
              <a:buNone/>
            </a:pPr>
            <a:r>
              <a:rPr lang="en-GB" sz="2800" dirty="0" smtClean="0"/>
              <a:t>Creation </a:t>
            </a:r>
            <a:r>
              <a:rPr lang="en-GB" sz="2800" dirty="0"/>
              <a:t>is the handiwork of God. He declared all of it good (Gen. 1:31). The ethical views that certain aspects of creation are inherently bad are rejected. God created human in His own image (Gen. 1:26). This means: </a:t>
            </a:r>
            <a:endParaRPr lang="en-GB" sz="2800" dirty="0" smtClean="0"/>
          </a:p>
          <a:p>
            <a:pPr marL="109728" indent="0" algn="just">
              <a:buNone/>
            </a:pPr>
            <a:r>
              <a:rPr lang="en-GB" sz="2800" dirty="0" smtClean="0"/>
              <a:t>(1) humans </a:t>
            </a:r>
            <a:r>
              <a:rPr lang="en-GB" sz="2800" dirty="0"/>
              <a:t>are </a:t>
            </a:r>
            <a:r>
              <a:rPr lang="en-GB" sz="2800" b="1" dirty="0"/>
              <a:t>rational</a:t>
            </a:r>
            <a:r>
              <a:rPr lang="en-GB" sz="2800" dirty="0"/>
              <a:t> and moral beings (</a:t>
            </a:r>
            <a:r>
              <a:rPr lang="en-GB" sz="2800" b="1" dirty="0"/>
              <a:t>conscience</a:t>
            </a:r>
            <a:r>
              <a:rPr lang="en-GB" sz="2800" dirty="0"/>
              <a:t>); </a:t>
            </a:r>
            <a:endParaRPr lang="en-GB" sz="2800" dirty="0" smtClean="0"/>
          </a:p>
          <a:p>
            <a:pPr marL="109728" indent="0" algn="just">
              <a:buNone/>
            </a:pPr>
            <a:r>
              <a:rPr lang="en-GB" sz="2800" dirty="0" smtClean="0"/>
              <a:t>(2) humans </a:t>
            </a:r>
            <a:r>
              <a:rPr lang="en-GB" sz="2800" dirty="0"/>
              <a:t>have </a:t>
            </a:r>
            <a:r>
              <a:rPr lang="en-GB" sz="2800" b="1" dirty="0"/>
              <a:t>freedom of choice </a:t>
            </a:r>
            <a:r>
              <a:rPr lang="en-GB" sz="2400" dirty="0"/>
              <a:t>(Gen. 2:16-17);</a:t>
            </a:r>
            <a:r>
              <a:rPr lang="en-GB" sz="2800" dirty="0"/>
              <a:t> (3) genuine </a:t>
            </a:r>
            <a:r>
              <a:rPr lang="en-GB" sz="2800" b="1" dirty="0"/>
              <a:t>distinction between right/wrong</a:t>
            </a:r>
            <a:r>
              <a:rPr lang="en-GB" sz="2800" dirty="0"/>
              <a:t>; good and bad;</a:t>
            </a:r>
            <a:br>
              <a:rPr lang="en-GB" sz="2800" dirty="0"/>
            </a:br>
            <a:r>
              <a:rPr lang="en-GB" sz="2800" dirty="0"/>
              <a:t>(4) man has </a:t>
            </a:r>
            <a:r>
              <a:rPr lang="en-GB" sz="2800" b="1" dirty="0"/>
              <a:t>responsibility for making right decisions</a:t>
            </a:r>
            <a:r>
              <a:rPr lang="en-GB" sz="2800" dirty="0"/>
              <a:t> and acting ethically. </a:t>
            </a:r>
            <a:endParaRPr lang="en-US" sz="2800" dirty="0"/>
          </a:p>
        </p:txBody>
      </p:sp>
      <p:sp>
        <p:nvSpPr>
          <p:cNvPr id="3" name="Title 2"/>
          <p:cNvSpPr>
            <a:spLocks noGrp="1"/>
          </p:cNvSpPr>
          <p:nvPr>
            <p:ph type="title"/>
          </p:nvPr>
        </p:nvSpPr>
        <p:spPr>
          <a:xfrm>
            <a:off x="457200" y="274638"/>
            <a:ext cx="8229600" cy="639762"/>
          </a:xfrm>
        </p:spPr>
        <p:txBody>
          <a:bodyPr>
            <a:normAutofit fontScale="90000"/>
          </a:bodyPr>
          <a:lstStyle/>
          <a:p>
            <a:r>
              <a:rPr lang="en-US" dirty="0" smtClean="0"/>
              <a:t>CREATED IN THE IMAGE OF GOD</a:t>
            </a:r>
            <a:endParaRPr lang="en-US" dirty="0"/>
          </a:p>
        </p:txBody>
      </p:sp>
    </p:spTree>
    <p:extLst>
      <p:ext uri="{BB962C8B-B14F-4D97-AF65-F5344CB8AC3E}">
        <p14:creationId xmlns:p14="http://schemas.microsoft.com/office/powerpoint/2010/main" val="15686670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14400"/>
            <a:ext cx="9067800" cy="5943600"/>
          </a:xfrm>
        </p:spPr>
        <p:txBody>
          <a:bodyPr>
            <a:noAutofit/>
          </a:bodyPr>
          <a:lstStyle/>
          <a:p>
            <a:pPr algn="just"/>
            <a:r>
              <a:rPr lang="en-US" sz="2600" dirty="0" smtClean="0"/>
              <a:t>A </a:t>
            </a:r>
            <a:r>
              <a:rPr lang="en-US" sz="2600" dirty="0"/>
              <a:t>five pages double space typed </a:t>
            </a:r>
            <a:r>
              <a:rPr lang="en-US" sz="2600" dirty="0" smtClean="0"/>
              <a:t>(emailed) paper </a:t>
            </a:r>
            <a:r>
              <a:rPr lang="en-US" sz="2600" dirty="0"/>
              <a:t>on </a:t>
            </a:r>
            <a:r>
              <a:rPr lang="en-US" sz="2600" dirty="0" smtClean="0"/>
              <a:t>the following topics:</a:t>
            </a:r>
          </a:p>
          <a:p>
            <a:pPr algn="just"/>
            <a:r>
              <a:rPr lang="en-US" sz="2600" dirty="0" smtClean="0"/>
              <a:t>(1) The Trinity</a:t>
            </a:r>
            <a:r>
              <a:rPr lang="en-US" sz="2400" dirty="0" smtClean="0"/>
              <a:t> (2) </a:t>
            </a:r>
            <a:r>
              <a:rPr lang="en-US" sz="2600" dirty="0" smtClean="0"/>
              <a:t>The Creation (3) Experience of Salvation (4) The Remnant and Its Mission (5) </a:t>
            </a:r>
            <a:r>
              <a:rPr lang="en-US" sz="2400" dirty="0" smtClean="0"/>
              <a:t>The </a:t>
            </a:r>
            <a:r>
              <a:rPr lang="en-US" sz="2400" dirty="0"/>
              <a:t>Gift of Prophecy </a:t>
            </a:r>
            <a:r>
              <a:rPr lang="en-US" sz="2600" dirty="0" smtClean="0"/>
              <a:t>(</a:t>
            </a:r>
            <a:r>
              <a:rPr lang="en-US" sz="2600" dirty="0"/>
              <a:t>6</a:t>
            </a:r>
            <a:r>
              <a:rPr lang="en-US" sz="2600" dirty="0" smtClean="0"/>
              <a:t>) The Lord’s Supper (7) The Sabbath (8) Stewardship  (9) Marriage and the Family (10) </a:t>
            </a:r>
            <a:r>
              <a:rPr lang="en-US" sz="2400" dirty="0" smtClean="0"/>
              <a:t>Christ </a:t>
            </a:r>
            <a:r>
              <a:rPr lang="en-US" sz="2400" dirty="0"/>
              <a:t>Ministry in </a:t>
            </a:r>
            <a:r>
              <a:rPr lang="en-US" sz="2400" dirty="0" smtClean="0"/>
              <a:t>Heaven</a:t>
            </a:r>
            <a:r>
              <a:rPr lang="en-US" sz="2600" dirty="0" smtClean="0"/>
              <a:t>.</a:t>
            </a:r>
          </a:p>
          <a:p>
            <a:pPr algn="just"/>
            <a:r>
              <a:rPr lang="en-US" sz="2600" dirty="0" smtClean="0"/>
              <a:t>Describe </a:t>
            </a:r>
            <a:r>
              <a:rPr lang="en-US" sz="2600" dirty="0"/>
              <a:t>the </a:t>
            </a:r>
            <a:r>
              <a:rPr lang="en-US" sz="2600" dirty="0" smtClean="0"/>
              <a:t>topic/doctrine/teaching</a:t>
            </a:r>
            <a:r>
              <a:rPr lang="en-US" sz="2600" dirty="0"/>
              <a:t>.  </a:t>
            </a:r>
            <a:r>
              <a:rPr lang="en-US" sz="2600" dirty="0" smtClean="0"/>
              <a:t>Explore the topic based on the Bible and  reference books. Give </a:t>
            </a:r>
            <a:r>
              <a:rPr lang="en-US" sz="2600" dirty="0"/>
              <a:t>your </a:t>
            </a:r>
            <a:r>
              <a:rPr lang="en-US" sz="2600" dirty="0" smtClean="0"/>
              <a:t>reaction/evaluation &amp; conclusion with </a:t>
            </a:r>
            <a:r>
              <a:rPr lang="en-US" sz="2600" dirty="0"/>
              <a:t>reasons.  </a:t>
            </a:r>
            <a:r>
              <a:rPr lang="en-US" sz="2600" dirty="0" smtClean="0"/>
              <a:t>Give bibliography</a:t>
            </a:r>
            <a:r>
              <a:rPr lang="en-US" sz="2600" dirty="0"/>
              <a:t>.  Submit to </a:t>
            </a:r>
            <a:r>
              <a:rPr lang="en-US" sz="2600" u="sng" dirty="0" smtClean="0">
                <a:hlinkClick r:id="rId2"/>
              </a:rPr>
              <a:t>niyonagizej@aua.ac.ke</a:t>
            </a:r>
            <a:endParaRPr lang="en-US" sz="2600" u="sng" dirty="0" smtClean="0"/>
          </a:p>
          <a:p>
            <a:pPr algn="just"/>
            <a:r>
              <a:rPr lang="en-US" sz="2600" dirty="0" smtClean="0"/>
              <a:t>Each group to be made of 11 students</a:t>
            </a:r>
          </a:p>
          <a:p>
            <a:pPr algn="just"/>
            <a:r>
              <a:rPr lang="en-US" sz="2600" dirty="0" smtClean="0"/>
              <a:t>Each group to give its identifications</a:t>
            </a:r>
          </a:p>
          <a:p>
            <a:pPr algn="just"/>
            <a:r>
              <a:rPr lang="en-US" sz="2600" dirty="0" smtClean="0"/>
              <a:t>Class Presentations Starting: </a:t>
            </a:r>
            <a:r>
              <a:rPr lang="en-US" sz="2600" dirty="0" smtClean="0"/>
              <a:t>March 1.</a:t>
            </a:r>
            <a:endParaRPr lang="en-GB" sz="2600" dirty="0"/>
          </a:p>
        </p:txBody>
      </p:sp>
      <p:sp>
        <p:nvSpPr>
          <p:cNvPr id="3" name="Title 2"/>
          <p:cNvSpPr>
            <a:spLocks noGrp="1"/>
          </p:cNvSpPr>
          <p:nvPr>
            <p:ph type="title"/>
          </p:nvPr>
        </p:nvSpPr>
        <p:spPr>
          <a:xfrm>
            <a:off x="0" y="0"/>
            <a:ext cx="9067800" cy="1066800"/>
          </a:xfrm>
        </p:spPr>
        <p:txBody>
          <a:bodyPr>
            <a:noAutofit/>
          </a:bodyPr>
          <a:lstStyle/>
          <a:p>
            <a:r>
              <a:rPr lang="en-US" sz="3600" dirty="0" smtClean="0"/>
              <a:t>ASSIGNMENT 1: TOPICS FOR CLASS PRESENTATION</a:t>
            </a:r>
            <a:endParaRPr lang="en-US" sz="3600" dirty="0"/>
          </a:p>
        </p:txBody>
      </p:sp>
    </p:spTree>
    <p:extLst>
      <p:ext uri="{BB962C8B-B14F-4D97-AF65-F5344CB8AC3E}">
        <p14:creationId xmlns:p14="http://schemas.microsoft.com/office/powerpoint/2010/main" val="13111493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1"/>
            <a:ext cx="8077200" cy="1524000"/>
          </a:xfrm>
        </p:spPr>
        <p:txBody>
          <a:bodyPr>
            <a:normAutofit fontScale="90000"/>
          </a:bodyPr>
          <a:lstStyle/>
          <a:p>
            <a:pPr algn="ct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sz="6000" dirty="0" smtClean="0"/>
              <a:t>UNIT THREE</a:t>
            </a:r>
            <a:r>
              <a:rPr lang="en-US" dirty="0" smtClean="0"/>
              <a:t> </a:t>
            </a:r>
            <a:r>
              <a:rPr lang="en-US" dirty="0"/>
              <a:t/>
            </a:r>
            <a:br>
              <a:rPr lang="en-US" dirty="0"/>
            </a:br>
            <a:r>
              <a:rPr lang="en-US" dirty="0"/>
              <a:t>  </a:t>
            </a:r>
          </a:p>
        </p:txBody>
      </p:sp>
      <p:sp>
        <p:nvSpPr>
          <p:cNvPr id="3" name="Subtitle 2"/>
          <p:cNvSpPr>
            <a:spLocks noGrp="1"/>
          </p:cNvSpPr>
          <p:nvPr>
            <p:ph type="subTitle" idx="1"/>
          </p:nvPr>
        </p:nvSpPr>
        <p:spPr>
          <a:xfrm>
            <a:off x="685800" y="2971800"/>
            <a:ext cx="7772400" cy="1600201"/>
          </a:xfrm>
        </p:spPr>
        <p:txBody>
          <a:bodyPr>
            <a:normAutofit/>
          </a:bodyPr>
          <a:lstStyle/>
          <a:p>
            <a:pPr algn="ctr"/>
            <a:r>
              <a:rPr lang="en-US" sz="4800" b="1" dirty="0" smtClean="0">
                <a:latin typeface="Times New Roman" pitchFamily="18" charset="0"/>
                <a:cs typeface="Times New Roman" pitchFamily="18" charset="0"/>
              </a:rPr>
              <a:t>THE DOCTRINE OF SALVATION </a:t>
            </a:r>
          </a:p>
          <a:p>
            <a:endParaRPr lang="en-US" dirty="0"/>
          </a:p>
        </p:txBody>
      </p:sp>
    </p:spTree>
    <p:extLst>
      <p:ext uri="{BB962C8B-B14F-4D97-AF65-F5344CB8AC3E}">
        <p14:creationId xmlns:p14="http://schemas.microsoft.com/office/powerpoint/2010/main" val="30548461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274639"/>
            <a:ext cx="8229600" cy="868362"/>
          </a:xfrm>
        </p:spPr>
        <p:txBody>
          <a:bodyPr>
            <a:normAutofit/>
          </a:bodyPr>
          <a:lstStyle/>
          <a:p>
            <a:r>
              <a:rPr lang="en-US" b="1" dirty="0" smtClean="0"/>
              <a:t>Course Description/Objectives</a:t>
            </a:r>
            <a:endParaRPr lang="en-US" dirty="0" smtClean="0"/>
          </a:p>
        </p:txBody>
      </p:sp>
      <p:sp>
        <p:nvSpPr>
          <p:cNvPr id="3075" name="Content Placeholder 2"/>
          <p:cNvSpPr>
            <a:spLocks noGrp="1"/>
          </p:cNvSpPr>
          <p:nvPr>
            <p:ph idx="1"/>
          </p:nvPr>
        </p:nvSpPr>
        <p:spPr>
          <a:xfrm>
            <a:off x="0" y="1219200"/>
            <a:ext cx="9067800" cy="5562600"/>
          </a:xfrm>
        </p:spPr>
        <p:txBody>
          <a:bodyPr>
            <a:normAutofit/>
          </a:bodyPr>
          <a:lstStyle/>
          <a:p>
            <a:pPr algn="just"/>
            <a:endParaRPr lang="en-US" dirty="0" smtClean="0"/>
          </a:p>
          <a:p>
            <a:pPr algn="just"/>
            <a:r>
              <a:rPr lang="en-US" dirty="0" smtClean="0"/>
              <a:t>The Doctrines of Church (Church, Remnant and Its Mission, Baptism, Lord’s Supper, Spiritual Gifts and Ministries, Gift of Prophecy), the Doctrine of Christian Life (the Law of God, Sabbath, Stewardship, Christian Behavior, Marriage and the Family), the Doctrine of Last Things (Christ Ministry in Heaven, Second Coming of Jesus, Death and Resurrection, Millennium and End of Sin, New Earth).</a:t>
            </a:r>
          </a:p>
          <a:p>
            <a:endParaRPr lang="en-US" dirty="0" smtClean="0"/>
          </a:p>
        </p:txBody>
      </p:sp>
    </p:spTree>
    <p:extLst>
      <p:ext uri="{BB962C8B-B14F-4D97-AF65-F5344CB8AC3E}">
        <p14:creationId xmlns:p14="http://schemas.microsoft.com/office/powerpoint/2010/main" val="4273127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14400"/>
            <a:ext cx="9067800" cy="5943600"/>
          </a:xfrm>
        </p:spPr>
        <p:txBody>
          <a:bodyPr>
            <a:noAutofit/>
          </a:bodyPr>
          <a:lstStyle/>
          <a:p>
            <a:pPr algn="just"/>
            <a:r>
              <a:rPr lang="en-US" dirty="0"/>
              <a:t>All humanity is now involved in a great controversy between </a:t>
            </a:r>
            <a:r>
              <a:rPr lang="en-US" b="1" dirty="0"/>
              <a:t>Christ and Satan</a:t>
            </a:r>
            <a:r>
              <a:rPr lang="en-US" dirty="0"/>
              <a:t> regarding the </a:t>
            </a:r>
            <a:r>
              <a:rPr lang="en-US" b="1" dirty="0"/>
              <a:t>character</a:t>
            </a:r>
            <a:r>
              <a:rPr lang="en-US" dirty="0"/>
              <a:t> of God, His </a:t>
            </a:r>
            <a:r>
              <a:rPr lang="en-US" b="1" dirty="0"/>
              <a:t>law</a:t>
            </a:r>
            <a:r>
              <a:rPr lang="en-US" dirty="0"/>
              <a:t>, and His </a:t>
            </a:r>
            <a:r>
              <a:rPr lang="en-US" b="1" dirty="0"/>
              <a:t>sovereignty</a:t>
            </a:r>
            <a:r>
              <a:rPr lang="en-US" dirty="0"/>
              <a:t> over the universe. This conflict originated in heaven when a created being, endowed with </a:t>
            </a:r>
            <a:r>
              <a:rPr lang="en-US" b="1" dirty="0"/>
              <a:t>freedom of choice</a:t>
            </a:r>
            <a:r>
              <a:rPr lang="en-US" dirty="0"/>
              <a:t>, in self-exaltation became Satan, God’s adversary, and led into rebellion a portion of the angels. He introduced </a:t>
            </a:r>
            <a:r>
              <a:rPr lang="en-US" b="1" dirty="0"/>
              <a:t>the spirit of rebellion</a:t>
            </a:r>
            <a:r>
              <a:rPr lang="en-US" dirty="0"/>
              <a:t> into this world when he led Adam and Eve into sin. This human sin resulted in the </a:t>
            </a:r>
            <a:r>
              <a:rPr lang="en-US" b="1" dirty="0"/>
              <a:t>distortion of the image of God </a:t>
            </a:r>
            <a:r>
              <a:rPr lang="en-US" dirty="0"/>
              <a:t>in humanity, the disordering of the created world, and its </a:t>
            </a:r>
            <a:r>
              <a:rPr lang="en-US" dirty="0" smtClean="0"/>
              <a:t>devastation </a:t>
            </a:r>
            <a:r>
              <a:rPr lang="en-US" dirty="0"/>
              <a:t>at the time of the global </a:t>
            </a:r>
            <a:r>
              <a:rPr lang="en-US" dirty="0" smtClean="0"/>
              <a:t>flood. </a:t>
            </a:r>
            <a:r>
              <a:rPr lang="en-US" dirty="0" smtClean="0">
                <a:solidFill>
                  <a:srgbClr val="FF0000"/>
                </a:solidFill>
              </a:rPr>
              <a:t>Revelation 12:4-9</a:t>
            </a:r>
            <a:r>
              <a:rPr lang="en-US" dirty="0" smtClean="0"/>
              <a:t>; </a:t>
            </a:r>
            <a:r>
              <a:rPr lang="en-US" u="sng" dirty="0" smtClean="0">
                <a:hlinkClick r:id="rId2"/>
              </a:rPr>
              <a:t>Genesis</a:t>
            </a:r>
            <a:r>
              <a:rPr lang="en-US" u="sng" dirty="0">
                <a:hlinkClick r:id="rId2"/>
              </a:rPr>
              <a:t> 1-11</a:t>
            </a:r>
            <a:r>
              <a:rPr lang="en-US" dirty="0"/>
              <a:t>. </a:t>
            </a:r>
            <a:endParaRPr lang="en-GB" dirty="0"/>
          </a:p>
        </p:txBody>
      </p:sp>
      <p:sp>
        <p:nvSpPr>
          <p:cNvPr id="3" name="Title 2"/>
          <p:cNvSpPr>
            <a:spLocks noGrp="1"/>
          </p:cNvSpPr>
          <p:nvPr>
            <p:ph type="title"/>
          </p:nvPr>
        </p:nvSpPr>
        <p:spPr>
          <a:xfrm>
            <a:off x="0" y="0"/>
            <a:ext cx="9067800" cy="1066800"/>
          </a:xfrm>
        </p:spPr>
        <p:txBody>
          <a:bodyPr>
            <a:noAutofit/>
          </a:bodyPr>
          <a:lstStyle/>
          <a:p>
            <a:r>
              <a:rPr lang="en-US" sz="3600" dirty="0" smtClean="0"/>
              <a:t>THE GREAT CONTROVERSY</a:t>
            </a:r>
            <a:endParaRPr lang="en-US" sz="3600" dirty="0"/>
          </a:p>
        </p:txBody>
      </p:sp>
    </p:spTree>
    <p:extLst>
      <p:ext uri="{BB962C8B-B14F-4D97-AF65-F5344CB8AC3E}">
        <p14:creationId xmlns:p14="http://schemas.microsoft.com/office/powerpoint/2010/main" val="11196698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14400"/>
            <a:ext cx="9067800" cy="5943600"/>
          </a:xfrm>
        </p:spPr>
        <p:txBody>
          <a:bodyPr>
            <a:noAutofit/>
          </a:bodyPr>
          <a:lstStyle/>
          <a:p>
            <a:pPr algn="just"/>
            <a:r>
              <a:rPr lang="en-US" sz="2800" dirty="0" smtClean="0"/>
              <a:t>Observed </a:t>
            </a:r>
            <a:r>
              <a:rPr lang="en-US" sz="2800" dirty="0"/>
              <a:t>by the whole creation, this world became the arena of the universal conflict, out of which the </a:t>
            </a:r>
            <a:r>
              <a:rPr lang="en-US" sz="2800" b="1" dirty="0"/>
              <a:t>God of love</a:t>
            </a:r>
            <a:r>
              <a:rPr lang="en-US" sz="2800" dirty="0"/>
              <a:t> will ultimately be vindicated. To assist His people in this controversy, </a:t>
            </a:r>
            <a:r>
              <a:rPr lang="en-US" sz="2800" b="1" dirty="0"/>
              <a:t>Christ sends the Holy Spirit and the loyal angels to guide, protect, and sustain them in the way of salvation</a:t>
            </a:r>
            <a:r>
              <a:rPr lang="en-US" sz="2800" dirty="0"/>
              <a:t>. (</a:t>
            </a:r>
            <a:r>
              <a:rPr lang="en-US" sz="2800" dirty="0">
                <a:hlinkClick r:id="rId2"/>
              </a:rPr>
              <a:t>Gen. 3</a:t>
            </a:r>
            <a:r>
              <a:rPr lang="en-US" sz="2800" dirty="0"/>
              <a:t>; </a:t>
            </a:r>
            <a:r>
              <a:rPr lang="en-US" sz="2800" dirty="0">
                <a:hlinkClick r:id="rId3"/>
              </a:rPr>
              <a:t>6-8</a:t>
            </a:r>
            <a:r>
              <a:rPr lang="en-US" sz="2800" dirty="0"/>
              <a:t>; </a:t>
            </a:r>
            <a:r>
              <a:rPr lang="en-US" sz="2800" dirty="0">
                <a:hlinkClick r:id="rId4"/>
              </a:rPr>
              <a:t>Job 1:6-12</a:t>
            </a:r>
            <a:r>
              <a:rPr lang="en-US" sz="2800" dirty="0"/>
              <a:t>; </a:t>
            </a:r>
            <a:r>
              <a:rPr lang="en-US" sz="2800" dirty="0">
                <a:hlinkClick r:id="rId5"/>
              </a:rPr>
              <a:t>Isa. 14:12-14</a:t>
            </a:r>
            <a:r>
              <a:rPr lang="en-US" sz="2800" dirty="0"/>
              <a:t>; </a:t>
            </a:r>
            <a:r>
              <a:rPr lang="en-US" sz="2800" dirty="0">
                <a:hlinkClick r:id="rId6"/>
              </a:rPr>
              <a:t>Ezek. 28:12-18</a:t>
            </a:r>
            <a:r>
              <a:rPr lang="en-US" sz="2800" dirty="0"/>
              <a:t>; </a:t>
            </a:r>
            <a:r>
              <a:rPr lang="en-US" sz="2800" dirty="0">
                <a:hlinkClick r:id="rId7"/>
              </a:rPr>
              <a:t>Rom. 1:19-32</a:t>
            </a:r>
            <a:r>
              <a:rPr lang="en-US" sz="2800" dirty="0"/>
              <a:t>; </a:t>
            </a:r>
            <a:r>
              <a:rPr lang="en-US" sz="2800" dirty="0">
                <a:hlinkClick r:id="rId8"/>
              </a:rPr>
              <a:t>3:4</a:t>
            </a:r>
            <a:r>
              <a:rPr lang="en-US" sz="2800" dirty="0"/>
              <a:t>; </a:t>
            </a:r>
            <a:r>
              <a:rPr lang="en-US" sz="2800" dirty="0">
                <a:hlinkClick r:id="rId9"/>
              </a:rPr>
              <a:t>5:12-21</a:t>
            </a:r>
            <a:r>
              <a:rPr lang="en-US" sz="2800" dirty="0"/>
              <a:t>; </a:t>
            </a:r>
            <a:r>
              <a:rPr lang="en-US" sz="2800" dirty="0">
                <a:hlinkClick r:id="rId10"/>
              </a:rPr>
              <a:t>8:19-22</a:t>
            </a:r>
            <a:r>
              <a:rPr lang="en-US" sz="2800" dirty="0"/>
              <a:t>; </a:t>
            </a:r>
            <a:r>
              <a:rPr lang="en-US" sz="2800" dirty="0">
                <a:hlinkClick r:id="rId11"/>
              </a:rPr>
              <a:t>1 Cor. 4:9</a:t>
            </a:r>
            <a:r>
              <a:rPr lang="en-US" sz="2800" dirty="0"/>
              <a:t>; </a:t>
            </a:r>
            <a:r>
              <a:rPr lang="en-US" sz="2800" dirty="0">
                <a:hlinkClick r:id="rId12"/>
              </a:rPr>
              <a:t>Heb. 1:14</a:t>
            </a:r>
            <a:r>
              <a:rPr lang="en-US" sz="2800" dirty="0"/>
              <a:t>; </a:t>
            </a:r>
            <a:r>
              <a:rPr lang="en-US" sz="2800" dirty="0">
                <a:hlinkClick r:id="rId13"/>
              </a:rPr>
              <a:t>1 Peter 5:8</a:t>
            </a:r>
            <a:r>
              <a:rPr lang="en-US" sz="2800" dirty="0"/>
              <a:t>; </a:t>
            </a:r>
            <a:r>
              <a:rPr lang="en-US" sz="2800" dirty="0">
                <a:hlinkClick r:id="rId14"/>
              </a:rPr>
              <a:t>2 Peter 3:6</a:t>
            </a:r>
            <a:r>
              <a:rPr lang="en-US" sz="2800" dirty="0"/>
              <a:t>; </a:t>
            </a:r>
            <a:r>
              <a:rPr lang="en-US" sz="2800" dirty="0">
                <a:hlinkClick r:id="rId15"/>
              </a:rPr>
              <a:t>Rev. 12:4-9</a:t>
            </a:r>
            <a:r>
              <a:rPr lang="en-US" sz="2800" dirty="0"/>
              <a:t>.)</a:t>
            </a:r>
            <a:endParaRPr lang="en-GB" sz="2800" dirty="0"/>
          </a:p>
        </p:txBody>
      </p:sp>
      <p:sp>
        <p:nvSpPr>
          <p:cNvPr id="3" name="Title 2"/>
          <p:cNvSpPr>
            <a:spLocks noGrp="1"/>
          </p:cNvSpPr>
          <p:nvPr>
            <p:ph type="title"/>
          </p:nvPr>
        </p:nvSpPr>
        <p:spPr>
          <a:xfrm>
            <a:off x="0" y="0"/>
            <a:ext cx="9067800" cy="1066800"/>
          </a:xfrm>
        </p:spPr>
        <p:txBody>
          <a:bodyPr>
            <a:noAutofit/>
          </a:bodyPr>
          <a:lstStyle/>
          <a:p>
            <a:r>
              <a:rPr lang="en-US" sz="3600" dirty="0" smtClean="0"/>
              <a:t>THE GREAT CONTROVERSY</a:t>
            </a:r>
            <a:endParaRPr lang="en-US" sz="3600" dirty="0"/>
          </a:p>
        </p:txBody>
      </p:sp>
    </p:spTree>
    <p:extLst>
      <p:ext uri="{BB962C8B-B14F-4D97-AF65-F5344CB8AC3E}">
        <p14:creationId xmlns:p14="http://schemas.microsoft.com/office/powerpoint/2010/main" val="20911844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14400"/>
            <a:ext cx="9067800" cy="5943600"/>
          </a:xfrm>
        </p:spPr>
        <p:txBody>
          <a:bodyPr>
            <a:noAutofit/>
          </a:bodyPr>
          <a:lstStyle/>
          <a:p>
            <a:endParaRPr lang="en-US" altLang="en-US" sz="2800" dirty="0" smtClean="0">
              <a:ea typeface="ＭＳ Ｐゴシック" pitchFamily="34" charset="-128"/>
            </a:endParaRPr>
          </a:p>
          <a:p>
            <a:r>
              <a:rPr lang="en-US" altLang="en-US" sz="2800" dirty="0" smtClean="0">
                <a:ea typeface="ＭＳ Ｐゴシック" pitchFamily="34" charset="-128"/>
              </a:rPr>
              <a:t>"</a:t>
            </a:r>
            <a:r>
              <a:rPr lang="en-US" altLang="en-US" sz="2800" dirty="0">
                <a:ea typeface="ＭＳ Ｐゴシック" pitchFamily="34" charset="-128"/>
              </a:rPr>
              <a:t>God is love" 1 John 4:16. </a:t>
            </a:r>
            <a:r>
              <a:rPr lang="en-US" altLang="en-US" sz="2800" b="1" dirty="0">
                <a:ea typeface="ＭＳ Ｐゴシック" pitchFamily="34" charset="-128"/>
              </a:rPr>
              <a:t>His nature, His law, is love</a:t>
            </a:r>
            <a:r>
              <a:rPr lang="en-US" altLang="en-US" sz="2800" dirty="0">
                <a:ea typeface="ＭＳ Ｐゴシック" pitchFamily="34" charset="-128"/>
              </a:rPr>
              <a:t>. It ever has been; it ever will be – </a:t>
            </a:r>
            <a:r>
              <a:rPr lang="en-US" altLang="en-US" sz="2800" dirty="0" smtClean="0">
                <a:ea typeface="ＭＳ Ｐゴシック" pitchFamily="34" charset="-128"/>
              </a:rPr>
              <a:t>1 </a:t>
            </a:r>
            <a:r>
              <a:rPr lang="en-US" altLang="en-US" sz="2800" dirty="0" err="1">
                <a:ea typeface="ＭＳ Ｐゴシック" pitchFamily="34" charset="-128"/>
              </a:rPr>
              <a:t>Jn</a:t>
            </a:r>
            <a:r>
              <a:rPr lang="en-US" altLang="en-US" sz="2800" dirty="0">
                <a:ea typeface="ＭＳ Ｐゴシック" pitchFamily="34" charset="-128"/>
              </a:rPr>
              <a:t> 4:8</a:t>
            </a:r>
          </a:p>
          <a:p>
            <a:r>
              <a:rPr lang="en-US" altLang="en-US" sz="2800" dirty="0">
                <a:ea typeface="ＭＳ Ｐゴシック" pitchFamily="34" charset="-128"/>
              </a:rPr>
              <a:t>Every manifestation of creative power is an expression of infinite </a:t>
            </a:r>
            <a:r>
              <a:rPr lang="en-US" altLang="en-US" sz="2800" dirty="0" smtClean="0">
                <a:ea typeface="ＭＳ Ｐゴシック" pitchFamily="34" charset="-128"/>
              </a:rPr>
              <a:t>love.</a:t>
            </a:r>
          </a:p>
          <a:p>
            <a:r>
              <a:rPr lang="en-US" altLang="en-US" sz="2800" b="1" dirty="0">
                <a:latin typeface="Georgia" pitchFamily="18" charset="0"/>
                <a:ea typeface="ＭＳ Ｐゴシック" pitchFamily="34" charset="-128"/>
              </a:rPr>
              <a:t>Love &amp; Law </a:t>
            </a:r>
            <a:r>
              <a:rPr lang="en-US" altLang="en-US" sz="2800" b="1" dirty="0" smtClean="0">
                <a:latin typeface="Georgia" pitchFamily="18" charset="0"/>
                <a:ea typeface="ＭＳ Ｐゴシック" pitchFamily="34" charset="-128"/>
              </a:rPr>
              <a:t>are the foundations of God’s kingdom</a:t>
            </a:r>
            <a:r>
              <a:rPr lang="en-US" altLang="en-US" sz="2800" dirty="0" smtClean="0">
                <a:latin typeface="Georgia" pitchFamily="18" charset="0"/>
                <a:ea typeface="ＭＳ Ｐゴシック" pitchFamily="34" charset="-128"/>
              </a:rPr>
              <a:t>.</a:t>
            </a:r>
            <a:endParaRPr lang="en-US" altLang="en-US" sz="2800" dirty="0" smtClean="0">
              <a:ea typeface="ＭＳ Ｐゴシック" pitchFamily="34" charset="-128"/>
            </a:endParaRPr>
          </a:p>
          <a:p>
            <a:r>
              <a:rPr lang="en-US" altLang="en-US" sz="2800" dirty="0" smtClean="0">
                <a:ea typeface="ＭＳ Ｐゴシック" pitchFamily="34" charset="-128"/>
              </a:rPr>
              <a:t>The </a:t>
            </a:r>
            <a:r>
              <a:rPr lang="en-US" altLang="en-US" sz="2800" dirty="0">
                <a:ea typeface="ＭＳ Ｐゴシック" pitchFamily="34" charset="-128"/>
              </a:rPr>
              <a:t>law of love being the foundation of the government of </a:t>
            </a:r>
            <a:r>
              <a:rPr lang="en-US" altLang="en-US" sz="2800" dirty="0" smtClean="0">
                <a:ea typeface="ＭＳ Ｐゴシック" pitchFamily="34" charset="-128"/>
              </a:rPr>
              <a:t>God.</a:t>
            </a:r>
            <a:endParaRPr lang="en-US" altLang="en-US" sz="2800" dirty="0">
              <a:ea typeface="ＭＳ Ｐゴシック" pitchFamily="34" charset="-128"/>
            </a:endParaRPr>
          </a:p>
          <a:p>
            <a:r>
              <a:rPr lang="en-US" altLang="en-US" sz="2800" dirty="0">
                <a:ea typeface="ＭＳ Ｐゴシック" pitchFamily="34" charset="-128"/>
              </a:rPr>
              <a:t>The happiness of all intelligent beings depends upon their perfect accord with its great principles of </a:t>
            </a:r>
            <a:r>
              <a:rPr lang="en-US" altLang="en-US" sz="2800" dirty="0" smtClean="0">
                <a:ea typeface="ＭＳ Ｐゴシック" pitchFamily="34" charset="-128"/>
              </a:rPr>
              <a:t>righteousness.</a:t>
            </a:r>
            <a:endParaRPr lang="en-US" altLang="en-US" sz="2800" dirty="0">
              <a:ea typeface="ＭＳ Ｐゴシック" pitchFamily="34" charset="-128"/>
            </a:endParaRPr>
          </a:p>
          <a:p>
            <a:endParaRPr lang="en-US" altLang="en-US" sz="2800" b="1" dirty="0" smtClean="0">
              <a:latin typeface="Georgia" pitchFamily="18" charset="0"/>
              <a:ea typeface="ＭＳ Ｐゴシック" pitchFamily="34" charset="-128"/>
            </a:endParaRPr>
          </a:p>
          <a:p>
            <a:endParaRPr lang="en-US" altLang="en-US" sz="2800" dirty="0">
              <a:ea typeface="ＭＳ Ｐゴシック" pitchFamily="34" charset="-128"/>
            </a:endParaRPr>
          </a:p>
          <a:p>
            <a:pPr algn="just"/>
            <a:endParaRPr lang="en-GB" sz="2800" dirty="0"/>
          </a:p>
        </p:txBody>
      </p:sp>
      <p:sp>
        <p:nvSpPr>
          <p:cNvPr id="3" name="Title 2"/>
          <p:cNvSpPr>
            <a:spLocks noGrp="1"/>
          </p:cNvSpPr>
          <p:nvPr>
            <p:ph type="title"/>
          </p:nvPr>
        </p:nvSpPr>
        <p:spPr>
          <a:xfrm>
            <a:off x="0" y="0"/>
            <a:ext cx="9067800" cy="1066800"/>
          </a:xfrm>
        </p:spPr>
        <p:txBody>
          <a:bodyPr>
            <a:noAutofit/>
          </a:bodyPr>
          <a:lstStyle/>
          <a:p>
            <a:r>
              <a:rPr lang="en-US" sz="2800" dirty="0" smtClean="0"/>
              <a:t>THE GREAT CONTROVERSY: </a:t>
            </a:r>
            <a:br>
              <a:rPr lang="en-US" sz="2800" dirty="0" smtClean="0"/>
            </a:br>
            <a:r>
              <a:rPr lang="en-US" altLang="en-US" sz="2800" dirty="0" smtClean="0">
                <a:latin typeface="Georgia" pitchFamily="18" charset="0"/>
                <a:ea typeface="ＭＳ Ｐゴシック" pitchFamily="34" charset="-128"/>
              </a:rPr>
              <a:t>What </a:t>
            </a:r>
            <a:r>
              <a:rPr lang="en-US" altLang="en-US" sz="2800" dirty="0">
                <a:latin typeface="Georgia" pitchFamily="18" charset="0"/>
                <a:ea typeface="ＭＳ Ｐゴシック" pitchFamily="34" charset="-128"/>
              </a:rPr>
              <a:t>God is All </a:t>
            </a:r>
            <a:r>
              <a:rPr lang="en-US" altLang="en-US" sz="2800" dirty="0" smtClean="0">
                <a:latin typeface="Georgia" pitchFamily="18" charset="0"/>
                <a:ea typeface="ＭＳ Ｐゴシック" pitchFamily="34" charset="-128"/>
              </a:rPr>
              <a:t>About – 1 John 4:8</a:t>
            </a:r>
            <a:endParaRPr lang="en-US" sz="2800" dirty="0"/>
          </a:p>
        </p:txBody>
      </p:sp>
    </p:spTree>
    <p:extLst>
      <p:ext uri="{BB962C8B-B14F-4D97-AF65-F5344CB8AC3E}">
        <p14:creationId xmlns:p14="http://schemas.microsoft.com/office/powerpoint/2010/main" val="38518745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14400"/>
            <a:ext cx="9067800" cy="5943600"/>
          </a:xfrm>
        </p:spPr>
        <p:txBody>
          <a:bodyPr>
            <a:noAutofit/>
          </a:bodyPr>
          <a:lstStyle/>
          <a:p>
            <a:endParaRPr lang="en-US" altLang="en-US" sz="2800" dirty="0" smtClean="0">
              <a:ea typeface="ＭＳ Ｐゴシック" pitchFamily="34" charset="-128"/>
            </a:endParaRPr>
          </a:p>
          <a:p>
            <a:r>
              <a:rPr lang="en-US" altLang="en-US" sz="2800" dirty="0" smtClean="0">
                <a:ea typeface="ＭＳ Ｐゴシック" pitchFamily="34" charset="-128"/>
              </a:rPr>
              <a:t>The </a:t>
            </a:r>
            <a:r>
              <a:rPr lang="en-US" altLang="en-US" sz="2800" dirty="0">
                <a:ea typeface="ＭＳ Ｐゴシック" pitchFamily="34" charset="-128"/>
              </a:rPr>
              <a:t>history of the great conflict between good and evil, from the time it first began in heaven to the final overthrow of rebellion and the total eradication of </a:t>
            </a:r>
            <a:r>
              <a:rPr lang="en-US" altLang="en-US" sz="2800" dirty="0" smtClean="0">
                <a:ea typeface="ＭＳ Ｐゴシック" pitchFamily="34" charset="-128"/>
              </a:rPr>
              <a:t>sin.</a:t>
            </a:r>
          </a:p>
          <a:p>
            <a:r>
              <a:rPr lang="en-US" altLang="en-US" sz="2800" dirty="0" smtClean="0">
                <a:ea typeface="ＭＳ Ｐゴシック" pitchFamily="34" charset="-128"/>
              </a:rPr>
              <a:t>The Challenger or the Intruder</a:t>
            </a:r>
            <a:r>
              <a:rPr lang="en-US" altLang="en-US" sz="2800" dirty="0" smtClean="0">
                <a:ea typeface="ＭＳ Ｐゴシック" pitchFamily="34" charset="-128"/>
              </a:rPr>
              <a:t>: Called </a:t>
            </a:r>
            <a:r>
              <a:rPr lang="en-US" altLang="en-US" sz="2800" dirty="0">
                <a:ea typeface="ＭＳ Ｐゴシック" pitchFamily="34" charset="-128"/>
              </a:rPr>
              <a:t>Lucifer </a:t>
            </a:r>
            <a:endParaRPr lang="en-US" altLang="en-US" sz="2800" dirty="0" smtClean="0">
              <a:ea typeface="ＭＳ Ｐゴシック" pitchFamily="34" charset="-128"/>
            </a:endParaRPr>
          </a:p>
          <a:p>
            <a:r>
              <a:rPr lang="en-US" altLang="en-US" sz="2800" dirty="0">
                <a:ea typeface="ＭＳ Ｐゴシック" pitchFamily="34" charset="-128"/>
              </a:rPr>
              <a:t>Reference to the light bearer, son of the </a:t>
            </a:r>
            <a:r>
              <a:rPr lang="en-US" altLang="en-US" sz="2800" dirty="0" smtClean="0">
                <a:ea typeface="ＭＳ Ｐゴシック" pitchFamily="34" charset="-128"/>
              </a:rPr>
              <a:t>morning</a:t>
            </a:r>
          </a:p>
          <a:p>
            <a:r>
              <a:rPr lang="en-US" altLang="en-US" sz="2800" dirty="0">
                <a:latin typeface="Georgia" pitchFamily="18" charset="0"/>
                <a:ea typeface="ＭＳ Ｐゴシック" pitchFamily="34" charset="-128"/>
              </a:rPr>
              <a:t>Isa </a:t>
            </a:r>
            <a:r>
              <a:rPr lang="en-US" altLang="en-US" sz="2800" dirty="0" smtClean="0">
                <a:latin typeface="Georgia" pitchFamily="18" charset="0"/>
                <a:ea typeface="ＭＳ Ｐゴシック" pitchFamily="34" charset="-128"/>
              </a:rPr>
              <a:t>14:12-15</a:t>
            </a:r>
          </a:p>
          <a:p>
            <a:r>
              <a:rPr lang="en-US" altLang="en-US" sz="2800" dirty="0">
                <a:ea typeface="ＭＳ Ｐゴシック" pitchFamily="34" charset="-128"/>
              </a:rPr>
              <a:t>Ezekiel’s lament is sometimes taken as a mythical version of the fall of a Tyrian king: </a:t>
            </a:r>
            <a:r>
              <a:rPr lang="en-US" altLang="en-US" sz="2800" dirty="0" err="1">
                <a:latin typeface="Georgia" pitchFamily="18" charset="0"/>
                <a:ea typeface="ＭＳ Ｐゴシック" pitchFamily="34" charset="-128"/>
              </a:rPr>
              <a:t>Eze</a:t>
            </a:r>
            <a:r>
              <a:rPr lang="en-US" altLang="en-US" sz="2800" dirty="0">
                <a:latin typeface="Georgia" pitchFamily="18" charset="0"/>
                <a:ea typeface="ＭＳ Ｐゴシック" pitchFamily="34" charset="-128"/>
              </a:rPr>
              <a:t> 28:12-19 </a:t>
            </a:r>
            <a:endParaRPr lang="en-US" altLang="en-US" sz="2800" dirty="0">
              <a:ea typeface="ＭＳ Ｐゴシック" pitchFamily="34" charset="-128"/>
            </a:endParaRPr>
          </a:p>
          <a:p>
            <a:endParaRPr lang="en-US" altLang="en-US" sz="2800" dirty="0" smtClean="0">
              <a:latin typeface="Georgia" pitchFamily="18" charset="0"/>
              <a:ea typeface="ＭＳ Ｐゴシック" pitchFamily="34" charset="-128"/>
            </a:endParaRPr>
          </a:p>
          <a:p>
            <a:endParaRPr lang="en-US" altLang="en-US" sz="2800" dirty="0">
              <a:ea typeface="ＭＳ Ｐゴシック" pitchFamily="34" charset="-128"/>
            </a:endParaRPr>
          </a:p>
          <a:p>
            <a:endParaRPr lang="en-US" altLang="en-US" sz="2800" dirty="0">
              <a:ea typeface="ＭＳ Ｐゴシック" pitchFamily="34" charset="-128"/>
            </a:endParaRPr>
          </a:p>
          <a:p>
            <a:endParaRPr lang="en-US" altLang="en-US" sz="2800" dirty="0">
              <a:ea typeface="ＭＳ Ｐゴシック" pitchFamily="34" charset="-128"/>
            </a:endParaRPr>
          </a:p>
          <a:p>
            <a:pPr algn="just"/>
            <a:endParaRPr lang="en-GB" sz="2800" dirty="0"/>
          </a:p>
        </p:txBody>
      </p:sp>
      <p:sp>
        <p:nvSpPr>
          <p:cNvPr id="3" name="Title 2"/>
          <p:cNvSpPr>
            <a:spLocks noGrp="1"/>
          </p:cNvSpPr>
          <p:nvPr>
            <p:ph type="title"/>
          </p:nvPr>
        </p:nvSpPr>
        <p:spPr>
          <a:xfrm>
            <a:off x="0" y="0"/>
            <a:ext cx="9067800" cy="1066800"/>
          </a:xfrm>
        </p:spPr>
        <p:txBody>
          <a:bodyPr>
            <a:noAutofit/>
          </a:bodyPr>
          <a:lstStyle/>
          <a:p>
            <a:r>
              <a:rPr lang="en-US" sz="2800" dirty="0" smtClean="0"/>
              <a:t>THE GREAT CONTROVERSY: </a:t>
            </a:r>
            <a:br>
              <a:rPr lang="en-US" sz="2800" dirty="0" smtClean="0"/>
            </a:br>
            <a:r>
              <a:rPr lang="en-US" altLang="en-US" sz="2800" dirty="0" smtClean="0">
                <a:latin typeface="Georgia" pitchFamily="18" charset="0"/>
                <a:ea typeface="ＭＳ Ｐゴシック" pitchFamily="34" charset="-128"/>
              </a:rPr>
              <a:t>What </a:t>
            </a:r>
            <a:r>
              <a:rPr lang="en-US" altLang="en-US" sz="2800" dirty="0">
                <a:latin typeface="Georgia" pitchFamily="18" charset="0"/>
                <a:ea typeface="ＭＳ Ｐゴシック" pitchFamily="34" charset="-128"/>
              </a:rPr>
              <a:t>Star Wars is All About? Rev. 12:4-9</a:t>
            </a:r>
            <a:endParaRPr lang="en-US" altLang="en-US" sz="2800" dirty="0">
              <a:ea typeface="ＭＳ Ｐゴシック" pitchFamily="34" charset="-128"/>
            </a:endParaRPr>
          </a:p>
        </p:txBody>
      </p:sp>
    </p:spTree>
    <p:extLst>
      <p:ext uri="{BB962C8B-B14F-4D97-AF65-F5344CB8AC3E}">
        <p14:creationId xmlns:p14="http://schemas.microsoft.com/office/powerpoint/2010/main" val="26503478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14400"/>
            <a:ext cx="9067800" cy="5943600"/>
          </a:xfrm>
        </p:spPr>
        <p:txBody>
          <a:bodyPr>
            <a:noAutofit/>
          </a:bodyPr>
          <a:lstStyle/>
          <a:p>
            <a:endParaRPr lang="en-US" altLang="en-US" sz="2800" dirty="0" smtClean="0">
              <a:ea typeface="ＭＳ Ｐゴシック" pitchFamily="34" charset="-128"/>
            </a:endParaRPr>
          </a:p>
          <a:p>
            <a:r>
              <a:rPr lang="en-US" altLang="en-US" sz="2800" dirty="0">
                <a:ea typeface="ＭＳ Ｐゴシック" pitchFamily="34" charset="-128"/>
              </a:rPr>
              <a:t>Reference to the light bearer, son of the morning, has often been linked to and compared with a Ugaritic epic which relates the birth of twins, </a:t>
            </a:r>
            <a:r>
              <a:rPr lang="en-US" altLang="en-US" sz="2800" dirty="0" err="1">
                <a:ea typeface="ＭＳ Ｐゴシック" pitchFamily="34" charset="-128"/>
              </a:rPr>
              <a:t>Shaar</a:t>
            </a:r>
            <a:r>
              <a:rPr lang="en-US" altLang="en-US" sz="2800" dirty="0">
                <a:ea typeface="ＭＳ Ｐゴシック" pitchFamily="34" charset="-128"/>
              </a:rPr>
              <a:t> &amp; </a:t>
            </a:r>
            <a:r>
              <a:rPr lang="en-US" altLang="en-US" sz="2800" dirty="0" err="1">
                <a:ea typeface="ＭＳ Ｐゴシック" pitchFamily="34" charset="-128"/>
              </a:rPr>
              <a:t>Shalim</a:t>
            </a:r>
            <a:r>
              <a:rPr lang="en-US" altLang="en-US" sz="2800" dirty="0">
                <a:ea typeface="ＭＳ Ｐゴシック" pitchFamily="34" charset="-128"/>
              </a:rPr>
              <a:t>, to the supreme Canaanite deity El  </a:t>
            </a:r>
          </a:p>
          <a:p>
            <a:r>
              <a:rPr lang="en-US" altLang="en-US" sz="2800" dirty="0">
                <a:ea typeface="ＭＳ Ｐゴシック" pitchFamily="34" charset="-128"/>
              </a:rPr>
              <a:t>Ezekiel’s lament is sometimes taken as a mythical version of the fall of a </a:t>
            </a:r>
            <a:r>
              <a:rPr lang="en-US" altLang="en-US" sz="2800" dirty="0" err="1">
                <a:ea typeface="ＭＳ Ｐゴシック" pitchFamily="34" charset="-128"/>
              </a:rPr>
              <a:t>Tyrian</a:t>
            </a:r>
            <a:r>
              <a:rPr lang="en-US" altLang="en-US" sz="2800" dirty="0">
                <a:ea typeface="ＭＳ Ｐゴシック" pitchFamily="34" charset="-128"/>
              </a:rPr>
              <a:t> </a:t>
            </a:r>
            <a:r>
              <a:rPr lang="en-US" altLang="en-US" sz="2800" dirty="0" smtClean="0">
                <a:ea typeface="ＭＳ Ｐゴシック" pitchFamily="34" charset="-128"/>
              </a:rPr>
              <a:t>king: </a:t>
            </a:r>
            <a:r>
              <a:rPr lang="en-US" altLang="en-US" sz="2800" dirty="0" err="1">
                <a:latin typeface="Georgia" pitchFamily="18" charset="0"/>
                <a:ea typeface="ＭＳ Ｐゴシック" pitchFamily="34" charset="-128"/>
              </a:rPr>
              <a:t>Eze</a:t>
            </a:r>
            <a:r>
              <a:rPr lang="en-US" altLang="en-US" sz="2800" dirty="0">
                <a:latin typeface="Georgia" pitchFamily="18" charset="0"/>
                <a:ea typeface="ＭＳ Ｐゴシック" pitchFamily="34" charset="-128"/>
              </a:rPr>
              <a:t> 28:12-19 </a:t>
            </a:r>
            <a:endParaRPr lang="en-US" altLang="en-US" sz="2800" dirty="0">
              <a:ea typeface="ＭＳ Ｐゴシック" pitchFamily="34" charset="-128"/>
            </a:endParaRPr>
          </a:p>
          <a:p>
            <a:endParaRPr lang="en-US" altLang="en-US" sz="2800" dirty="0">
              <a:ea typeface="ＭＳ Ｐゴシック" pitchFamily="34" charset="-128"/>
            </a:endParaRPr>
          </a:p>
          <a:p>
            <a:endParaRPr lang="en-US" altLang="en-US" sz="2800" dirty="0">
              <a:ea typeface="ＭＳ Ｐゴシック" pitchFamily="34" charset="-128"/>
            </a:endParaRPr>
          </a:p>
          <a:p>
            <a:pPr algn="just"/>
            <a:endParaRPr lang="en-GB" sz="2800" dirty="0"/>
          </a:p>
        </p:txBody>
      </p:sp>
      <p:sp>
        <p:nvSpPr>
          <p:cNvPr id="3" name="Title 2"/>
          <p:cNvSpPr>
            <a:spLocks noGrp="1"/>
          </p:cNvSpPr>
          <p:nvPr>
            <p:ph type="title"/>
          </p:nvPr>
        </p:nvSpPr>
        <p:spPr>
          <a:xfrm>
            <a:off x="0" y="0"/>
            <a:ext cx="9067800" cy="1066800"/>
          </a:xfrm>
        </p:spPr>
        <p:txBody>
          <a:bodyPr>
            <a:noAutofit/>
          </a:bodyPr>
          <a:lstStyle/>
          <a:p>
            <a:r>
              <a:rPr lang="en-US" sz="2800" dirty="0" smtClean="0"/>
              <a:t>THE GREAT CONTROVERSY: </a:t>
            </a:r>
            <a:br>
              <a:rPr lang="en-US" sz="2800" dirty="0" smtClean="0"/>
            </a:br>
            <a:r>
              <a:rPr lang="en-US" sz="2800" dirty="0" smtClean="0"/>
              <a:t>The Challenger/the Intruder: </a:t>
            </a:r>
            <a:r>
              <a:rPr lang="en-US" altLang="en-US" sz="2800" dirty="0" smtClean="0">
                <a:latin typeface="Georgia" pitchFamily="18" charset="0"/>
                <a:ea typeface="ＭＳ Ｐゴシック" pitchFamily="34" charset="-128"/>
              </a:rPr>
              <a:t>Isa </a:t>
            </a:r>
            <a:r>
              <a:rPr lang="en-US" altLang="en-US" sz="2800" dirty="0">
                <a:latin typeface="Georgia" pitchFamily="18" charset="0"/>
                <a:ea typeface="ＭＳ Ｐゴシック" pitchFamily="34" charset="-128"/>
              </a:rPr>
              <a:t>14:12-15 </a:t>
            </a:r>
            <a:endParaRPr lang="en-US" altLang="en-US" sz="2800" dirty="0">
              <a:ea typeface="ＭＳ Ｐゴシック" pitchFamily="34" charset="-128"/>
            </a:endParaRPr>
          </a:p>
        </p:txBody>
      </p:sp>
    </p:spTree>
    <p:extLst>
      <p:ext uri="{BB962C8B-B14F-4D97-AF65-F5344CB8AC3E}">
        <p14:creationId xmlns:p14="http://schemas.microsoft.com/office/powerpoint/2010/main" val="15969039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752600"/>
            <a:ext cx="9067800" cy="5105400"/>
          </a:xfrm>
        </p:spPr>
        <p:txBody>
          <a:bodyPr>
            <a:noAutofit/>
          </a:bodyPr>
          <a:lstStyle/>
          <a:p>
            <a:pPr marL="514350" indent="-514350">
              <a:buFont typeface="+mj-lt"/>
              <a:buAutoNum type="arabicParenR"/>
            </a:pPr>
            <a:r>
              <a:rPr lang="en-US" altLang="en-US" sz="2800" dirty="0" smtClean="0">
                <a:ea typeface="ＭＳ Ｐゴシック" pitchFamily="34" charset="-128"/>
              </a:rPr>
              <a:t>the </a:t>
            </a:r>
            <a:r>
              <a:rPr lang="en-US" altLang="en-US" sz="2800" dirty="0">
                <a:ea typeface="ＭＳ Ｐゴシック" pitchFamily="34" charset="-128"/>
              </a:rPr>
              <a:t>being’s unparalleled </a:t>
            </a:r>
            <a:r>
              <a:rPr lang="en-US" altLang="en-US" sz="2800" b="1" dirty="0">
                <a:ea typeface="ＭＳ Ｐゴシック" pitchFamily="34" charset="-128"/>
              </a:rPr>
              <a:t>physical excellence</a:t>
            </a:r>
          </a:p>
          <a:p>
            <a:pPr marL="514350" indent="-514350">
              <a:buFont typeface="+mj-lt"/>
              <a:buAutoNum type="arabicParenR"/>
            </a:pPr>
            <a:r>
              <a:rPr lang="en-US" altLang="en-US" sz="2800" dirty="0">
                <a:ea typeface="ＭＳ Ｐゴシック" pitchFamily="34" charset="-128"/>
              </a:rPr>
              <a:t>the </a:t>
            </a:r>
            <a:r>
              <a:rPr lang="en-US" altLang="en-US" sz="2800" b="1" dirty="0">
                <a:ea typeface="ＭＳ Ｐゴシック" pitchFamily="34" charset="-128"/>
              </a:rPr>
              <a:t>pristine</a:t>
            </a:r>
            <a:r>
              <a:rPr lang="en-US" altLang="en-US" sz="2800" dirty="0">
                <a:ea typeface="ＭＳ Ｐゴシック" pitchFamily="34" charset="-128"/>
              </a:rPr>
              <a:t> </a:t>
            </a:r>
            <a:r>
              <a:rPr lang="en-US" altLang="en-US" sz="2800" b="1" dirty="0">
                <a:ea typeface="ＭＳ Ｐゴシック" pitchFamily="34" charset="-128"/>
              </a:rPr>
              <a:t>setting</a:t>
            </a:r>
            <a:r>
              <a:rPr lang="en-US" altLang="en-US" sz="2800" dirty="0">
                <a:ea typeface="ＭＳ Ｐゴシック" pitchFamily="34" charset="-128"/>
              </a:rPr>
              <a:t> which he initially occupies </a:t>
            </a:r>
          </a:p>
          <a:p>
            <a:pPr marL="514350" indent="-514350">
              <a:buFont typeface="+mj-lt"/>
              <a:buAutoNum type="arabicParenR"/>
            </a:pPr>
            <a:r>
              <a:rPr lang="en-US" altLang="en-US" sz="2800" dirty="0">
                <a:ea typeface="ＭＳ Ｐゴシック" pitchFamily="34" charset="-128"/>
              </a:rPr>
              <a:t>the </a:t>
            </a:r>
            <a:r>
              <a:rPr lang="en-US" altLang="en-US" sz="2800" b="1" dirty="0">
                <a:ea typeface="ＭＳ Ｐゴシック" pitchFamily="34" charset="-128"/>
              </a:rPr>
              <a:t>moral irreproachability </a:t>
            </a:r>
            <a:r>
              <a:rPr lang="en-US" altLang="en-US" sz="2800" dirty="0">
                <a:ea typeface="ＭＳ Ｐゴシック" pitchFamily="34" charset="-128"/>
              </a:rPr>
              <a:t>which characterized him before he fell</a:t>
            </a:r>
          </a:p>
          <a:p>
            <a:r>
              <a:rPr lang="en-US" altLang="en-US" sz="2800" dirty="0" smtClean="0">
                <a:ea typeface="ＭＳ Ｐゴシック" pitchFamily="34" charset="-128"/>
              </a:rPr>
              <a:t>The Challenge: </a:t>
            </a:r>
            <a:r>
              <a:rPr lang="en-US" altLang="en-US" sz="2800" b="1" dirty="0">
                <a:ea typeface="ＭＳ Ｐゴシック" pitchFamily="34" charset="-128"/>
              </a:rPr>
              <a:t>To dispute the supremacy of the Son of God</a:t>
            </a:r>
            <a:r>
              <a:rPr lang="en-US" altLang="en-US" sz="2800" dirty="0">
                <a:ea typeface="ＭＳ Ｐゴシック" pitchFamily="34" charset="-128"/>
              </a:rPr>
              <a:t>, </a:t>
            </a:r>
            <a:r>
              <a:rPr lang="en-US" altLang="en-US" sz="2800" dirty="0" smtClean="0">
                <a:ea typeface="ＭＳ Ｐゴシック" pitchFamily="34" charset="-128"/>
              </a:rPr>
              <a:t>had </a:t>
            </a:r>
            <a:r>
              <a:rPr lang="en-US" altLang="en-US" sz="2800" dirty="0">
                <a:ea typeface="ＭＳ Ｐゴシック" pitchFamily="34" charset="-128"/>
              </a:rPr>
              <a:t>become the purpose of this prince of angels</a:t>
            </a:r>
          </a:p>
          <a:p>
            <a:endParaRPr lang="en-US" altLang="en-US" sz="2800" dirty="0">
              <a:ea typeface="ＭＳ Ｐゴシック" pitchFamily="34" charset="-128"/>
            </a:endParaRPr>
          </a:p>
          <a:p>
            <a:endParaRPr lang="en-US" altLang="en-US" sz="2800" dirty="0">
              <a:ea typeface="ＭＳ Ｐゴシック" pitchFamily="34" charset="-128"/>
            </a:endParaRPr>
          </a:p>
          <a:p>
            <a:pPr algn="just"/>
            <a:endParaRPr lang="en-GB" sz="2800" dirty="0"/>
          </a:p>
        </p:txBody>
      </p:sp>
      <p:sp>
        <p:nvSpPr>
          <p:cNvPr id="3" name="Title 2"/>
          <p:cNvSpPr>
            <a:spLocks noGrp="1"/>
          </p:cNvSpPr>
          <p:nvPr>
            <p:ph type="title"/>
          </p:nvPr>
        </p:nvSpPr>
        <p:spPr>
          <a:xfrm>
            <a:off x="0" y="0"/>
            <a:ext cx="9067800" cy="1371600"/>
          </a:xfrm>
        </p:spPr>
        <p:txBody>
          <a:bodyPr>
            <a:noAutofit/>
          </a:bodyPr>
          <a:lstStyle/>
          <a:p>
            <a:r>
              <a:rPr lang="en-US" sz="2800" dirty="0" smtClean="0"/>
              <a:t/>
            </a:r>
            <a:br>
              <a:rPr lang="en-US" sz="2800" dirty="0" smtClean="0"/>
            </a:br>
            <a:r>
              <a:rPr lang="en-US" sz="2800" dirty="0" smtClean="0"/>
              <a:t>THE GREAT CONTROVERSY: </a:t>
            </a:r>
            <a:br>
              <a:rPr lang="en-US" sz="2800" dirty="0" smtClean="0"/>
            </a:br>
            <a:r>
              <a:rPr lang="en-US" sz="2800" dirty="0" smtClean="0"/>
              <a:t>Lucifer’s Challenge &amp; Setting: </a:t>
            </a:r>
            <a:br>
              <a:rPr lang="en-US" sz="2800" dirty="0" smtClean="0"/>
            </a:br>
            <a:r>
              <a:rPr lang="en-US" altLang="en-US" sz="2800" dirty="0" smtClean="0">
                <a:latin typeface="Georgia" pitchFamily="18" charset="0"/>
                <a:ea typeface="ＭＳ Ｐゴシック" pitchFamily="34" charset="-128"/>
              </a:rPr>
              <a:t>Isa </a:t>
            </a:r>
            <a:r>
              <a:rPr lang="en-US" altLang="en-US" sz="2800" dirty="0">
                <a:latin typeface="Georgia" pitchFamily="18" charset="0"/>
                <a:ea typeface="ＭＳ Ｐゴシック" pitchFamily="34" charset="-128"/>
              </a:rPr>
              <a:t>14:12-15 </a:t>
            </a:r>
            <a:r>
              <a:rPr lang="en-US" altLang="en-US" sz="2800" dirty="0" smtClean="0">
                <a:latin typeface="Georgia" pitchFamily="18" charset="0"/>
                <a:ea typeface="ＭＳ Ｐゴシック" pitchFamily="34" charset="-128"/>
              </a:rPr>
              <a:t>&amp; </a:t>
            </a:r>
            <a:r>
              <a:rPr lang="en-US" altLang="en-US" sz="2800" dirty="0" err="1" smtClean="0">
                <a:latin typeface="Georgia" pitchFamily="18" charset="0"/>
                <a:ea typeface="ＭＳ Ｐゴシック" pitchFamily="34" charset="-128"/>
              </a:rPr>
              <a:t>Eze</a:t>
            </a:r>
            <a:r>
              <a:rPr lang="en-US" altLang="en-US" sz="2800" dirty="0" smtClean="0">
                <a:latin typeface="Georgia" pitchFamily="18" charset="0"/>
                <a:ea typeface="ＭＳ Ｐゴシック" pitchFamily="34" charset="-128"/>
              </a:rPr>
              <a:t> 28:12-19</a:t>
            </a:r>
            <a:endParaRPr lang="en-US" altLang="en-US" sz="2800" dirty="0">
              <a:ea typeface="ＭＳ Ｐゴシック" pitchFamily="34" charset="-128"/>
            </a:endParaRPr>
          </a:p>
        </p:txBody>
      </p:sp>
    </p:spTree>
    <p:extLst>
      <p:ext uri="{BB962C8B-B14F-4D97-AF65-F5344CB8AC3E}">
        <p14:creationId xmlns:p14="http://schemas.microsoft.com/office/powerpoint/2010/main" val="19568604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752600"/>
            <a:ext cx="9067800" cy="5105400"/>
          </a:xfrm>
        </p:spPr>
        <p:txBody>
          <a:bodyPr>
            <a:noAutofit/>
          </a:bodyPr>
          <a:lstStyle/>
          <a:p>
            <a:r>
              <a:rPr lang="en-US" altLang="en-US" sz="2800" dirty="0">
                <a:ea typeface="ＭＳ Ｐゴシック" pitchFamily="34" charset="-128"/>
              </a:rPr>
              <a:t>God desires from all His creatures </a:t>
            </a:r>
            <a:r>
              <a:rPr lang="en-US" altLang="en-US" sz="2800" b="1" dirty="0">
                <a:ea typeface="ＭＳ Ｐゴシック" pitchFamily="34" charset="-128"/>
              </a:rPr>
              <a:t>the service of love</a:t>
            </a:r>
          </a:p>
          <a:p>
            <a:r>
              <a:rPr lang="en-US" altLang="en-US" sz="2800" b="1" dirty="0">
                <a:ea typeface="ＭＳ Ｐゴシック" pitchFamily="34" charset="-128"/>
              </a:rPr>
              <a:t>He takes no pleasure in a forced obedience; and to all He grants freedom of will</a:t>
            </a:r>
            <a:r>
              <a:rPr lang="en-US" altLang="en-US" sz="2800" dirty="0">
                <a:ea typeface="ＭＳ Ｐゴシック" pitchFamily="34" charset="-128"/>
              </a:rPr>
              <a:t>, that they may render Him voluntary service</a:t>
            </a:r>
          </a:p>
          <a:p>
            <a:r>
              <a:rPr lang="en-US" altLang="en-US" sz="2800" b="1" dirty="0" smtClean="0">
                <a:ea typeface="ＭＳ Ｐゴシック" pitchFamily="34" charset="-128"/>
              </a:rPr>
              <a:t>Lucifer’ sophistry brought rebellion into heaven </a:t>
            </a:r>
            <a:r>
              <a:rPr lang="en-US" altLang="en-US" sz="2800" dirty="0" smtClean="0">
                <a:ea typeface="ＭＳ Ｐゴシック" pitchFamily="34" charset="-128"/>
              </a:rPr>
              <a:t>to justify his will to the contrary of God’s will.</a:t>
            </a:r>
            <a:endParaRPr lang="en-US" altLang="en-US" sz="2800" dirty="0">
              <a:ea typeface="ＭＳ Ｐゴシック" pitchFamily="34" charset="-128"/>
            </a:endParaRPr>
          </a:p>
          <a:p>
            <a:r>
              <a:rPr lang="en-US" altLang="en-US" sz="2800" dirty="0">
                <a:ea typeface="ＭＳ Ｐゴシック" pitchFamily="34" charset="-128"/>
              </a:rPr>
              <a:t>A compassionate Creator, in yearning pity for Lucifer and his followers, was seeking </a:t>
            </a:r>
            <a:r>
              <a:rPr lang="en-US" altLang="en-US" sz="2800" b="1" dirty="0">
                <a:ea typeface="ＭＳ Ｐゴシック" pitchFamily="34" charset="-128"/>
              </a:rPr>
              <a:t>to draw them back</a:t>
            </a:r>
            <a:r>
              <a:rPr lang="en-US" altLang="en-US" sz="2800" dirty="0">
                <a:ea typeface="ＭＳ Ｐゴシック" pitchFamily="34" charset="-128"/>
              </a:rPr>
              <a:t> from the abyss of ruin into which they were about to </a:t>
            </a:r>
            <a:r>
              <a:rPr lang="en-US" altLang="en-US" sz="2800" dirty="0" smtClean="0">
                <a:ea typeface="ＭＳ Ｐゴシック" pitchFamily="34" charset="-128"/>
              </a:rPr>
              <a:t>plunge.</a:t>
            </a:r>
            <a:endParaRPr lang="en-US" altLang="en-US" sz="2800" dirty="0">
              <a:ea typeface="ＭＳ Ｐゴシック" pitchFamily="34" charset="-128"/>
            </a:endParaRPr>
          </a:p>
          <a:p>
            <a:endParaRPr lang="en-US" altLang="en-US" sz="2800" dirty="0">
              <a:ea typeface="ＭＳ Ｐゴシック" pitchFamily="34" charset="-128"/>
            </a:endParaRPr>
          </a:p>
          <a:p>
            <a:endParaRPr lang="en-US" altLang="en-US" sz="2800" dirty="0">
              <a:ea typeface="ＭＳ Ｐゴシック" pitchFamily="34" charset="-128"/>
            </a:endParaRPr>
          </a:p>
          <a:p>
            <a:pPr algn="just"/>
            <a:endParaRPr lang="en-GB" sz="2800" dirty="0"/>
          </a:p>
        </p:txBody>
      </p:sp>
      <p:sp>
        <p:nvSpPr>
          <p:cNvPr id="3" name="Title 2"/>
          <p:cNvSpPr>
            <a:spLocks noGrp="1"/>
          </p:cNvSpPr>
          <p:nvPr>
            <p:ph type="title"/>
          </p:nvPr>
        </p:nvSpPr>
        <p:spPr>
          <a:xfrm>
            <a:off x="0" y="0"/>
            <a:ext cx="9067800" cy="1371600"/>
          </a:xfrm>
        </p:spPr>
        <p:txBody>
          <a:bodyPr>
            <a:noAutofit/>
          </a:bodyPr>
          <a:lstStyle/>
          <a:p>
            <a:r>
              <a:rPr lang="en-US" sz="2800" dirty="0" smtClean="0"/>
              <a:t/>
            </a:r>
            <a:br>
              <a:rPr lang="en-US" sz="2800" dirty="0" smtClean="0"/>
            </a:br>
            <a:r>
              <a:rPr lang="en-US" sz="2800" dirty="0" smtClean="0"/>
              <a:t>THE GREAT CONTROVERSY: </a:t>
            </a:r>
            <a:br>
              <a:rPr lang="en-US" sz="2800" dirty="0" smtClean="0"/>
            </a:br>
            <a:r>
              <a:rPr lang="en-US" altLang="en-US" sz="2800" dirty="0">
                <a:latin typeface="Georgia" pitchFamily="18" charset="0"/>
                <a:ea typeface="ＭＳ Ｐゴシック" pitchFamily="34" charset="-128"/>
              </a:rPr>
              <a:t>How Come God Lets Lucifer?</a:t>
            </a:r>
            <a:endParaRPr lang="en-US" altLang="en-US" sz="2800" dirty="0">
              <a:ea typeface="ＭＳ Ｐゴシック" pitchFamily="34" charset="-128"/>
            </a:endParaRPr>
          </a:p>
        </p:txBody>
      </p:sp>
    </p:spTree>
    <p:extLst>
      <p:ext uri="{BB962C8B-B14F-4D97-AF65-F5344CB8AC3E}">
        <p14:creationId xmlns:p14="http://schemas.microsoft.com/office/powerpoint/2010/main" val="14859284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752600"/>
            <a:ext cx="9067800" cy="5105400"/>
          </a:xfrm>
        </p:spPr>
        <p:txBody>
          <a:bodyPr>
            <a:noAutofit/>
          </a:bodyPr>
          <a:lstStyle/>
          <a:p>
            <a:r>
              <a:rPr lang="en-US" altLang="en-US" sz="2800" dirty="0">
                <a:ea typeface="ＭＳ Ｐゴシック" pitchFamily="34" charset="-128"/>
              </a:rPr>
              <a:t>Leaving his place in the immediate presence of the Father</a:t>
            </a:r>
          </a:p>
          <a:p>
            <a:r>
              <a:rPr lang="en-US" altLang="en-US" sz="2800" dirty="0">
                <a:ea typeface="ＭＳ Ｐゴシック" pitchFamily="34" charset="-128"/>
              </a:rPr>
              <a:t>He worked with </a:t>
            </a:r>
            <a:r>
              <a:rPr lang="en-US" altLang="en-US" sz="2800" b="1" dirty="0">
                <a:ea typeface="ＭＳ Ｐゴシック" pitchFamily="34" charset="-128"/>
              </a:rPr>
              <a:t>mysterious secrecy</a:t>
            </a:r>
          </a:p>
          <a:p>
            <a:r>
              <a:rPr lang="en-US" altLang="en-US" sz="2800" dirty="0" smtClean="0">
                <a:ea typeface="ＭＳ Ｐゴシック" pitchFamily="34" charset="-128"/>
              </a:rPr>
              <a:t>His plan: If </a:t>
            </a:r>
            <a:r>
              <a:rPr lang="en-US" altLang="en-US" sz="2800" dirty="0">
                <a:ea typeface="ＭＳ Ｐゴシック" pitchFamily="34" charset="-128"/>
              </a:rPr>
              <a:t>the angels would stand firmly with him, </a:t>
            </a:r>
            <a:r>
              <a:rPr lang="en-US" altLang="en-US" sz="2800" dirty="0" smtClean="0">
                <a:ea typeface="ＭＳ Ｐゴシック" pitchFamily="34" charset="-128"/>
              </a:rPr>
              <a:t>they </a:t>
            </a:r>
            <a:r>
              <a:rPr lang="en-US" altLang="en-US" sz="2800" dirty="0">
                <a:ea typeface="ＭＳ Ｐゴシック" pitchFamily="34" charset="-128"/>
              </a:rPr>
              <a:t>could </a:t>
            </a:r>
            <a:r>
              <a:rPr lang="en-US" altLang="en-US" sz="2800" dirty="0" smtClean="0">
                <a:ea typeface="ＭＳ Ｐゴシック" pitchFamily="34" charset="-128"/>
              </a:rPr>
              <a:t>gain </a:t>
            </a:r>
            <a:r>
              <a:rPr lang="en-US" altLang="en-US" sz="2800" dirty="0">
                <a:ea typeface="ＭＳ Ｐゴシック" pitchFamily="34" charset="-128"/>
              </a:rPr>
              <a:t>all that </a:t>
            </a:r>
            <a:r>
              <a:rPr lang="en-US" altLang="en-US" sz="2800" dirty="0" smtClean="0">
                <a:ea typeface="ＭＳ Ｐゴシック" pitchFamily="34" charset="-128"/>
              </a:rPr>
              <a:t>they desired.</a:t>
            </a:r>
          </a:p>
          <a:p>
            <a:r>
              <a:rPr lang="en-US" altLang="en-US" sz="2800" dirty="0">
                <a:ea typeface="ＭＳ Ｐゴシック" pitchFamily="34" charset="-128"/>
              </a:rPr>
              <a:t>In His dealing with sin, </a:t>
            </a:r>
            <a:r>
              <a:rPr lang="en-US" altLang="en-US" sz="2800" b="1" dirty="0">
                <a:ea typeface="ＭＳ Ｐゴシック" pitchFamily="34" charset="-128"/>
              </a:rPr>
              <a:t>God could employ only righteousness and </a:t>
            </a:r>
            <a:r>
              <a:rPr lang="en-US" altLang="en-US" sz="2800" b="1" dirty="0" smtClean="0">
                <a:ea typeface="ＭＳ Ｐゴシック" pitchFamily="34" charset="-128"/>
              </a:rPr>
              <a:t>truth</a:t>
            </a:r>
            <a:r>
              <a:rPr lang="en-US" altLang="en-US" sz="2800" dirty="0" smtClean="0">
                <a:ea typeface="ＭＳ Ｐゴシック" pitchFamily="34" charset="-128"/>
              </a:rPr>
              <a:t>.</a:t>
            </a:r>
            <a:endParaRPr lang="en-US" altLang="en-US" sz="2800" dirty="0">
              <a:ea typeface="ＭＳ Ｐゴシック" pitchFamily="34" charset="-128"/>
            </a:endParaRPr>
          </a:p>
          <a:p>
            <a:r>
              <a:rPr lang="en-US" altLang="en-US" sz="2800" dirty="0">
                <a:ea typeface="ＭＳ Ｐゴシック" pitchFamily="34" charset="-128"/>
              </a:rPr>
              <a:t>Satan could use what God could not--</a:t>
            </a:r>
            <a:r>
              <a:rPr lang="en-US" altLang="en-US" sz="2800" b="1" dirty="0">
                <a:ea typeface="ＭＳ Ｐゴシック" pitchFamily="34" charset="-128"/>
              </a:rPr>
              <a:t>flattery and </a:t>
            </a:r>
            <a:r>
              <a:rPr lang="en-US" altLang="en-US" sz="2800" b="1" dirty="0" smtClean="0">
                <a:ea typeface="ＭＳ Ｐゴシック" pitchFamily="34" charset="-128"/>
              </a:rPr>
              <a:t>deceit; to fight the law of righteousness</a:t>
            </a:r>
            <a:r>
              <a:rPr lang="en-US" altLang="en-US" sz="2800" dirty="0" smtClean="0">
                <a:ea typeface="ＭＳ Ｐゴシック" pitchFamily="34" charset="-128"/>
              </a:rPr>
              <a:t>.</a:t>
            </a:r>
            <a:endParaRPr lang="en-US" altLang="en-US" sz="2800" dirty="0">
              <a:ea typeface="ＭＳ Ｐゴシック" pitchFamily="34" charset="-128"/>
            </a:endParaRPr>
          </a:p>
          <a:p>
            <a:endParaRPr lang="en-US" altLang="en-US" sz="2800" dirty="0">
              <a:ea typeface="ＭＳ Ｐゴシック" pitchFamily="34" charset="-128"/>
            </a:endParaRPr>
          </a:p>
          <a:p>
            <a:endParaRPr lang="en-US" altLang="en-US" sz="2800" dirty="0">
              <a:ea typeface="ＭＳ Ｐゴシック" pitchFamily="34" charset="-128"/>
            </a:endParaRPr>
          </a:p>
          <a:p>
            <a:pPr algn="just"/>
            <a:endParaRPr lang="en-GB" sz="2800" dirty="0"/>
          </a:p>
        </p:txBody>
      </p:sp>
      <p:sp>
        <p:nvSpPr>
          <p:cNvPr id="3" name="Title 2"/>
          <p:cNvSpPr>
            <a:spLocks noGrp="1"/>
          </p:cNvSpPr>
          <p:nvPr>
            <p:ph type="title"/>
          </p:nvPr>
        </p:nvSpPr>
        <p:spPr>
          <a:xfrm>
            <a:off x="0" y="0"/>
            <a:ext cx="9067800" cy="1371600"/>
          </a:xfrm>
        </p:spPr>
        <p:txBody>
          <a:bodyPr>
            <a:noAutofit/>
          </a:bodyPr>
          <a:lstStyle/>
          <a:p>
            <a:r>
              <a:rPr lang="en-US" sz="2800" dirty="0" smtClean="0"/>
              <a:t/>
            </a:r>
            <a:br>
              <a:rPr lang="en-US" sz="2800" dirty="0" smtClean="0"/>
            </a:br>
            <a:r>
              <a:rPr lang="en-US" sz="2800" dirty="0" smtClean="0"/>
              <a:t>THE GREAT CONTROVERSY: </a:t>
            </a:r>
            <a:br>
              <a:rPr lang="en-US" sz="2800" dirty="0" smtClean="0"/>
            </a:br>
            <a:r>
              <a:rPr lang="en-US" altLang="en-US" sz="2800" dirty="0">
                <a:latin typeface="Georgia" pitchFamily="18" charset="0"/>
                <a:ea typeface="ＭＳ Ｐゴシック" pitchFamily="34" charset="-128"/>
              </a:rPr>
              <a:t>How Lucifer Responds </a:t>
            </a:r>
            <a:endParaRPr lang="en-US" altLang="en-US" sz="2800" dirty="0">
              <a:ea typeface="ＭＳ Ｐゴシック" pitchFamily="34" charset="-128"/>
            </a:endParaRPr>
          </a:p>
        </p:txBody>
      </p:sp>
    </p:spTree>
    <p:extLst>
      <p:ext uri="{BB962C8B-B14F-4D97-AF65-F5344CB8AC3E}">
        <p14:creationId xmlns:p14="http://schemas.microsoft.com/office/powerpoint/2010/main" val="28736394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219200"/>
            <a:ext cx="9067800" cy="5638800"/>
          </a:xfrm>
        </p:spPr>
        <p:txBody>
          <a:bodyPr>
            <a:noAutofit/>
          </a:bodyPr>
          <a:lstStyle/>
          <a:p>
            <a:r>
              <a:rPr lang="en-US" altLang="en-US" sz="2800" dirty="0">
                <a:ea typeface="ＭＳ Ｐゴシック" pitchFamily="34" charset="-128"/>
              </a:rPr>
              <a:t>God had manifested His abhorrence of the principles of rebellion</a:t>
            </a:r>
          </a:p>
          <a:p>
            <a:r>
              <a:rPr lang="en-US" altLang="en-US" sz="2800" dirty="0">
                <a:ea typeface="ＭＳ Ｐゴシック" pitchFamily="34" charset="-128"/>
              </a:rPr>
              <a:t>He came to "magnify the law" and to "make it honorable</a:t>
            </a:r>
            <a:r>
              <a:rPr lang="en-US" altLang="en-US" sz="2800" dirty="0" smtClean="0">
                <a:ea typeface="ＭＳ Ｐゴシック" pitchFamily="34" charset="-128"/>
              </a:rPr>
              <a:t>”</a:t>
            </a:r>
          </a:p>
          <a:p>
            <a:r>
              <a:rPr lang="en-US" altLang="en-US" sz="2800" dirty="0">
                <a:ea typeface="ＭＳ Ｐゴシック" pitchFamily="34" charset="-128"/>
              </a:rPr>
              <a:t>God provides human beings </a:t>
            </a:r>
            <a:endParaRPr lang="en-US" altLang="en-US" sz="2800" dirty="0" smtClean="0">
              <a:ea typeface="ＭＳ Ｐゴシック" pitchFamily="34" charset="-128"/>
            </a:endParaRPr>
          </a:p>
          <a:p>
            <a:pPr marL="109728" indent="0">
              <a:buNone/>
            </a:pPr>
            <a:r>
              <a:rPr lang="en-US" altLang="en-US" sz="2800" dirty="0" smtClean="0">
                <a:ea typeface="ＭＳ Ｐゴシック" pitchFamily="34" charset="-128"/>
              </a:rPr>
              <a:t>with </a:t>
            </a:r>
            <a:r>
              <a:rPr lang="en-US" altLang="en-US" sz="2800" dirty="0">
                <a:ea typeface="ＭＳ Ｐゴシック" pitchFamily="34" charset="-128"/>
              </a:rPr>
              <a:t>all the guidance we need </a:t>
            </a:r>
            <a:endParaRPr lang="en-US" altLang="en-US" sz="2800" dirty="0" smtClean="0">
              <a:ea typeface="ＭＳ Ｐゴシック" pitchFamily="34" charset="-128"/>
            </a:endParaRPr>
          </a:p>
          <a:p>
            <a:pPr marL="109728" indent="0">
              <a:buNone/>
            </a:pPr>
            <a:r>
              <a:rPr lang="en-US" altLang="en-US" sz="2800" dirty="0" smtClean="0">
                <a:ea typeface="ＭＳ Ｐゴシック" pitchFamily="34" charset="-128"/>
              </a:rPr>
              <a:t>to </a:t>
            </a:r>
            <a:r>
              <a:rPr lang="en-US" altLang="en-US" sz="2800" dirty="0">
                <a:ea typeface="ＭＳ Ｐゴシック" pitchFamily="34" charset="-128"/>
              </a:rPr>
              <a:t>recognize the difference </a:t>
            </a:r>
            <a:endParaRPr lang="en-US" altLang="en-US" sz="2800" dirty="0" smtClean="0">
              <a:ea typeface="ＭＳ Ｐゴシック" pitchFamily="34" charset="-128"/>
            </a:endParaRPr>
          </a:p>
          <a:p>
            <a:pPr marL="109728" indent="0">
              <a:buNone/>
            </a:pPr>
            <a:r>
              <a:rPr lang="en-US" altLang="en-US" sz="2800" dirty="0" smtClean="0">
                <a:ea typeface="ＭＳ Ｐゴシック" pitchFamily="34" charset="-128"/>
              </a:rPr>
              <a:t>between </a:t>
            </a:r>
            <a:r>
              <a:rPr lang="en-US" altLang="en-US" sz="2800" dirty="0">
                <a:ea typeface="ＭＳ Ｐゴシック" pitchFamily="34" charset="-128"/>
              </a:rPr>
              <a:t>Satan’s deceptions </a:t>
            </a:r>
            <a:endParaRPr lang="en-US" altLang="en-US" sz="2800" dirty="0" smtClean="0">
              <a:ea typeface="ＭＳ Ｐゴシック" pitchFamily="34" charset="-128"/>
            </a:endParaRPr>
          </a:p>
          <a:p>
            <a:pPr marL="109728" indent="0">
              <a:buNone/>
            </a:pPr>
            <a:r>
              <a:rPr lang="en-US" altLang="en-US" sz="2800" dirty="0" smtClean="0">
                <a:ea typeface="ＭＳ Ｐゴシック" pitchFamily="34" charset="-128"/>
              </a:rPr>
              <a:t>and </a:t>
            </a:r>
            <a:r>
              <a:rPr lang="en-US" altLang="en-US" sz="2800" dirty="0">
                <a:ea typeface="ＭＳ Ｐゴシック" pitchFamily="34" charset="-128"/>
              </a:rPr>
              <a:t>God’s truth.</a:t>
            </a:r>
          </a:p>
          <a:p>
            <a:endParaRPr lang="en-US" altLang="en-US" sz="2800" dirty="0" smtClean="0">
              <a:ea typeface="ＭＳ Ｐゴシック" pitchFamily="34" charset="-128"/>
            </a:endParaRPr>
          </a:p>
          <a:p>
            <a:endParaRPr lang="en-US" altLang="en-US" sz="2800" dirty="0">
              <a:ea typeface="ＭＳ Ｐゴシック" pitchFamily="34" charset="-128"/>
            </a:endParaRPr>
          </a:p>
          <a:p>
            <a:endParaRPr lang="en-US" altLang="en-US" sz="2800" dirty="0">
              <a:ea typeface="ＭＳ Ｐゴシック" pitchFamily="34" charset="-128"/>
            </a:endParaRPr>
          </a:p>
          <a:p>
            <a:pPr algn="just"/>
            <a:endParaRPr lang="en-GB" sz="2800" dirty="0"/>
          </a:p>
        </p:txBody>
      </p:sp>
      <p:sp>
        <p:nvSpPr>
          <p:cNvPr id="3" name="Title 2"/>
          <p:cNvSpPr>
            <a:spLocks noGrp="1"/>
          </p:cNvSpPr>
          <p:nvPr>
            <p:ph type="title"/>
          </p:nvPr>
        </p:nvSpPr>
        <p:spPr>
          <a:xfrm>
            <a:off x="0" y="0"/>
            <a:ext cx="9067800" cy="990600"/>
          </a:xfrm>
        </p:spPr>
        <p:txBody>
          <a:bodyPr>
            <a:noAutofit/>
          </a:bodyPr>
          <a:lstStyle/>
          <a:p>
            <a:r>
              <a:rPr lang="en-US" sz="2800" dirty="0" smtClean="0"/>
              <a:t/>
            </a:r>
            <a:br>
              <a:rPr lang="en-US" sz="2800" dirty="0" smtClean="0"/>
            </a:br>
            <a:r>
              <a:rPr lang="en-US" sz="2800" dirty="0" smtClean="0"/>
              <a:t>THE GREAT CONTROVERSY: </a:t>
            </a:r>
            <a:br>
              <a:rPr lang="en-US" sz="2800" dirty="0" smtClean="0"/>
            </a:br>
            <a:r>
              <a:rPr lang="en-US" altLang="en-US" sz="2800" dirty="0" smtClean="0">
                <a:latin typeface="Georgia" pitchFamily="18" charset="0"/>
                <a:ea typeface="ＭＳ Ｐゴシック" pitchFamily="34" charset="-128"/>
              </a:rPr>
              <a:t>What Happens </a:t>
            </a:r>
            <a:endParaRPr lang="en-US" altLang="en-US" sz="2800" dirty="0">
              <a:ea typeface="ＭＳ Ｐゴシック" pitchFamily="34" charset="-128"/>
            </a:endParaRPr>
          </a:p>
        </p:txBody>
      </p:sp>
      <p:pic>
        <p:nvPicPr>
          <p:cNvPr id="4" name="Picture 2" descr="http://www.northgate.org.uk/Images/content/541/41920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7198" y="2817494"/>
            <a:ext cx="4307676" cy="4010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8074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447800"/>
            <a:ext cx="9067800" cy="5410200"/>
          </a:xfrm>
        </p:spPr>
        <p:txBody>
          <a:bodyPr>
            <a:noAutofit/>
          </a:bodyPr>
          <a:lstStyle/>
          <a:p>
            <a:r>
              <a:rPr lang="en-US" altLang="en-US" sz="2800" dirty="0">
                <a:ea typeface="ＭＳ Ｐゴシック" pitchFamily="34" charset="-128"/>
              </a:rPr>
              <a:t>Disposition </a:t>
            </a:r>
            <a:r>
              <a:rPr lang="en-US" altLang="en-US" sz="2800" b="1" dirty="0">
                <a:ea typeface="ＭＳ Ｐゴシック" pitchFamily="34" charset="-128"/>
              </a:rPr>
              <a:t>to serve himself</a:t>
            </a:r>
          </a:p>
          <a:p>
            <a:r>
              <a:rPr lang="en-US" altLang="en-US" sz="2800" b="1" dirty="0">
                <a:ea typeface="ＭＳ Ｐゴシック" pitchFamily="34" charset="-128"/>
              </a:rPr>
              <a:t>Jealousy of Christ</a:t>
            </a:r>
          </a:p>
          <a:p>
            <a:r>
              <a:rPr lang="en-US" altLang="en-US" sz="2800" dirty="0">
                <a:ea typeface="ＭＳ Ｐゴシック" pitchFamily="34" charset="-128"/>
              </a:rPr>
              <a:t>Objection to </a:t>
            </a:r>
            <a:r>
              <a:rPr lang="en-US" altLang="en-US" sz="2800" b="1" dirty="0">
                <a:ea typeface="ＭＳ Ｐゴシック" pitchFamily="34" charset="-128"/>
              </a:rPr>
              <a:t>God’s law and heaven’s order</a:t>
            </a:r>
            <a:r>
              <a:rPr lang="en-US" altLang="en-US" sz="2800" dirty="0">
                <a:ea typeface="ＭＳ Ｐゴシック" pitchFamily="34" charset="-128"/>
              </a:rPr>
              <a:t>, especially for angels </a:t>
            </a:r>
          </a:p>
          <a:p>
            <a:r>
              <a:rPr lang="en-US" altLang="en-US" sz="2800" dirty="0">
                <a:ea typeface="ＭＳ Ｐゴシック" pitchFamily="34" charset="-128"/>
              </a:rPr>
              <a:t> Desire for </a:t>
            </a:r>
            <a:r>
              <a:rPr lang="en-US" altLang="en-US" sz="2800" b="1" dirty="0">
                <a:ea typeface="ＭＳ Ｐゴシック" pitchFamily="34" charset="-128"/>
              </a:rPr>
              <a:t>supremacy</a:t>
            </a:r>
          </a:p>
          <a:p>
            <a:r>
              <a:rPr lang="en-US" altLang="en-US" sz="2800" b="1" dirty="0">
                <a:ea typeface="ＭＳ Ｐゴシック" pitchFamily="34" charset="-128"/>
              </a:rPr>
              <a:t>What were the results? </a:t>
            </a:r>
            <a:r>
              <a:rPr lang="en-US" altLang="en-US" sz="2800" b="1" dirty="0" smtClean="0">
                <a:ea typeface="ＭＳ Ｐゴシック" pitchFamily="34" charset="-128"/>
              </a:rPr>
              <a:t>War</a:t>
            </a:r>
            <a:r>
              <a:rPr lang="en-US" altLang="en-US" sz="2800" b="1" dirty="0">
                <a:ea typeface="ＭＳ Ｐゴシック" pitchFamily="34" charset="-128"/>
              </a:rPr>
              <a:t>: “In this battle every angel would choose his own side and be manifested to all</a:t>
            </a:r>
            <a:r>
              <a:rPr lang="en-US" altLang="en-US" sz="2800" dirty="0" smtClean="0">
                <a:ea typeface="ＭＳ Ｐゴシック" pitchFamily="34" charset="-128"/>
              </a:rPr>
              <a:t>”.</a:t>
            </a:r>
          </a:p>
          <a:p>
            <a:r>
              <a:rPr lang="en-US" altLang="en-US" sz="2800" dirty="0">
                <a:ea typeface="ＭＳ Ｐゴシック" pitchFamily="34" charset="-128"/>
              </a:rPr>
              <a:t>Did Satan’s word come true? </a:t>
            </a:r>
            <a:r>
              <a:rPr lang="en-US" altLang="en-US" sz="2800" dirty="0" smtClean="0">
                <a:ea typeface="ＭＳ Ｐゴシック" pitchFamily="34" charset="-128"/>
              </a:rPr>
              <a:t>Did </a:t>
            </a:r>
            <a:r>
              <a:rPr lang="en-US" altLang="en-US" sz="2800" dirty="0">
                <a:ea typeface="ＭＳ Ｐゴシック" pitchFamily="34" charset="-128"/>
              </a:rPr>
              <a:t>he give his followers total freedom</a:t>
            </a:r>
            <a:r>
              <a:rPr lang="en-US" altLang="en-US" sz="2800" dirty="0" smtClean="0">
                <a:ea typeface="ＭＳ Ｐゴシック" pitchFamily="34" charset="-128"/>
              </a:rPr>
              <a:t>? Did </a:t>
            </a:r>
            <a:r>
              <a:rPr lang="en-US" altLang="en-US" sz="2800" dirty="0">
                <a:ea typeface="ＭＳ Ｐゴシック" pitchFamily="34" charset="-128"/>
              </a:rPr>
              <a:t>he take God’s place on the throne of the Universe</a:t>
            </a:r>
            <a:r>
              <a:rPr lang="en-US" altLang="en-US" sz="2800" dirty="0" smtClean="0">
                <a:ea typeface="ＭＳ Ｐゴシック" pitchFamily="34" charset="-128"/>
              </a:rPr>
              <a:t>? </a:t>
            </a:r>
          </a:p>
          <a:p>
            <a:r>
              <a:rPr lang="en-US" altLang="en-US" sz="2800" dirty="0" smtClean="0">
                <a:ea typeface="ＭＳ Ｐゴシック" pitchFamily="34" charset="-128"/>
              </a:rPr>
              <a:t>NO.</a:t>
            </a:r>
            <a:endParaRPr lang="en-US" altLang="en-US" sz="2800" dirty="0">
              <a:ea typeface="ＭＳ Ｐゴシック" pitchFamily="34" charset="-128"/>
            </a:endParaRPr>
          </a:p>
          <a:p>
            <a:endParaRPr lang="en-US" altLang="en-US" sz="2800" dirty="0">
              <a:ea typeface="ＭＳ Ｐゴシック" pitchFamily="34" charset="-128"/>
            </a:endParaRPr>
          </a:p>
          <a:p>
            <a:endParaRPr lang="en-US" altLang="en-US" sz="2800" dirty="0">
              <a:ea typeface="ＭＳ Ｐゴシック" pitchFamily="34" charset="-128"/>
            </a:endParaRPr>
          </a:p>
        </p:txBody>
      </p:sp>
      <p:sp>
        <p:nvSpPr>
          <p:cNvPr id="3" name="Title 2"/>
          <p:cNvSpPr>
            <a:spLocks noGrp="1"/>
          </p:cNvSpPr>
          <p:nvPr>
            <p:ph type="title"/>
          </p:nvPr>
        </p:nvSpPr>
        <p:spPr>
          <a:xfrm>
            <a:off x="0" y="0"/>
            <a:ext cx="9067800" cy="1371600"/>
          </a:xfrm>
        </p:spPr>
        <p:txBody>
          <a:bodyPr>
            <a:noAutofit/>
          </a:bodyPr>
          <a:lstStyle/>
          <a:p>
            <a:r>
              <a:rPr lang="en-US" sz="2800" dirty="0" smtClean="0"/>
              <a:t/>
            </a:r>
            <a:br>
              <a:rPr lang="en-US" sz="2800" dirty="0" smtClean="0"/>
            </a:br>
            <a:r>
              <a:rPr lang="en-US" sz="2800" dirty="0" smtClean="0"/>
              <a:t>THE GREAT CONTROVERSY: </a:t>
            </a:r>
            <a:br>
              <a:rPr lang="en-US" sz="2800" dirty="0" smtClean="0"/>
            </a:br>
            <a:r>
              <a:rPr lang="en-US" altLang="en-US" sz="2800" dirty="0">
                <a:latin typeface="Georgia" pitchFamily="18" charset="0"/>
                <a:ea typeface="ＭＳ Ｐゴシック" pitchFamily="34" charset="-128"/>
              </a:rPr>
              <a:t>Lies for Angels, </a:t>
            </a:r>
            <a:r>
              <a:rPr lang="en-US" altLang="en-US" sz="2800" dirty="0" smtClean="0">
                <a:latin typeface="Georgia" pitchFamily="18" charset="0"/>
                <a:ea typeface="ＭＳ Ｐゴシック" pitchFamily="34" charset="-128"/>
              </a:rPr>
              <a:t>Lies </a:t>
            </a:r>
            <a:r>
              <a:rPr lang="en-US" altLang="en-US" sz="2800" dirty="0">
                <a:latin typeface="Georgia" pitchFamily="18" charset="0"/>
                <a:ea typeface="ＭＳ Ｐゴシック" pitchFamily="34" charset="-128"/>
              </a:rPr>
              <a:t>for Humans </a:t>
            </a:r>
            <a:endParaRPr lang="en-US" altLang="en-US" sz="2800" dirty="0">
              <a:ea typeface="ＭＳ Ｐゴシック" pitchFamily="34" charset="-128"/>
            </a:endParaRPr>
          </a:p>
        </p:txBody>
      </p:sp>
    </p:spTree>
    <p:extLst>
      <p:ext uri="{BB962C8B-B14F-4D97-AF65-F5344CB8AC3E}">
        <p14:creationId xmlns:p14="http://schemas.microsoft.com/office/powerpoint/2010/main" val="17637171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274638"/>
            <a:ext cx="8229600" cy="1011237"/>
          </a:xfrm>
        </p:spPr>
        <p:txBody>
          <a:bodyPr/>
          <a:lstStyle/>
          <a:p>
            <a:r>
              <a:rPr lang="en-US" b="1" dirty="0" smtClean="0"/>
              <a:t>Course Outline</a:t>
            </a:r>
            <a:endParaRPr lang="en-US" dirty="0" smtClean="0"/>
          </a:p>
        </p:txBody>
      </p:sp>
      <p:sp>
        <p:nvSpPr>
          <p:cNvPr id="3075" name="Content Placeholder 2"/>
          <p:cNvSpPr>
            <a:spLocks noGrp="1"/>
          </p:cNvSpPr>
          <p:nvPr>
            <p:ph idx="1"/>
          </p:nvPr>
        </p:nvSpPr>
        <p:spPr>
          <a:xfrm>
            <a:off x="76200" y="1481328"/>
            <a:ext cx="8839200" cy="5300472"/>
          </a:xfrm>
        </p:spPr>
        <p:txBody>
          <a:bodyPr>
            <a:normAutofit fontScale="77500" lnSpcReduction="20000"/>
          </a:bodyPr>
          <a:lstStyle/>
          <a:p>
            <a:pPr>
              <a:buFont typeface="Arial" charset="0"/>
              <a:buNone/>
            </a:pPr>
            <a:r>
              <a:rPr lang="en-US" dirty="0" smtClean="0"/>
              <a:t>UNIT 1: The Doctrine </a:t>
            </a:r>
            <a:r>
              <a:rPr lang="en-US" dirty="0"/>
              <a:t>of God </a:t>
            </a:r>
            <a:endParaRPr lang="en-US" dirty="0" smtClean="0"/>
          </a:p>
          <a:p>
            <a:pPr marL="624078" indent="-514350">
              <a:buFont typeface="Arial" charset="0"/>
              <a:buAutoNum type="arabicPeriod"/>
            </a:pPr>
            <a:r>
              <a:rPr lang="en-US" dirty="0" smtClean="0"/>
              <a:t>The Holy Scriptures/The Word of God</a:t>
            </a:r>
          </a:p>
          <a:p>
            <a:pPr marL="624078" indent="-514350">
              <a:buFont typeface="Arial" charset="0"/>
              <a:buAutoNum type="arabicPeriod"/>
            </a:pPr>
            <a:r>
              <a:rPr lang="en-US" dirty="0" smtClean="0"/>
              <a:t>Godhead/Trinity</a:t>
            </a:r>
          </a:p>
          <a:p>
            <a:pPr marL="624078" indent="-514350">
              <a:buFont typeface="Arial" charset="0"/>
              <a:buAutoNum type="arabicPeriod"/>
            </a:pPr>
            <a:r>
              <a:rPr lang="en-US" dirty="0" smtClean="0"/>
              <a:t>God the Father</a:t>
            </a:r>
          </a:p>
          <a:p>
            <a:pPr marL="624078" indent="-514350">
              <a:buFont typeface="Arial" charset="0"/>
              <a:buAutoNum type="arabicPeriod"/>
            </a:pPr>
            <a:r>
              <a:rPr lang="en-US" dirty="0" smtClean="0"/>
              <a:t>God the Son</a:t>
            </a:r>
          </a:p>
          <a:p>
            <a:pPr marL="624078" indent="-514350">
              <a:buFont typeface="Arial" charset="0"/>
              <a:buAutoNum type="arabicPeriod"/>
            </a:pPr>
            <a:r>
              <a:rPr lang="en-US" dirty="0" smtClean="0"/>
              <a:t>God the Holy Spirit</a:t>
            </a:r>
          </a:p>
          <a:p>
            <a:pPr marL="109728" indent="0">
              <a:buNone/>
            </a:pPr>
            <a:r>
              <a:rPr lang="en-US" dirty="0" smtClean="0"/>
              <a:t> </a:t>
            </a:r>
          </a:p>
          <a:p>
            <a:pPr marL="109728" indent="0">
              <a:buNone/>
            </a:pPr>
            <a:r>
              <a:rPr lang="en-US" dirty="0" smtClean="0"/>
              <a:t>UNIT 2: The Doctrine </a:t>
            </a:r>
            <a:r>
              <a:rPr lang="en-US" dirty="0"/>
              <a:t>of </a:t>
            </a:r>
            <a:r>
              <a:rPr lang="en-US" dirty="0" smtClean="0"/>
              <a:t>Humankind/Humanity/Man </a:t>
            </a:r>
          </a:p>
          <a:p>
            <a:pPr marL="624078" indent="-514350">
              <a:buAutoNum type="arabicPeriod"/>
            </a:pPr>
            <a:r>
              <a:rPr lang="en-US" dirty="0" smtClean="0"/>
              <a:t>The Creation </a:t>
            </a:r>
          </a:p>
          <a:p>
            <a:pPr marL="624078" indent="-514350">
              <a:buAutoNum type="arabicPeriod"/>
            </a:pPr>
            <a:r>
              <a:rPr lang="en-US" dirty="0" smtClean="0"/>
              <a:t>The Nature </a:t>
            </a:r>
            <a:r>
              <a:rPr lang="en-US" dirty="0"/>
              <a:t>of </a:t>
            </a:r>
            <a:r>
              <a:rPr lang="en-US" dirty="0" smtClean="0"/>
              <a:t>Man </a:t>
            </a:r>
          </a:p>
          <a:p>
            <a:pPr marL="109728" indent="0">
              <a:buNone/>
            </a:pPr>
            <a:endParaRPr lang="en-US" dirty="0"/>
          </a:p>
          <a:p>
            <a:pPr marL="109728" indent="0">
              <a:buNone/>
            </a:pPr>
            <a:r>
              <a:rPr lang="en-US" dirty="0" smtClean="0"/>
              <a:t>UNIT 3: The Doctrine </a:t>
            </a:r>
            <a:r>
              <a:rPr lang="en-US" dirty="0"/>
              <a:t>of Salvation </a:t>
            </a:r>
            <a:endParaRPr lang="en-US" dirty="0" smtClean="0"/>
          </a:p>
          <a:p>
            <a:pPr marL="624078" indent="-514350">
              <a:buAutoNum type="arabicPeriod"/>
            </a:pPr>
            <a:r>
              <a:rPr lang="en-US" dirty="0" smtClean="0"/>
              <a:t>The Great Controversy </a:t>
            </a:r>
          </a:p>
          <a:p>
            <a:pPr marL="624078" indent="-514350">
              <a:buAutoNum type="arabicPeriod"/>
            </a:pPr>
            <a:r>
              <a:rPr lang="en-US" dirty="0" smtClean="0"/>
              <a:t>Life </a:t>
            </a:r>
            <a:r>
              <a:rPr lang="en-US" dirty="0"/>
              <a:t>Death and Resurrection of </a:t>
            </a:r>
            <a:r>
              <a:rPr lang="en-US" dirty="0" smtClean="0"/>
              <a:t>Jesus </a:t>
            </a:r>
          </a:p>
          <a:p>
            <a:pPr marL="624078" indent="-514350">
              <a:buAutoNum type="arabicPeriod"/>
            </a:pPr>
            <a:r>
              <a:rPr lang="en-US" dirty="0" smtClean="0"/>
              <a:t>Experience </a:t>
            </a:r>
            <a:r>
              <a:rPr lang="en-US" dirty="0"/>
              <a:t>of </a:t>
            </a:r>
            <a:r>
              <a:rPr lang="en-US" dirty="0" smtClean="0"/>
              <a:t>Salvation </a:t>
            </a:r>
          </a:p>
          <a:p>
            <a:pPr marL="624078" indent="-514350">
              <a:buAutoNum type="arabicPeriod"/>
            </a:pPr>
            <a:r>
              <a:rPr lang="en-US" dirty="0" smtClean="0"/>
              <a:t>Growing </a:t>
            </a:r>
            <a:r>
              <a:rPr lang="en-US" dirty="0"/>
              <a:t>in </a:t>
            </a:r>
            <a:r>
              <a:rPr lang="en-US" dirty="0" smtClean="0"/>
              <a:t>Christ</a:t>
            </a:r>
          </a:p>
          <a:p>
            <a:endParaRPr lang="en-US" dirty="0" smtClean="0"/>
          </a:p>
        </p:txBody>
      </p:sp>
    </p:spTree>
    <p:extLst>
      <p:ext uri="{BB962C8B-B14F-4D97-AF65-F5344CB8AC3E}">
        <p14:creationId xmlns:p14="http://schemas.microsoft.com/office/powerpoint/2010/main" val="31207146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447800"/>
            <a:ext cx="9067800" cy="5410200"/>
          </a:xfrm>
        </p:spPr>
        <p:txBody>
          <a:bodyPr>
            <a:noAutofit/>
          </a:bodyPr>
          <a:lstStyle/>
          <a:p>
            <a:r>
              <a:rPr lang="en-US" altLang="en-US" sz="2800" dirty="0">
                <a:ea typeface="ＭＳ Ｐゴシック" pitchFamily="34" charset="-128"/>
              </a:rPr>
              <a:t>What about his ‘</a:t>
            </a:r>
            <a:r>
              <a:rPr lang="en-US" altLang="en-US" sz="2800" b="1" dirty="0" err="1">
                <a:ea typeface="ＭＳ Ｐゴシック" pitchFamily="34" charset="-128"/>
              </a:rPr>
              <a:t>edenic</a:t>
            </a:r>
            <a:r>
              <a:rPr lang="en-US" altLang="en-US" sz="2800" b="1" dirty="0">
                <a:ea typeface="ＭＳ Ｐゴシック" pitchFamily="34" charset="-128"/>
              </a:rPr>
              <a:t> lies</a:t>
            </a:r>
            <a:r>
              <a:rPr lang="en-US" altLang="en-US" sz="2800" dirty="0">
                <a:ea typeface="ＭＳ Ｐゴシック" pitchFamily="34" charset="-128"/>
              </a:rPr>
              <a:t>’? </a:t>
            </a:r>
          </a:p>
          <a:p>
            <a:r>
              <a:rPr lang="en-US" altLang="en-US" sz="2800" b="1" dirty="0">
                <a:ea typeface="ＭＳ Ｐゴシック" pitchFamily="34" charset="-128"/>
              </a:rPr>
              <a:t>Gen 3:4, </a:t>
            </a:r>
            <a:r>
              <a:rPr lang="en-US" altLang="en-US" sz="2800" dirty="0">
                <a:ea typeface="ＭＳ Ｐゴシック" pitchFamily="34" charset="-128"/>
              </a:rPr>
              <a:t>5—eternal life (v. 4), likeness to God (v. 5), new knowledge (PP55), “ideas of progression” </a:t>
            </a:r>
          </a:p>
          <a:p>
            <a:r>
              <a:rPr lang="en-US" altLang="en-US" sz="2800" dirty="0">
                <a:ea typeface="ＭＳ Ｐゴシック" pitchFamily="34" charset="-128"/>
              </a:rPr>
              <a:t>The immortal king</a:t>
            </a:r>
          </a:p>
          <a:p>
            <a:r>
              <a:rPr lang="en-US" altLang="en-US" sz="2800" dirty="0">
                <a:ea typeface="ＭＳ Ｐゴシック" pitchFamily="34" charset="-128"/>
              </a:rPr>
              <a:t> The Greek word for “</a:t>
            </a:r>
            <a:r>
              <a:rPr lang="en-US" altLang="en-US" sz="2800" b="1" dirty="0">
                <a:ea typeface="ＭＳ Ｐゴシック" pitchFamily="34" charset="-128"/>
              </a:rPr>
              <a:t>immortal</a:t>
            </a:r>
            <a:r>
              <a:rPr lang="en-US" altLang="en-US" sz="2800" dirty="0">
                <a:ea typeface="ＭＳ Ｐゴシック" pitchFamily="34" charset="-128"/>
              </a:rPr>
              <a:t>” has two elements. One means “spoil, ruin”; the other is what is called the alpha privative, meaning that it negates the sense of the word it is attached to</a:t>
            </a:r>
          </a:p>
          <a:p>
            <a:r>
              <a:rPr lang="en-US" altLang="en-US" sz="2800" b="1" dirty="0" smtClean="0">
                <a:ea typeface="ＭＳ Ｐゴシック" pitchFamily="34" charset="-128"/>
              </a:rPr>
              <a:t>Human life is conditional</a:t>
            </a:r>
            <a:r>
              <a:rPr lang="en-US" altLang="en-US" sz="2800" dirty="0" smtClean="0">
                <a:ea typeface="ＭＳ Ｐゴシック" pitchFamily="34" charset="-128"/>
              </a:rPr>
              <a:t>: </a:t>
            </a:r>
            <a:r>
              <a:rPr lang="en-US" altLang="en-US" sz="2800" dirty="0">
                <a:ea typeface="ＭＳ Ｐゴシック" pitchFamily="34" charset="-128"/>
              </a:rPr>
              <a:t>For humanity, living depended on certain </a:t>
            </a:r>
            <a:r>
              <a:rPr lang="en-US" altLang="en-US" sz="2800" dirty="0" smtClean="0">
                <a:ea typeface="ＭＳ Ｐゴシック" pitchFamily="34" charset="-128"/>
              </a:rPr>
              <a:t>behavior.</a:t>
            </a:r>
            <a:endParaRPr lang="en-US" altLang="en-US" sz="2800" dirty="0">
              <a:ea typeface="ＭＳ Ｐゴシック" pitchFamily="34" charset="-128"/>
            </a:endParaRPr>
          </a:p>
          <a:p>
            <a:r>
              <a:rPr lang="en-US" altLang="en-US" sz="2800" dirty="0">
                <a:ea typeface="ＭＳ Ｐゴシック" pitchFamily="34" charset="-128"/>
              </a:rPr>
              <a:t>This is called a “conditional sentence”</a:t>
            </a:r>
          </a:p>
          <a:p>
            <a:endParaRPr lang="en-US" altLang="en-US" sz="2800" dirty="0">
              <a:ea typeface="ＭＳ Ｐゴシック" pitchFamily="34" charset="-128"/>
            </a:endParaRPr>
          </a:p>
          <a:p>
            <a:endParaRPr lang="en-US" altLang="en-US" sz="2800" dirty="0">
              <a:ea typeface="ＭＳ Ｐゴシック" pitchFamily="34" charset="-128"/>
            </a:endParaRPr>
          </a:p>
        </p:txBody>
      </p:sp>
      <p:sp>
        <p:nvSpPr>
          <p:cNvPr id="3" name="Title 2"/>
          <p:cNvSpPr>
            <a:spLocks noGrp="1"/>
          </p:cNvSpPr>
          <p:nvPr>
            <p:ph type="title"/>
          </p:nvPr>
        </p:nvSpPr>
        <p:spPr>
          <a:xfrm>
            <a:off x="0" y="0"/>
            <a:ext cx="9067800" cy="1371600"/>
          </a:xfrm>
        </p:spPr>
        <p:txBody>
          <a:bodyPr>
            <a:noAutofit/>
          </a:bodyPr>
          <a:lstStyle/>
          <a:p>
            <a:r>
              <a:rPr lang="en-US" sz="2800" dirty="0" smtClean="0"/>
              <a:t/>
            </a:r>
            <a:br>
              <a:rPr lang="en-US" sz="2800" dirty="0" smtClean="0"/>
            </a:br>
            <a:r>
              <a:rPr lang="en-US" sz="2800" dirty="0" smtClean="0"/>
              <a:t>THE GREAT CONTROVERSY: </a:t>
            </a:r>
            <a:br>
              <a:rPr lang="en-US" sz="2800" dirty="0" smtClean="0"/>
            </a:br>
            <a:r>
              <a:rPr lang="en-US" altLang="en-US" sz="2800" dirty="0">
                <a:latin typeface="Georgia" pitchFamily="18" charset="0"/>
                <a:ea typeface="ＭＳ Ｐゴシック" pitchFamily="34" charset="-128"/>
              </a:rPr>
              <a:t>Lies for Angels, </a:t>
            </a:r>
            <a:r>
              <a:rPr lang="en-US" altLang="en-US" sz="2800" dirty="0" smtClean="0">
                <a:latin typeface="Georgia" pitchFamily="18" charset="0"/>
                <a:ea typeface="ＭＳ Ｐゴシック" pitchFamily="34" charset="-128"/>
              </a:rPr>
              <a:t>Lies </a:t>
            </a:r>
            <a:r>
              <a:rPr lang="en-US" altLang="en-US" sz="2800" dirty="0">
                <a:latin typeface="Georgia" pitchFamily="18" charset="0"/>
                <a:ea typeface="ＭＳ Ｐゴシック" pitchFamily="34" charset="-128"/>
              </a:rPr>
              <a:t>for Humans </a:t>
            </a:r>
            <a:endParaRPr lang="en-US" altLang="en-US" sz="2800" dirty="0">
              <a:ea typeface="ＭＳ Ｐゴシック" pitchFamily="34" charset="-128"/>
            </a:endParaRPr>
          </a:p>
        </p:txBody>
      </p:sp>
    </p:spTree>
    <p:extLst>
      <p:ext uri="{BB962C8B-B14F-4D97-AF65-F5344CB8AC3E}">
        <p14:creationId xmlns:p14="http://schemas.microsoft.com/office/powerpoint/2010/main" val="7800268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447800"/>
            <a:ext cx="9067800" cy="5410200"/>
          </a:xfrm>
        </p:spPr>
        <p:txBody>
          <a:bodyPr>
            <a:noAutofit/>
          </a:bodyPr>
          <a:lstStyle/>
          <a:p>
            <a:pPr marL="0" indent="0">
              <a:buNone/>
            </a:pPr>
            <a:r>
              <a:rPr lang="en-US" altLang="en-US" sz="2800" dirty="0" smtClean="0">
                <a:ea typeface="ＭＳ Ｐゴシック" pitchFamily="34" charset="-128"/>
              </a:rPr>
              <a:t>1. Gen </a:t>
            </a:r>
            <a:r>
              <a:rPr lang="en-US" altLang="en-US" sz="2800" dirty="0">
                <a:ea typeface="ＭＳ Ｐゴシック" pitchFamily="34" charset="-128"/>
              </a:rPr>
              <a:t>2:17 meant irrevocable doom </a:t>
            </a:r>
          </a:p>
          <a:p>
            <a:pPr marL="0" indent="0">
              <a:buNone/>
            </a:pPr>
            <a:r>
              <a:rPr lang="en-US" altLang="en-US" sz="2800" dirty="0" smtClean="0">
                <a:ea typeface="ＭＳ Ｐゴシック" pitchFamily="34" charset="-128"/>
              </a:rPr>
              <a:t>2. Satan </a:t>
            </a:r>
            <a:r>
              <a:rPr lang="en-US" altLang="en-US" sz="2800" dirty="0">
                <a:ea typeface="ＭＳ Ｐゴシック" pitchFamily="34" charset="-128"/>
              </a:rPr>
              <a:t>had a plan</a:t>
            </a:r>
          </a:p>
          <a:p>
            <a:pPr marL="0" indent="0">
              <a:buNone/>
            </a:pPr>
            <a:r>
              <a:rPr lang="en-US" altLang="en-US" sz="2800" dirty="0" smtClean="0">
                <a:ea typeface="ＭＳ Ｐゴシック" pitchFamily="34" charset="-128"/>
              </a:rPr>
              <a:t>3. Satan </a:t>
            </a:r>
            <a:r>
              <a:rPr lang="en-US" altLang="en-US" sz="2800" dirty="0">
                <a:ea typeface="ＭＳ Ｐゴシック" pitchFamily="34" charset="-128"/>
              </a:rPr>
              <a:t>didn’t only bring </a:t>
            </a:r>
            <a:r>
              <a:rPr lang="en-US" altLang="en-US" sz="2800" dirty="0" smtClean="0">
                <a:ea typeface="ＭＳ Ｐゴシック" pitchFamily="34" charset="-128"/>
              </a:rPr>
              <a:t>death</a:t>
            </a:r>
          </a:p>
          <a:p>
            <a:pPr marL="0" indent="0">
              <a:buNone/>
            </a:pPr>
            <a:r>
              <a:rPr lang="en-US" altLang="en-US" sz="2800" dirty="0" smtClean="0">
                <a:ea typeface="ＭＳ Ｐゴシック" pitchFamily="34" charset="-128"/>
              </a:rPr>
              <a:t> </a:t>
            </a:r>
            <a:r>
              <a:rPr lang="en-US" altLang="en-US" sz="2800" dirty="0">
                <a:ea typeface="ＭＳ Ｐゴシック" pitchFamily="34" charset="-128"/>
              </a:rPr>
              <a:t>on Adam &amp; Eve</a:t>
            </a:r>
          </a:p>
          <a:p>
            <a:pPr marL="0" indent="0">
              <a:buNone/>
            </a:pPr>
            <a:r>
              <a:rPr lang="en-US" altLang="en-US" sz="2800" dirty="0" smtClean="0">
                <a:ea typeface="ＭＳ Ｐゴシック" pitchFamily="34" charset="-128"/>
              </a:rPr>
              <a:t>4. Animals </a:t>
            </a:r>
            <a:r>
              <a:rPr lang="en-US" altLang="en-US" sz="2800" dirty="0">
                <a:ea typeface="ＭＳ Ｐゴシック" pitchFamily="34" charset="-128"/>
              </a:rPr>
              <a:t>also suffer</a:t>
            </a:r>
          </a:p>
          <a:p>
            <a:pPr marL="0" indent="0">
              <a:buNone/>
            </a:pPr>
            <a:endParaRPr lang="en-US" altLang="en-US" sz="2800" dirty="0">
              <a:ea typeface="ＭＳ Ｐゴシック" pitchFamily="34" charset="-128"/>
            </a:endParaRPr>
          </a:p>
          <a:p>
            <a:endParaRPr lang="en-US" altLang="en-US" sz="2800" dirty="0">
              <a:ea typeface="ＭＳ Ｐゴシック" pitchFamily="34" charset="-128"/>
            </a:endParaRPr>
          </a:p>
        </p:txBody>
      </p:sp>
      <p:sp>
        <p:nvSpPr>
          <p:cNvPr id="3" name="Title 2"/>
          <p:cNvSpPr>
            <a:spLocks noGrp="1"/>
          </p:cNvSpPr>
          <p:nvPr>
            <p:ph type="title"/>
          </p:nvPr>
        </p:nvSpPr>
        <p:spPr>
          <a:xfrm>
            <a:off x="0" y="0"/>
            <a:ext cx="9067800" cy="1371600"/>
          </a:xfrm>
        </p:spPr>
        <p:txBody>
          <a:bodyPr>
            <a:noAutofit/>
          </a:bodyPr>
          <a:lstStyle/>
          <a:p>
            <a:r>
              <a:rPr lang="en-US" sz="2800" dirty="0" smtClean="0"/>
              <a:t/>
            </a:r>
            <a:br>
              <a:rPr lang="en-US" sz="2800" dirty="0" smtClean="0"/>
            </a:br>
            <a:r>
              <a:rPr lang="en-US" sz="2800" dirty="0" smtClean="0"/>
              <a:t>THE GREAT CONTROVERSY: </a:t>
            </a:r>
            <a:br>
              <a:rPr lang="en-US" sz="2800" dirty="0" smtClean="0"/>
            </a:br>
            <a:r>
              <a:rPr lang="en-US" altLang="en-US" sz="2800" dirty="0">
                <a:latin typeface="Georgia" pitchFamily="18" charset="0"/>
                <a:ea typeface="ＭＳ Ｐゴシック" pitchFamily="34" charset="-128"/>
              </a:rPr>
              <a:t>Sequence of Lies </a:t>
            </a:r>
            <a:r>
              <a:rPr lang="en-US" altLang="en-US" sz="2800" dirty="0" smtClean="0">
                <a:latin typeface="Georgia" pitchFamily="18" charset="0"/>
                <a:ea typeface="ＭＳ Ｐゴシック" pitchFamily="34" charset="-128"/>
              </a:rPr>
              <a:t>and </a:t>
            </a:r>
            <a:r>
              <a:rPr lang="en-US" altLang="en-US" sz="2800" dirty="0">
                <a:latin typeface="Georgia" pitchFamily="18" charset="0"/>
                <a:ea typeface="ＭＳ Ｐゴシック" pitchFamily="34" charset="-128"/>
              </a:rPr>
              <a:t>Consequences </a:t>
            </a:r>
            <a:endParaRPr lang="en-US" altLang="en-US" sz="2800" dirty="0">
              <a:ea typeface="ＭＳ Ｐゴシック" pitchFamily="34" charset="-128"/>
            </a:endParaRPr>
          </a:p>
        </p:txBody>
      </p:sp>
      <p:pic>
        <p:nvPicPr>
          <p:cNvPr id="5" name="Picture 2" descr="https://passagebreakbyjerry.files.wordpress.com/2013/07/rh-adamevecastout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348849"/>
            <a:ext cx="3267501" cy="450915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5172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447800"/>
            <a:ext cx="9067800" cy="5410200"/>
          </a:xfrm>
        </p:spPr>
        <p:txBody>
          <a:bodyPr>
            <a:noAutofit/>
          </a:bodyPr>
          <a:lstStyle/>
          <a:p>
            <a:r>
              <a:rPr lang="en-US" altLang="en-US" dirty="0">
                <a:ea typeface="ＭＳ Ｐゴシック" pitchFamily="34" charset="-128"/>
              </a:rPr>
              <a:t>Satan’s word is the opposite of God’s Word, and death is the opposite of life:</a:t>
            </a:r>
          </a:p>
          <a:p>
            <a:pPr lvl="1">
              <a:buFont typeface="Arial" panose="020B0604020202020204" pitchFamily="34" charset="0"/>
              <a:buChar char="•"/>
            </a:pPr>
            <a:r>
              <a:rPr lang="en-US" altLang="en-US" dirty="0" err="1">
                <a:ea typeface="ＭＳ Ｐゴシック" pitchFamily="34" charset="-128"/>
              </a:rPr>
              <a:t>Gn</a:t>
            </a:r>
            <a:r>
              <a:rPr lang="en-US" altLang="en-US" dirty="0">
                <a:ea typeface="ＭＳ Ｐゴシック" pitchFamily="34" charset="-128"/>
              </a:rPr>
              <a:t> 2:7 Before creation man was dust of the ground </a:t>
            </a:r>
          </a:p>
          <a:p>
            <a:pPr lvl="1">
              <a:buFont typeface="Arial" panose="020B0604020202020204" pitchFamily="34" charset="0"/>
              <a:buChar char="•"/>
            </a:pPr>
            <a:r>
              <a:rPr lang="en-US" altLang="en-US" dirty="0" err="1">
                <a:ea typeface="ＭＳ Ｐゴシック" pitchFamily="34" charset="-128"/>
              </a:rPr>
              <a:t>Gn</a:t>
            </a:r>
            <a:r>
              <a:rPr lang="en-US" altLang="en-US" dirty="0">
                <a:ea typeface="ＭＳ Ｐゴシック" pitchFamily="34" charset="-128"/>
              </a:rPr>
              <a:t> 2:7 At creation, dust from the earth [X] was inspired with God’s breath [Y] and so became a living person: Clearly, X+Y = living person</a:t>
            </a:r>
          </a:p>
          <a:p>
            <a:r>
              <a:rPr lang="en-US" altLang="en-US" sz="2800" dirty="0">
                <a:ea typeface="ＭＳ Ｐゴシック" pitchFamily="34" charset="-128"/>
              </a:rPr>
              <a:t>The Bible gives Satan quite </a:t>
            </a:r>
            <a:endParaRPr lang="en-US" altLang="en-US" sz="2800" dirty="0" smtClean="0">
              <a:ea typeface="ＭＳ Ｐゴシック" pitchFamily="34" charset="-128"/>
            </a:endParaRPr>
          </a:p>
          <a:p>
            <a:pPr marL="109728" indent="0">
              <a:buNone/>
            </a:pPr>
            <a:r>
              <a:rPr lang="en-US" altLang="en-US" sz="2800" dirty="0" smtClean="0">
                <a:ea typeface="ＭＳ Ｐゴシック" pitchFamily="34" charset="-128"/>
              </a:rPr>
              <a:t>a </a:t>
            </a:r>
            <a:r>
              <a:rPr lang="en-US" altLang="en-US" sz="2800" dirty="0">
                <a:ea typeface="ＭＳ Ｐゴシック" pitchFamily="34" charset="-128"/>
              </a:rPr>
              <a:t>variety of names</a:t>
            </a:r>
          </a:p>
          <a:p>
            <a:r>
              <a:rPr lang="en-US" altLang="en-US" sz="2800" dirty="0">
                <a:ea typeface="ＭＳ Ｐゴシック" pitchFamily="34" charset="-128"/>
              </a:rPr>
              <a:t>Lucifer, Satan, devil, </a:t>
            </a:r>
            <a:r>
              <a:rPr lang="en-US" altLang="en-US" sz="2800" dirty="0" smtClean="0">
                <a:ea typeface="ＭＳ Ｐゴシック" pitchFamily="34" charset="-128"/>
              </a:rPr>
              <a:t>serpent,</a:t>
            </a:r>
          </a:p>
          <a:p>
            <a:pPr marL="109728" indent="0">
              <a:buNone/>
            </a:pPr>
            <a:r>
              <a:rPr lang="en-US" altLang="en-US" sz="2800" dirty="0" smtClean="0">
                <a:ea typeface="ＭＳ Ｐゴシック" pitchFamily="34" charset="-128"/>
              </a:rPr>
              <a:t>dragon</a:t>
            </a:r>
            <a:r>
              <a:rPr lang="en-US" altLang="en-US" sz="2800" dirty="0">
                <a:ea typeface="ＭＳ Ｐゴシック" pitchFamily="34" charset="-128"/>
              </a:rPr>
              <a:t>, king of beasts</a:t>
            </a:r>
          </a:p>
          <a:p>
            <a:r>
              <a:rPr lang="en-US" altLang="en-US" sz="2800" dirty="0">
                <a:ea typeface="ＭＳ Ｐゴシック" pitchFamily="34" charset="-128"/>
              </a:rPr>
              <a:t>His role as deceiver plays a </a:t>
            </a:r>
            <a:endParaRPr lang="en-US" altLang="en-US" sz="2800" dirty="0" smtClean="0">
              <a:ea typeface="ＭＳ Ｐゴシック" pitchFamily="34" charset="-128"/>
            </a:endParaRPr>
          </a:p>
          <a:p>
            <a:pPr marL="109728" indent="0">
              <a:buNone/>
            </a:pPr>
            <a:r>
              <a:rPr lang="en-US" altLang="en-US" sz="2800" dirty="0" smtClean="0">
                <a:ea typeface="ＭＳ Ｐゴシック" pitchFamily="34" charset="-128"/>
              </a:rPr>
              <a:t>most </a:t>
            </a:r>
            <a:r>
              <a:rPr lang="en-US" altLang="en-US" sz="2800" dirty="0">
                <a:ea typeface="ＭＳ Ｐゴシック" pitchFamily="34" charset="-128"/>
              </a:rPr>
              <a:t>prominent part</a:t>
            </a:r>
          </a:p>
          <a:p>
            <a:endParaRPr lang="en-US" altLang="en-US" sz="2800" dirty="0">
              <a:ea typeface="ＭＳ Ｐゴシック" pitchFamily="34" charset="-128"/>
            </a:endParaRPr>
          </a:p>
        </p:txBody>
      </p:sp>
      <p:sp>
        <p:nvSpPr>
          <p:cNvPr id="3" name="Title 2"/>
          <p:cNvSpPr>
            <a:spLocks noGrp="1"/>
          </p:cNvSpPr>
          <p:nvPr>
            <p:ph type="title"/>
          </p:nvPr>
        </p:nvSpPr>
        <p:spPr>
          <a:xfrm>
            <a:off x="0" y="0"/>
            <a:ext cx="9067800" cy="1371600"/>
          </a:xfrm>
        </p:spPr>
        <p:txBody>
          <a:bodyPr>
            <a:noAutofit/>
          </a:bodyPr>
          <a:lstStyle/>
          <a:p>
            <a:r>
              <a:rPr lang="en-US" sz="2800" dirty="0" smtClean="0"/>
              <a:t/>
            </a:r>
            <a:br>
              <a:rPr lang="en-US" sz="2800" dirty="0" smtClean="0"/>
            </a:br>
            <a:r>
              <a:rPr lang="en-US" sz="2800" dirty="0" smtClean="0"/>
              <a:t>THE GREAT CONTROVERSY: </a:t>
            </a:r>
            <a:br>
              <a:rPr lang="en-US" sz="2800" dirty="0" smtClean="0"/>
            </a:br>
            <a:r>
              <a:rPr lang="en-US" altLang="en-US" sz="2800" dirty="0">
                <a:latin typeface="Georgia" pitchFamily="18" charset="0"/>
                <a:ea typeface="ＭＳ Ｐゴシック" pitchFamily="34" charset="-128"/>
              </a:rPr>
              <a:t>Satan and God Should </a:t>
            </a:r>
            <a:r>
              <a:rPr lang="en-US" altLang="en-US" sz="2800" dirty="0" smtClean="0">
                <a:latin typeface="Georgia" pitchFamily="18" charset="0"/>
                <a:ea typeface="ＭＳ Ｐゴシック" pitchFamily="34" charset="-128"/>
              </a:rPr>
              <a:t>not </a:t>
            </a:r>
            <a:r>
              <a:rPr lang="en-US" altLang="en-US" sz="2800" dirty="0">
                <a:latin typeface="Georgia" pitchFamily="18" charset="0"/>
                <a:ea typeface="ＭＳ Ｐゴシック" pitchFamily="34" charset="-128"/>
              </a:rPr>
              <a:t>be Confused</a:t>
            </a:r>
            <a:endParaRPr lang="en-US" altLang="en-US" sz="2800" dirty="0">
              <a:ea typeface="ＭＳ Ｐゴシック" pitchFamily="34" charset="-128"/>
            </a:endParaRPr>
          </a:p>
        </p:txBody>
      </p:sp>
      <p:pic>
        <p:nvPicPr>
          <p:cNvPr id="6" name="Picture 2" descr="http://www.americainprophecy.com/Images/Antichrist-Beast-Revelation-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581400"/>
            <a:ext cx="2819400" cy="3310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6529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THE GREAT CONTROVERSY: </a:t>
            </a:r>
            <a:br>
              <a:rPr lang="en-US" sz="4400" dirty="0"/>
            </a:br>
            <a:r>
              <a:rPr lang="en-US" altLang="en-US" sz="4400" dirty="0">
                <a:latin typeface="Georgia" pitchFamily="18" charset="0"/>
                <a:ea typeface="ＭＳ Ｐゴシック" pitchFamily="34" charset="-128"/>
              </a:rPr>
              <a:t>God’s Way to Immortality</a:t>
            </a:r>
            <a:endParaRPr lang="en-US" dirty="0"/>
          </a:p>
        </p:txBody>
      </p:sp>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sz="half" idx="3"/>
          </p:nvPr>
        </p:nvSpPr>
        <p:spPr/>
        <p:txBody>
          <a:bodyPr/>
          <a:lstStyle/>
          <a:p>
            <a:endParaRPr lang="en-US"/>
          </a:p>
        </p:txBody>
      </p:sp>
      <p:sp>
        <p:nvSpPr>
          <p:cNvPr id="5" name="Content Placeholder 4"/>
          <p:cNvSpPr>
            <a:spLocks noGrp="1"/>
          </p:cNvSpPr>
          <p:nvPr>
            <p:ph sz="quarter" idx="2"/>
          </p:nvPr>
        </p:nvSpPr>
        <p:spPr/>
        <p:txBody>
          <a:bodyPr/>
          <a:lstStyle/>
          <a:p>
            <a:endParaRPr lang="en-US" altLang="en-US" dirty="0" smtClean="0">
              <a:ea typeface="ＭＳ Ｐゴシック" pitchFamily="34" charset="-128"/>
            </a:endParaRPr>
          </a:p>
          <a:p>
            <a:endParaRPr lang="en-US" altLang="en-US" dirty="0">
              <a:ea typeface="ＭＳ Ｐゴシック" pitchFamily="34" charset="-128"/>
            </a:endParaRPr>
          </a:p>
          <a:p>
            <a:r>
              <a:rPr lang="en-US" altLang="en-US" sz="3200" dirty="0" smtClean="0">
                <a:ea typeface="ＭＳ Ｐゴシック" pitchFamily="34" charset="-128"/>
              </a:rPr>
              <a:t>Ro </a:t>
            </a:r>
            <a:r>
              <a:rPr lang="en-US" altLang="en-US" sz="3200" dirty="0">
                <a:ea typeface="ＭＳ Ｐゴシック" pitchFamily="34" charset="-128"/>
              </a:rPr>
              <a:t>6:23</a:t>
            </a:r>
          </a:p>
          <a:p>
            <a:r>
              <a:rPr lang="en-US" altLang="en-US" sz="3200" dirty="0" err="1">
                <a:ea typeface="ＭＳ Ｐゴシック" pitchFamily="34" charset="-128"/>
              </a:rPr>
              <a:t>Jn</a:t>
            </a:r>
            <a:r>
              <a:rPr lang="en-US" altLang="en-US" sz="3200" dirty="0">
                <a:ea typeface="ＭＳ Ｐゴシック" pitchFamily="34" charset="-128"/>
              </a:rPr>
              <a:t> 3:16</a:t>
            </a:r>
          </a:p>
          <a:p>
            <a:r>
              <a:rPr lang="en-US" altLang="en-US" sz="3200" dirty="0" err="1">
                <a:ea typeface="ＭＳ Ｐゴシック" pitchFamily="34" charset="-128"/>
              </a:rPr>
              <a:t>Jn</a:t>
            </a:r>
            <a:r>
              <a:rPr lang="en-US" altLang="en-US" sz="3200" dirty="0">
                <a:ea typeface="ＭＳ Ｐゴシック" pitchFamily="34" charset="-128"/>
              </a:rPr>
              <a:t> 1:12</a:t>
            </a:r>
          </a:p>
          <a:p>
            <a:r>
              <a:rPr lang="en-US" altLang="en-US" sz="3200" dirty="0" err="1">
                <a:ea typeface="ＭＳ Ｐゴシック" pitchFamily="34" charset="-128"/>
              </a:rPr>
              <a:t>Eph</a:t>
            </a:r>
            <a:r>
              <a:rPr lang="en-US" altLang="en-US" sz="3200" dirty="0">
                <a:ea typeface="ＭＳ Ｐゴシック" pitchFamily="34" charset="-128"/>
              </a:rPr>
              <a:t> 2:8,9</a:t>
            </a:r>
          </a:p>
          <a:p>
            <a:r>
              <a:rPr lang="en-US" altLang="en-US" sz="3200" dirty="0">
                <a:ea typeface="ＭＳ Ｐゴシック" pitchFamily="34" charset="-128"/>
              </a:rPr>
              <a:t>Ro 12:3</a:t>
            </a:r>
          </a:p>
          <a:p>
            <a:endParaRPr lang="en-US" dirty="0"/>
          </a:p>
        </p:txBody>
      </p:sp>
      <p:sp>
        <p:nvSpPr>
          <p:cNvPr id="6" name="Content Placeholder 5"/>
          <p:cNvSpPr>
            <a:spLocks noGrp="1"/>
          </p:cNvSpPr>
          <p:nvPr>
            <p:ph sz="quarter" idx="4"/>
          </p:nvPr>
        </p:nvSpPr>
        <p:spPr/>
        <p:txBody>
          <a:bodyPr/>
          <a:lstStyle/>
          <a:p>
            <a:endParaRPr lang="en-US" altLang="en-US" dirty="0" smtClean="0">
              <a:ea typeface="ＭＳ Ｐゴシック" pitchFamily="34" charset="-128"/>
            </a:endParaRPr>
          </a:p>
          <a:p>
            <a:endParaRPr lang="en-US" altLang="en-US" dirty="0">
              <a:ea typeface="ＭＳ Ｐゴシック" pitchFamily="34" charset="-128"/>
            </a:endParaRPr>
          </a:p>
          <a:p>
            <a:r>
              <a:rPr lang="en-US" altLang="en-US" sz="3200" dirty="0" smtClean="0">
                <a:ea typeface="ＭＳ Ｐゴシック" pitchFamily="34" charset="-128"/>
              </a:rPr>
              <a:t>1 </a:t>
            </a:r>
            <a:r>
              <a:rPr lang="en-US" altLang="en-US" sz="3200" dirty="0">
                <a:ea typeface="ＭＳ Ｐゴシック" pitchFamily="34" charset="-128"/>
              </a:rPr>
              <a:t>Co 15:12-22</a:t>
            </a:r>
          </a:p>
          <a:p>
            <a:r>
              <a:rPr lang="en-US" altLang="en-US" sz="3200" dirty="0">
                <a:ea typeface="ＭＳ Ｐゴシック" pitchFamily="34" charset="-128"/>
              </a:rPr>
              <a:t>1 Co 15:23</a:t>
            </a:r>
          </a:p>
          <a:p>
            <a:r>
              <a:rPr lang="en-US" altLang="en-US" sz="3200" dirty="0">
                <a:ea typeface="ＭＳ Ｐゴシック" pitchFamily="34" charset="-128"/>
              </a:rPr>
              <a:t>1 </a:t>
            </a:r>
            <a:r>
              <a:rPr lang="en-US" altLang="en-US" sz="3200" dirty="0" err="1">
                <a:ea typeface="ＭＳ Ｐゴシック" pitchFamily="34" charset="-128"/>
              </a:rPr>
              <a:t>Thes</a:t>
            </a:r>
            <a:r>
              <a:rPr lang="en-US" altLang="en-US" sz="3200" dirty="0">
                <a:ea typeface="ＭＳ Ｐゴシック" pitchFamily="34" charset="-128"/>
              </a:rPr>
              <a:t> 4:13-18</a:t>
            </a:r>
          </a:p>
          <a:p>
            <a:r>
              <a:rPr lang="en-US" altLang="en-US" sz="3200" dirty="0">
                <a:ea typeface="ＭＳ Ｐゴシック" pitchFamily="34" charset="-128"/>
              </a:rPr>
              <a:t>1 Co 15:51-57</a:t>
            </a:r>
          </a:p>
          <a:p>
            <a:r>
              <a:rPr lang="en-US" altLang="en-US" sz="3200" dirty="0" err="1">
                <a:ea typeface="ＭＳ Ｐゴシック" pitchFamily="34" charset="-128"/>
              </a:rPr>
              <a:t>Jn</a:t>
            </a:r>
            <a:r>
              <a:rPr lang="en-US" altLang="en-US" sz="3200" dirty="0">
                <a:ea typeface="ＭＳ Ｐゴシック" pitchFamily="34" charset="-128"/>
              </a:rPr>
              <a:t> 6:40</a:t>
            </a:r>
          </a:p>
          <a:p>
            <a:endParaRPr lang="en-US" dirty="0"/>
          </a:p>
        </p:txBody>
      </p:sp>
    </p:spTree>
    <p:extLst>
      <p:ext uri="{BB962C8B-B14F-4D97-AF65-F5344CB8AC3E}">
        <p14:creationId xmlns:p14="http://schemas.microsoft.com/office/powerpoint/2010/main" val="227399950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3180781"/>
              </p:ext>
            </p:extLst>
          </p:nvPr>
        </p:nvGraphicFramePr>
        <p:xfrm>
          <a:off x="533400" y="1828800"/>
          <a:ext cx="8382000" cy="4247408"/>
        </p:xfrm>
        <a:graphic>
          <a:graphicData uri="http://schemas.openxmlformats.org/drawingml/2006/table">
            <a:tbl>
              <a:tblPr firstRow="1" bandRow="1">
                <a:tableStyleId>{5C22544A-7EE6-4342-B048-85BDC9FD1C3A}</a:tableStyleId>
              </a:tblPr>
              <a:tblGrid>
                <a:gridCol w="2794000">
                  <a:extLst>
                    <a:ext uri="{9D8B030D-6E8A-4147-A177-3AD203B41FA5}">
                      <a16:colId xmlns:a16="http://schemas.microsoft.com/office/drawing/2014/main" val="20000"/>
                    </a:ext>
                  </a:extLst>
                </a:gridCol>
                <a:gridCol w="2794000">
                  <a:extLst>
                    <a:ext uri="{9D8B030D-6E8A-4147-A177-3AD203B41FA5}">
                      <a16:colId xmlns:a16="http://schemas.microsoft.com/office/drawing/2014/main" val="20001"/>
                    </a:ext>
                  </a:extLst>
                </a:gridCol>
                <a:gridCol w="2794000">
                  <a:extLst>
                    <a:ext uri="{9D8B030D-6E8A-4147-A177-3AD203B41FA5}">
                      <a16:colId xmlns:a16="http://schemas.microsoft.com/office/drawing/2014/main" val="20002"/>
                    </a:ext>
                  </a:extLst>
                </a:gridCol>
              </a:tblGrid>
              <a:tr h="752104">
                <a:tc>
                  <a:txBody>
                    <a:bodyPr/>
                    <a:lstStyle/>
                    <a:p>
                      <a:endParaRPr lang="en-US" dirty="0"/>
                    </a:p>
                  </a:txBody>
                  <a:tcPr/>
                </a:tc>
                <a:tc>
                  <a:txBody>
                    <a:bodyPr/>
                    <a:lstStyle/>
                    <a:p>
                      <a:r>
                        <a:rPr lang="en-US" sz="2800" dirty="0" smtClean="0"/>
                        <a:t>SATAN</a:t>
                      </a:r>
                      <a:endParaRPr lang="en-US" sz="2800" dirty="0"/>
                    </a:p>
                  </a:txBody>
                  <a:tcPr anchor="ctr"/>
                </a:tc>
                <a:tc>
                  <a:txBody>
                    <a:bodyPr/>
                    <a:lstStyle/>
                    <a:p>
                      <a:r>
                        <a:rPr lang="en-US" sz="2800" dirty="0" smtClean="0"/>
                        <a:t>GOD</a:t>
                      </a:r>
                      <a:endParaRPr lang="en-US" sz="2800" dirty="0"/>
                    </a:p>
                  </a:txBody>
                  <a:tcPr anchor="ctr"/>
                </a:tc>
                <a:extLst>
                  <a:ext uri="{0D108BD9-81ED-4DB2-BD59-A6C34878D82A}">
                    <a16:rowId xmlns:a16="http://schemas.microsoft.com/office/drawing/2014/main" val="10000"/>
                  </a:ext>
                </a:extLst>
              </a:tr>
              <a:tr h="872957">
                <a:tc>
                  <a:txBody>
                    <a:bodyPr/>
                    <a:lstStyle/>
                    <a:p>
                      <a:r>
                        <a:rPr lang="en-US" sz="2800" dirty="0" smtClean="0"/>
                        <a:t>Purpose</a:t>
                      </a:r>
                      <a:endParaRPr lang="en-US" sz="2800" dirty="0"/>
                    </a:p>
                  </a:txBody>
                  <a:tcPr anchor="ctr"/>
                </a:tc>
                <a:tc>
                  <a:txBody>
                    <a:bodyPr/>
                    <a:lstStyle/>
                    <a:p>
                      <a:r>
                        <a:rPr lang="en-US" sz="2800" dirty="0" smtClean="0"/>
                        <a:t>Cruelty and misery</a:t>
                      </a:r>
                      <a:endParaRPr lang="en-US" sz="2800" dirty="0"/>
                    </a:p>
                  </a:txBody>
                  <a:tcPr anchor="ctr"/>
                </a:tc>
                <a:tc>
                  <a:txBody>
                    <a:bodyPr/>
                    <a:lstStyle/>
                    <a:p>
                      <a:r>
                        <a:rPr lang="en-US" sz="2800" dirty="0" smtClean="0"/>
                        <a:t>Life in all its fullness</a:t>
                      </a:r>
                      <a:endParaRPr lang="en-US" sz="2800" dirty="0"/>
                    </a:p>
                  </a:txBody>
                  <a:tcPr anchor="ctr"/>
                </a:tc>
                <a:extLst>
                  <a:ext uri="{0D108BD9-81ED-4DB2-BD59-A6C34878D82A}">
                    <a16:rowId xmlns:a16="http://schemas.microsoft.com/office/drawing/2014/main" val="10001"/>
                  </a:ext>
                </a:extLst>
              </a:tr>
              <a:tr h="1661435">
                <a:tc>
                  <a:txBody>
                    <a:bodyPr/>
                    <a:lstStyle/>
                    <a:p>
                      <a:r>
                        <a:rPr lang="en-US" sz="2800" dirty="0" smtClean="0"/>
                        <a:t>Activity</a:t>
                      </a:r>
                      <a:endParaRPr lang="en-US" sz="2800" dirty="0"/>
                    </a:p>
                  </a:txBody>
                  <a:tcPr anchor="ctr"/>
                </a:tc>
                <a:tc>
                  <a:txBody>
                    <a:bodyPr/>
                    <a:lstStyle/>
                    <a:p>
                      <a:r>
                        <a:rPr lang="en-US" sz="2800" dirty="0" smtClean="0"/>
                        <a:t>Mayhem, murder, suffering, death</a:t>
                      </a:r>
                      <a:endParaRPr lang="en-US" sz="2800" dirty="0"/>
                    </a:p>
                  </a:txBody>
                  <a:tcPr anchor="ctr"/>
                </a:tc>
                <a:tc>
                  <a:txBody>
                    <a:bodyPr/>
                    <a:lstStyle/>
                    <a:p>
                      <a:r>
                        <a:rPr lang="en-US" sz="2800" dirty="0" smtClean="0"/>
                        <a:t>Creation, redemption</a:t>
                      </a:r>
                      <a:endParaRPr lang="en-US" sz="2800" dirty="0"/>
                    </a:p>
                  </a:txBody>
                  <a:tcPr anchor="ctr"/>
                </a:tc>
                <a:extLst>
                  <a:ext uri="{0D108BD9-81ED-4DB2-BD59-A6C34878D82A}">
                    <a16:rowId xmlns:a16="http://schemas.microsoft.com/office/drawing/2014/main" val="10002"/>
                  </a:ext>
                </a:extLst>
              </a:tr>
              <a:tr h="752104">
                <a:tc>
                  <a:txBody>
                    <a:bodyPr/>
                    <a:lstStyle/>
                    <a:p>
                      <a:r>
                        <a:rPr lang="en-US" sz="2800" dirty="0" smtClean="0"/>
                        <a:t>Character</a:t>
                      </a:r>
                      <a:endParaRPr lang="en-US" sz="2800" dirty="0"/>
                    </a:p>
                  </a:txBody>
                  <a:tcPr anchor="ctr"/>
                </a:tc>
                <a:tc>
                  <a:txBody>
                    <a:bodyPr/>
                    <a:lstStyle/>
                    <a:p>
                      <a:r>
                        <a:rPr lang="en-US" sz="2800" dirty="0" smtClean="0"/>
                        <a:t>Evil</a:t>
                      </a:r>
                      <a:endParaRPr lang="en-US" sz="2800" dirty="0"/>
                    </a:p>
                  </a:txBody>
                  <a:tcPr anchor="ctr"/>
                </a:tc>
                <a:tc>
                  <a:txBody>
                    <a:bodyPr/>
                    <a:lstStyle/>
                    <a:p>
                      <a:r>
                        <a:rPr lang="en-US" sz="2800" dirty="0" smtClean="0"/>
                        <a:t>Love </a:t>
                      </a:r>
                      <a:endParaRPr lang="en-US" sz="2800" dirty="0"/>
                    </a:p>
                  </a:txBody>
                  <a:tcPr anchor="ctr"/>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a:xfrm>
            <a:off x="0" y="0"/>
            <a:ext cx="9067800" cy="1066800"/>
          </a:xfrm>
        </p:spPr>
        <p:txBody>
          <a:bodyPr>
            <a:noAutofit/>
          </a:bodyPr>
          <a:lstStyle/>
          <a:p>
            <a:r>
              <a:rPr lang="en-US" sz="3600" dirty="0" smtClean="0"/>
              <a:t>THE GREAT CONTROVERSY: </a:t>
            </a:r>
            <a:r>
              <a:rPr lang="en-US" altLang="en-US" sz="3600" dirty="0">
                <a:latin typeface="Georgia" pitchFamily="18" charset="0"/>
                <a:ea typeface="ＭＳ Ｐゴシック" pitchFamily="34" charset="-128"/>
              </a:rPr>
              <a:t>Lies for Angels, Lies </a:t>
            </a:r>
            <a:r>
              <a:rPr lang="en-US" altLang="en-US" sz="3600" dirty="0" smtClean="0">
                <a:latin typeface="Georgia" pitchFamily="18" charset="0"/>
                <a:ea typeface="ＭＳ Ｐゴシック" pitchFamily="34" charset="-128"/>
              </a:rPr>
              <a:t>for </a:t>
            </a:r>
            <a:r>
              <a:rPr lang="en-US" altLang="en-US" sz="3600" dirty="0">
                <a:latin typeface="Georgia" pitchFamily="18" charset="0"/>
                <a:ea typeface="ＭＳ Ｐゴシック" pitchFamily="34" charset="-128"/>
              </a:rPr>
              <a:t>Humans </a:t>
            </a:r>
            <a:endParaRPr lang="en-US" sz="3600" dirty="0"/>
          </a:p>
        </p:txBody>
      </p:sp>
    </p:spTree>
    <p:extLst>
      <p:ext uri="{BB962C8B-B14F-4D97-AF65-F5344CB8AC3E}">
        <p14:creationId xmlns:p14="http://schemas.microsoft.com/office/powerpoint/2010/main" val="11623069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14400"/>
            <a:ext cx="9067800" cy="5943600"/>
          </a:xfrm>
        </p:spPr>
        <p:txBody>
          <a:bodyPr>
            <a:noAutofit/>
          </a:bodyPr>
          <a:lstStyle/>
          <a:p>
            <a:endParaRPr lang="en-US" sz="2800" dirty="0" smtClean="0"/>
          </a:p>
          <a:p>
            <a:pPr algn="just"/>
            <a:r>
              <a:rPr lang="en-US" sz="2800" dirty="0" smtClean="0"/>
              <a:t>God </a:t>
            </a:r>
            <a:r>
              <a:rPr lang="en-US" sz="2800" dirty="0"/>
              <a:t>sent Jesus, His Son, to live the perfect life we could not and die the death our sins deserve. When we accept Jesus’ sacrifice, we claim eternal life.</a:t>
            </a:r>
          </a:p>
          <a:p>
            <a:pPr algn="just"/>
            <a:r>
              <a:rPr lang="en-US" sz="2800" dirty="0" smtClean="0"/>
              <a:t>Christ was perfect and he gave his life as the atonement for human</a:t>
            </a:r>
            <a:r>
              <a:rPr lang="en-US" altLang="en-US" sz="2800" dirty="0" smtClean="0"/>
              <a:t>’</a:t>
            </a:r>
            <a:r>
              <a:rPr lang="en-US" sz="2800" dirty="0" smtClean="0"/>
              <a:t>s sin.</a:t>
            </a:r>
          </a:p>
          <a:p>
            <a:pPr algn="just"/>
            <a:r>
              <a:rPr lang="en-US" sz="2400" dirty="0"/>
              <a:t>In Christ’s life of perfect </a:t>
            </a:r>
            <a:r>
              <a:rPr lang="en-US" sz="2400" b="1" dirty="0"/>
              <a:t>obedience to God’s will</a:t>
            </a:r>
            <a:r>
              <a:rPr lang="en-US" sz="2400" dirty="0"/>
              <a:t>, His suffering, death, and resurrection, God provided the only means of </a:t>
            </a:r>
            <a:r>
              <a:rPr lang="en-US" sz="2400" b="1" dirty="0"/>
              <a:t>atonement for human sin</a:t>
            </a:r>
            <a:r>
              <a:rPr lang="en-US" sz="2400" dirty="0"/>
              <a:t>, so that those who by </a:t>
            </a:r>
            <a:r>
              <a:rPr lang="en-US" sz="2400" b="1" dirty="0"/>
              <a:t>faith</a:t>
            </a:r>
            <a:r>
              <a:rPr lang="en-US" sz="2400" dirty="0"/>
              <a:t> accept this atonement may have </a:t>
            </a:r>
            <a:r>
              <a:rPr lang="en-US" sz="2400" b="1" dirty="0"/>
              <a:t>eternal life</a:t>
            </a:r>
            <a:r>
              <a:rPr lang="en-US" sz="2400" dirty="0"/>
              <a:t>, and the whole creation may better understand the infinite and holy love of the Creator. </a:t>
            </a:r>
            <a:endParaRPr lang="en-GB" sz="2600" dirty="0"/>
          </a:p>
        </p:txBody>
      </p:sp>
      <p:sp>
        <p:nvSpPr>
          <p:cNvPr id="3" name="Title 2"/>
          <p:cNvSpPr>
            <a:spLocks noGrp="1"/>
          </p:cNvSpPr>
          <p:nvPr>
            <p:ph type="title"/>
          </p:nvPr>
        </p:nvSpPr>
        <p:spPr>
          <a:xfrm>
            <a:off x="0" y="0"/>
            <a:ext cx="9067800" cy="1066800"/>
          </a:xfrm>
        </p:spPr>
        <p:txBody>
          <a:bodyPr>
            <a:noAutofit/>
          </a:bodyPr>
          <a:lstStyle/>
          <a:p>
            <a:r>
              <a:rPr lang="en-US" sz="3600" dirty="0" smtClean="0"/>
              <a:t>LIFE, DEATH AND RESURRECTION OF CHRIST</a:t>
            </a:r>
            <a:endParaRPr lang="en-US" sz="3600" dirty="0"/>
          </a:p>
        </p:txBody>
      </p:sp>
    </p:spTree>
    <p:extLst>
      <p:ext uri="{BB962C8B-B14F-4D97-AF65-F5344CB8AC3E}">
        <p14:creationId xmlns:p14="http://schemas.microsoft.com/office/powerpoint/2010/main" val="381317994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14400"/>
            <a:ext cx="9144000" cy="5943600"/>
          </a:xfrm>
        </p:spPr>
        <p:txBody>
          <a:bodyPr>
            <a:noAutofit/>
          </a:bodyPr>
          <a:lstStyle/>
          <a:p>
            <a:r>
              <a:rPr lang="en-US" sz="2600" dirty="0" smtClean="0"/>
              <a:t>This </a:t>
            </a:r>
            <a:r>
              <a:rPr lang="en-US" sz="2600" dirty="0"/>
              <a:t>perfect atonement vindicates the righteousness of God’s law and the graciousness of His character; for </a:t>
            </a:r>
            <a:r>
              <a:rPr lang="en-US" sz="2600" b="1" dirty="0"/>
              <a:t>it both condemns our sin and provides for our forgiveness</a:t>
            </a:r>
            <a:r>
              <a:rPr lang="en-US" sz="2600" dirty="0"/>
              <a:t>. </a:t>
            </a:r>
            <a:r>
              <a:rPr lang="en-US" sz="2600" b="1" dirty="0"/>
              <a:t>The death of Christ is substitutionary and expiatory, reconciling and transforming</a:t>
            </a:r>
            <a:r>
              <a:rPr lang="en-US" sz="2600" dirty="0"/>
              <a:t>. The bodily resurrection of Christ proclaims God’s triumph over the forces of evil, and </a:t>
            </a:r>
            <a:r>
              <a:rPr lang="en-US" sz="2600" b="1" dirty="0"/>
              <a:t>for those who accept the atonement assures their final victory over sin and death</a:t>
            </a:r>
            <a:r>
              <a:rPr lang="en-US" sz="2600" dirty="0"/>
              <a:t>. It declares the Lordship of Jesus Christ, before whom every knee in heaven and on earth will bow. (</a:t>
            </a:r>
            <a:r>
              <a:rPr lang="en-US" sz="2600" dirty="0">
                <a:hlinkClick r:id="rId2"/>
              </a:rPr>
              <a:t>Gen. 3:15</a:t>
            </a:r>
            <a:r>
              <a:rPr lang="en-US" sz="2600" dirty="0"/>
              <a:t>; </a:t>
            </a:r>
            <a:r>
              <a:rPr lang="en-US" sz="2600" dirty="0">
                <a:hlinkClick r:id="rId3"/>
              </a:rPr>
              <a:t>Ps. 22:1</a:t>
            </a:r>
            <a:r>
              <a:rPr lang="en-US" sz="2600" dirty="0"/>
              <a:t>; </a:t>
            </a:r>
            <a:r>
              <a:rPr lang="en-US" sz="2600" dirty="0">
                <a:hlinkClick r:id="rId4"/>
              </a:rPr>
              <a:t>Isa. 53</a:t>
            </a:r>
            <a:r>
              <a:rPr lang="en-US" sz="2600" dirty="0"/>
              <a:t>; </a:t>
            </a:r>
            <a:r>
              <a:rPr lang="en-US" sz="2600" dirty="0">
                <a:hlinkClick r:id="rId5"/>
              </a:rPr>
              <a:t>John 3:16</a:t>
            </a:r>
            <a:r>
              <a:rPr lang="en-US" sz="2600" dirty="0"/>
              <a:t>; </a:t>
            </a:r>
            <a:r>
              <a:rPr lang="en-US" sz="2600" dirty="0">
                <a:hlinkClick r:id="rId6"/>
              </a:rPr>
              <a:t>14:30</a:t>
            </a:r>
            <a:r>
              <a:rPr lang="en-US" sz="2600" dirty="0"/>
              <a:t>; </a:t>
            </a:r>
            <a:r>
              <a:rPr lang="en-US" sz="2600" dirty="0">
                <a:hlinkClick r:id="rId7"/>
              </a:rPr>
              <a:t>Rom. 1:4</a:t>
            </a:r>
            <a:r>
              <a:rPr lang="en-US" sz="2600" dirty="0"/>
              <a:t>; </a:t>
            </a:r>
            <a:r>
              <a:rPr lang="en-US" sz="2600" dirty="0">
                <a:hlinkClick r:id="rId8"/>
              </a:rPr>
              <a:t>3:25</a:t>
            </a:r>
            <a:r>
              <a:rPr lang="en-US" sz="2600" dirty="0"/>
              <a:t>; </a:t>
            </a:r>
            <a:r>
              <a:rPr lang="en-US" sz="2600" dirty="0">
                <a:hlinkClick r:id="rId9"/>
              </a:rPr>
              <a:t>4:25</a:t>
            </a:r>
            <a:r>
              <a:rPr lang="en-US" sz="2600" dirty="0"/>
              <a:t>; </a:t>
            </a:r>
            <a:r>
              <a:rPr lang="en-US" sz="2600" dirty="0">
                <a:hlinkClick r:id="rId10"/>
              </a:rPr>
              <a:t>8:3</a:t>
            </a:r>
            <a:r>
              <a:rPr lang="en-US" sz="2600" dirty="0"/>
              <a:t>, </a:t>
            </a:r>
            <a:r>
              <a:rPr lang="en-US" sz="2600" dirty="0">
                <a:hlinkClick r:id="rId11"/>
              </a:rPr>
              <a:t>4</a:t>
            </a:r>
            <a:r>
              <a:rPr lang="en-US" sz="2600" dirty="0"/>
              <a:t>; </a:t>
            </a:r>
            <a:r>
              <a:rPr lang="en-US" sz="2600" dirty="0">
                <a:hlinkClick r:id="rId12"/>
              </a:rPr>
              <a:t>1 Cor. 15:3</a:t>
            </a:r>
            <a:r>
              <a:rPr lang="en-US" sz="2600" dirty="0"/>
              <a:t>, </a:t>
            </a:r>
            <a:r>
              <a:rPr lang="en-US" sz="2600" dirty="0">
                <a:hlinkClick r:id="rId13"/>
              </a:rPr>
              <a:t>4</a:t>
            </a:r>
            <a:r>
              <a:rPr lang="en-US" sz="2600" dirty="0"/>
              <a:t>, </a:t>
            </a:r>
            <a:r>
              <a:rPr lang="en-US" sz="2600" dirty="0">
                <a:hlinkClick r:id="rId14"/>
              </a:rPr>
              <a:t>20-22</a:t>
            </a:r>
            <a:r>
              <a:rPr lang="en-US" sz="2600" dirty="0"/>
              <a:t>; </a:t>
            </a:r>
            <a:r>
              <a:rPr lang="en-US" sz="2600" dirty="0">
                <a:hlinkClick r:id="rId15"/>
              </a:rPr>
              <a:t>2 Cor. 5:14</a:t>
            </a:r>
            <a:r>
              <a:rPr lang="en-US" sz="2600" dirty="0"/>
              <a:t>, </a:t>
            </a:r>
            <a:r>
              <a:rPr lang="en-US" sz="2600" dirty="0">
                <a:hlinkClick r:id="rId16"/>
              </a:rPr>
              <a:t>15</a:t>
            </a:r>
            <a:r>
              <a:rPr lang="en-US" sz="2600" dirty="0"/>
              <a:t>, </a:t>
            </a:r>
            <a:r>
              <a:rPr lang="en-US" sz="2600" dirty="0">
                <a:hlinkClick r:id="rId17"/>
              </a:rPr>
              <a:t>19-21</a:t>
            </a:r>
            <a:r>
              <a:rPr lang="en-US" sz="2600" dirty="0"/>
              <a:t>; </a:t>
            </a:r>
            <a:r>
              <a:rPr lang="en-US" sz="2600" dirty="0">
                <a:hlinkClick r:id="rId18"/>
              </a:rPr>
              <a:t>Phil. 2:6-11</a:t>
            </a:r>
            <a:r>
              <a:rPr lang="en-US" sz="2600" dirty="0"/>
              <a:t>; </a:t>
            </a:r>
            <a:r>
              <a:rPr lang="en-US" sz="2600" dirty="0">
                <a:hlinkClick r:id="rId19"/>
              </a:rPr>
              <a:t>Col. 2:15</a:t>
            </a:r>
            <a:r>
              <a:rPr lang="en-US" sz="2600" dirty="0"/>
              <a:t>; </a:t>
            </a:r>
            <a:r>
              <a:rPr lang="en-US" sz="2600" dirty="0">
                <a:hlinkClick r:id="rId20"/>
              </a:rPr>
              <a:t>1 Peter 2:21</a:t>
            </a:r>
            <a:r>
              <a:rPr lang="en-US" sz="2600" dirty="0"/>
              <a:t>, </a:t>
            </a:r>
            <a:r>
              <a:rPr lang="en-US" sz="2600" dirty="0">
                <a:hlinkClick r:id="rId21"/>
              </a:rPr>
              <a:t>22</a:t>
            </a:r>
            <a:r>
              <a:rPr lang="en-US" sz="2600" dirty="0"/>
              <a:t>; </a:t>
            </a:r>
            <a:r>
              <a:rPr lang="en-US" sz="2600" dirty="0">
                <a:hlinkClick r:id="rId22"/>
              </a:rPr>
              <a:t>1 John 2:2</a:t>
            </a:r>
            <a:r>
              <a:rPr lang="en-US" sz="2600" dirty="0"/>
              <a:t>; </a:t>
            </a:r>
            <a:r>
              <a:rPr lang="en-US" sz="2600" dirty="0">
                <a:hlinkClick r:id="rId23"/>
              </a:rPr>
              <a:t>4:10</a:t>
            </a:r>
            <a:r>
              <a:rPr lang="en-US" sz="2600" dirty="0"/>
              <a:t>.)</a:t>
            </a:r>
            <a:endParaRPr lang="en-GB" sz="2600" dirty="0"/>
          </a:p>
        </p:txBody>
      </p:sp>
      <p:sp>
        <p:nvSpPr>
          <p:cNvPr id="3" name="Title 2"/>
          <p:cNvSpPr>
            <a:spLocks noGrp="1"/>
          </p:cNvSpPr>
          <p:nvPr>
            <p:ph type="title"/>
          </p:nvPr>
        </p:nvSpPr>
        <p:spPr>
          <a:xfrm>
            <a:off x="0" y="0"/>
            <a:ext cx="9067800" cy="1066800"/>
          </a:xfrm>
        </p:spPr>
        <p:txBody>
          <a:bodyPr>
            <a:noAutofit/>
          </a:bodyPr>
          <a:lstStyle/>
          <a:p>
            <a:r>
              <a:rPr lang="en-US" sz="3600" dirty="0" smtClean="0"/>
              <a:t>LIFE, DEATH AND RESURRECTION OF CHRIST</a:t>
            </a:r>
            <a:endParaRPr lang="en-US" sz="3600" dirty="0"/>
          </a:p>
        </p:txBody>
      </p:sp>
    </p:spTree>
    <p:extLst>
      <p:ext uri="{BB962C8B-B14F-4D97-AF65-F5344CB8AC3E}">
        <p14:creationId xmlns:p14="http://schemas.microsoft.com/office/powerpoint/2010/main" val="4970853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14400"/>
            <a:ext cx="9067800" cy="5943600"/>
          </a:xfrm>
        </p:spPr>
        <p:txBody>
          <a:bodyPr>
            <a:noAutofit/>
          </a:bodyPr>
          <a:lstStyle/>
          <a:p>
            <a:endParaRPr lang="en-US" sz="2800" dirty="0" smtClean="0"/>
          </a:p>
          <a:p>
            <a:pPr algn="just"/>
            <a:r>
              <a:rPr lang="en-US" sz="2800" dirty="0"/>
              <a:t>Christ gave his life and Christians can experience </a:t>
            </a:r>
            <a:r>
              <a:rPr lang="en-US" sz="2800" dirty="0" smtClean="0"/>
              <a:t>salvation </a:t>
            </a:r>
            <a:r>
              <a:rPr lang="en-US" sz="2800" dirty="0"/>
              <a:t>through his death. Jesus delivered them from sin</a:t>
            </a:r>
            <a:r>
              <a:rPr lang="en-US" sz="2800" dirty="0" smtClean="0"/>
              <a:t>.</a:t>
            </a:r>
          </a:p>
          <a:p>
            <a:pPr algn="just"/>
            <a:r>
              <a:rPr lang="en-US" sz="2800" dirty="0"/>
              <a:t>In infinite love and mercy God made Christ, who knew no sin, to be sin for us, so that </a:t>
            </a:r>
            <a:r>
              <a:rPr lang="en-US" sz="2800" b="1" dirty="0"/>
              <a:t>in Him we might be made the righteousness of God</a:t>
            </a:r>
            <a:r>
              <a:rPr lang="en-US" sz="2800" dirty="0"/>
              <a:t>. Led by the </a:t>
            </a:r>
            <a:r>
              <a:rPr lang="en-US" sz="2800" b="1" dirty="0"/>
              <a:t>Holy Spirit </a:t>
            </a:r>
            <a:r>
              <a:rPr lang="en-US" sz="2800" dirty="0"/>
              <a:t>we sense our need, </a:t>
            </a:r>
            <a:r>
              <a:rPr lang="en-US" sz="2800" b="1" dirty="0"/>
              <a:t>acknowledge our sinfulness</a:t>
            </a:r>
            <a:r>
              <a:rPr lang="en-US" sz="2800" dirty="0"/>
              <a:t>, </a:t>
            </a:r>
            <a:r>
              <a:rPr lang="en-US" sz="2800" b="1" dirty="0"/>
              <a:t>repent</a:t>
            </a:r>
            <a:r>
              <a:rPr lang="en-US" sz="2800" dirty="0"/>
              <a:t> of our transgressions, and exercise </a:t>
            </a:r>
            <a:r>
              <a:rPr lang="en-US" sz="2800" b="1" dirty="0"/>
              <a:t>faith in Jesus </a:t>
            </a:r>
            <a:r>
              <a:rPr lang="en-US" sz="2800" dirty="0"/>
              <a:t>as </a:t>
            </a:r>
            <a:r>
              <a:rPr lang="en-US" sz="2800" dirty="0" err="1"/>
              <a:t>Saviour</a:t>
            </a:r>
            <a:r>
              <a:rPr lang="en-US" sz="2800" dirty="0"/>
              <a:t> and Lord, Substitute and Example. </a:t>
            </a:r>
          </a:p>
        </p:txBody>
      </p:sp>
      <p:sp>
        <p:nvSpPr>
          <p:cNvPr id="3" name="Title 2"/>
          <p:cNvSpPr>
            <a:spLocks noGrp="1"/>
          </p:cNvSpPr>
          <p:nvPr>
            <p:ph type="title"/>
          </p:nvPr>
        </p:nvSpPr>
        <p:spPr>
          <a:xfrm>
            <a:off x="0" y="0"/>
            <a:ext cx="9067800" cy="1066800"/>
          </a:xfrm>
        </p:spPr>
        <p:txBody>
          <a:bodyPr>
            <a:noAutofit/>
          </a:bodyPr>
          <a:lstStyle/>
          <a:p>
            <a:r>
              <a:rPr lang="en-US" sz="3600" dirty="0" smtClean="0"/>
              <a:t>EXPERIENCE OF SALVATION</a:t>
            </a:r>
            <a:endParaRPr lang="en-US" sz="3600" dirty="0"/>
          </a:p>
        </p:txBody>
      </p:sp>
    </p:spTree>
    <p:extLst>
      <p:ext uri="{BB962C8B-B14F-4D97-AF65-F5344CB8AC3E}">
        <p14:creationId xmlns:p14="http://schemas.microsoft.com/office/powerpoint/2010/main" val="26563023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14400"/>
            <a:ext cx="9067800" cy="5943600"/>
          </a:xfrm>
        </p:spPr>
        <p:txBody>
          <a:bodyPr>
            <a:noAutofit/>
          </a:bodyPr>
          <a:lstStyle/>
          <a:p>
            <a:endParaRPr lang="en-US" sz="2800" dirty="0" smtClean="0"/>
          </a:p>
          <a:p>
            <a:pPr algn="just"/>
            <a:r>
              <a:rPr lang="en-US" sz="2800" dirty="0" smtClean="0"/>
              <a:t>This </a:t>
            </a:r>
            <a:r>
              <a:rPr lang="en-US" sz="2800" b="1" dirty="0"/>
              <a:t>saving faith </a:t>
            </a:r>
            <a:r>
              <a:rPr lang="en-US" sz="2800" dirty="0"/>
              <a:t>comes through the divine power of the Word and </a:t>
            </a:r>
            <a:r>
              <a:rPr lang="en-US" sz="2800" b="1" dirty="0"/>
              <a:t>is the gift of God’s grace</a:t>
            </a:r>
            <a:r>
              <a:rPr lang="en-US" sz="2800" dirty="0"/>
              <a:t>. </a:t>
            </a:r>
            <a:r>
              <a:rPr lang="en-US" sz="2800" b="1" dirty="0"/>
              <a:t>Through Christ we are justified, adopted as God’s sons and daughters</a:t>
            </a:r>
            <a:r>
              <a:rPr lang="en-US" sz="2800" dirty="0"/>
              <a:t>, and delivered from the lordship of sin. Through the Spirit we are born again and sanctified; </a:t>
            </a:r>
            <a:r>
              <a:rPr lang="en-US" sz="2800" b="1" dirty="0"/>
              <a:t>the Spirit renews our minds, writes God’s law of love in our hearts, and we are given the power to live a holy life</a:t>
            </a:r>
            <a:r>
              <a:rPr lang="en-US" sz="2800" dirty="0"/>
              <a:t>. </a:t>
            </a:r>
          </a:p>
        </p:txBody>
      </p:sp>
      <p:sp>
        <p:nvSpPr>
          <p:cNvPr id="3" name="Title 2"/>
          <p:cNvSpPr>
            <a:spLocks noGrp="1"/>
          </p:cNvSpPr>
          <p:nvPr>
            <p:ph type="title"/>
          </p:nvPr>
        </p:nvSpPr>
        <p:spPr>
          <a:xfrm>
            <a:off x="0" y="0"/>
            <a:ext cx="9067800" cy="1066800"/>
          </a:xfrm>
        </p:spPr>
        <p:txBody>
          <a:bodyPr>
            <a:noAutofit/>
          </a:bodyPr>
          <a:lstStyle/>
          <a:p>
            <a:r>
              <a:rPr lang="en-US" sz="3600" dirty="0" smtClean="0"/>
              <a:t>EXPERIENCE OF SALVATION</a:t>
            </a:r>
            <a:endParaRPr lang="en-US" sz="3600" dirty="0"/>
          </a:p>
        </p:txBody>
      </p:sp>
    </p:spTree>
    <p:extLst>
      <p:ext uri="{BB962C8B-B14F-4D97-AF65-F5344CB8AC3E}">
        <p14:creationId xmlns:p14="http://schemas.microsoft.com/office/powerpoint/2010/main" val="361286622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14400"/>
            <a:ext cx="9067800" cy="5943600"/>
          </a:xfrm>
        </p:spPr>
        <p:txBody>
          <a:bodyPr>
            <a:noAutofit/>
          </a:bodyPr>
          <a:lstStyle/>
          <a:p>
            <a:pPr algn="just"/>
            <a:endParaRPr lang="en-US" sz="2800" dirty="0" smtClean="0"/>
          </a:p>
          <a:p>
            <a:pPr algn="just"/>
            <a:r>
              <a:rPr lang="en-US" sz="2800" dirty="0" smtClean="0"/>
              <a:t>Abiding </a:t>
            </a:r>
            <a:r>
              <a:rPr lang="en-US" sz="2800" dirty="0"/>
              <a:t>in Him we become partakers of the divine nature and have the assurance of salvation now and in the judgment. (</a:t>
            </a:r>
            <a:r>
              <a:rPr lang="en-US" sz="2800" dirty="0">
                <a:hlinkClick r:id="rId2"/>
              </a:rPr>
              <a:t>Gen. 3:15</a:t>
            </a:r>
            <a:r>
              <a:rPr lang="en-US" sz="2800" dirty="0"/>
              <a:t>; </a:t>
            </a:r>
            <a:r>
              <a:rPr lang="en-US" sz="2800" dirty="0">
                <a:hlinkClick r:id="rId3"/>
              </a:rPr>
              <a:t>Isa. 45:22</a:t>
            </a:r>
            <a:r>
              <a:rPr lang="en-US" sz="2800" dirty="0"/>
              <a:t>; </a:t>
            </a:r>
            <a:r>
              <a:rPr lang="en-US" sz="2800" dirty="0">
                <a:hlinkClick r:id="rId4"/>
              </a:rPr>
              <a:t>Isa. 53</a:t>
            </a:r>
            <a:r>
              <a:rPr lang="en-US" sz="2800" dirty="0"/>
              <a:t>; </a:t>
            </a:r>
            <a:r>
              <a:rPr lang="en-US" sz="2800" dirty="0">
                <a:hlinkClick r:id="rId5"/>
              </a:rPr>
              <a:t>Jer. 31:31-34</a:t>
            </a:r>
            <a:r>
              <a:rPr lang="en-US" sz="2800" dirty="0"/>
              <a:t>; </a:t>
            </a:r>
            <a:r>
              <a:rPr lang="en-US" sz="2800" dirty="0">
                <a:hlinkClick r:id="rId6"/>
              </a:rPr>
              <a:t>Ezek. 33:11</a:t>
            </a:r>
            <a:r>
              <a:rPr lang="en-US" sz="2800" dirty="0"/>
              <a:t>; </a:t>
            </a:r>
            <a:r>
              <a:rPr lang="en-US" sz="2800" dirty="0">
                <a:hlinkClick r:id="rId7"/>
              </a:rPr>
              <a:t>36:25-27</a:t>
            </a:r>
            <a:r>
              <a:rPr lang="en-US" sz="2800" dirty="0"/>
              <a:t>; </a:t>
            </a:r>
            <a:r>
              <a:rPr lang="en-US" sz="2800" dirty="0">
                <a:hlinkClick r:id="rId8"/>
              </a:rPr>
              <a:t>Hab. 2:4</a:t>
            </a:r>
            <a:r>
              <a:rPr lang="en-US" sz="2800" dirty="0"/>
              <a:t>; </a:t>
            </a:r>
            <a:r>
              <a:rPr lang="en-US" sz="2800" dirty="0">
                <a:hlinkClick r:id="rId9"/>
              </a:rPr>
              <a:t>Mark 9:23</a:t>
            </a:r>
            <a:r>
              <a:rPr lang="en-US" sz="2800" dirty="0"/>
              <a:t>, </a:t>
            </a:r>
            <a:r>
              <a:rPr lang="en-US" sz="2800" dirty="0">
                <a:hlinkClick r:id="rId10"/>
              </a:rPr>
              <a:t>24</a:t>
            </a:r>
            <a:r>
              <a:rPr lang="en-US" sz="2800" dirty="0"/>
              <a:t>; </a:t>
            </a:r>
            <a:r>
              <a:rPr lang="en-US" sz="2800" dirty="0">
                <a:hlinkClick r:id="rId11"/>
              </a:rPr>
              <a:t>John 3:3-8</a:t>
            </a:r>
            <a:r>
              <a:rPr lang="en-US" sz="2800" dirty="0"/>
              <a:t>, </a:t>
            </a:r>
            <a:r>
              <a:rPr lang="en-US" sz="2800" dirty="0">
                <a:hlinkClick r:id="rId12"/>
              </a:rPr>
              <a:t>16</a:t>
            </a:r>
            <a:r>
              <a:rPr lang="en-US" sz="2800" dirty="0"/>
              <a:t>; </a:t>
            </a:r>
            <a:r>
              <a:rPr lang="en-US" sz="2800" dirty="0">
                <a:hlinkClick r:id="rId13"/>
              </a:rPr>
              <a:t>16:8</a:t>
            </a:r>
            <a:r>
              <a:rPr lang="en-US" sz="2800" dirty="0"/>
              <a:t>; </a:t>
            </a:r>
            <a:r>
              <a:rPr lang="en-US" sz="2800" dirty="0">
                <a:hlinkClick r:id="rId14"/>
              </a:rPr>
              <a:t>Rom. 3:21-26</a:t>
            </a:r>
            <a:r>
              <a:rPr lang="en-US" sz="2800" dirty="0"/>
              <a:t>; </a:t>
            </a:r>
            <a:r>
              <a:rPr lang="en-US" sz="2800" dirty="0">
                <a:hlinkClick r:id="rId15"/>
              </a:rPr>
              <a:t>8:1-4</a:t>
            </a:r>
            <a:r>
              <a:rPr lang="en-US" sz="2800" dirty="0"/>
              <a:t>, </a:t>
            </a:r>
            <a:r>
              <a:rPr lang="en-US" sz="2800" dirty="0">
                <a:hlinkClick r:id="rId16"/>
              </a:rPr>
              <a:t>14-17</a:t>
            </a:r>
            <a:r>
              <a:rPr lang="en-US" sz="2800" dirty="0"/>
              <a:t>; </a:t>
            </a:r>
            <a:r>
              <a:rPr lang="en-US" sz="2800" dirty="0">
                <a:hlinkClick r:id="rId17"/>
              </a:rPr>
              <a:t>5:6-10</a:t>
            </a:r>
            <a:r>
              <a:rPr lang="en-US" sz="2800" dirty="0"/>
              <a:t>; </a:t>
            </a:r>
            <a:r>
              <a:rPr lang="en-US" sz="2800" dirty="0">
                <a:hlinkClick r:id="rId18"/>
              </a:rPr>
              <a:t>10:17</a:t>
            </a:r>
            <a:r>
              <a:rPr lang="en-US" sz="2800" dirty="0"/>
              <a:t>; </a:t>
            </a:r>
            <a:r>
              <a:rPr lang="en-US" sz="2800" dirty="0">
                <a:hlinkClick r:id="rId19"/>
              </a:rPr>
              <a:t>12:2</a:t>
            </a:r>
            <a:r>
              <a:rPr lang="en-US" sz="2800" dirty="0"/>
              <a:t>; </a:t>
            </a:r>
            <a:r>
              <a:rPr lang="en-US" sz="2800" dirty="0">
                <a:hlinkClick r:id="rId20"/>
              </a:rPr>
              <a:t>2 Cor. 5:17-21</a:t>
            </a:r>
            <a:r>
              <a:rPr lang="en-US" sz="2800" dirty="0"/>
              <a:t>; </a:t>
            </a:r>
            <a:r>
              <a:rPr lang="en-US" sz="2800" dirty="0">
                <a:hlinkClick r:id="rId21"/>
              </a:rPr>
              <a:t>Gal. 1:4</a:t>
            </a:r>
            <a:r>
              <a:rPr lang="en-US" sz="2800" dirty="0"/>
              <a:t>; </a:t>
            </a:r>
            <a:r>
              <a:rPr lang="en-US" sz="2800" dirty="0">
                <a:hlinkClick r:id="rId22"/>
              </a:rPr>
              <a:t>3:13</a:t>
            </a:r>
            <a:r>
              <a:rPr lang="en-US" sz="2800" dirty="0"/>
              <a:t>, </a:t>
            </a:r>
            <a:r>
              <a:rPr lang="en-US" sz="2800" dirty="0">
                <a:hlinkClick r:id="rId23"/>
              </a:rPr>
              <a:t>14</a:t>
            </a:r>
            <a:r>
              <a:rPr lang="en-US" sz="2800" dirty="0"/>
              <a:t>, </a:t>
            </a:r>
            <a:r>
              <a:rPr lang="en-US" sz="2800" dirty="0">
                <a:hlinkClick r:id="rId24"/>
              </a:rPr>
              <a:t>26</a:t>
            </a:r>
            <a:r>
              <a:rPr lang="en-US" sz="2800" dirty="0"/>
              <a:t>; </a:t>
            </a:r>
            <a:r>
              <a:rPr lang="en-US" sz="2800" dirty="0">
                <a:hlinkClick r:id="rId25"/>
              </a:rPr>
              <a:t>4:4-7</a:t>
            </a:r>
            <a:r>
              <a:rPr lang="en-US" sz="2800" dirty="0"/>
              <a:t>; </a:t>
            </a:r>
            <a:r>
              <a:rPr lang="en-US" sz="2800" dirty="0">
                <a:hlinkClick r:id="rId26"/>
              </a:rPr>
              <a:t>Eph. 2:4-10</a:t>
            </a:r>
            <a:r>
              <a:rPr lang="en-US" sz="2800" dirty="0"/>
              <a:t>; </a:t>
            </a:r>
            <a:r>
              <a:rPr lang="en-US" sz="2800" dirty="0">
                <a:hlinkClick r:id="rId27"/>
              </a:rPr>
              <a:t>Col. 1:13</a:t>
            </a:r>
            <a:r>
              <a:rPr lang="en-US" sz="2800" dirty="0"/>
              <a:t>, </a:t>
            </a:r>
            <a:r>
              <a:rPr lang="en-US" sz="2800" dirty="0">
                <a:hlinkClick r:id="rId28"/>
              </a:rPr>
              <a:t>14</a:t>
            </a:r>
            <a:r>
              <a:rPr lang="en-US" sz="2800" dirty="0"/>
              <a:t>; </a:t>
            </a:r>
            <a:r>
              <a:rPr lang="en-US" sz="2800" dirty="0">
                <a:hlinkClick r:id="rId29"/>
              </a:rPr>
              <a:t>Titus 3:3-7</a:t>
            </a:r>
            <a:r>
              <a:rPr lang="en-US" sz="2800" dirty="0"/>
              <a:t>; </a:t>
            </a:r>
            <a:r>
              <a:rPr lang="en-US" sz="2800" dirty="0">
                <a:hlinkClick r:id="rId30"/>
              </a:rPr>
              <a:t>Heb. 8:7-12</a:t>
            </a:r>
            <a:r>
              <a:rPr lang="en-US" sz="2800" dirty="0"/>
              <a:t>; </a:t>
            </a:r>
            <a:r>
              <a:rPr lang="en-US" sz="2800" dirty="0">
                <a:hlinkClick r:id="rId31"/>
              </a:rPr>
              <a:t>1 Peter 1:23</a:t>
            </a:r>
            <a:r>
              <a:rPr lang="en-US" sz="2800" dirty="0"/>
              <a:t>; </a:t>
            </a:r>
            <a:r>
              <a:rPr lang="en-US" sz="2800" dirty="0">
                <a:hlinkClick r:id="rId32"/>
              </a:rPr>
              <a:t>2:21</a:t>
            </a:r>
            <a:r>
              <a:rPr lang="en-US" sz="2800" dirty="0"/>
              <a:t>, </a:t>
            </a:r>
            <a:r>
              <a:rPr lang="en-US" sz="2800" dirty="0">
                <a:hlinkClick r:id="rId33"/>
              </a:rPr>
              <a:t>22</a:t>
            </a:r>
            <a:r>
              <a:rPr lang="en-US" sz="2800" dirty="0"/>
              <a:t>; </a:t>
            </a:r>
            <a:r>
              <a:rPr lang="en-US" sz="2800" dirty="0">
                <a:hlinkClick r:id="rId34"/>
              </a:rPr>
              <a:t>2 Peter 1:3</a:t>
            </a:r>
            <a:r>
              <a:rPr lang="en-US" sz="2800" dirty="0"/>
              <a:t>, </a:t>
            </a:r>
            <a:r>
              <a:rPr lang="en-US" sz="2800" dirty="0">
                <a:hlinkClick r:id="rId35"/>
              </a:rPr>
              <a:t>4</a:t>
            </a:r>
            <a:r>
              <a:rPr lang="en-US" sz="2800" dirty="0"/>
              <a:t>; </a:t>
            </a:r>
            <a:r>
              <a:rPr lang="en-US" sz="2800" dirty="0">
                <a:hlinkClick r:id="rId36"/>
              </a:rPr>
              <a:t>Rev. 13:8</a:t>
            </a:r>
            <a:r>
              <a:rPr lang="en-US" sz="2800" dirty="0"/>
              <a:t>.)</a:t>
            </a:r>
          </a:p>
        </p:txBody>
      </p:sp>
      <p:sp>
        <p:nvSpPr>
          <p:cNvPr id="3" name="Title 2"/>
          <p:cNvSpPr>
            <a:spLocks noGrp="1"/>
          </p:cNvSpPr>
          <p:nvPr>
            <p:ph type="title"/>
          </p:nvPr>
        </p:nvSpPr>
        <p:spPr>
          <a:xfrm>
            <a:off x="0" y="0"/>
            <a:ext cx="9067800" cy="1066800"/>
          </a:xfrm>
        </p:spPr>
        <p:txBody>
          <a:bodyPr>
            <a:noAutofit/>
          </a:bodyPr>
          <a:lstStyle/>
          <a:p>
            <a:r>
              <a:rPr lang="en-US" sz="3600" dirty="0" smtClean="0"/>
              <a:t>EXPERIENCE OF SALVATION</a:t>
            </a:r>
            <a:endParaRPr lang="en-US" sz="3600" dirty="0"/>
          </a:p>
        </p:txBody>
      </p:sp>
    </p:spTree>
    <p:extLst>
      <p:ext uri="{BB962C8B-B14F-4D97-AF65-F5344CB8AC3E}">
        <p14:creationId xmlns:p14="http://schemas.microsoft.com/office/powerpoint/2010/main" val="476679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274639"/>
            <a:ext cx="8229600" cy="792162"/>
          </a:xfrm>
        </p:spPr>
        <p:txBody>
          <a:bodyPr/>
          <a:lstStyle/>
          <a:p>
            <a:r>
              <a:rPr lang="en-US" b="1" dirty="0" smtClean="0"/>
              <a:t>Course Outline (cont.)</a:t>
            </a:r>
            <a:endParaRPr lang="en-US" dirty="0" smtClean="0"/>
          </a:p>
        </p:txBody>
      </p:sp>
      <p:sp>
        <p:nvSpPr>
          <p:cNvPr id="3075" name="Content Placeholder 2"/>
          <p:cNvSpPr>
            <a:spLocks noGrp="1"/>
          </p:cNvSpPr>
          <p:nvPr>
            <p:ph idx="1"/>
          </p:nvPr>
        </p:nvSpPr>
        <p:spPr>
          <a:xfrm>
            <a:off x="0" y="1066800"/>
            <a:ext cx="9144000" cy="5715000"/>
          </a:xfrm>
        </p:spPr>
        <p:txBody>
          <a:bodyPr>
            <a:normAutofit fontScale="92500" lnSpcReduction="20000"/>
          </a:bodyPr>
          <a:lstStyle/>
          <a:p>
            <a:pPr>
              <a:buFont typeface="Arial" charset="0"/>
              <a:buNone/>
            </a:pPr>
            <a:r>
              <a:rPr lang="en-US" dirty="0" smtClean="0"/>
              <a:t>UNIT 4: The Doctrine </a:t>
            </a:r>
            <a:r>
              <a:rPr lang="en-US" dirty="0"/>
              <a:t>of </a:t>
            </a:r>
            <a:r>
              <a:rPr lang="en-US" dirty="0" smtClean="0"/>
              <a:t>Church</a:t>
            </a:r>
          </a:p>
          <a:p>
            <a:pPr marL="624078" indent="-514350">
              <a:buFont typeface="Arial" charset="0"/>
              <a:buAutoNum type="arabicPeriod"/>
            </a:pPr>
            <a:r>
              <a:rPr lang="en-US" dirty="0" smtClean="0"/>
              <a:t>The Church </a:t>
            </a:r>
          </a:p>
          <a:p>
            <a:pPr marL="624078" indent="-514350">
              <a:buFont typeface="Arial" charset="0"/>
              <a:buAutoNum type="arabicPeriod"/>
            </a:pPr>
            <a:r>
              <a:rPr lang="en-US" dirty="0" smtClean="0"/>
              <a:t>The Remnant </a:t>
            </a:r>
            <a:r>
              <a:rPr lang="en-US" dirty="0"/>
              <a:t>and Its </a:t>
            </a:r>
            <a:r>
              <a:rPr lang="en-US" dirty="0" smtClean="0"/>
              <a:t>Mission</a:t>
            </a:r>
          </a:p>
          <a:p>
            <a:pPr marL="624078" indent="-514350">
              <a:buFont typeface="Arial" charset="0"/>
              <a:buAutoNum type="arabicPeriod"/>
            </a:pPr>
            <a:r>
              <a:rPr lang="en-US" dirty="0" smtClean="0"/>
              <a:t>Unity in the Body of Christ </a:t>
            </a:r>
          </a:p>
          <a:p>
            <a:pPr marL="624078" indent="-514350">
              <a:buFont typeface="Arial" charset="0"/>
              <a:buAutoNum type="arabicPeriod"/>
            </a:pPr>
            <a:r>
              <a:rPr lang="en-US" dirty="0" smtClean="0"/>
              <a:t>The Baptism </a:t>
            </a:r>
          </a:p>
          <a:p>
            <a:pPr marL="624078" indent="-514350">
              <a:buFont typeface="Arial" charset="0"/>
              <a:buAutoNum type="arabicPeriod"/>
            </a:pPr>
            <a:r>
              <a:rPr lang="en-US" dirty="0" smtClean="0"/>
              <a:t>The Lord’s Supper </a:t>
            </a:r>
          </a:p>
          <a:p>
            <a:pPr marL="624078" indent="-514350">
              <a:buFont typeface="Arial" charset="0"/>
              <a:buAutoNum type="arabicPeriod"/>
            </a:pPr>
            <a:r>
              <a:rPr lang="en-US" dirty="0" smtClean="0"/>
              <a:t>The Spiritual </a:t>
            </a:r>
            <a:r>
              <a:rPr lang="en-US" dirty="0"/>
              <a:t>Gifts and </a:t>
            </a:r>
            <a:r>
              <a:rPr lang="en-US" dirty="0" smtClean="0"/>
              <a:t>Ministries </a:t>
            </a:r>
          </a:p>
          <a:p>
            <a:pPr marL="624078" indent="-514350">
              <a:buFont typeface="Arial" charset="0"/>
              <a:buAutoNum type="arabicPeriod"/>
            </a:pPr>
            <a:r>
              <a:rPr lang="en-US" dirty="0" smtClean="0"/>
              <a:t>The Gift </a:t>
            </a:r>
            <a:r>
              <a:rPr lang="en-US" dirty="0"/>
              <a:t>of </a:t>
            </a:r>
            <a:r>
              <a:rPr lang="en-US" dirty="0" smtClean="0"/>
              <a:t>Prophecy </a:t>
            </a:r>
          </a:p>
          <a:p>
            <a:pPr marL="109728" indent="0">
              <a:buNone/>
            </a:pPr>
            <a:endParaRPr lang="en-US" dirty="0"/>
          </a:p>
          <a:p>
            <a:pPr marL="109728" indent="0">
              <a:buNone/>
            </a:pPr>
            <a:r>
              <a:rPr lang="en-US" dirty="0" smtClean="0"/>
              <a:t>UNIT 5: The </a:t>
            </a:r>
            <a:r>
              <a:rPr lang="en-US" dirty="0"/>
              <a:t>Doctrine of Christian Life </a:t>
            </a:r>
            <a:endParaRPr lang="en-US" dirty="0" smtClean="0"/>
          </a:p>
          <a:p>
            <a:pPr marL="624078" indent="-514350">
              <a:buAutoNum type="arabicPeriod"/>
            </a:pPr>
            <a:r>
              <a:rPr lang="en-US" dirty="0" smtClean="0"/>
              <a:t>The </a:t>
            </a:r>
            <a:r>
              <a:rPr lang="en-US" dirty="0"/>
              <a:t>Law of </a:t>
            </a:r>
            <a:r>
              <a:rPr lang="en-US" dirty="0" smtClean="0"/>
              <a:t>God </a:t>
            </a:r>
          </a:p>
          <a:p>
            <a:pPr marL="624078" indent="-514350">
              <a:buAutoNum type="arabicPeriod"/>
            </a:pPr>
            <a:r>
              <a:rPr lang="en-US" dirty="0" smtClean="0"/>
              <a:t>The Sabbath </a:t>
            </a:r>
          </a:p>
          <a:p>
            <a:pPr marL="624078" indent="-514350">
              <a:buAutoNum type="arabicPeriod"/>
            </a:pPr>
            <a:r>
              <a:rPr lang="en-US" dirty="0" smtClean="0"/>
              <a:t>Stewardship </a:t>
            </a:r>
          </a:p>
          <a:p>
            <a:pPr marL="624078" indent="-514350">
              <a:buAutoNum type="arabicPeriod"/>
            </a:pPr>
            <a:r>
              <a:rPr lang="en-US" dirty="0" smtClean="0"/>
              <a:t>Christian Behavior </a:t>
            </a:r>
          </a:p>
          <a:p>
            <a:pPr marL="624078" indent="-514350">
              <a:buAutoNum type="arabicPeriod"/>
            </a:pPr>
            <a:r>
              <a:rPr lang="en-US" dirty="0" smtClean="0"/>
              <a:t>Marriage </a:t>
            </a:r>
            <a:r>
              <a:rPr lang="en-US" dirty="0"/>
              <a:t>and the </a:t>
            </a:r>
            <a:r>
              <a:rPr lang="en-US" dirty="0" smtClean="0"/>
              <a:t>Family </a:t>
            </a:r>
          </a:p>
          <a:p>
            <a:pPr marL="109728" indent="0">
              <a:buNone/>
            </a:pPr>
            <a:endParaRPr lang="en-US" dirty="0"/>
          </a:p>
        </p:txBody>
      </p:sp>
    </p:spTree>
    <p:extLst>
      <p:ext uri="{BB962C8B-B14F-4D97-AF65-F5344CB8AC3E}">
        <p14:creationId xmlns:p14="http://schemas.microsoft.com/office/powerpoint/2010/main" val="231099697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14400"/>
            <a:ext cx="9067800" cy="5943600"/>
          </a:xfrm>
        </p:spPr>
        <p:txBody>
          <a:bodyPr>
            <a:noAutofit/>
          </a:bodyPr>
          <a:lstStyle/>
          <a:p>
            <a:pPr algn="just"/>
            <a:r>
              <a:rPr lang="en-US" sz="2800" dirty="0"/>
              <a:t>Salvation transforms how we see our world. </a:t>
            </a:r>
            <a:r>
              <a:rPr lang="en-US" sz="2800" b="1" dirty="0"/>
              <a:t>We no longer fear our pasts or future, but embrace a present full of hope, love, passion and praise as the Spirit lives in us.</a:t>
            </a:r>
          </a:p>
          <a:p>
            <a:pPr algn="just"/>
            <a:r>
              <a:rPr lang="en-US" sz="2800" b="1" dirty="0"/>
              <a:t>By His death on the cross Jesus triumphed over the forces of evil</a:t>
            </a:r>
            <a:r>
              <a:rPr lang="en-US" sz="2800" dirty="0"/>
              <a:t>. He who subjugated the demonic spirits during His earthly ministry has broken their power and made certain their ultimate doom. </a:t>
            </a:r>
            <a:r>
              <a:rPr lang="en-US" sz="2800" b="1" dirty="0"/>
              <a:t>Jesus’ victory gives us victory over the evil forces that still seek to control us</a:t>
            </a:r>
            <a:r>
              <a:rPr lang="en-US" sz="2800" dirty="0"/>
              <a:t>, as we walk with Him in peace, joy, and assurance of His love. </a:t>
            </a:r>
          </a:p>
          <a:p>
            <a:endParaRPr lang="en-US" sz="2800" dirty="0" smtClean="0"/>
          </a:p>
        </p:txBody>
      </p:sp>
      <p:sp>
        <p:nvSpPr>
          <p:cNvPr id="3" name="Title 2"/>
          <p:cNvSpPr>
            <a:spLocks noGrp="1"/>
          </p:cNvSpPr>
          <p:nvPr>
            <p:ph type="title"/>
          </p:nvPr>
        </p:nvSpPr>
        <p:spPr>
          <a:xfrm>
            <a:off x="0" y="0"/>
            <a:ext cx="9067800" cy="1066800"/>
          </a:xfrm>
        </p:spPr>
        <p:txBody>
          <a:bodyPr>
            <a:noAutofit/>
          </a:bodyPr>
          <a:lstStyle/>
          <a:p>
            <a:r>
              <a:rPr lang="en-US" sz="3600" dirty="0" smtClean="0"/>
              <a:t>GROWING IN CHRIST</a:t>
            </a:r>
            <a:endParaRPr lang="en-US" sz="3600" dirty="0"/>
          </a:p>
        </p:txBody>
      </p:sp>
    </p:spTree>
    <p:extLst>
      <p:ext uri="{BB962C8B-B14F-4D97-AF65-F5344CB8AC3E}">
        <p14:creationId xmlns:p14="http://schemas.microsoft.com/office/powerpoint/2010/main" val="23686501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14400"/>
            <a:ext cx="9067800" cy="5943600"/>
          </a:xfrm>
        </p:spPr>
        <p:txBody>
          <a:bodyPr>
            <a:noAutofit/>
          </a:bodyPr>
          <a:lstStyle/>
          <a:p>
            <a:pPr algn="just"/>
            <a:r>
              <a:rPr lang="en-US" sz="2800" dirty="0"/>
              <a:t>Now </a:t>
            </a:r>
            <a:r>
              <a:rPr lang="en-US" sz="2800" b="1" dirty="0"/>
              <a:t>the Holy Spirit dwells within us and empowers us. Continually committed to Jesus as our </a:t>
            </a:r>
            <a:r>
              <a:rPr lang="en-US" sz="2800" b="1" dirty="0" err="1"/>
              <a:t>Saviour</a:t>
            </a:r>
            <a:r>
              <a:rPr lang="en-US" sz="2800" b="1" dirty="0"/>
              <a:t> and Lord, we are set free from the burden of our past deeds</a:t>
            </a:r>
            <a:r>
              <a:rPr lang="en-US" sz="2800" dirty="0"/>
              <a:t>. No longer do we live in the darkness, fear of evil powers, ignorance, and meaninglessness of our former way of life. </a:t>
            </a:r>
            <a:r>
              <a:rPr lang="en-US" sz="2800" b="1" dirty="0"/>
              <a:t>In this new freedom in Jesus, we are called to grow into the likeness of His character, communing with Him daily in prayer</a:t>
            </a:r>
            <a:r>
              <a:rPr lang="en-US" sz="2800" dirty="0"/>
              <a:t>, feeding on His Word, meditating on it and on His providence, singing His praises, gathering together for worship, and participating in the mission of the Church. </a:t>
            </a:r>
            <a:endParaRPr lang="en-US" sz="2800" dirty="0" smtClean="0"/>
          </a:p>
        </p:txBody>
      </p:sp>
      <p:sp>
        <p:nvSpPr>
          <p:cNvPr id="3" name="Title 2"/>
          <p:cNvSpPr>
            <a:spLocks noGrp="1"/>
          </p:cNvSpPr>
          <p:nvPr>
            <p:ph type="title"/>
          </p:nvPr>
        </p:nvSpPr>
        <p:spPr>
          <a:xfrm>
            <a:off x="0" y="0"/>
            <a:ext cx="9067800" cy="1066800"/>
          </a:xfrm>
        </p:spPr>
        <p:txBody>
          <a:bodyPr>
            <a:noAutofit/>
          </a:bodyPr>
          <a:lstStyle/>
          <a:p>
            <a:r>
              <a:rPr lang="en-US" sz="3600" dirty="0" smtClean="0"/>
              <a:t>GROWING IN CHRIST</a:t>
            </a:r>
            <a:endParaRPr lang="en-US" sz="3600" dirty="0"/>
          </a:p>
        </p:txBody>
      </p:sp>
    </p:spTree>
    <p:extLst>
      <p:ext uri="{BB962C8B-B14F-4D97-AF65-F5344CB8AC3E}">
        <p14:creationId xmlns:p14="http://schemas.microsoft.com/office/powerpoint/2010/main" val="105932046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14400"/>
            <a:ext cx="9067800" cy="5943600"/>
          </a:xfrm>
        </p:spPr>
        <p:txBody>
          <a:bodyPr>
            <a:noAutofit/>
          </a:bodyPr>
          <a:lstStyle/>
          <a:p>
            <a:pPr algn="just"/>
            <a:r>
              <a:rPr lang="en-US" sz="2800" b="1" dirty="0" smtClean="0"/>
              <a:t>We </a:t>
            </a:r>
            <a:r>
              <a:rPr lang="en-US" sz="2800" b="1" dirty="0"/>
              <a:t>are also called to follow Christ’s example </a:t>
            </a:r>
            <a:r>
              <a:rPr lang="en-US" sz="2800" dirty="0"/>
              <a:t>by compassionately ministering to the physical, mental, social, emotional, and spiritual needs of humanity. As we give ourselves in loving service to those around us and in witnessing to His salvation, His constant presence with us through the Spirit transforms every moment and every task into a spiritual experience. (</a:t>
            </a:r>
            <a:r>
              <a:rPr lang="en-US" sz="2800" dirty="0">
                <a:hlinkClick r:id="rId2"/>
              </a:rPr>
              <a:t>1 Chron. 29:11</a:t>
            </a:r>
            <a:r>
              <a:rPr lang="en-US" sz="2800" dirty="0"/>
              <a:t>; </a:t>
            </a:r>
            <a:r>
              <a:rPr lang="en-US" sz="2800" dirty="0">
                <a:hlinkClick r:id="rId3"/>
              </a:rPr>
              <a:t>Ps. 1:1</a:t>
            </a:r>
            <a:r>
              <a:rPr lang="en-US" sz="2800" dirty="0"/>
              <a:t>, </a:t>
            </a:r>
            <a:r>
              <a:rPr lang="en-US" sz="2800" dirty="0">
                <a:hlinkClick r:id="rId4"/>
              </a:rPr>
              <a:t>2</a:t>
            </a:r>
            <a:r>
              <a:rPr lang="en-US" sz="2800" dirty="0"/>
              <a:t>; </a:t>
            </a:r>
            <a:r>
              <a:rPr lang="en-US" sz="2800" dirty="0">
                <a:hlinkClick r:id="rId5"/>
              </a:rPr>
              <a:t>23:4</a:t>
            </a:r>
            <a:r>
              <a:rPr lang="en-US" sz="2800" dirty="0"/>
              <a:t>; </a:t>
            </a:r>
            <a:r>
              <a:rPr lang="en-US" sz="2800" dirty="0">
                <a:hlinkClick r:id="rId6"/>
              </a:rPr>
              <a:t>77:11</a:t>
            </a:r>
            <a:r>
              <a:rPr lang="en-US" sz="2800" dirty="0"/>
              <a:t>, </a:t>
            </a:r>
            <a:r>
              <a:rPr lang="en-US" sz="2800" dirty="0">
                <a:hlinkClick r:id="rId7"/>
              </a:rPr>
              <a:t>12</a:t>
            </a:r>
            <a:r>
              <a:rPr lang="en-US" sz="2800" dirty="0"/>
              <a:t>; </a:t>
            </a:r>
            <a:r>
              <a:rPr lang="en-US" sz="2800" dirty="0">
                <a:hlinkClick r:id="rId8"/>
              </a:rPr>
              <a:t>Matt. 20:25-28</a:t>
            </a:r>
            <a:r>
              <a:rPr lang="en-US" sz="2800" dirty="0"/>
              <a:t>; </a:t>
            </a:r>
            <a:r>
              <a:rPr lang="en-US" sz="2800" dirty="0">
                <a:hlinkClick r:id="rId9"/>
              </a:rPr>
              <a:t>25:31-46</a:t>
            </a:r>
            <a:r>
              <a:rPr lang="en-US" sz="2800" dirty="0"/>
              <a:t>; </a:t>
            </a:r>
            <a:r>
              <a:rPr lang="en-US" sz="2800" dirty="0">
                <a:hlinkClick r:id="rId10"/>
              </a:rPr>
              <a:t>Luke 10:17-20</a:t>
            </a:r>
            <a:r>
              <a:rPr lang="en-US" sz="2800" dirty="0"/>
              <a:t>; </a:t>
            </a:r>
            <a:r>
              <a:rPr lang="en-US" sz="2800" dirty="0">
                <a:hlinkClick r:id="rId11"/>
              </a:rPr>
              <a:t>John 20:21</a:t>
            </a:r>
            <a:r>
              <a:rPr lang="en-US" sz="2800" dirty="0"/>
              <a:t>; </a:t>
            </a:r>
            <a:r>
              <a:rPr lang="en-US" sz="2800" dirty="0">
                <a:hlinkClick r:id="rId12"/>
              </a:rPr>
              <a:t>Rom. 8:38</a:t>
            </a:r>
            <a:r>
              <a:rPr lang="en-US" sz="2800" dirty="0"/>
              <a:t>, </a:t>
            </a:r>
            <a:r>
              <a:rPr lang="en-US" sz="2800" dirty="0">
                <a:hlinkClick r:id="rId13"/>
              </a:rPr>
              <a:t>39</a:t>
            </a:r>
            <a:r>
              <a:rPr lang="en-US" sz="2800" dirty="0"/>
              <a:t>; </a:t>
            </a:r>
            <a:r>
              <a:rPr lang="en-US" sz="2800" dirty="0">
                <a:hlinkClick r:id="rId14"/>
              </a:rPr>
              <a:t>2 Cor. 3:17</a:t>
            </a:r>
            <a:r>
              <a:rPr lang="en-US" sz="2800" dirty="0"/>
              <a:t>, </a:t>
            </a:r>
            <a:r>
              <a:rPr lang="en-US" sz="2800" dirty="0">
                <a:hlinkClick r:id="rId15"/>
              </a:rPr>
              <a:t>18</a:t>
            </a:r>
            <a:r>
              <a:rPr lang="en-US" sz="2800" dirty="0"/>
              <a:t>; </a:t>
            </a:r>
            <a:r>
              <a:rPr lang="en-US" sz="2800" dirty="0">
                <a:hlinkClick r:id="rId16"/>
              </a:rPr>
              <a:t>Gal. 5:22-25</a:t>
            </a:r>
            <a:r>
              <a:rPr lang="en-US" sz="2800" dirty="0"/>
              <a:t>; </a:t>
            </a:r>
            <a:r>
              <a:rPr lang="en-US" sz="2800" dirty="0">
                <a:hlinkClick r:id="rId17"/>
              </a:rPr>
              <a:t>Eph. 5:19</a:t>
            </a:r>
            <a:r>
              <a:rPr lang="en-US" sz="2800" dirty="0"/>
              <a:t>, </a:t>
            </a:r>
            <a:r>
              <a:rPr lang="en-US" sz="2800" dirty="0">
                <a:hlinkClick r:id="rId18"/>
              </a:rPr>
              <a:t>20</a:t>
            </a:r>
            <a:r>
              <a:rPr lang="en-US" sz="2800" dirty="0"/>
              <a:t>; </a:t>
            </a:r>
            <a:r>
              <a:rPr lang="en-US" sz="2800" dirty="0">
                <a:hlinkClick r:id="rId19"/>
              </a:rPr>
              <a:t>6:12-18</a:t>
            </a:r>
            <a:r>
              <a:rPr lang="en-US" sz="2800" dirty="0"/>
              <a:t>; </a:t>
            </a:r>
            <a:r>
              <a:rPr lang="en-US" sz="2800" dirty="0">
                <a:hlinkClick r:id="rId20"/>
              </a:rPr>
              <a:t>Phil. 3:7-14</a:t>
            </a:r>
            <a:r>
              <a:rPr lang="en-US" sz="2800" dirty="0"/>
              <a:t>; </a:t>
            </a:r>
            <a:r>
              <a:rPr lang="en-US" sz="2800" dirty="0">
                <a:hlinkClick r:id="rId21"/>
              </a:rPr>
              <a:t>Col. 1:13</a:t>
            </a:r>
            <a:r>
              <a:rPr lang="en-US" sz="2800" dirty="0"/>
              <a:t>, </a:t>
            </a:r>
            <a:r>
              <a:rPr lang="en-US" sz="2800" dirty="0">
                <a:hlinkClick r:id="rId22"/>
              </a:rPr>
              <a:t>14</a:t>
            </a:r>
            <a:r>
              <a:rPr lang="en-US" sz="2800" dirty="0"/>
              <a:t>; </a:t>
            </a:r>
            <a:r>
              <a:rPr lang="en-US" sz="2800" dirty="0">
                <a:hlinkClick r:id="rId23"/>
              </a:rPr>
              <a:t>2:6</a:t>
            </a:r>
            <a:r>
              <a:rPr lang="en-US" sz="2800" dirty="0"/>
              <a:t>, </a:t>
            </a:r>
            <a:r>
              <a:rPr lang="en-US" sz="2800" dirty="0">
                <a:hlinkClick r:id="rId24"/>
              </a:rPr>
              <a:t>14</a:t>
            </a:r>
            <a:r>
              <a:rPr lang="en-US" sz="2800" dirty="0"/>
              <a:t>, </a:t>
            </a:r>
            <a:r>
              <a:rPr lang="en-US" sz="2800" dirty="0">
                <a:hlinkClick r:id="rId25"/>
              </a:rPr>
              <a:t>15</a:t>
            </a:r>
            <a:r>
              <a:rPr lang="en-US" sz="2800" dirty="0"/>
              <a:t>; </a:t>
            </a:r>
            <a:r>
              <a:rPr lang="en-US" sz="2800" dirty="0">
                <a:hlinkClick r:id="rId26"/>
              </a:rPr>
              <a:t>1 Thess. 5:16-18</a:t>
            </a:r>
            <a:r>
              <a:rPr lang="en-US" sz="2800" dirty="0"/>
              <a:t>, </a:t>
            </a:r>
            <a:r>
              <a:rPr lang="en-US" sz="2800" dirty="0">
                <a:hlinkClick r:id="rId27"/>
              </a:rPr>
              <a:t>23</a:t>
            </a:r>
            <a:r>
              <a:rPr lang="en-US" sz="2800" dirty="0"/>
              <a:t>; </a:t>
            </a:r>
            <a:r>
              <a:rPr lang="en-US" sz="2800" dirty="0">
                <a:hlinkClick r:id="rId28"/>
              </a:rPr>
              <a:t>Heb. 10:25</a:t>
            </a:r>
            <a:r>
              <a:rPr lang="en-US" sz="2800" dirty="0"/>
              <a:t>; </a:t>
            </a:r>
            <a:r>
              <a:rPr lang="en-US" sz="2800" dirty="0">
                <a:hlinkClick r:id="rId29"/>
              </a:rPr>
              <a:t>James 1:27</a:t>
            </a:r>
            <a:r>
              <a:rPr lang="en-US" sz="2800" dirty="0"/>
              <a:t>; </a:t>
            </a:r>
            <a:r>
              <a:rPr lang="en-US" sz="2800" dirty="0">
                <a:hlinkClick r:id="rId30"/>
              </a:rPr>
              <a:t>2 Peter 2:9</a:t>
            </a:r>
            <a:r>
              <a:rPr lang="en-US" sz="2800" dirty="0"/>
              <a:t>; </a:t>
            </a:r>
            <a:r>
              <a:rPr lang="en-US" sz="2800" dirty="0">
                <a:hlinkClick r:id="rId31"/>
              </a:rPr>
              <a:t>3:18</a:t>
            </a:r>
            <a:r>
              <a:rPr lang="en-US" sz="2800" dirty="0"/>
              <a:t>; </a:t>
            </a:r>
            <a:r>
              <a:rPr lang="en-US" sz="2800" dirty="0">
                <a:hlinkClick r:id="rId32"/>
              </a:rPr>
              <a:t>1 John 4:4</a:t>
            </a:r>
            <a:r>
              <a:rPr lang="en-US" sz="2800" dirty="0"/>
              <a:t>.)</a:t>
            </a:r>
            <a:endParaRPr lang="en-US" sz="2800" dirty="0" smtClean="0"/>
          </a:p>
        </p:txBody>
      </p:sp>
      <p:sp>
        <p:nvSpPr>
          <p:cNvPr id="3" name="Title 2"/>
          <p:cNvSpPr>
            <a:spLocks noGrp="1"/>
          </p:cNvSpPr>
          <p:nvPr>
            <p:ph type="title"/>
          </p:nvPr>
        </p:nvSpPr>
        <p:spPr>
          <a:xfrm>
            <a:off x="0" y="0"/>
            <a:ext cx="9067800" cy="1066800"/>
          </a:xfrm>
        </p:spPr>
        <p:txBody>
          <a:bodyPr>
            <a:noAutofit/>
          </a:bodyPr>
          <a:lstStyle/>
          <a:p>
            <a:r>
              <a:rPr lang="en-US" sz="3600" dirty="0" smtClean="0"/>
              <a:t>GROWING IN CHRIST</a:t>
            </a:r>
            <a:endParaRPr lang="en-US" sz="3600" dirty="0"/>
          </a:p>
        </p:txBody>
      </p:sp>
    </p:spTree>
    <p:extLst>
      <p:ext uri="{BB962C8B-B14F-4D97-AF65-F5344CB8AC3E}">
        <p14:creationId xmlns:p14="http://schemas.microsoft.com/office/powerpoint/2010/main" val="27675748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219200"/>
            <a:ext cx="9067800" cy="5638800"/>
          </a:xfrm>
        </p:spPr>
        <p:txBody>
          <a:bodyPr>
            <a:noAutofit/>
          </a:bodyPr>
          <a:lstStyle/>
          <a:p>
            <a:pPr algn="just"/>
            <a:endParaRPr lang="en-US" sz="2800" b="1" dirty="0" smtClean="0"/>
          </a:p>
          <a:p>
            <a:pPr algn="just"/>
            <a:r>
              <a:rPr lang="en-US" sz="2800" b="1" dirty="0" smtClean="0"/>
              <a:t>Jesus is the center of every message, the center of every doctrine.</a:t>
            </a:r>
          </a:p>
          <a:p>
            <a:pPr algn="just"/>
            <a:r>
              <a:rPr lang="en-US" sz="2800" dirty="0" smtClean="0"/>
              <a:t>“Let every teacher present an open door before all who will come to Jesus, repenting of their sins” (Evangelism, p. 217).</a:t>
            </a:r>
          </a:p>
          <a:p>
            <a:pPr algn="just"/>
            <a:r>
              <a:rPr lang="en-US" sz="2800" dirty="0" smtClean="0"/>
              <a:t>Jesus is the Way, the Truth, and the Life.</a:t>
            </a:r>
          </a:p>
          <a:p>
            <a:pPr algn="just"/>
            <a:r>
              <a:rPr lang="en-US" sz="2800" dirty="0" smtClean="0"/>
              <a:t>John 14:6</a:t>
            </a:r>
          </a:p>
          <a:p>
            <a:pPr algn="just"/>
            <a:r>
              <a:rPr lang="en-US" sz="2800" dirty="0" smtClean="0"/>
              <a:t>John 17:3</a:t>
            </a:r>
          </a:p>
          <a:p>
            <a:pPr algn="just"/>
            <a:r>
              <a:rPr lang="en-US" sz="2800" dirty="0" smtClean="0"/>
              <a:t>Revelation 3:20.</a:t>
            </a:r>
          </a:p>
        </p:txBody>
      </p:sp>
      <p:sp>
        <p:nvSpPr>
          <p:cNvPr id="3" name="Title 2"/>
          <p:cNvSpPr>
            <a:spLocks noGrp="1"/>
          </p:cNvSpPr>
          <p:nvPr>
            <p:ph type="title"/>
          </p:nvPr>
        </p:nvSpPr>
        <p:spPr>
          <a:xfrm>
            <a:off x="0" y="0"/>
            <a:ext cx="9067800" cy="1219200"/>
          </a:xfrm>
        </p:spPr>
        <p:txBody>
          <a:bodyPr>
            <a:noAutofit/>
          </a:bodyPr>
          <a:lstStyle/>
          <a:p>
            <a:r>
              <a:rPr lang="en-US" sz="3600" dirty="0" smtClean="0"/>
              <a:t/>
            </a:r>
            <a:br>
              <a:rPr lang="en-US" sz="3600" dirty="0" smtClean="0"/>
            </a:br>
            <a:r>
              <a:rPr lang="en-US" sz="3600" dirty="0" smtClean="0"/>
              <a:t>GROWING IN CHRIST: JESUS IS ALWAYS THE ANSWER </a:t>
            </a:r>
            <a:endParaRPr lang="en-US" sz="3600" dirty="0"/>
          </a:p>
        </p:txBody>
      </p:sp>
    </p:spTree>
    <p:extLst>
      <p:ext uri="{BB962C8B-B14F-4D97-AF65-F5344CB8AC3E}">
        <p14:creationId xmlns:p14="http://schemas.microsoft.com/office/powerpoint/2010/main" val="116706639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1"/>
            <a:ext cx="8077200" cy="1524000"/>
          </a:xfrm>
        </p:spPr>
        <p:txBody>
          <a:bodyPr>
            <a:normAutofit fontScale="90000"/>
          </a:bodyPr>
          <a:lstStyle/>
          <a:p>
            <a:pPr algn="ct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sz="6000" dirty="0" smtClean="0"/>
              <a:t>UNIT FOUR</a:t>
            </a:r>
            <a:r>
              <a:rPr lang="en-US" dirty="0" smtClean="0"/>
              <a:t> </a:t>
            </a:r>
            <a:r>
              <a:rPr lang="en-US" dirty="0"/>
              <a:t/>
            </a:r>
            <a:br>
              <a:rPr lang="en-US" dirty="0"/>
            </a:br>
            <a:r>
              <a:rPr lang="en-US" dirty="0"/>
              <a:t>  </a:t>
            </a:r>
          </a:p>
        </p:txBody>
      </p:sp>
      <p:sp>
        <p:nvSpPr>
          <p:cNvPr id="3" name="Subtitle 2"/>
          <p:cNvSpPr>
            <a:spLocks noGrp="1"/>
          </p:cNvSpPr>
          <p:nvPr>
            <p:ph type="subTitle" idx="1"/>
          </p:nvPr>
        </p:nvSpPr>
        <p:spPr>
          <a:xfrm>
            <a:off x="685800" y="2971800"/>
            <a:ext cx="7772400" cy="1600201"/>
          </a:xfrm>
        </p:spPr>
        <p:txBody>
          <a:bodyPr>
            <a:normAutofit lnSpcReduction="10000"/>
          </a:bodyPr>
          <a:lstStyle/>
          <a:p>
            <a:pPr algn="ctr"/>
            <a:r>
              <a:rPr lang="en-US" sz="4800" b="1" dirty="0" smtClean="0">
                <a:latin typeface="Times New Roman" pitchFamily="18" charset="0"/>
                <a:cs typeface="Times New Roman" pitchFamily="18" charset="0"/>
              </a:rPr>
              <a:t>THE DOCTRINE OF </a:t>
            </a:r>
          </a:p>
          <a:p>
            <a:pPr algn="ctr"/>
            <a:r>
              <a:rPr lang="en-US" sz="4800" b="1" dirty="0" smtClean="0">
                <a:latin typeface="Times New Roman" pitchFamily="18" charset="0"/>
                <a:cs typeface="Times New Roman" pitchFamily="18" charset="0"/>
              </a:rPr>
              <a:t>THE CHURCH </a:t>
            </a:r>
          </a:p>
          <a:p>
            <a:endParaRPr lang="en-US" dirty="0"/>
          </a:p>
        </p:txBody>
      </p:sp>
    </p:spTree>
    <p:extLst>
      <p:ext uri="{BB962C8B-B14F-4D97-AF65-F5344CB8AC3E}">
        <p14:creationId xmlns:p14="http://schemas.microsoft.com/office/powerpoint/2010/main" val="305484614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14400"/>
            <a:ext cx="9067800" cy="5943600"/>
          </a:xfrm>
        </p:spPr>
        <p:txBody>
          <a:bodyPr>
            <a:noAutofit/>
          </a:bodyPr>
          <a:lstStyle/>
          <a:p>
            <a:pPr algn="just"/>
            <a:r>
              <a:rPr lang="en-US" sz="2800" dirty="0"/>
              <a:t>The church is </a:t>
            </a:r>
            <a:r>
              <a:rPr lang="en-US" sz="2800" b="1" dirty="0"/>
              <a:t>the community of believers who confess Jesus Christ as Lord and </a:t>
            </a:r>
            <a:r>
              <a:rPr lang="en-US" sz="2800" b="1" dirty="0" err="1"/>
              <a:t>Saviour</a:t>
            </a:r>
            <a:r>
              <a:rPr lang="en-US" sz="2800" dirty="0"/>
              <a:t>. In continuity with the people of God in Old Testament times, we are </a:t>
            </a:r>
            <a:r>
              <a:rPr lang="en-US" sz="2800" b="1" dirty="0"/>
              <a:t>called out from the world</a:t>
            </a:r>
            <a:r>
              <a:rPr lang="en-US" sz="2800" dirty="0"/>
              <a:t>; and we join together for </a:t>
            </a:r>
            <a:r>
              <a:rPr lang="en-US" sz="2800" b="1" dirty="0"/>
              <a:t>worship</a:t>
            </a:r>
            <a:r>
              <a:rPr lang="en-US" sz="2800" dirty="0"/>
              <a:t>, for </a:t>
            </a:r>
            <a:r>
              <a:rPr lang="en-US" sz="2800" b="1" dirty="0"/>
              <a:t>fellowship</a:t>
            </a:r>
            <a:r>
              <a:rPr lang="en-US" sz="2800" dirty="0"/>
              <a:t>, for </a:t>
            </a:r>
            <a:r>
              <a:rPr lang="en-US" sz="2800" b="1" dirty="0"/>
              <a:t>instruction in the Word</a:t>
            </a:r>
            <a:r>
              <a:rPr lang="en-US" sz="2800" dirty="0"/>
              <a:t>, for the celebration of the Lord’s Supper, for service to humanity, and for the worldwide proclamation of the gospel. </a:t>
            </a:r>
            <a:r>
              <a:rPr lang="en-US" sz="2800" b="1" dirty="0"/>
              <a:t>The church derives its authority from Christ</a:t>
            </a:r>
            <a:r>
              <a:rPr lang="en-US" sz="2800" dirty="0"/>
              <a:t>, who is the incarnate Word revealed in the Scriptures. </a:t>
            </a:r>
            <a:endParaRPr lang="en-US" sz="2800" dirty="0" smtClean="0"/>
          </a:p>
        </p:txBody>
      </p:sp>
      <p:sp>
        <p:nvSpPr>
          <p:cNvPr id="3" name="Title 2"/>
          <p:cNvSpPr>
            <a:spLocks noGrp="1"/>
          </p:cNvSpPr>
          <p:nvPr>
            <p:ph type="title"/>
          </p:nvPr>
        </p:nvSpPr>
        <p:spPr>
          <a:xfrm>
            <a:off x="0" y="0"/>
            <a:ext cx="9067800" cy="1066800"/>
          </a:xfrm>
        </p:spPr>
        <p:txBody>
          <a:bodyPr>
            <a:noAutofit/>
          </a:bodyPr>
          <a:lstStyle/>
          <a:p>
            <a:r>
              <a:rPr lang="en-US" sz="3600" dirty="0" smtClean="0"/>
              <a:t>THE CHURCH</a:t>
            </a:r>
            <a:endParaRPr lang="en-US" sz="3600" dirty="0"/>
          </a:p>
        </p:txBody>
      </p:sp>
    </p:spTree>
    <p:extLst>
      <p:ext uri="{BB962C8B-B14F-4D97-AF65-F5344CB8AC3E}">
        <p14:creationId xmlns:p14="http://schemas.microsoft.com/office/powerpoint/2010/main" val="14813738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14400"/>
            <a:ext cx="9067800" cy="5943600"/>
          </a:xfrm>
        </p:spPr>
        <p:txBody>
          <a:bodyPr>
            <a:noAutofit/>
          </a:bodyPr>
          <a:lstStyle/>
          <a:p>
            <a:pPr algn="just"/>
            <a:r>
              <a:rPr lang="en-US" sz="2800" dirty="0" smtClean="0"/>
              <a:t>The </a:t>
            </a:r>
            <a:r>
              <a:rPr lang="en-US" sz="2800" dirty="0"/>
              <a:t>church is </a:t>
            </a:r>
            <a:r>
              <a:rPr lang="en-US" sz="2800" b="1" dirty="0"/>
              <a:t>God’s family</a:t>
            </a:r>
            <a:r>
              <a:rPr lang="en-US" sz="2800" dirty="0"/>
              <a:t>; adopted by Him as children, its members live on the basis of the new covenant. The church is </a:t>
            </a:r>
            <a:r>
              <a:rPr lang="en-US" sz="2800" b="1" dirty="0"/>
              <a:t>the body of Christ</a:t>
            </a:r>
            <a:r>
              <a:rPr lang="en-US" sz="2800" dirty="0"/>
              <a:t>, a </a:t>
            </a:r>
            <a:r>
              <a:rPr lang="en-US" sz="2800" b="1" dirty="0"/>
              <a:t>community of faith </a:t>
            </a:r>
            <a:r>
              <a:rPr lang="en-US" sz="2800" dirty="0"/>
              <a:t>of which Christ Himself is the Head. The church is </a:t>
            </a:r>
            <a:r>
              <a:rPr lang="en-US" sz="2800" b="1" dirty="0"/>
              <a:t>the bride</a:t>
            </a:r>
            <a:r>
              <a:rPr lang="en-US" sz="2800" dirty="0"/>
              <a:t> for whom </a:t>
            </a:r>
            <a:r>
              <a:rPr lang="en-US" sz="2800" b="1" dirty="0"/>
              <a:t>Christ died that He might sanctify and cleanse her</a:t>
            </a:r>
            <a:r>
              <a:rPr lang="en-US" sz="2800" dirty="0"/>
              <a:t>. At His return in triumph, He will present her to Himself a glorious church, the faithful of all the ages, the purchase of His blood, not having spot or wrinkle, but </a:t>
            </a:r>
            <a:r>
              <a:rPr lang="en-US" sz="2800" b="1" dirty="0"/>
              <a:t>holy and without blemish</a:t>
            </a:r>
            <a:r>
              <a:rPr lang="en-US" sz="2800" dirty="0"/>
              <a:t>. (</a:t>
            </a:r>
            <a:r>
              <a:rPr lang="en-US" sz="2800" dirty="0">
                <a:hlinkClick r:id="rId2"/>
              </a:rPr>
              <a:t>Gen. 12:1-3</a:t>
            </a:r>
            <a:r>
              <a:rPr lang="en-US" sz="2800" dirty="0"/>
              <a:t>; </a:t>
            </a:r>
            <a:r>
              <a:rPr lang="en-US" sz="2800" dirty="0">
                <a:hlinkClick r:id="rId3"/>
              </a:rPr>
              <a:t>Exod. 19:3-7</a:t>
            </a:r>
            <a:r>
              <a:rPr lang="en-US" sz="2800" dirty="0"/>
              <a:t>; </a:t>
            </a:r>
            <a:r>
              <a:rPr lang="en-US" sz="2800" dirty="0">
                <a:hlinkClick r:id="rId4"/>
              </a:rPr>
              <a:t>Matt. 16:13-20</a:t>
            </a:r>
            <a:r>
              <a:rPr lang="en-US" sz="2800" dirty="0"/>
              <a:t>; </a:t>
            </a:r>
            <a:r>
              <a:rPr lang="en-US" sz="2800" dirty="0">
                <a:hlinkClick r:id="rId5"/>
              </a:rPr>
              <a:t>18:18</a:t>
            </a:r>
            <a:r>
              <a:rPr lang="en-US" sz="2800" dirty="0"/>
              <a:t>; </a:t>
            </a:r>
            <a:r>
              <a:rPr lang="en-US" sz="2800" dirty="0">
                <a:hlinkClick r:id="rId6"/>
              </a:rPr>
              <a:t>28:19</a:t>
            </a:r>
            <a:r>
              <a:rPr lang="en-US" sz="2800" dirty="0"/>
              <a:t>, </a:t>
            </a:r>
            <a:r>
              <a:rPr lang="en-US" sz="2800" dirty="0">
                <a:hlinkClick r:id="rId7"/>
              </a:rPr>
              <a:t>20</a:t>
            </a:r>
            <a:r>
              <a:rPr lang="en-US" sz="2800" dirty="0"/>
              <a:t>; </a:t>
            </a:r>
            <a:r>
              <a:rPr lang="en-US" sz="2800" dirty="0">
                <a:hlinkClick r:id="rId8"/>
              </a:rPr>
              <a:t>Acts 2:38-42</a:t>
            </a:r>
            <a:r>
              <a:rPr lang="en-US" sz="2800" dirty="0"/>
              <a:t>; </a:t>
            </a:r>
            <a:r>
              <a:rPr lang="en-US" sz="2800" dirty="0">
                <a:hlinkClick r:id="rId9"/>
              </a:rPr>
              <a:t>7:38</a:t>
            </a:r>
            <a:r>
              <a:rPr lang="en-US" sz="2800" dirty="0"/>
              <a:t>; </a:t>
            </a:r>
            <a:r>
              <a:rPr lang="en-US" sz="2800" dirty="0">
                <a:hlinkClick r:id="rId10"/>
              </a:rPr>
              <a:t>1 Cor. 1:2</a:t>
            </a:r>
            <a:r>
              <a:rPr lang="en-US" sz="2800" dirty="0"/>
              <a:t>; </a:t>
            </a:r>
            <a:r>
              <a:rPr lang="en-US" sz="2800" dirty="0">
                <a:hlinkClick r:id="rId11"/>
              </a:rPr>
              <a:t>Eph. 1:22</a:t>
            </a:r>
            <a:r>
              <a:rPr lang="en-US" sz="2800" dirty="0"/>
              <a:t>, </a:t>
            </a:r>
            <a:r>
              <a:rPr lang="en-US" sz="2800" dirty="0">
                <a:hlinkClick r:id="rId12"/>
              </a:rPr>
              <a:t>23</a:t>
            </a:r>
            <a:r>
              <a:rPr lang="en-US" sz="2800" dirty="0"/>
              <a:t>; </a:t>
            </a:r>
            <a:r>
              <a:rPr lang="en-US" sz="2800" dirty="0">
                <a:hlinkClick r:id="rId13"/>
              </a:rPr>
              <a:t>2:19-22</a:t>
            </a:r>
            <a:r>
              <a:rPr lang="en-US" sz="2800" dirty="0"/>
              <a:t>; </a:t>
            </a:r>
            <a:r>
              <a:rPr lang="en-US" sz="2800" dirty="0">
                <a:hlinkClick r:id="rId14"/>
              </a:rPr>
              <a:t>3:8-11</a:t>
            </a:r>
            <a:r>
              <a:rPr lang="en-US" sz="2800" dirty="0"/>
              <a:t>; </a:t>
            </a:r>
            <a:r>
              <a:rPr lang="en-US" sz="2800" dirty="0">
                <a:hlinkClick r:id="rId15"/>
              </a:rPr>
              <a:t>5:23-27</a:t>
            </a:r>
            <a:r>
              <a:rPr lang="en-US" sz="2800" dirty="0"/>
              <a:t>; </a:t>
            </a:r>
            <a:r>
              <a:rPr lang="en-US" sz="2800" dirty="0">
                <a:hlinkClick r:id="rId16"/>
              </a:rPr>
              <a:t>Col. 1:17</a:t>
            </a:r>
            <a:r>
              <a:rPr lang="en-US" sz="2800" dirty="0"/>
              <a:t>, </a:t>
            </a:r>
            <a:r>
              <a:rPr lang="en-US" sz="2800" dirty="0">
                <a:hlinkClick r:id="rId17"/>
              </a:rPr>
              <a:t>18</a:t>
            </a:r>
            <a:r>
              <a:rPr lang="en-US" sz="2800" dirty="0"/>
              <a:t>; </a:t>
            </a:r>
            <a:r>
              <a:rPr lang="en-US" sz="2800" dirty="0">
                <a:hlinkClick r:id="rId18"/>
              </a:rPr>
              <a:t>1 Peter 2:9</a:t>
            </a:r>
            <a:r>
              <a:rPr lang="en-US" sz="2800" dirty="0"/>
              <a:t>.)</a:t>
            </a:r>
            <a:endParaRPr lang="en-US" sz="2800" dirty="0" smtClean="0"/>
          </a:p>
        </p:txBody>
      </p:sp>
      <p:sp>
        <p:nvSpPr>
          <p:cNvPr id="3" name="Title 2"/>
          <p:cNvSpPr>
            <a:spLocks noGrp="1"/>
          </p:cNvSpPr>
          <p:nvPr>
            <p:ph type="title"/>
          </p:nvPr>
        </p:nvSpPr>
        <p:spPr>
          <a:xfrm>
            <a:off x="0" y="0"/>
            <a:ext cx="9067800" cy="1066800"/>
          </a:xfrm>
        </p:spPr>
        <p:txBody>
          <a:bodyPr>
            <a:noAutofit/>
          </a:bodyPr>
          <a:lstStyle/>
          <a:p>
            <a:r>
              <a:rPr lang="en-US" sz="3600" dirty="0" smtClean="0"/>
              <a:t>THE CHURCH</a:t>
            </a:r>
            <a:endParaRPr lang="en-US" sz="3600" dirty="0"/>
          </a:p>
        </p:txBody>
      </p:sp>
    </p:spTree>
    <p:extLst>
      <p:ext uri="{BB962C8B-B14F-4D97-AF65-F5344CB8AC3E}">
        <p14:creationId xmlns:p14="http://schemas.microsoft.com/office/powerpoint/2010/main" val="109280318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14400"/>
            <a:ext cx="9067800" cy="5943600"/>
          </a:xfrm>
        </p:spPr>
        <p:txBody>
          <a:bodyPr>
            <a:noAutofit/>
          </a:bodyPr>
          <a:lstStyle/>
          <a:p>
            <a:endParaRPr lang="en-US" sz="2800" dirty="0" smtClean="0"/>
          </a:p>
          <a:p>
            <a:r>
              <a:rPr lang="en-US" sz="2800" dirty="0" smtClean="0"/>
              <a:t>Q</a:t>
            </a:r>
            <a:r>
              <a:rPr lang="en-US" sz="2800" dirty="0"/>
              <a:t>: What’s special about church?</a:t>
            </a:r>
          </a:p>
          <a:p>
            <a:r>
              <a:rPr lang="en-US" sz="2800" dirty="0"/>
              <a:t>A: We may live together. But it doesn’t mean we’re married. We may sound alike but mean different things</a:t>
            </a:r>
            <a:r>
              <a:rPr lang="en-US" sz="2800" dirty="0" smtClean="0"/>
              <a:t>.</a:t>
            </a:r>
          </a:p>
          <a:p>
            <a:r>
              <a:rPr lang="en-US" dirty="0" smtClean="0"/>
              <a:t>Greek </a:t>
            </a:r>
            <a:r>
              <a:rPr lang="en-US" dirty="0"/>
              <a:t>term for church is </a:t>
            </a:r>
            <a:r>
              <a:rPr lang="en-US" b="1" i="1" dirty="0" err="1"/>
              <a:t>ekklesia</a:t>
            </a:r>
            <a:r>
              <a:rPr lang="en-US" i="1" dirty="0"/>
              <a:t> </a:t>
            </a:r>
            <a:r>
              <a:rPr lang="en-US" i="1" dirty="0" smtClean="0"/>
              <a:t>: </a:t>
            </a:r>
            <a:r>
              <a:rPr lang="en-US" i="1" dirty="0" err="1" smtClean="0"/>
              <a:t>ek</a:t>
            </a:r>
            <a:r>
              <a:rPr lang="en-US" i="1" dirty="0" smtClean="0"/>
              <a:t> - </a:t>
            </a:r>
            <a:r>
              <a:rPr lang="en-US" i="1" dirty="0" err="1" smtClean="0"/>
              <a:t>kaleo</a:t>
            </a:r>
            <a:endParaRPr lang="en-US" i="1" dirty="0"/>
          </a:p>
          <a:p>
            <a:pPr lvl="1">
              <a:buFont typeface="Arial" panose="020B0604020202020204" pitchFamily="34" charset="0"/>
              <a:buChar char="•"/>
            </a:pPr>
            <a:r>
              <a:rPr lang="en-US" sz="3200" dirty="0"/>
              <a:t>Etymologically, it may be explained in terms of its elements</a:t>
            </a:r>
          </a:p>
          <a:p>
            <a:pPr lvl="1">
              <a:buFont typeface="Arial" panose="020B0604020202020204" pitchFamily="34" charset="0"/>
              <a:buChar char="•"/>
            </a:pPr>
            <a:r>
              <a:rPr lang="en-US" sz="3200" dirty="0"/>
              <a:t>How is the term applied? </a:t>
            </a:r>
          </a:p>
          <a:p>
            <a:pPr lvl="1">
              <a:buFont typeface="Arial" panose="020B0604020202020204" pitchFamily="34" charset="0"/>
              <a:buChar char="•"/>
            </a:pPr>
            <a:r>
              <a:rPr lang="en-US" sz="3200" dirty="0"/>
              <a:t>Come out from where? </a:t>
            </a:r>
          </a:p>
          <a:p>
            <a:endParaRPr lang="en-US" sz="2800" dirty="0"/>
          </a:p>
        </p:txBody>
      </p:sp>
      <p:sp>
        <p:nvSpPr>
          <p:cNvPr id="3" name="Title 2"/>
          <p:cNvSpPr>
            <a:spLocks noGrp="1"/>
          </p:cNvSpPr>
          <p:nvPr>
            <p:ph type="title"/>
          </p:nvPr>
        </p:nvSpPr>
        <p:spPr>
          <a:xfrm>
            <a:off x="0" y="228600"/>
            <a:ext cx="9067800" cy="1066800"/>
          </a:xfrm>
        </p:spPr>
        <p:txBody>
          <a:bodyPr>
            <a:noAutofit/>
          </a:bodyPr>
          <a:lstStyle/>
          <a:p>
            <a:r>
              <a:rPr lang="en-US" sz="3600" dirty="0" smtClean="0"/>
              <a:t>THE CHURCH: </a:t>
            </a:r>
            <a:r>
              <a:rPr lang="en-US" altLang="en-US" sz="3600" dirty="0">
                <a:latin typeface="Georgia" pitchFamily="18" charset="0"/>
                <a:ea typeface="ＭＳ Ｐゴシック" pitchFamily="34" charset="-128"/>
              </a:rPr>
              <a:t>Bride &amp; More: </a:t>
            </a:r>
            <a:br>
              <a:rPr lang="en-US" altLang="en-US" sz="3600" dirty="0">
                <a:latin typeface="Georgia" pitchFamily="18" charset="0"/>
                <a:ea typeface="ＭＳ Ｐゴシック" pitchFamily="34" charset="-128"/>
              </a:rPr>
            </a:br>
            <a:r>
              <a:rPr lang="en-US" altLang="en-US" sz="3600" dirty="0">
                <a:latin typeface="Georgia" pitchFamily="18" charset="0"/>
                <a:ea typeface="ＭＳ Ｐゴシック" pitchFamily="34" charset="-128"/>
              </a:rPr>
              <a:t>Metaphors of the Church</a:t>
            </a:r>
            <a:endParaRPr lang="en-US" sz="3600" dirty="0"/>
          </a:p>
        </p:txBody>
      </p:sp>
    </p:spTree>
    <p:extLst>
      <p:ext uri="{BB962C8B-B14F-4D97-AF65-F5344CB8AC3E}">
        <p14:creationId xmlns:p14="http://schemas.microsoft.com/office/powerpoint/2010/main" val="189308790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14400"/>
            <a:ext cx="9067800" cy="5943600"/>
          </a:xfrm>
        </p:spPr>
        <p:txBody>
          <a:bodyPr>
            <a:noAutofit/>
          </a:bodyPr>
          <a:lstStyle/>
          <a:p>
            <a:endParaRPr lang="en-US" sz="2800" dirty="0" smtClean="0"/>
          </a:p>
          <a:p>
            <a:pPr marL="514350" indent="-514350">
              <a:buFont typeface="+mj-lt"/>
              <a:buAutoNum type="alphaUcPeriod"/>
            </a:pPr>
            <a:r>
              <a:rPr lang="en-US" sz="2800" dirty="0"/>
              <a:t>Abraham’s time</a:t>
            </a:r>
          </a:p>
          <a:p>
            <a:pPr marL="514350" indent="-514350">
              <a:buFont typeface="+mj-lt"/>
              <a:buAutoNum type="alphaUcPeriod"/>
            </a:pPr>
            <a:r>
              <a:rPr lang="en-US" sz="2800" dirty="0"/>
              <a:t>At the time of the Exodus</a:t>
            </a:r>
          </a:p>
          <a:p>
            <a:pPr marL="514350" indent="-514350">
              <a:buFont typeface="+mj-lt"/>
              <a:buAutoNum type="alphaUcPeriod"/>
            </a:pPr>
            <a:r>
              <a:rPr lang="en-US" sz="2800" dirty="0"/>
              <a:t>In the desert </a:t>
            </a:r>
          </a:p>
          <a:p>
            <a:pPr marL="514350" indent="-514350">
              <a:buFont typeface="+mj-lt"/>
              <a:buAutoNum type="alphaUcPeriod"/>
            </a:pPr>
            <a:r>
              <a:rPr lang="en-US" sz="2800" dirty="0"/>
              <a:t>At the conquest</a:t>
            </a:r>
          </a:p>
          <a:p>
            <a:pPr marL="514350" indent="-514350">
              <a:buFont typeface="+mj-lt"/>
              <a:buAutoNum type="alphaUcPeriod"/>
            </a:pPr>
            <a:r>
              <a:rPr lang="en-US" sz="2800" dirty="0"/>
              <a:t>During the monarchy</a:t>
            </a:r>
          </a:p>
          <a:p>
            <a:pPr marL="514350" indent="-514350">
              <a:buFont typeface="+mj-lt"/>
              <a:buAutoNum type="alphaUcPeriod"/>
            </a:pPr>
            <a:r>
              <a:rPr lang="en-US" sz="2800" dirty="0"/>
              <a:t>After the exile</a:t>
            </a:r>
          </a:p>
          <a:p>
            <a:endParaRPr lang="en-US" sz="2800" dirty="0"/>
          </a:p>
        </p:txBody>
      </p:sp>
      <p:sp>
        <p:nvSpPr>
          <p:cNvPr id="3" name="Title 2"/>
          <p:cNvSpPr>
            <a:spLocks noGrp="1"/>
          </p:cNvSpPr>
          <p:nvPr>
            <p:ph type="title"/>
          </p:nvPr>
        </p:nvSpPr>
        <p:spPr>
          <a:xfrm>
            <a:off x="0" y="228600"/>
            <a:ext cx="9067800" cy="1066800"/>
          </a:xfrm>
        </p:spPr>
        <p:txBody>
          <a:bodyPr>
            <a:noAutofit/>
          </a:bodyPr>
          <a:lstStyle/>
          <a:p>
            <a:r>
              <a:rPr lang="en-US" sz="3600" dirty="0" smtClean="0"/>
              <a:t>THE CHURCH: </a:t>
            </a:r>
            <a:r>
              <a:rPr lang="en-US" altLang="en-US" sz="3600" dirty="0">
                <a:latin typeface="Georgia" pitchFamily="18" charset="0"/>
                <a:ea typeface="ＭＳ Ｐゴシック" pitchFamily="34" charset="-128"/>
              </a:rPr>
              <a:t>God’s OT Church</a:t>
            </a:r>
            <a:endParaRPr lang="en-US" sz="3600" dirty="0"/>
          </a:p>
        </p:txBody>
      </p:sp>
    </p:spTree>
    <p:extLst>
      <p:ext uri="{BB962C8B-B14F-4D97-AF65-F5344CB8AC3E}">
        <p14:creationId xmlns:p14="http://schemas.microsoft.com/office/powerpoint/2010/main" val="102299288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14400"/>
            <a:ext cx="9067800" cy="5943600"/>
          </a:xfrm>
        </p:spPr>
        <p:txBody>
          <a:bodyPr>
            <a:noAutofit/>
          </a:bodyPr>
          <a:lstStyle/>
          <a:p>
            <a:endParaRPr lang="en-US" sz="2800" dirty="0" smtClean="0"/>
          </a:p>
          <a:p>
            <a:pPr marL="514350" indent="-514350">
              <a:buFont typeface="+mj-lt"/>
              <a:buAutoNum type="alphaUcPeriod"/>
            </a:pPr>
            <a:r>
              <a:rPr lang="en-US" sz="2800" dirty="0"/>
              <a:t>Nucleus of apostles</a:t>
            </a:r>
          </a:p>
          <a:p>
            <a:pPr marL="514350" indent="-514350">
              <a:buFont typeface="+mj-lt"/>
              <a:buAutoNum type="alphaUcPeriod"/>
            </a:pPr>
            <a:r>
              <a:rPr lang="en-US" sz="2800" dirty="0"/>
              <a:t>Pentecost</a:t>
            </a:r>
          </a:p>
          <a:p>
            <a:pPr marL="514350" indent="-514350">
              <a:buFont typeface="+mj-lt"/>
              <a:buAutoNum type="alphaUcPeriod"/>
            </a:pPr>
            <a:r>
              <a:rPr lang="en-US" sz="2800" dirty="0"/>
              <a:t>Cornelius</a:t>
            </a:r>
          </a:p>
          <a:p>
            <a:pPr marL="514350" indent="-514350">
              <a:buFont typeface="+mj-lt"/>
              <a:buAutoNum type="alphaUcPeriod"/>
            </a:pPr>
            <a:r>
              <a:rPr lang="en-US" sz="2800" dirty="0"/>
              <a:t>Paul’s ministry</a:t>
            </a:r>
          </a:p>
          <a:p>
            <a:pPr marL="514350" indent="-514350">
              <a:buFont typeface="+mj-lt"/>
              <a:buAutoNum type="alphaUcPeriod"/>
            </a:pPr>
            <a:r>
              <a:rPr lang="en-US" sz="2800" dirty="0"/>
              <a:t>Endowments of God’s church</a:t>
            </a:r>
          </a:p>
          <a:p>
            <a:endParaRPr lang="en-US" sz="2800" dirty="0"/>
          </a:p>
        </p:txBody>
      </p:sp>
      <p:sp>
        <p:nvSpPr>
          <p:cNvPr id="3" name="Title 2"/>
          <p:cNvSpPr>
            <a:spLocks noGrp="1"/>
          </p:cNvSpPr>
          <p:nvPr>
            <p:ph type="title"/>
          </p:nvPr>
        </p:nvSpPr>
        <p:spPr>
          <a:xfrm>
            <a:off x="0" y="228600"/>
            <a:ext cx="9067800" cy="1066800"/>
          </a:xfrm>
        </p:spPr>
        <p:txBody>
          <a:bodyPr>
            <a:noAutofit/>
          </a:bodyPr>
          <a:lstStyle/>
          <a:p>
            <a:r>
              <a:rPr lang="en-US" sz="3600" dirty="0" smtClean="0"/>
              <a:t>THE CHURCH: </a:t>
            </a:r>
            <a:r>
              <a:rPr lang="en-US" altLang="en-US" sz="3600" dirty="0">
                <a:latin typeface="Georgia" pitchFamily="18" charset="0"/>
                <a:ea typeface="ＭＳ Ｐゴシック" pitchFamily="34" charset="-128"/>
              </a:rPr>
              <a:t>God’s </a:t>
            </a:r>
            <a:r>
              <a:rPr lang="en-US" altLang="en-US" sz="3600" dirty="0" smtClean="0">
                <a:latin typeface="Georgia" pitchFamily="18" charset="0"/>
                <a:ea typeface="ＭＳ Ｐゴシック" pitchFamily="34" charset="-128"/>
              </a:rPr>
              <a:t>NT </a:t>
            </a:r>
            <a:r>
              <a:rPr lang="en-US" altLang="en-US" sz="3600" dirty="0">
                <a:latin typeface="Georgia" pitchFamily="18" charset="0"/>
                <a:ea typeface="ＭＳ Ｐゴシック" pitchFamily="34" charset="-128"/>
              </a:rPr>
              <a:t>Church</a:t>
            </a:r>
            <a:endParaRPr lang="en-US" sz="3600" dirty="0"/>
          </a:p>
        </p:txBody>
      </p:sp>
    </p:spTree>
    <p:extLst>
      <p:ext uri="{BB962C8B-B14F-4D97-AF65-F5344CB8AC3E}">
        <p14:creationId xmlns:p14="http://schemas.microsoft.com/office/powerpoint/2010/main" val="42678675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274639"/>
            <a:ext cx="8229600" cy="792162"/>
          </a:xfrm>
        </p:spPr>
        <p:txBody>
          <a:bodyPr/>
          <a:lstStyle/>
          <a:p>
            <a:r>
              <a:rPr lang="en-US" b="1" dirty="0" smtClean="0"/>
              <a:t>Course Outline (cont.)</a:t>
            </a:r>
            <a:endParaRPr lang="en-US" dirty="0" smtClean="0"/>
          </a:p>
        </p:txBody>
      </p:sp>
      <p:sp>
        <p:nvSpPr>
          <p:cNvPr id="3075" name="Content Placeholder 2"/>
          <p:cNvSpPr>
            <a:spLocks noGrp="1"/>
          </p:cNvSpPr>
          <p:nvPr>
            <p:ph idx="1"/>
          </p:nvPr>
        </p:nvSpPr>
        <p:spPr>
          <a:xfrm>
            <a:off x="0" y="1066800"/>
            <a:ext cx="9144000" cy="5715000"/>
          </a:xfrm>
        </p:spPr>
        <p:txBody>
          <a:bodyPr>
            <a:normAutofit/>
          </a:bodyPr>
          <a:lstStyle/>
          <a:p>
            <a:pPr marL="109728" indent="0">
              <a:buNone/>
            </a:pPr>
            <a:endParaRPr lang="en-US" dirty="0"/>
          </a:p>
          <a:p>
            <a:pPr marL="109728" indent="0">
              <a:buNone/>
            </a:pPr>
            <a:r>
              <a:rPr lang="en-US" dirty="0" smtClean="0"/>
              <a:t>UNIT 6: The </a:t>
            </a:r>
            <a:r>
              <a:rPr lang="en-US" dirty="0"/>
              <a:t>Doctrine of Last Things </a:t>
            </a:r>
            <a:endParaRPr lang="en-US" dirty="0" smtClean="0"/>
          </a:p>
          <a:p>
            <a:pPr marL="624078" indent="-514350">
              <a:buAutoNum type="arabicPeriod"/>
            </a:pPr>
            <a:r>
              <a:rPr lang="en-US" dirty="0" smtClean="0"/>
              <a:t>Christ </a:t>
            </a:r>
            <a:r>
              <a:rPr lang="en-US" dirty="0"/>
              <a:t>Ministry in </a:t>
            </a:r>
            <a:r>
              <a:rPr lang="en-US" dirty="0" smtClean="0"/>
              <a:t>Heaven </a:t>
            </a:r>
          </a:p>
          <a:p>
            <a:pPr marL="624078" indent="-514350">
              <a:buAutoNum type="arabicPeriod"/>
            </a:pPr>
            <a:r>
              <a:rPr lang="en-US" dirty="0" smtClean="0"/>
              <a:t>Second </a:t>
            </a:r>
            <a:r>
              <a:rPr lang="en-US" dirty="0"/>
              <a:t>Coming of </a:t>
            </a:r>
            <a:r>
              <a:rPr lang="en-US" dirty="0" smtClean="0"/>
              <a:t>Jesus </a:t>
            </a:r>
          </a:p>
          <a:p>
            <a:pPr marL="624078" indent="-514350">
              <a:buAutoNum type="arabicPeriod"/>
            </a:pPr>
            <a:r>
              <a:rPr lang="en-US" dirty="0" smtClean="0"/>
              <a:t>Death </a:t>
            </a:r>
            <a:r>
              <a:rPr lang="en-US" dirty="0"/>
              <a:t>and </a:t>
            </a:r>
            <a:r>
              <a:rPr lang="en-US" dirty="0" smtClean="0"/>
              <a:t>Resurrection </a:t>
            </a:r>
          </a:p>
          <a:p>
            <a:pPr marL="624078" indent="-514350">
              <a:buAutoNum type="arabicPeriod"/>
            </a:pPr>
            <a:r>
              <a:rPr lang="en-US" dirty="0" smtClean="0"/>
              <a:t>Millennium </a:t>
            </a:r>
            <a:r>
              <a:rPr lang="en-US" dirty="0"/>
              <a:t>and End of </a:t>
            </a:r>
            <a:r>
              <a:rPr lang="en-US" dirty="0" smtClean="0"/>
              <a:t>Sin </a:t>
            </a:r>
          </a:p>
          <a:p>
            <a:pPr marL="624078" indent="-514350">
              <a:buAutoNum type="arabicPeriod"/>
            </a:pPr>
            <a:r>
              <a:rPr lang="en-US" dirty="0" smtClean="0"/>
              <a:t>New Earth</a:t>
            </a:r>
            <a:endParaRPr lang="en-US" dirty="0"/>
          </a:p>
          <a:p>
            <a:endParaRPr lang="en-US" dirty="0" smtClean="0"/>
          </a:p>
        </p:txBody>
      </p:sp>
    </p:spTree>
    <p:extLst>
      <p:ext uri="{BB962C8B-B14F-4D97-AF65-F5344CB8AC3E}">
        <p14:creationId xmlns:p14="http://schemas.microsoft.com/office/powerpoint/2010/main" val="146569354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1358560"/>
              </p:ext>
            </p:extLst>
          </p:nvPr>
        </p:nvGraphicFramePr>
        <p:xfrm>
          <a:off x="152400" y="1447802"/>
          <a:ext cx="8839200" cy="5277105"/>
        </p:xfrm>
        <a:graphic>
          <a:graphicData uri="http://schemas.openxmlformats.org/drawingml/2006/table">
            <a:tbl>
              <a:tblPr firstRow="1" bandRow="1">
                <a:tableStyleId>{5C22544A-7EE6-4342-B048-85BDC9FD1C3A}</a:tableStyleId>
              </a:tblPr>
              <a:tblGrid>
                <a:gridCol w="2946400">
                  <a:extLst>
                    <a:ext uri="{9D8B030D-6E8A-4147-A177-3AD203B41FA5}">
                      <a16:colId xmlns:a16="http://schemas.microsoft.com/office/drawing/2014/main" val="20000"/>
                    </a:ext>
                  </a:extLst>
                </a:gridCol>
                <a:gridCol w="2529211">
                  <a:extLst>
                    <a:ext uri="{9D8B030D-6E8A-4147-A177-3AD203B41FA5}">
                      <a16:colId xmlns:a16="http://schemas.microsoft.com/office/drawing/2014/main" val="20001"/>
                    </a:ext>
                  </a:extLst>
                </a:gridCol>
                <a:gridCol w="3363589">
                  <a:extLst>
                    <a:ext uri="{9D8B030D-6E8A-4147-A177-3AD203B41FA5}">
                      <a16:colId xmlns:a16="http://schemas.microsoft.com/office/drawing/2014/main" val="20002"/>
                    </a:ext>
                  </a:extLst>
                </a:gridCol>
              </a:tblGrid>
              <a:tr h="388386">
                <a:tc>
                  <a:txBody>
                    <a:bodyPr/>
                    <a:lstStyle/>
                    <a:p>
                      <a:r>
                        <a:rPr lang="en-US" sz="2000" dirty="0" smtClean="0"/>
                        <a:t>METAPHOR</a:t>
                      </a:r>
                      <a:endParaRPr lang="en-US" sz="2000" dirty="0"/>
                    </a:p>
                  </a:txBody>
                  <a:tcPr anchor="ctr"/>
                </a:tc>
                <a:tc>
                  <a:txBody>
                    <a:bodyPr/>
                    <a:lstStyle/>
                    <a:p>
                      <a:r>
                        <a:rPr lang="en-US" sz="2000" dirty="0" smtClean="0"/>
                        <a:t>REFERENCE</a:t>
                      </a:r>
                      <a:endParaRPr lang="en-US" sz="2000" dirty="0"/>
                    </a:p>
                  </a:txBody>
                  <a:tcPr anchor="ctr"/>
                </a:tc>
                <a:tc>
                  <a:txBody>
                    <a:bodyPr/>
                    <a:lstStyle/>
                    <a:p>
                      <a:r>
                        <a:rPr lang="en-US" sz="2000" dirty="0" smtClean="0"/>
                        <a:t>SIGNIFICANCE</a:t>
                      </a:r>
                      <a:endParaRPr lang="en-US" sz="2000" dirty="0"/>
                    </a:p>
                  </a:txBody>
                  <a:tcPr anchor="ctr"/>
                </a:tc>
                <a:extLst>
                  <a:ext uri="{0D108BD9-81ED-4DB2-BD59-A6C34878D82A}">
                    <a16:rowId xmlns:a16="http://schemas.microsoft.com/office/drawing/2014/main" val="10000"/>
                  </a:ext>
                </a:extLst>
              </a:tr>
              <a:tr h="679676">
                <a:tc>
                  <a:txBody>
                    <a:bodyPr/>
                    <a:lstStyle/>
                    <a:p>
                      <a:pPr marL="457200" indent="-457200">
                        <a:buFont typeface="+mj-lt"/>
                        <a:buAutoNum type="alphaLcParenR"/>
                      </a:pPr>
                      <a:r>
                        <a:rPr lang="en-US" sz="2000" dirty="0" smtClean="0"/>
                        <a:t>Body</a:t>
                      </a:r>
                      <a:endParaRPr lang="en-US" sz="2000" dirty="0"/>
                    </a:p>
                  </a:txBody>
                  <a:tcPr anchor="ctr"/>
                </a:tc>
                <a:tc>
                  <a:txBody>
                    <a:bodyPr/>
                    <a:lstStyle/>
                    <a:p>
                      <a:r>
                        <a:rPr lang="en-US" sz="2000" dirty="0" smtClean="0"/>
                        <a:t>1 Co 12</a:t>
                      </a:r>
                      <a:endParaRPr lang="en-US" sz="2000" dirty="0"/>
                    </a:p>
                  </a:txBody>
                  <a:tcPr anchor="ctr"/>
                </a:tc>
                <a:tc>
                  <a:txBody>
                    <a:bodyPr/>
                    <a:lstStyle/>
                    <a:p>
                      <a:r>
                        <a:rPr lang="en-US" sz="2000" dirty="0" smtClean="0"/>
                        <a:t>Diversity,</a:t>
                      </a:r>
                      <a:r>
                        <a:rPr lang="en-US" sz="2000" baseline="0" dirty="0" smtClean="0"/>
                        <a:t> unity, integration</a:t>
                      </a:r>
                      <a:endParaRPr lang="en-US" sz="2000" dirty="0"/>
                    </a:p>
                  </a:txBody>
                  <a:tcPr anchor="ctr"/>
                </a:tc>
                <a:extLst>
                  <a:ext uri="{0D108BD9-81ED-4DB2-BD59-A6C34878D82A}">
                    <a16:rowId xmlns:a16="http://schemas.microsoft.com/office/drawing/2014/main" val="10001"/>
                  </a:ext>
                </a:extLst>
              </a:tr>
              <a:tr h="909349">
                <a:tc>
                  <a:txBody>
                    <a:bodyPr/>
                    <a:lstStyle/>
                    <a:p>
                      <a:pPr marL="457200" indent="-457200">
                        <a:buFont typeface="+mj-lt"/>
                        <a:buAutoNum type="alphaLcParenR" startAt="2"/>
                      </a:pPr>
                      <a:r>
                        <a:rPr lang="en-US" sz="2000" dirty="0" smtClean="0"/>
                        <a:t>Temple </a:t>
                      </a:r>
                      <a:endParaRPr lang="en-US" sz="2000" dirty="0"/>
                    </a:p>
                  </a:txBody>
                  <a:tcPr anchor="ctr"/>
                </a:tc>
                <a:tc>
                  <a:txBody>
                    <a:bodyPr/>
                    <a:lstStyle/>
                    <a:p>
                      <a:r>
                        <a:rPr lang="en-US" sz="2000" dirty="0" smtClean="0"/>
                        <a:t>1 Co 3:9-16</a:t>
                      </a:r>
                      <a:endParaRPr lang="en-US" sz="2000" dirty="0"/>
                    </a:p>
                  </a:txBody>
                  <a:tcPr anchor="ctr"/>
                </a:tc>
                <a:tc>
                  <a:txBody>
                    <a:bodyPr/>
                    <a:lstStyle/>
                    <a:p>
                      <a:r>
                        <a:rPr lang="en-US" sz="2000" dirty="0" smtClean="0"/>
                        <a:t>Monumental structure, physical entity</a:t>
                      </a:r>
                      <a:r>
                        <a:rPr lang="en-US" sz="2000" baseline="0" dirty="0" smtClean="0"/>
                        <a:t> </a:t>
                      </a:r>
                      <a:endParaRPr lang="en-US" sz="2000" dirty="0"/>
                    </a:p>
                  </a:txBody>
                  <a:tcPr anchor="ctr"/>
                </a:tc>
                <a:extLst>
                  <a:ext uri="{0D108BD9-81ED-4DB2-BD59-A6C34878D82A}">
                    <a16:rowId xmlns:a16="http://schemas.microsoft.com/office/drawing/2014/main" val="10002"/>
                  </a:ext>
                </a:extLst>
              </a:tr>
              <a:tr h="679676">
                <a:tc>
                  <a:txBody>
                    <a:bodyPr/>
                    <a:lstStyle/>
                    <a:p>
                      <a:pPr marL="457200" indent="-457200">
                        <a:buFont typeface="+mj-lt"/>
                        <a:buAutoNum type="alphaLcParenR" startAt="3"/>
                      </a:pPr>
                      <a:r>
                        <a:rPr lang="en-US" sz="2000" dirty="0" smtClean="0"/>
                        <a:t>Bride </a:t>
                      </a:r>
                      <a:endParaRPr lang="en-US" sz="2000" dirty="0"/>
                    </a:p>
                  </a:txBody>
                  <a:tcPr anchor="ctr"/>
                </a:tc>
                <a:tc>
                  <a:txBody>
                    <a:bodyPr/>
                    <a:lstStyle/>
                    <a:p>
                      <a:r>
                        <a:rPr lang="en-US" sz="2000" dirty="0" smtClean="0"/>
                        <a:t>Eph 5</a:t>
                      </a:r>
                      <a:endParaRPr lang="en-US" sz="2000" dirty="0"/>
                    </a:p>
                  </a:txBody>
                  <a:tcPr anchor="ctr"/>
                </a:tc>
                <a:tc>
                  <a:txBody>
                    <a:bodyPr/>
                    <a:lstStyle/>
                    <a:p>
                      <a:r>
                        <a:rPr lang="en-US" sz="2000" dirty="0" smtClean="0"/>
                        <a:t>Purity, commitment, love</a:t>
                      </a:r>
                      <a:endParaRPr lang="en-US" sz="2000" dirty="0"/>
                    </a:p>
                  </a:txBody>
                  <a:tcPr anchor="ctr"/>
                </a:tc>
                <a:extLst>
                  <a:ext uri="{0D108BD9-81ED-4DB2-BD59-A6C34878D82A}">
                    <a16:rowId xmlns:a16="http://schemas.microsoft.com/office/drawing/2014/main" val="10003"/>
                  </a:ext>
                </a:extLst>
              </a:tr>
              <a:tr h="970966">
                <a:tc>
                  <a:txBody>
                    <a:bodyPr/>
                    <a:lstStyle/>
                    <a:p>
                      <a:pPr marL="457200" indent="-457200">
                        <a:buFont typeface="+mj-lt"/>
                        <a:buAutoNum type="alphaLcParenR" startAt="4"/>
                      </a:pPr>
                      <a:r>
                        <a:rPr lang="en-US" sz="2000" dirty="0" smtClean="0"/>
                        <a:t>City </a:t>
                      </a:r>
                      <a:endParaRPr lang="en-US" sz="2000" dirty="0"/>
                    </a:p>
                  </a:txBody>
                  <a:tcPr anchor="ctr"/>
                </a:tc>
                <a:tc>
                  <a:txBody>
                    <a:bodyPr/>
                    <a:lstStyle/>
                    <a:p>
                      <a:r>
                        <a:rPr lang="en-US" sz="2000" dirty="0" smtClean="0"/>
                        <a:t>Gal 4:19-31</a:t>
                      </a:r>
                      <a:endParaRPr lang="en-US" sz="2000" dirty="0"/>
                    </a:p>
                  </a:txBody>
                  <a:tcPr anchor="ctr"/>
                </a:tc>
                <a:tc>
                  <a:txBody>
                    <a:bodyPr/>
                    <a:lstStyle/>
                    <a:p>
                      <a:r>
                        <a:rPr lang="en-US" sz="2000" dirty="0" smtClean="0"/>
                        <a:t>Center of culture,</a:t>
                      </a:r>
                      <a:r>
                        <a:rPr lang="en-US" sz="2000" baseline="0" dirty="0" smtClean="0"/>
                        <a:t> government, power, glory</a:t>
                      </a:r>
                      <a:endParaRPr lang="en-US" sz="2000" dirty="0"/>
                    </a:p>
                  </a:txBody>
                  <a:tcPr anchor="ctr"/>
                </a:tc>
                <a:extLst>
                  <a:ext uri="{0D108BD9-81ED-4DB2-BD59-A6C34878D82A}">
                    <a16:rowId xmlns:a16="http://schemas.microsoft.com/office/drawing/2014/main" val="10004"/>
                  </a:ext>
                </a:extLst>
              </a:tr>
              <a:tr h="388386">
                <a:tc>
                  <a:txBody>
                    <a:bodyPr/>
                    <a:lstStyle/>
                    <a:p>
                      <a:pPr marL="342900" indent="-342900">
                        <a:buFont typeface="+mj-lt"/>
                        <a:buAutoNum type="alphaLcParenR" startAt="5"/>
                      </a:pPr>
                      <a:r>
                        <a:rPr lang="en-US" sz="2000" kern="1200" dirty="0" smtClean="0">
                          <a:solidFill>
                            <a:schemeClr val="dk1"/>
                          </a:solidFill>
                          <a:latin typeface="+mn-lt"/>
                          <a:ea typeface="+mn-ea"/>
                          <a:cs typeface="+mn-cs"/>
                        </a:rPr>
                        <a:t>Family </a:t>
                      </a:r>
                      <a:endParaRPr lang="en-US" sz="2000" kern="1200" dirty="0">
                        <a:solidFill>
                          <a:schemeClr val="dk1"/>
                        </a:solidFill>
                        <a:latin typeface="+mn-lt"/>
                        <a:ea typeface="+mn-ea"/>
                        <a:cs typeface="+mn-cs"/>
                      </a:endParaRPr>
                    </a:p>
                  </a:txBody>
                  <a:tcPr anchor="ctr"/>
                </a:tc>
                <a:tc>
                  <a:txBody>
                    <a:bodyPr/>
                    <a:lstStyle/>
                    <a:p>
                      <a:r>
                        <a:rPr lang="en-US" sz="2000" kern="1200" dirty="0" smtClean="0">
                          <a:solidFill>
                            <a:schemeClr val="dk1"/>
                          </a:solidFill>
                          <a:latin typeface="+mn-lt"/>
                          <a:ea typeface="+mn-ea"/>
                          <a:cs typeface="+mn-cs"/>
                        </a:rPr>
                        <a:t>Eph 1:5</a:t>
                      </a:r>
                      <a:endParaRPr lang="en-US" sz="2000" kern="1200" dirty="0">
                        <a:solidFill>
                          <a:schemeClr val="dk1"/>
                        </a:solidFill>
                        <a:latin typeface="+mn-lt"/>
                        <a:ea typeface="+mn-ea"/>
                        <a:cs typeface="+mn-cs"/>
                      </a:endParaRPr>
                    </a:p>
                  </a:txBody>
                  <a:tcPr anchor="ctr"/>
                </a:tc>
                <a:tc>
                  <a:txBody>
                    <a:bodyPr/>
                    <a:lstStyle/>
                    <a:p>
                      <a:r>
                        <a:rPr lang="en-US" sz="2000" kern="1200" dirty="0" smtClean="0">
                          <a:solidFill>
                            <a:schemeClr val="dk1"/>
                          </a:solidFill>
                          <a:latin typeface="+mn-lt"/>
                          <a:ea typeface="+mn-ea"/>
                          <a:cs typeface="+mn-cs"/>
                        </a:rPr>
                        <a:t>Belonging, mutuality</a:t>
                      </a:r>
                      <a:endParaRPr lang="en-US" sz="2000" kern="1200" dirty="0">
                        <a:solidFill>
                          <a:schemeClr val="dk1"/>
                        </a:solidFill>
                        <a:latin typeface="+mn-lt"/>
                        <a:ea typeface="+mn-ea"/>
                        <a:cs typeface="+mn-cs"/>
                      </a:endParaRPr>
                    </a:p>
                  </a:txBody>
                  <a:tcPr anchor="ctr"/>
                </a:tc>
                <a:extLst>
                  <a:ext uri="{0D108BD9-81ED-4DB2-BD59-A6C34878D82A}">
                    <a16:rowId xmlns:a16="http://schemas.microsoft.com/office/drawing/2014/main" val="10005"/>
                  </a:ext>
                </a:extLst>
              </a:tr>
              <a:tr h="388386">
                <a:tc>
                  <a:txBody>
                    <a:bodyPr/>
                    <a:lstStyle/>
                    <a:p>
                      <a:pPr marL="457200" indent="-457200">
                        <a:buFont typeface="+mj-lt"/>
                        <a:buAutoNum type="alphaLcParenR" startAt="6"/>
                      </a:pPr>
                      <a:r>
                        <a:rPr lang="en-US" sz="2000" kern="1200" dirty="0" smtClean="0">
                          <a:solidFill>
                            <a:schemeClr val="dk1"/>
                          </a:solidFill>
                          <a:latin typeface="+mn-lt"/>
                          <a:ea typeface="+mn-ea"/>
                          <a:cs typeface="+mn-cs"/>
                        </a:rPr>
                        <a:t>Pillar, foundation</a:t>
                      </a:r>
                      <a:endParaRPr lang="en-US" sz="2000" kern="1200" dirty="0">
                        <a:solidFill>
                          <a:schemeClr val="dk1"/>
                        </a:solidFill>
                        <a:latin typeface="+mn-lt"/>
                        <a:ea typeface="+mn-ea"/>
                        <a:cs typeface="+mn-cs"/>
                      </a:endParaRPr>
                    </a:p>
                  </a:txBody>
                  <a:tcPr anchor="ctr"/>
                </a:tc>
                <a:tc>
                  <a:txBody>
                    <a:bodyPr/>
                    <a:lstStyle/>
                    <a:p>
                      <a:r>
                        <a:rPr lang="en-US" sz="2000" kern="1200" dirty="0" smtClean="0">
                          <a:solidFill>
                            <a:schemeClr val="dk1"/>
                          </a:solidFill>
                          <a:latin typeface="+mn-lt"/>
                          <a:ea typeface="+mn-ea"/>
                          <a:cs typeface="+mn-cs"/>
                        </a:rPr>
                        <a:t>1 Tim 3:15</a:t>
                      </a:r>
                      <a:endParaRPr lang="en-US" sz="2000" kern="1200" dirty="0">
                        <a:solidFill>
                          <a:schemeClr val="dk1"/>
                        </a:solidFill>
                        <a:latin typeface="+mn-lt"/>
                        <a:ea typeface="+mn-ea"/>
                        <a:cs typeface="+mn-cs"/>
                      </a:endParaRPr>
                    </a:p>
                  </a:txBody>
                  <a:tcPr anchor="ctr"/>
                </a:tc>
                <a:tc>
                  <a:txBody>
                    <a:bodyPr/>
                    <a:lstStyle/>
                    <a:p>
                      <a:r>
                        <a:rPr lang="en-US" sz="2000" kern="1200" dirty="0" smtClean="0">
                          <a:solidFill>
                            <a:schemeClr val="dk1"/>
                          </a:solidFill>
                          <a:latin typeface="+mn-lt"/>
                          <a:ea typeface="+mn-ea"/>
                          <a:cs typeface="+mn-cs"/>
                        </a:rPr>
                        <a:t>Authority</a:t>
                      </a:r>
                      <a:r>
                        <a:rPr lang="en-US" sz="2000" kern="1200" baseline="0" dirty="0" smtClean="0">
                          <a:solidFill>
                            <a:schemeClr val="dk1"/>
                          </a:solidFill>
                          <a:latin typeface="+mn-lt"/>
                          <a:ea typeface="+mn-ea"/>
                          <a:cs typeface="+mn-cs"/>
                        </a:rPr>
                        <a:t>, knowledge</a:t>
                      </a:r>
                      <a:endParaRPr lang="en-US" sz="2000" kern="1200" dirty="0">
                        <a:solidFill>
                          <a:schemeClr val="dk1"/>
                        </a:solidFill>
                        <a:latin typeface="+mn-lt"/>
                        <a:ea typeface="+mn-ea"/>
                        <a:cs typeface="+mn-cs"/>
                      </a:endParaRPr>
                    </a:p>
                  </a:txBody>
                  <a:tcPr anchor="ctr"/>
                </a:tc>
                <a:extLst>
                  <a:ext uri="{0D108BD9-81ED-4DB2-BD59-A6C34878D82A}">
                    <a16:rowId xmlns:a16="http://schemas.microsoft.com/office/drawing/2014/main" val="10006"/>
                  </a:ext>
                </a:extLst>
              </a:tr>
              <a:tr h="388386">
                <a:tc>
                  <a:txBody>
                    <a:bodyPr/>
                    <a:lstStyle/>
                    <a:p>
                      <a:pPr marL="457200" indent="-457200">
                        <a:buFont typeface="+mj-lt"/>
                        <a:buAutoNum type="alphaLcParenR" startAt="7"/>
                      </a:pPr>
                      <a:r>
                        <a:rPr lang="en-US" sz="2000" kern="1200" dirty="0" smtClean="0">
                          <a:solidFill>
                            <a:schemeClr val="dk1"/>
                          </a:solidFill>
                          <a:latin typeface="+mn-lt"/>
                          <a:ea typeface="+mn-ea"/>
                          <a:cs typeface="+mn-cs"/>
                        </a:rPr>
                        <a:t>Army </a:t>
                      </a:r>
                      <a:endParaRPr lang="en-US" sz="2000" kern="1200" dirty="0">
                        <a:solidFill>
                          <a:schemeClr val="dk1"/>
                        </a:solidFill>
                        <a:latin typeface="+mn-lt"/>
                        <a:ea typeface="+mn-ea"/>
                        <a:cs typeface="+mn-cs"/>
                      </a:endParaRPr>
                    </a:p>
                  </a:txBody>
                  <a:tcPr anchor="ctr"/>
                </a:tc>
                <a:tc>
                  <a:txBody>
                    <a:bodyPr/>
                    <a:lstStyle/>
                    <a:p>
                      <a:r>
                        <a:rPr lang="en-US" sz="2000" kern="1200" dirty="0" smtClean="0">
                          <a:solidFill>
                            <a:schemeClr val="dk1"/>
                          </a:solidFill>
                          <a:latin typeface="+mn-lt"/>
                          <a:ea typeface="+mn-ea"/>
                          <a:cs typeface="+mn-cs"/>
                        </a:rPr>
                        <a:t>2 Tim</a:t>
                      </a:r>
                      <a:r>
                        <a:rPr lang="en-US" sz="2000" kern="1200" baseline="0" dirty="0" smtClean="0">
                          <a:solidFill>
                            <a:schemeClr val="dk1"/>
                          </a:solidFill>
                          <a:latin typeface="+mn-lt"/>
                          <a:ea typeface="+mn-ea"/>
                          <a:cs typeface="+mn-cs"/>
                        </a:rPr>
                        <a:t> 2:3,4</a:t>
                      </a:r>
                      <a:endParaRPr lang="en-US" sz="2000" kern="1200" dirty="0">
                        <a:solidFill>
                          <a:schemeClr val="dk1"/>
                        </a:solidFill>
                        <a:latin typeface="+mn-lt"/>
                        <a:ea typeface="+mn-ea"/>
                        <a:cs typeface="+mn-cs"/>
                      </a:endParaRPr>
                    </a:p>
                  </a:txBody>
                  <a:tcPr anchor="ctr"/>
                </a:tc>
                <a:tc>
                  <a:txBody>
                    <a:bodyPr/>
                    <a:lstStyle/>
                    <a:p>
                      <a:r>
                        <a:rPr lang="en-US" sz="2000" kern="1200" dirty="0" smtClean="0">
                          <a:solidFill>
                            <a:schemeClr val="dk1"/>
                          </a:solidFill>
                          <a:latin typeface="+mn-lt"/>
                          <a:ea typeface="+mn-ea"/>
                          <a:cs typeface="+mn-cs"/>
                        </a:rPr>
                        <a:t>Division of labor </a:t>
                      </a:r>
                      <a:endParaRPr lang="en-US" sz="2000" kern="1200" dirty="0">
                        <a:solidFill>
                          <a:schemeClr val="dk1"/>
                        </a:solidFill>
                        <a:latin typeface="+mn-lt"/>
                        <a:ea typeface="+mn-ea"/>
                        <a:cs typeface="+mn-cs"/>
                      </a:endParaRPr>
                    </a:p>
                  </a:txBody>
                  <a:tcPr anchor="ctr"/>
                </a:tc>
                <a:extLst>
                  <a:ext uri="{0D108BD9-81ED-4DB2-BD59-A6C34878D82A}">
                    <a16:rowId xmlns:a16="http://schemas.microsoft.com/office/drawing/2014/main" val="10007"/>
                  </a:ext>
                </a:extLst>
              </a:tr>
              <a:tr h="388386">
                <a:tc>
                  <a:txBody>
                    <a:bodyPr/>
                    <a:lstStyle/>
                    <a:p>
                      <a:pPr marL="457200" indent="-457200">
                        <a:buFont typeface="+mj-lt"/>
                        <a:buAutoNum type="alphaLcParenR" startAt="8"/>
                      </a:pPr>
                      <a:r>
                        <a:rPr lang="en-US" sz="2000" kern="1200" dirty="0" smtClean="0">
                          <a:solidFill>
                            <a:schemeClr val="dk1"/>
                          </a:solidFill>
                          <a:latin typeface="+mn-lt"/>
                          <a:ea typeface="+mn-ea"/>
                          <a:cs typeface="+mn-cs"/>
                        </a:rPr>
                        <a:t>Vine </a:t>
                      </a:r>
                      <a:endParaRPr lang="en-US" sz="2000" kern="1200" dirty="0">
                        <a:solidFill>
                          <a:schemeClr val="dk1"/>
                        </a:solidFill>
                        <a:latin typeface="+mn-lt"/>
                        <a:ea typeface="+mn-ea"/>
                        <a:cs typeface="+mn-cs"/>
                      </a:endParaRPr>
                    </a:p>
                  </a:txBody>
                  <a:tcPr anchor="ctr"/>
                </a:tc>
                <a:tc>
                  <a:txBody>
                    <a:bodyPr/>
                    <a:lstStyle/>
                    <a:p>
                      <a:r>
                        <a:rPr lang="en-US" sz="2000" kern="1200" dirty="0" smtClean="0">
                          <a:solidFill>
                            <a:schemeClr val="dk1"/>
                          </a:solidFill>
                          <a:latin typeface="+mn-lt"/>
                          <a:ea typeface="+mn-ea"/>
                          <a:cs typeface="+mn-cs"/>
                        </a:rPr>
                        <a:t>Isa 5; Mt</a:t>
                      </a:r>
                      <a:r>
                        <a:rPr lang="en-US" sz="2000" kern="1200" baseline="0" dirty="0" smtClean="0">
                          <a:solidFill>
                            <a:schemeClr val="dk1"/>
                          </a:solidFill>
                          <a:latin typeface="+mn-lt"/>
                          <a:ea typeface="+mn-ea"/>
                          <a:cs typeface="+mn-cs"/>
                        </a:rPr>
                        <a:t> 21</a:t>
                      </a:r>
                      <a:endParaRPr lang="en-US" sz="2000" kern="1200" dirty="0">
                        <a:solidFill>
                          <a:schemeClr val="dk1"/>
                        </a:solidFill>
                        <a:latin typeface="+mn-lt"/>
                        <a:ea typeface="+mn-ea"/>
                        <a:cs typeface="+mn-cs"/>
                      </a:endParaRPr>
                    </a:p>
                  </a:txBody>
                  <a:tcPr anchor="ctr"/>
                </a:tc>
                <a:tc>
                  <a:txBody>
                    <a:bodyPr/>
                    <a:lstStyle/>
                    <a:p>
                      <a:r>
                        <a:rPr lang="en-US" sz="2000" kern="1200" dirty="0" smtClean="0">
                          <a:solidFill>
                            <a:schemeClr val="dk1"/>
                          </a:solidFill>
                          <a:latin typeface="+mn-lt"/>
                          <a:ea typeface="+mn-ea"/>
                          <a:cs typeface="+mn-cs"/>
                        </a:rPr>
                        <a:t>Dependence </a:t>
                      </a:r>
                      <a:endParaRPr lang="en-US" sz="2000" kern="1200" dirty="0">
                        <a:solidFill>
                          <a:schemeClr val="dk1"/>
                        </a:solidFill>
                        <a:latin typeface="+mn-lt"/>
                        <a:ea typeface="+mn-ea"/>
                        <a:cs typeface="+mn-cs"/>
                      </a:endParaRPr>
                    </a:p>
                  </a:txBody>
                  <a:tcPr anchor="ctr"/>
                </a:tc>
                <a:extLst>
                  <a:ext uri="{0D108BD9-81ED-4DB2-BD59-A6C34878D82A}">
                    <a16:rowId xmlns:a16="http://schemas.microsoft.com/office/drawing/2014/main" val="10008"/>
                  </a:ext>
                </a:extLst>
              </a:tr>
            </a:tbl>
          </a:graphicData>
        </a:graphic>
      </p:graphicFrame>
      <p:sp>
        <p:nvSpPr>
          <p:cNvPr id="3" name="Title 2"/>
          <p:cNvSpPr>
            <a:spLocks noGrp="1"/>
          </p:cNvSpPr>
          <p:nvPr>
            <p:ph type="title"/>
          </p:nvPr>
        </p:nvSpPr>
        <p:spPr>
          <a:xfrm>
            <a:off x="0" y="76200"/>
            <a:ext cx="9067800" cy="1066800"/>
          </a:xfrm>
        </p:spPr>
        <p:txBody>
          <a:bodyPr>
            <a:noAutofit/>
          </a:bodyPr>
          <a:lstStyle/>
          <a:p>
            <a:r>
              <a:rPr lang="en-US" sz="3600" dirty="0" smtClean="0"/>
              <a:t>THE CHURCH: </a:t>
            </a:r>
            <a:r>
              <a:rPr lang="en-US" altLang="en-US" sz="3600" dirty="0">
                <a:latin typeface="Georgia" pitchFamily="18" charset="0"/>
                <a:ea typeface="ＭＳ Ｐゴシック" pitchFamily="34" charset="-128"/>
              </a:rPr>
              <a:t>A Table of Metaphors </a:t>
            </a:r>
            <a:endParaRPr lang="en-US" sz="3600" dirty="0"/>
          </a:p>
        </p:txBody>
      </p:sp>
    </p:spTree>
    <p:extLst>
      <p:ext uri="{BB962C8B-B14F-4D97-AF65-F5344CB8AC3E}">
        <p14:creationId xmlns:p14="http://schemas.microsoft.com/office/powerpoint/2010/main" val="107869525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685800"/>
            <a:ext cx="9067800" cy="6172200"/>
          </a:xfrm>
        </p:spPr>
        <p:txBody>
          <a:bodyPr>
            <a:noAutofit/>
          </a:bodyPr>
          <a:lstStyle/>
          <a:p>
            <a:pPr algn="just"/>
            <a:r>
              <a:rPr lang="en-US" sz="2600" dirty="0"/>
              <a:t>The universal church is composed of all who truly believe in Christ, but in the last days, a time of widespread apostasy, </a:t>
            </a:r>
            <a:r>
              <a:rPr lang="en-US" sz="2600" b="1" dirty="0"/>
              <a:t>a remnant has been called out to keep the commandments of God and the faith of Jesus</a:t>
            </a:r>
            <a:r>
              <a:rPr lang="en-US" sz="2600" dirty="0"/>
              <a:t>. This remnant </a:t>
            </a:r>
            <a:r>
              <a:rPr lang="en-US" sz="2600" b="1" dirty="0"/>
              <a:t>announces the arrival of the judgment hour</a:t>
            </a:r>
            <a:r>
              <a:rPr lang="en-US" sz="2600" dirty="0"/>
              <a:t>, </a:t>
            </a:r>
            <a:r>
              <a:rPr lang="en-US" sz="2600" b="1" dirty="0"/>
              <a:t>proclaims salvation through Christ</a:t>
            </a:r>
            <a:r>
              <a:rPr lang="en-US" sz="2600" dirty="0"/>
              <a:t>, and </a:t>
            </a:r>
            <a:r>
              <a:rPr lang="en-US" sz="2600" b="1" dirty="0"/>
              <a:t>heralds the approach of His second advent</a:t>
            </a:r>
            <a:r>
              <a:rPr lang="en-US" sz="2600" dirty="0"/>
              <a:t>. This proclamation is symbolized by the three angels of </a:t>
            </a:r>
            <a:r>
              <a:rPr lang="en-US" sz="2600" dirty="0">
                <a:hlinkClick r:id="rId2"/>
              </a:rPr>
              <a:t>Revelation 14</a:t>
            </a:r>
            <a:r>
              <a:rPr lang="en-US" sz="2600" dirty="0"/>
              <a:t>; it coincides with the work of </a:t>
            </a:r>
            <a:r>
              <a:rPr lang="en-US" sz="2600" b="1" dirty="0"/>
              <a:t>judgment</a:t>
            </a:r>
            <a:r>
              <a:rPr lang="en-US" sz="2600" dirty="0"/>
              <a:t> in heaven and results in a work of </a:t>
            </a:r>
            <a:r>
              <a:rPr lang="en-US" sz="2600" b="1" dirty="0"/>
              <a:t>repentance and reform </a:t>
            </a:r>
            <a:r>
              <a:rPr lang="en-US" sz="2600" dirty="0"/>
              <a:t>on earth. Every believer is called to have a personal part in this worldwide witness. (</a:t>
            </a:r>
            <a:r>
              <a:rPr lang="en-US" sz="2600" dirty="0">
                <a:hlinkClick r:id="rId3"/>
              </a:rPr>
              <a:t>Dan. 7:9-14</a:t>
            </a:r>
            <a:r>
              <a:rPr lang="en-US" sz="2600" dirty="0"/>
              <a:t>; </a:t>
            </a:r>
            <a:r>
              <a:rPr lang="en-US" sz="2600" dirty="0">
                <a:hlinkClick r:id="rId4"/>
              </a:rPr>
              <a:t>Isa. 1:9</a:t>
            </a:r>
            <a:r>
              <a:rPr lang="en-US" sz="2600" dirty="0"/>
              <a:t>; </a:t>
            </a:r>
            <a:r>
              <a:rPr lang="en-US" sz="2600" dirty="0">
                <a:hlinkClick r:id="rId5"/>
              </a:rPr>
              <a:t>11:11</a:t>
            </a:r>
            <a:r>
              <a:rPr lang="en-US" sz="2600" dirty="0"/>
              <a:t>; </a:t>
            </a:r>
            <a:r>
              <a:rPr lang="en-US" sz="2600" dirty="0">
                <a:hlinkClick r:id="rId6"/>
              </a:rPr>
              <a:t>Jer. 23:3</a:t>
            </a:r>
            <a:r>
              <a:rPr lang="en-US" sz="2600" dirty="0"/>
              <a:t>; </a:t>
            </a:r>
            <a:r>
              <a:rPr lang="en-US" sz="2600" dirty="0">
                <a:hlinkClick r:id="rId7"/>
              </a:rPr>
              <a:t>Mic. 2:12</a:t>
            </a:r>
            <a:r>
              <a:rPr lang="en-US" sz="2600" dirty="0"/>
              <a:t>; </a:t>
            </a:r>
            <a:r>
              <a:rPr lang="en-US" sz="2600" dirty="0">
                <a:hlinkClick r:id="rId8"/>
              </a:rPr>
              <a:t>2 Cor. 5:10</a:t>
            </a:r>
            <a:r>
              <a:rPr lang="en-US" sz="2600" dirty="0"/>
              <a:t>; </a:t>
            </a:r>
            <a:r>
              <a:rPr lang="en-US" sz="2600" dirty="0">
                <a:hlinkClick r:id="rId9"/>
              </a:rPr>
              <a:t>1 Peter 1:16-19</a:t>
            </a:r>
            <a:r>
              <a:rPr lang="en-US" sz="2600" dirty="0"/>
              <a:t>; </a:t>
            </a:r>
            <a:r>
              <a:rPr lang="en-US" sz="2600" dirty="0">
                <a:hlinkClick r:id="rId10"/>
              </a:rPr>
              <a:t>4:17</a:t>
            </a:r>
            <a:r>
              <a:rPr lang="en-US" sz="2600" dirty="0"/>
              <a:t>; </a:t>
            </a:r>
            <a:r>
              <a:rPr lang="en-US" sz="2600" dirty="0">
                <a:hlinkClick r:id="rId11"/>
              </a:rPr>
              <a:t>2 Peter 3:10-14</a:t>
            </a:r>
            <a:r>
              <a:rPr lang="en-US" sz="2600" dirty="0"/>
              <a:t>; </a:t>
            </a:r>
            <a:r>
              <a:rPr lang="en-US" sz="2600" dirty="0">
                <a:hlinkClick r:id="rId12"/>
              </a:rPr>
              <a:t>Jude 3</a:t>
            </a:r>
            <a:r>
              <a:rPr lang="en-US" sz="2600" dirty="0"/>
              <a:t>, </a:t>
            </a:r>
            <a:r>
              <a:rPr lang="en-US" sz="2600" dirty="0">
                <a:hlinkClick r:id="rId13"/>
              </a:rPr>
              <a:t>14</a:t>
            </a:r>
            <a:r>
              <a:rPr lang="en-US" sz="2600" dirty="0"/>
              <a:t>; </a:t>
            </a:r>
            <a:r>
              <a:rPr lang="en-US" sz="2600" dirty="0">
                <a:hlinkClick r:id="rId14"/>
              </a:rPr>
              <a:t>Rev. 12:17</a:t>
            </a:r>
            <a:r>
              <a:rPr lang="en-US" sz="2600" dirty="0"/>
              <a:t>; </a:t>
            </a:r>
            <a:r>
              <a:rPr lang="en-US" sz="2600" dirty="0">
                <a:hlinkClick r:id="rId15"/>
              </a:rPr>
              <a:t>14:6-12</a:t>
            </a:r>
            <a:r>
              <a:rPr lang="en-US" sz="2600" dirty="0"/>
              <a:t>; </a:t>
            </a:r>
            <a:r>
              <a:rPr lang="en-US" sz="2600" dirty="0">
                <a:hlinkClick r:id="rId16"/>
              </a:rPr>
              <a:t>18:1-4</a:t>
            </a:r>
            <a:r>
              <a:rPr lang="en-US" sz="2600" dirty="0"/>
              <a:t>.)</a:t>
            </a:r>
            <a:endParaRPr lang="en-US" sz="2600" dirty="0" smtClean="0"/>
          </a:p>
        </p:txBody>
      </p:sp>
      <p:sp>
        <p:nvSpPr>
          <p:cNvPr id="3" name="Title 2"/>
          <p:cNvSpPr>
            <a:spLocks noGrp="1"/>
          </p:cNvSpPr>
          <p:nvPr>
            <p:ph type="title"/>
          </p:nvPr>
        </p:nvSpPr>
        <p:spPr>
          <a:xfrm>
            <a:off x="0" y="76200"/>
            <a:ext cx="9067800" cy="838200"/>
          </a:xfrm>
        </p:spPr>
        <p:txBody>
          <a:bodyPr>
            <a:noAutofit/>
          </a:bodyPr>
          <a:lstStyle/>
          <a:p>
            <a:r>
              <a:rPr lang="en-US" sz="3600" dirty="0" smtClean="0"/>
              <a:t>THE REMNANT AND ITS MISSION</a:t>
            </a:r>
            <a:endParaRPr lang="en-US" sz="3600" dirty="0"/>
          </a:p>
        </p:txBody>
      </p:sp>
    </p:spTree>
    <p:extLst>
      <p:ext uri="{BB962C8B-B14F-4D97-AF65-F5344CB8AC3E}">
        <p14:creationId xmlns:p14="http://schemas.microsoft.com/office/powerpoint/2010/main" val="3007318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1371600"/>
            <a:ext cx="8077200" cy="3306762"/>
          </a:xfrm>
        </p:spPr>
        <p:txBody>
          <a:bodyPr/>
          <a:lstStyle/>
          <a:p>
            <a:pPr algn="ctr">
              <a:defRPr/>
            </a:pPr>
            <a:r>
              <a:rPr lang="en-US" dirty="0" smtClean="0"/>
              <a:t>Course Requirements and Guiding Policies</a:t>
            </a:r>
            <a:endParaRPr lang="en-US" dirty="0"/>
          </a:p>
        </p:txBody>
      </p:sp>
    </p:spTree>
    <p:extLst>
      <p:ext uri="{BB962C8B-B14F-4D97-AF65-F5344CB8AC3E}">
        <p14:creationId xmlns:p14="http://schemas.microsoft.com/office/powerpoint/2010/main" val="1418628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219200"/>
            <a:ext cx="9067800" cy="5638800"/>
          </a:xfrm>
        </p:spPr>
        <p:txBody>
          <a:bodyPr/>
          <a:lstStyle/>
          <a:p>
            <a:pPr>
              <a:defRPr/>
            </a:pPr>
            <a:r>
              <a:rPr lang="en-US" dirty="0"/>
              <a:t>Class format will include interactive lecture and seminar-style discussion. The instructor expects that students will be prepared by having completed </a:t>
            </a:r>
            <a:r>
              <a:rPr lang="en-US" dirty="0" smtClean="0"/>
              <a:t>all requirements of the course.</a:t>
            </a:r>
          </a:p>
          <a:p>
            <a:pPr marL="109537" indent="0">
              <a:buFont typeface="Wingdings 3" pitchFamily="18" charset="2"/>
              <a:buNone/>
              <a:defRPr/>
            </a:pPr>
            <a:r>
              <a:rPr lang="en-US" dirty="0" smtClean="0"/>
              <a:t> </a:t>
            </a:r>
            <a:endParaRPr lang="en-US" altLang="en-US" dirty="0" smtClean="0"/>
          </a:p>
          <a:p>
            <a:pPr>
              <a:defRPr/>
            </a:pPr>
            <a:r>
              <a:rPr lang="en-US" altLang="en-US" dirty="0" smtClean="0"/>
              <a:t>Students are required to attend the class regularly, read all class materials and participate actively and constructively.  Class attendance is mandatory, except with prior arrangement with the lecturer. </a:t>
            </a:r>
          </a:p>
          <a:p>
            <a:pPr marL="109537" indent="0">
              <a:buFont typeface="Wingdings 3" pitchFamily="18" charset="2"/>
              <a:buNone/>
              <a:defRPr/>
            </a:pPr>
            <a:endParaRPr lang="en-US" altLang="en-US" dirty="0" smtClean="0"/>
          </a:p>
          <a:p>
            <a:pPr>
              <a:defRPr/>
            </a:pPr>
            <a:r>
              <a:rPr lang="en-US" altLang="en-US" dirty="0" smtClean="0"/>
              <a:t>Disagreement and differences are encouraged, disrespectful comments not allowed.</a:t>
            </a:r>
          </a:p>
          <a:p>
            <a:pPr>
              <a:defRPr/>
            </a:pPr>
            <a:endParaRPr lang="en-US" altLang="en-US" dirty="0" smtClean="0"/>
          </a:p>
        </p:txBody>
      </p:sp>
      <p:sp>
        <p:nvSpPr>
          <p:cNvPr id="3" name="Title 2"/>
          <p:cNvSpPr>
            <a:spLocks noGrp="1"/>
          </p:cNvSpPr>
          <p:nvPr>
            <p:ph type="title"/>
          </p:nvPr>
        </p:nvSpPr>
        <p:spPr/>
        <p:txBody>
          <a:bodyPr/>
          <a:lstStyle/>
          <a:p>
            <a:pPr>
              <a:defRPr/>
            </a:pPr>
            <a:r>
              <a:rPr lang="en-US" i="1" dirty="0" smtClean="0"/>
              <a:t>Class Participation:</a:t>
            </a:r>
            <a:r>
              <a:rPr lang="en-US" dirty="0" smtClean="0"/>
              <a:t> </a:t>
            </a:r>
            <a:endParaRPr lang="en-US" dirty="0"/>
          </a:p>
        </p:txBody>
      </p:sp>
    </p:spTree>
    <p:extLst>
      <p:ext uri="{BB962C8B-B14F-4D97-AF65-F5344CB8AC3E}">
        <p14:creationId xmlns:p14="http://schemas.microsoft.com/office/powerpoint/2010/main" val="3002804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2208</TotalTime>
  <Words>5641</Words>
  <Application>Microsoft Office PowerPoint</Application>
  <PresentationFormat>On-screen Show (4:3)</PresentationFormat>
  <Paragraphs>399</Paragraphs>
  <Slides>71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71</vt:i4>
      </vt:variant>
    </vt:vector>
  </HeadingPairs>
  <TitlesOfParts>
    <vt:vector size="81" baseType="lpstr">
      <vt:lpstr>ＭＳ Ｐゴシック</vt:lpstr>
      <vt:lpstr>Arial</vt:lpstr>
      <vt:lpstr>Calibri</vt:lpstr>
      <vt:lpstr>Georgia</vt:lpstr>
      <vt:lpstr>Lucida Sans Unicode</vt:lpstr>
      <vt:lpstr>Times New Roman</vt:lpstr>
      <vt:lpstr>Verdana</vt:lpstr>
      <vt:lpstr>Wingdings 2</vt:lpstr>
      <vt:lpstr>Wingdings 3</vt:lpstr>
      <vt:lpstr>Concourse</vt:lpstr>
      <vt:lpstr>ADVENTIST UNIVERSITY OF CENTRAL AFRICA (AUCA)   SCHOOL OF UNDERGRADUATE STUDIES   </vt:lpstr>
      <vt:lpstr>BIBLE DOCTRINES (3 Credits) RELB 123  Lecturer: Dr. Jean Baptiste NIYONAGIZE    Email: niyonagizej@aua.ac.ke  Phone: 0788600994/0784343617/0722600994 </vt:lpstr>
      <vt:lpstr>Course Description/Objectives</vt:lpstr>
      <vt:lpstr>Course Description/Objectives</vt:lpstr>
      <vt:lpstr>Course Outline</vt:lpstr>
      <vt:lpstr>Course Outline (cont.)</vt:lpstr>
      <vt:lpstr>Course Outline (cont.)</vt:lpstr>
      <vt:lpstr>Course Requirements and Guiding Policies</vt:lpstr>
      <vt:lpstr>Class Participation: </vt:lpstr>
      <vt:lpstr>Attendance: </vt:lpstr>
      <vt:lpstr>Class Assessments: </vt:lpstr>
      <vt:lpstr>Teaching Learning Resources</vt:lpstr>
      <vt:lpstr>Academic Honesty: </vt:lpstr>
      <vt:lpstr>Course Assessment and Grading System </vt:lpstr>
      <vt:lpstr>PowerPoint Presentation</vt:lpstr>
      <vt:lpstr>Bible Doctrines  </vt:lpstr>
      <vt:lpstr>    INTRODUCTION:  Defining the Term     </vt:lpstr>
      <vt:lpstr>    INTRODUCTION:  Defining the Term     </vt:lpstr>
      <vt:lpstr>    INTRODUCTION:  Defining the Term     </vt:lpstr>
      <vt:lpstr>    UNIT ONE    </vt:lpstr>
      <vt:lpstr>THE HOLY SCRIPTURES</vt:lpstr>
      <vt:lpstr>How to Know the Bible is True</vt:lpstr>
      <vt:lpstr>How to Know the Bible is True</vt:lpstr>
      <vt:lpstr>How to Know the Bible is True</vt:lpstr>
      <vt:lpstr>How to Know the Bible is True</vt:lpstr>
      <vt:lpstr>THE TRINITY/GODHEAD</vt:lpstr>
      <vt:lpstr>THE FATHER</vt:lpstr>
      <vt:lpstr>THE SON – JESUS CHRIST</vt:lpstr>
      <vt:lpstr>THE HOLY SPIRIT</vt:lpstr>
      <vt:lpstr>    UNIT TWO    </vt:lpstr>
      <vt:lpstr>THE CREATION</vt:lpstr>
      <vt:lpstr>THE CREATION:  An Intentional Artistic Pattern</vt:lpstr>
      <vt:lpstr>THE CREATION:  An Intentional Artistic Pattern</vt:lpstr>
      <vt:lpstr> THE CREATION:  An Intentional Artistic Pattern</vt:lpstr>
      <vt:lpstr> THE NATURE OF HUMANITY</vt:lpstr>
      <vt:lpstr>THE NATURE OF HUMANITY</vt:lpstr>
      <vt:lpstr>CREATED IN THE IMAGE OF GOD</vt:lpstr>
      <vt:lpstr>ASSIGNMENT 1: TOPICS FOR CLASS PRESENTATION</vt:lpstr>
      <vt:lpstr>    UNIT THREE    </vt:lpstr>
      <vt:lpstr>THE GREAT CONTROVERSY</vt:lpstr>
      <vt:lpstr>THE GREAT CONTROVERSY</vt:lpstr>
      <vt:lpstr>THE GREAT CONTROVERSY:  What God is All About – 1 John 4:8</vt:lpstr>
      <vt:lpstr>THE GREAT CONTROVERSY:  What Star Wars is All About? Rev. 12:4-9</vt:lpstr>
      <vt:lpstr>THE GREAT CONTROVERSY:  The Challenger/the Intruder: Isa 14:12-15 </vt:lpstr>
      <vt:lpstr> THE GREAT CONTROVERSY:  Lucifer’s Challenge &amp; Setting:  Isa 14:12-15 &amp; Eze 28:12-19</vt:lpstr>
      <vt:lpstr> THE GREAT CONTROVERSY:  How Come God Lets Lucifer?</vt:lpstr>
      <vt:lpstr> THE GREAT CONTROVERSY:  How Lucifer Responds </vt:lpstr>
      <vt:lpstr> THE GREAT CONTROVERSY:  What Happens </vt:lpstr>
      <vt:lpstr> THE GREAT CONTROVERSY:  Lies for Angels, Lies for Humans </vt:lpstr>
      <vt:lpstr> THE GREAT CONTROVERSY:  Lies for Angels, Lies for Humans </vt:lpstr>
      <vt:lpstr> THE GREAT CONTROVERSY:  Sequence of Lies and Consequences </vt:lpstr>
      <vt:lpstr> THE GREAT CONTROVERSY:  Satan and God Should not be Confused</vt:lpstr>
      <vt:lpstr>THE GREAT CONTROVERSY:  God’s Way to Immortality</vt:lpstr>
      <vt:lpstr>THE GREAT CONTROVERSY: Lies for Angels, Lies for Humans </vt:lpstr>
      <vt:lpstr>LIFE, DEATH AND RESURRECTION OF CHRIST</vt:lpstr>
      <vt:lpstr>LIFE, DEATH AND RESURRECTION OF CHRIST</vt:lpstr>
      <vt:lpstr>EXPERIENCE OF SALVATION</vt:lpstr>
      <vt:lpstr>EXPERIENCE OF SALVATION</vt:lpstr>
      <vt:lpstr>EXPERIENCE OF SALVATION</vt:lpstr>
      <vt:lpstr>GROWING IN CHRIST</vt:lpstr>
      <vt:lpstr>GROWING IN CHRIST</vt:lpstr>
      <vt:lpstr>GROWING IN CHRIST</vt:lpstr>
      <vt:lpstr> GROWING IN CHRIST: JESUS IS ALWAYS THE ANSWER </vt:lpstr>
      <vt:lpstr>    UNIT FOUR    </vt:lpstr>
      <vt:lpstr>THE CHURCH</vt:lpstr>
      <vt:lpstr>THE CHURCH</vt:lpstr>
      <vt:lpstr>THE CHURCH: Bride &amp; More:  Metaphors of the Church</vt:lpstr>
      <vt:lpstr>THE CHURCH: God’s OT Church</vt:lpstr>
      <vt:lpstr>THE CHURCH: God’s NT Church</vt:lpstr>
      <vt:lpstr>THE CHURCH: A Table of Metaphors </vt:lpstr>
      <vt:lpstr>THE REMNANT AND ITS 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Bible Doctrines</dc:title>
  <dc:creator>user</dc:creator>
  <cp:lastModifiedBy>Windows User</cp:lastModifiedBy>
  <cp:revision>105</cp:revision>
  <dcterms:created xsi:type="dcterms:W3CDTF">2016-03-14T08:08:34Z</dcterms:created>
  <dcterms:modified xsi:type="dcterms:W3CDTF">2023-02-19T21:29:17Z</dcterms:modified>
</cp:coreProperties>
</file>