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3D6ED6-1912-4265-87B4-8E3D35C33068}"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405688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3D6ED6-1912-4265-87B4-8E3D35C33068}"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97204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3D6ED6-1912-4265-87B4-8E3D35C33068}"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300922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3D6ED6-1912-4265-87B4-8E3D35C33068}"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315368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3D6ED6-1912-4265-87B4-8E3D35C33068}"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12648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3D6ED6-1912-4265-87B4-8E3D35C33068}"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317404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3D6ED6-1912-4265-87B4-8E3D35C33068}"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318346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3D6ED6-1912-4265-87B4-8E3D35C33068}"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157956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D6ED6-1912-4265-87B4-8E3D35C33068}"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29405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3D6ED6-1912-4265-87B4-8E3D35C33068}"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40150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3D6ED6-1912-4265-87B4-8E3D35C33068}"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FD7DF-8488-45CC-80BB-EBD7EA587EBD}" type="slidenum">
              <a:rPr lang="en-US" smtClean="0"/>
              <a:t>‹#›</a:t>
            </a:fld>
            <a:endParaRPr lang="en-US"/>
          </a:p>
        </p:txBody>
      </p:sp>
    </p:spTree>
    <p:extLst>
      <p:ext uri="{BB962C8B-B14F-4D97-AF65-F5344CB8AC3E}">
        <p14:creationId xmlns:p14="http://schemas.microsoft.com/office/powerpoint/2010/main" val="100773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D6ED6-1912-4265-87B4-8E3D35C33068}" type="datetimeFigureOut">
              <a:rPr lang="en-US" smtClean="0"/>
              <a:t>5/11/2023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FD7DF-8488-45CC-80BB-EBD7EA587EBD}" type="slidenum">
              <a:rPr lang="en-US" smtClean="0"/>
              <a:t>‹#›</a:t>
            </a:fld>
            <a:endParaRPr lang="en-US"/>
          </a:p>
        </p:txBody>
      </p:sp>
    </p:spTree>
    <p:extLst>
      <p:ext uri="{BB962C8B-B14F-4D97-AF65-F5344CB8AC3E}">
        <p14:creationId xmlns:p14="http://schemas.microsoft.com/office/powerpoint/2010/main" val="1702264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6918"/>
          </a:xfrm>
        </p:spPr>
        <p:txBody>
          <a:bodyPr>
            <a:normAutofit fontScale="90000"/>
          </a:bodyPr>
          <a:lstStyle/>
          <a:p>
            <a:r>
              <a:rPr lang="en-US" b="1" dirty="0">
                <a:solidFill>
                  <a:schemeClr val="accent1"/>
                </a:solidFill>
              </a:rPr>
              <a:t>Group 5.</a:t>
            </a:r>
          </a:p>
        </p:txBody>
      </p:sp>
      <p:sp>
        <p:nvSpPr>
          <p:cNvPr id="3" name="Subtitle 2"/>
          <p:cNvSpPr>
            <a:spLocks noGrp="1"/>
          </p:cNvSpPr>
          <p:nvPr>
            <p:ph type="subTitle" idx="1"/>
          </p:nvPr>
        </p:nvSpPr>
        <p:spPr>
          <a:xfrm>
            <a:off x="1524000" y="1999281"/>
            <a:ext cx="9144000" cy="3258519"/>
          </a:xfrm>
        </p:spPr>
        <p:txBody>
          <a:bodyPr/>
          <a:lstStyle/>
          <a:p>
            <a:r>
              <a:rPr lang="en-US" dirty="0">
                <a:solidFill>
                  <a:srgbClr val="FF0000"/>
                </a:solidFill>
              </a:rPr>
              <a:t>Members;</a:t>
            </a:r>
          </a:p>
          <a:p>
            <a:r>
              <a:rPr lang="en-US" b="1" dirty="0"/>
              <a:t>1.ASHIMWE </a:t>
            </a:r>
            <a:r>
              <a:rPr lang="en-US" b="1" dirty="0" err="1"/>
              <a:t>Rushinga</a:t>
            </a:r>
            <a:r>
              <a:rPr lang="en-US" b="1" dirty="0"/>
              <a:t> Cedrick.</a:t>
            </a:r>
          </a:p>
          <a:p>
            <a:r>
              <a:rPr lang="en-US" b="1" dirty="0"/>
              <a:t>2.INEZA </a:t>
            </a:r>
            <a:r>
              <a:rPr lang="en-US" b="1" dirty="0" err="1"/>
              <a:t>Gakwaya</a:t>
            </a:r>
            <a:r>
              <a:rPr lang="en-US" b="1" dirty="0"/>
              <a:t> </a:t>
            </a:r>
            <a:r>
              <a:rPr lang="en-US" b="1" dirty="0" err="1"/>
              <a:t>Ghislain</a:t>
            </a:r>
            <a:r>
              <a:rPr lang="en-US" b="1" dirty="0"/>
              <a:t>.</a:t>
            </a:r>
          </a:p>
          <a:p>
            <a:r>
              <a:rPr lang="en-US" b="1" dirty="0"/>
              <a:t>3.ISHIMIRWE Jean de la </a:t>
            </a:r>
            <a:r>
              <a:rPr lang="en-US" b="1" dirty="0" err="1"/>
              <a:t>croix</a:t>
            </a:r>
            <a:r>
              <a:rPr lang="en-US" b="1" dirty="0"/>
              <a:t>.</a:t>
            </a:r>
          </a:p>
          <a:p>
            <a:r>
              <a:rPr lang="en-US" b="1" dirty="0"/>
              <a:t>4.FUMBA </a:t>
            </a:r>
            <a:r>
              <a:rPr lang="en-US" b="1" dirty="0" err="1"/>
              <a:t>Huriro</a:t>
            </a:r>
            <a:r>
              <a:rPr lang="en-US" b="1" dirty="0"/>
              <a:t>.</a:t>
            </a:r>
          </a:p>
          <a:p>
            <a:r>
              <a:rPr lang="en-US" b="1" dirty="0"/>
              <a:t>5.TSETOU Dede </a:t>
            </a:r>
            <a:r>
              <a:rPr lang="en-US" b="1" dirty="0" err="1"/>
              <a:t>Henriana</a:t>
            </a:r>
            <a:r>
              <a:rPr lang="en-US" b="1" dirty="0"/>
              <a:t>.</a:t>
            </a:r>
          </a:p>
        </p:txBody>
      </p:sp>
    </p:spTree>
    <p:extLst>
      <p:ext uri="{BB962C8B-B14F-4D97-AF65-F5344CB8AC3E}">
        <p14:creationId xmlns:p14="http://schemas.microsoft.com/office/powerpoint/2010/main" val="703686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b="1" dirty="0">
                <a:solidFill>
                  <a:srgbClr val="00B0F0"/>
                </a:solidFill>
              </a:rPr>
              <a:t>NOR </a:t>
            </a:r>
            <a:r>
              <a:rPr lang="en-US" b="1" dirty="0">
                <a:solidFill>
                  <a:srgbClr val="FF0000"/>
                </a:solidFill>
              </a:rPr>
              <a:t>vs</a:t>
            </a:r>
            <a:r>
              <a:rPr lang="en-US" b="1" dirty="0">
                <a:solidFill>
                  <a:srgbClr val="00B0F0"/>
                </a:solidFill>
              </a:rPr>
              <a:t>. NAND flash memory</a:t>
            </a:r>
            <a:br>
              <a:rPr lang="en-US" b="1" dirty="0">
                <a:solidFill>
                  <a:srgbClr val="00B0F0"/>
                </a:solidFill>
              </a:rPr>
            </a:br>
            <a:endParaRPr lang="en-US" dirty="0">
              <a:solidFill>
                <a:srgbClr val="00B0F0"/>
              </a:solidFill>
            </a:endParaRPr>
          </a:p>
        </p:txBody>
      </p:sp>
      <p:sp>
        <p:nvSpPr>
          <p:cNvPr id="3" name="Content Placeholder 2"/>
          <p:cNvSpPr>
            <a:spLocks noGrp="1"/>
          </p:cNvSpPr>
          <p:nvPr>
            <p:ph idx="1"/>
          </p:nvPr>
        </p:nvSpPr>
        <p:spPr>
          <a:xfrm>
            <a:off x="685800" y="1690687"/>
            <a:ext cx="10515600" cy="4920319"/>
          </a:xfrm>
        </p:spPr>
        <p:txBody>
          <a:bodyPr>
            <a:normAutofit/>
          </a:bodyPr>
          <a:lstStyle/>
          <a:p>
            <a:pPr marL="0" indent="0">
              <a:buNone/>
            </a:pPr>
            <a:r>
              <a:rPr lang="en-US" dirty="0"/>
              <a:t>There are two types of flash memory: </a:t>
            </a:r>
            <a:r>
              <a:rPr lang="en-US" b="1" dirty="0"/>
              <a:t>NOR and NAND;</a:t>
            </a:r>
          </a:p>
          <a:p>
            <a:pPr marL="0" indent="0">
              <a:buNone/>
            </a:pPr>
            <a:r>
              <a:rPr lang="en-US" dirty="0"/>
              <a:t>NOR and NAND flash memory differ in architecture and design characteristics. </a:t>
            </a:r>
          </a:p>
          <a:p>
            <a:pPr marL="0" indent="0">
              <a:buNone/>
            </a:pPr>
            <a:r>
              <a:rPr lang="en-US" b="1" dirty="0"/>
              <a:t>NOR</a:t>
            </a:r>
            <a:r>
              <a:rPr lang="en-US" dirty="0"/>
              <a:t> flash uses no shared components and can connect individual memory cells in parallel, enabling random access to data. </a:t>
            </a:r>
          </a:p>
          <a:p>
            <a:pPr marL="0" indent="0">
              <a:buNone/>
            </a:pPr>
            <a:r>
              <a:rPr lang="en-US" b="1" dirty="0"/>
              <a:t>NOR</a:t>
            </a:r>
            <a:r>
              <a:rPr lang="en-US" dirty="0"/>
              <a:t> flash is fast on data reads, but it is typically slower than NAND on erases and writes.</a:t>
            </a:r>
          </a:p>
          <a:p>
            <a:pPr marL="0" indent="0">
              <a:buNone/>
            </a:pPr>
            <a:r>
              <a:rPr lang="en-US" b="1" dirty="0"/>
              <a:t>A NAND </a:t>
            </a:r>
            <a:r>
              <a:rPr lang="en-US" dirty="0"/>
              <a:t>flash cell is more compact and has fewer bit lines, stringing together floating gate transistors to increase storage density.</a:t>
            </a:r>
          </a:p>
          <a:p>
            <a:pPr marL="0" indent="0">
              <a:buNone/>
            </a:pPr>
            <a:r>
              <a:rPr lang="en-US" b="1" dirty="0"/>
              <a:t>NAND</a:t>
            </a:r>
            <a:r>
              <a:rPr lang="en-US" dirty="0"/>
              <a:t> is better suited to serial rather than random data access.</a:t>
            </a:r>
          </a:p>
        </p:txBody>
      </p:sp>
    </p:spTree>
    <p:extLst>
      <p:ext uri="{BB962C8B-B14F-4D97-AF65-F5344CB8AC3E}">
        <p14:creationId xmlns:p14="http://schemas.microsoft.com/office/powerpoint/2010/main" val="21060251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B479F3-3321-4C8F-AD43-F1B393A99260}"/>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THANK YOU!!!</a:t>
            </a:r>
          </a:p>
        </p:txBody>
      </p:sp>
    </p:spTree>
    <p:extLst>
      <p:ext uri="{BB962C8B-B14F-4D97-AF65-F5344CB8AC3E}">
        <p14:creationId xmlns:p14="http://schemas.microsoft.com/office/powerpoint/2010/main" val="33442767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a:solidFill>
                  <a:schemeClr val="accent1"/>
                </a:solidFill>
              </a:rPr>
              <a:t>Semiconductor memory.</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FF0000"/>
                </a:solidFill>
              </a:rPr>
              <a:t>what is Semiconductor Memory?</a:t>
            </a:r>
          </a:p>
          <a:p>
            <a:pPr marL="0" indent="0">
              <a:buNone/>
            </a:pPr>
            <a:r>
              <a:rPr lang="en-US" dirty="0"/>
              <a:t>Semiconductor memory is a type of semiconductor device tasked with storing data. There are two electronic data storage mediums that we can utilize, magnetic or optical.</a:t>
            </a:r>
          </a:p>
          <a:p>
            <a:pPr marL="0" indent="0">
              <a:buNone/>
            </a:pPr>
            <a:r>
              <a:rPr lang="en-US" dirty="0"/>
              <a:t> </a:t>
            </a:r>
            <a:r>
              <a:rPr lang="en-US" b="1" dirty="0"/>
              <a:t>Magnetic storage:</a:t>
            </a:r>
          </a:p>
          <a:p>
            <a:pPr marL="0" indent="0">
              <a:buNone/>
            </a:pPr>
            <a:r>
              <a:rPr lang="en-US" dirty="0"/>
              <a:t>Stores data in magnetic form.</a:t>
            </a:r>
          </a:p>
          <a:p>
            <a:pPr marL="0" indent="0">
              <a:buNone/>
            </a:pPr>
            <a:r>
              <a:rPr lang="en-US" dirty="0"/>
              <a:t>Affected by magnetic fields.</a:t>
            </a:r>
          </a:p>
          <a:p>
            <a:pPr marL="0" indent="0">
              <a:buNone/>
            </a:pPr>
            <a:r>
              <a:rPr lang="en-US" dirty="0"/>
              <a:t>Has high storage capacity.</a:t>
            </a:r>
          </a:p>
          <a:p>
            <a:pPr marL="0" indent="0">
              <a:buNone/>
            </a:pPr>
            <a:r>
              <a:rPr lang="en-US" dirty="0"/>
              <a:t>Doesn't use a laser to read/write data.</a:t>
            </a:r>
          </a:p>
          <a:p>
            <a:pPr marL="0" indent="0">
              <a:buNone/>
            </a:pPr>
            <a:r>
              <a:rPr lang="en-US" dirty="0"/>
              <a:t>Magnetic storage devices are; Hard disk , Floppy disk, Magnetic tape etc.</a:t>
            </a:r>
          </a:p>
          <a:p>
            <a:endParaRPr lang="en-US" dirty="0"/>
          </a:p>
        </p:txBody>
      </p:sp>
    </p:spTree>
    <p:extLst>
      <p:ext uri="{BB962C8B-B14F-4D97-AF65-F5344CB8AC3E}">
        <p14:creationId xmlns:p14="http://schemas.microsoft.com/office/powerpoint/2010/main" val="33294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3695"/>
            <a:ext cx="10515600" cy="5673268"/>
          </a:xfrm>
        </p:spPr>
        <p:txBody>
          <a:bodyPr>
            <a:normAutofit/>
          </a:bodyPr>
          <a:lstStyle/>
          <a:p>
            <a:pPr marL="0" indent="0">
              <a:buNone/>
            </a:pPr>
            <a:r>
              <a:rPr lang="en-US" b="1" dirty="0"/>
              <a:t>Optical storage:</a:t>
            </a:r>
          </a:p>
          <a:p>
            <a:pPr marL="0" indent="0">
              <a:buNone/>
            </a:pPr>
            <a:r>
              <a:rPr lang="en-US" dirty="0"/>
              <a:t>Stores data optically, uses laser to read/write.</a:t>
            </a:r>
          </a:p>
          <a:p>
            <a:pPr marL="0" indent="0">
              <a:buNone/>
            </a:pPr>
            <a:r>
              <a:rPr lang="en-US" dirty="0"/>
              <a:t>Not affected by magnetic fields.</a:t>
            </a:r>
          </a:p>
          <a:p>
            <a:pPr marL="0" indent="0">
              <a:buNone/>
            </a:pPr>
            <a:r>
              <a:rPr lang="en-US" dirty="0"/>
              <a:t>Has less storage than a hard disk.</a:t>
            </a:r>
          </a:p>
          <a:p>
            <a:pPr marL="0" indent="0">
              <a:buNone/>
            </a:pPr>
            <a:r>
              <a:rPr lang="en-US" dirty="0"/>
              <a:t>Data accessing is high, compared to a floppy disc.</a:t>
            </a:r>
          </a:p>
          <a:p>
            <a:pPr marL="0" indent="0">
              <a:buNone/>
            </a:pPr>
            <a:r>
              <a:rPr lang="en-US" dirty="0"/>
              <a:t>Optical storage devices are; CD-ROM,CD-R, CD-RW, DVD etc.</a:t>
            </a:r>
          </a:p>
          <a:p>
            <a:pPr marL="0" indent="0">
              <a:buNone/>
            </a:pPr>
            <a:r>
              <a:rPr lang="en-US" dirty="0"/>
              <a:t>There is also volatile memory. This is memory that loses its data once power is cut off, while non-volatile memory retains data even without power.</a:t>
            </a:r>
          </a:p>
        </p:txBody>
      </p:sp>
    </p:spTree>
    <p:extLst>
      <p:ext uri="{BB962C8B-B14F-4D97-AF65-F5344CB8AC3E}">
        <p14:creationId xmlns:p14="http://schemas.microsoft.com/office/powerpoint/2010/main" val="5170160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a:solidFill>
                  <a:schemeClr val="accent1"/>
                </a:solidFill>
              </a:rPr>
              <a:t>Types of semiconductor memory</a:t>
            </a:r>
            <a:r>
              <a:rPr lang="en-US" dirty="0"/>
              <a:t>.</a:t>
            </a:r>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b="1" dirty="0">
                <a:solidFill>
                  <a:srgbClr val="FF0000"/>
                </a:solidFill>
              </a:rPr>
              <a:t>Semiconductor Memory Types</a:t>
            </a:r>
          </a:p>
          <a:p>
            <a:pPr marL="0" indent="0">
              <a:buNone/>
            </a:pPr>
            <a:r>
              <a:rPr lang="en-US" dirty="0"/>
              <a:t>* RAM (Random Access Memory) : Enables Read/Write of stored contents</a:t>
            </a:r>
          </a:p>
          <a:p>
            <a:r>
              <a:rPr lang="en-US" dirty="0"/>
              <a:t>ROM (Read Only Memory) : Allows only Read operation.</a:t>
            </a:r>
          </a:p>
          <a:p>
            <a:pPr marL="0" indent="0">
              <a:buNone/>
            </a:pPr>
            <a:endParaRPr lang="en-US" dirty="0"/>
          </a:p>
          <a:p>
            <a:pPr marL="0" indent="0">
              <a:buNone/>
            </a:pPr>
            <a:r>
              <a:rPr lang="en-US" dirty="0"/>
              <a:t>There is also </a:t>
            </a:r>
            <a:r>
              <a:rPr lang="en-US" b="1" dirty="0"/>
              <a:t>volatile memory</a:t>
            </a:r>
            <a:r>
              <a:rPr lang="en-US" dirty="0"/>
              <a:t>. This is memory that loses its data once power is cut off, while non-volatile memory retains data even without power.</a:t>
            </a:r>
          </a:p>
        </p:txBody>
      </p:sp>
    </p:spTree>
    <p:extLst>
      <p:ext uri="{BB962C8B-B14F-4D97-AF65-F5344CB8AC3E}">
        <p14:creationId xmlns:p14="http://schemas.microsoft.com/office/powerpoint/2010/main" val="29890832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905"/>
            <a:ext cx="10515600" cy="5309058"/>
          </a:xfrm>
        </p:spPr>
        <p:txBody>
          <a:bodyPr/>
          <a:lstStyle/>
          <a:p>
            <a:pPr marL="0" indent="0">
              <a:buNone/>
            </a:pPr>
            <a:r>
              <a:rPr lang="en-US" dirty="0"/>
              <a:t>As explained in this diagram;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75" y="1442893"/>
            <a:ext cx="9307080" cy="3972213"/>
          </a:xfrm>
          <a:prstGeom prst="rect">
            <a:avLst/>
          </a:prstGeom>
        </p:spPr>
      </p:pic>
    </p:spTree>
    <p:extLst>
      <p:ext uri="{BB962C8B-B14F-4D97-AF65-F5344CB8AC3E}">
        <p14:creationId xmlns:p14="http://schemas.microsoft.com/office/powerpoint/2010/main" val="29190953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a:solidFill>
                  <a:schemeClr val="accent1"/>
                </a:solidFill>
              </a:rPr>
              <a:t>THE RAM and THE ROM.</a:t>
            </a:r>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None/>
            </a:pPr>
            <a:r>
              <a:rPr lang="en-US" b="1" dirty="0">
                <a:solidFill>
                  <a:srgbClr val="FF0000"/>
                </a:solidFill>
              </a:rPr>
              <a:t>What is the Difference Between RAM and ROM?</a:t>
            </a:r>
          </a:p>
          <a:p>
            <a:pPr marL="0" indent="0">
              <a:buNone/>
            </a:pPr>
            <a:r>
              <a:rPr lang="en-US" b="1" dirty="0"/>
              <a:t>RAM,</a:t>
            </a:r>
            <a:r>
              <a:rPr lang="en-US" dirty="0"/>
              <a:t> which stands for </a:t>
            </a:r>
            <a:r>
              <a:rPr lang="en-US" b="1" dirty="0"/>
              <a:t>random access memory</a:t>
            </a:r>
            <a:r>
              <a:rPr lang="en-US" dirty="0"/>
              <a:t>, and </a:t>
            </a:r>
            <a:r>
              <a:rPr lang="en-US" b="1" dirty="0"/>
              <a:t>ROM</a:t>
            </a:r>
            <a:r>
              <a:rPr lang="en-US" dirty="0"/>
              <a:t>, which stands for </a:t>
            </a:r>
            <a:r>
              <a:rPr lang="en-US" b="1" dirty="0"/>
              <a:t>read-only memory</a:t>
            </a:r>
            <a:r>
              <a:rPr lang="en-US" dirty="0"/>
              <a:t>, are both present in your computer. </a:t>
            </a:r>
          </a:p>
          <a:p>
            <a:pPr marL="0" indent="0">
              <a:buNone/>
            </a:pPr>
            <a:r>
              <a:rPr lang="en-US" b="1" dirty="0"/>
              <a:t>RAM</a:t>
            </a:r>
            <a:r>
              <a:rPr lang="en-US" dirty="0"/>
              <a:t> is volatile memory that temporarily stores the files you are working on. </a:t>
            </a:r>
            <a:r>
              <a:rPr lang="en-US" b="1" dirty="0"/>
              <a:t>ROM</a:t>
            </a:r>
            <a:r>
              <a:rPr lang="en-US" dirty="0"/>
              <a:t> is non-volatile memory that permanently stores instructions for your computer.</a:t>
            </a:r>
          </a:p>
          <a:p>
            <a:pPr marL="0" indent="0">
              <a:buNone/>
            </a:pPr>
            <a:endParaRPr lang="en-US" dirty="0"/>
          </a:p>
        </p:txBody>
      </p:sp>
    </p:spTree>
    <p:extLst>
      <p:ext uri="{BB962C8B-B14F-4D97-AF65-F5344CB8AC3E}">
        <p14:creationId xmlns:p14="http://schemas.microsoft.com/office/powerpoint/2010/main" val="42935513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a:solidFill>
                  <a:schemeClr val="accent1"/>
                </a:solidFill>
              </a:rPr>
              <a:t>What is computer RAM?</a:t>
            </a:r>
            <a:endParaRPr lang="en-US" dirty="0">
              <a:solidFill>
                <a:schemeClr val="accent1"/>
              </a:solidFill>
            </a:endParaRPr>
          </a:p>
        </p:txBody>
      </p:sp>
      <p:sp>
        <p:nvSpPr>
          <p:cNvPr id="3" name="Content Placeholder 2"/>
          <p:cNvSpPr>
            <a:spLocks noGrp="1"/>
          </p:cNvSpPr>
          <p:nvPr>
            <p:ph idx="1"/>
          </p:nvPr>
        </p:nvSpPr>
        <p:spPr>
          <a:xfrm>
            <a:off x="838200" y="1549400"/>
            <a:ext cx="10515600" cy="4627563"/>
          </a:xfrm>
        </p:spPr>
        <p:txBody>
          <a:bodyPr>
            <a:normAutofit lnSpcReduction="10000"/>
          </a:bodyPr>
          <a:lstStyle/>
          <a:p>
            <a:pPr marL="0" indent="0">
              <a:buNone/>
            </a:pPr>
            <a:endParaRPr lang="en-US" b="1" dirty="0"/>
          </a:p>
          <a:p>
            <a:pPr>
              <a:buFont typeface="Wingdings" panose="05000000000000000000" pitchFamily="2" charset="2"/>
              <a:buChar char="Ø"/>
            </a:pPr>
            <a:r>
              <a:rPr lang="en-US" b="1" dirty="0"/>
              <a:t>RAM</a:t>
            </a:r>
            <a:r>
              <a:rPr lang="en-US" dirty="0"/>
              <a:t> is volatile memory, which means that the information temporarily stored in the module is erased when you restart or shut down your computer. </a:t>
            </a:r>
          </a:p>
          <a:p>
            <a:pPr marL="0" indent="0">
              <a:buNone/>
            </a:pPr>
            <a:r>
              <a:rPr lang="en-US" dirty="0"/>
              <a:t>Because the information is stored electrically on transistors, when there is no electric current, the data disappears. Each time you request a file or information, it is retrieved either from the computer's storage disk or the internet. The data is stored in RAM, so each time you switch from one program or page to another, the information is instantly available. When the computer is shut down, the memory is cleared until the process begins again. Volatile memory can be changed, upgraded, or expanded easily by users.</a:t>
            </a:r>
          </a:p>
          <a:p>
            <a:pPr marL="0" indent="0">
              <a:buNone/>
            </a:pPr>
            <a:endParaRPr lang="en-US" dirty="0"/>
          </a:p>
        </p:txBody>
      </p:sp>
    </p:spTree>
    <p:extLst>
      <p:ext uri="{BB962C8B-B14F-4D97-AF65-F5344CB8AC3E}">
        <p14:creationId xmlns:p14="http://schemas.microsoft.com/office/powerpoint/2010/main" val="22591472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a:solidFill>
                  <a:schemeClr val="accent1"/>
                </a:solidFill>
              </a:rPr>
              <a:t>What</a:t>
            </a:r>
            <a:r>
              <a:rPr lang="en-US" b="1" dirty="0"/>
              <a:t> </a:t>
            </a:r>
            <a:r>
              <a:rPr lang="en-US" b="1" dirty="0">
                <a:solidFill>
                  <a:schemeClr val="accent1"/>
                </a:solidFill>
              </a:rPr>
              <a:t>is</a:t>
            </a:r>
            <a:r>
              <a:rPr lang="en-US" b="1" dirty="0"/>
              <a:t> </a:t>
            </a:r>
            <a:r>
              <a:rPr lang="en-US" b="1" dirty="0">
                <a:solidFill>
                  <a:schemeClr val="accent1"/>
                </a:solidFill>
              </a:rPr>
              <a:t>ROM</a:t>
            </a:r>
            <a:r>
              <a:rPr lang="en-US" b="1" dirty="0">
                <a:solidFill>
                  <a:srgbClr val="FF0000"/>
                </a:solidFill>
              </a:rPr>
              <a:t>?</a:t>
            </a:r>
            <a:br>
              <a:rPr lang="en-US" b="1" dirty="0"/>
            </a:br>
            <a:endParaRPr lang="en-US" dirty="0"/>
          </a:p>
        </p:txBody>
      </p:sp>
      <p:sp>
        <p:nvSpPr>
          <p:cNvPr id="3" name="Content Placeholder 2"/>
          <p:cNvSpPr>
            <a:spLocks noGrp="1"/>
          </p:cNvSpPr>
          <p:nvPr>
            <p:ph idx="1"/>
          </p:nvPr>
        </p:nvSpPr>
        <p:spPr>
          <a:xfrm>
            <a:off x="838200" y="1387098"/>
            <a:ext cx="10515600" cy="4789865"/>
          </a:xfrm>
        </p:spPr>
        <p:txBody>
          <a:bodyPr>
            <a:normAutofit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b="1" dirty="0"/>
              <a:t> ROM</a:t>
            </a:r>
            <a:r>
              <a:rPr lang="en-US" dirty="0"/>
              <a:t> stands for non-volatile memory in computers., which means the information is permanently stored on the chip. </a:t>
            </a:r>
          </a:p>
          <a:p>
            <a:pPr marL="0" indent="0">
              <a:buNone/>
            </a:pPr>
            <a:r>
              <a:rPr lang="en-US" dirty="0"/>
              <a:t>The memory does not depend on an electric current to save data, instead, data is written to individual cells using binary code. Non-volatile memory is used for parts of the computer that do not change, such as the initial boot-up portion of the software, or the firmware instructions that make your printer run. Turning off the computer does not have any effect on ROM. </a:t>
            </a:r>
          </a:p>
          <a:p>
            <a:pPr marL="0" indent="0">
              <a:buNone/>
            </a:pPr>
            <a:r>
              <a:rPr lang="en-US" dirty="0"/>
              <a:t>Non-volatile memory cannot be changed by users.</a:t>
            </a:r>
          </a:p>
          <a:p>
            <a:pPr marL="0" indent="0">
              <a:buNone/>
            </a:pPr>
            <a:br>
              <a:rPr lang="en-US" dirty="0"/>
            </a:br>
            <a:endParaRPr lang="en-US" dirty="0"/>
          </a:p>
        </p:txBody>
      </p:sp>
    </p:spTree>
    <p:extLst>
      <p:ext uri="{BB962C8B-B14F-4D97-AF65-F5344CB8AC3E}">
        <p14:creationId xmlns:p14="http://schemas.microsoft.com/office/powerpoint/2010/main" val="27311523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b="1" dirty="0">
                <a:solidFill>
                  <a:schemeClr val="accent1"/>
                </a:solidFill>
              </a:rPr>
              <a:t>Flash memory.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Flash memory, also known as flash storage, is a type of nonvolatile memory that erases data in units called blocks and rewrites data at the byte level. </a:t>
            </a:r>
          </a:p>
          <a:p>
            <a:pPr marL="0" indent="0">
              <a:buNone/>
            </a:pPr>
            <a:r>
              <a:rPr lang="en-US" dirty="0"/>
              <a:t>Flash memory is widely used for storage and data transfer in consumer devices, enterprise systems and industrial applications. Flash memory retains data for an extended period of time, regardless of whether a flash-equipped device is powered on or off.</a:t>
            </a:r>
          </a:p>
          <a:p>
            <a:pPr marL="0" indent="0">
              <a:buNone/>
            </a:pPr>
            <a:r>
              <a:rPr lang="en-US" dirty="0"/>
              <a:t>Flash memory is also used for in-memory computing to help speed performance and scalability of systems that manage and analyze large sets of data.</a:t>
            </a:r>
          </a:p>
        </p:txBody>
      </p:sp>
    </p:spTree>
    <p:extLst>
      <p:ext uri="{BB962C8B-B14F-4D97-AF65-F5344CB8AC3E}">
        <p14:creationId xmlns:p14="http://schemas.microsoft.com/office/powerpoint/2010/main" val="26890682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780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Group 5.</vt:lpstr>
      <vt:lpstr>Semiconductor memory.</vt:lpstr>
      <vt:lpstr>PowerPoint Presentation</vt:lpstr>
      <vt:lpstr>Types of semiconductor memory.</vt:lpstr>
      <vt:lpstr>PowerPoint Presentation</vt:lpstr>
      <vt:lpstr>THE RAM and THE ROM.</vt:lpstr>
      <vt:lpstr>What is computer RAM?</vt:lpstr>
      <vt:lpstr>What is ROM? </vt:lpstr>
      <vt:lpstr>Flash memory.</vt:lpstr>
      <vt:lpstr>NOR vs. NAND flash memory </vt:lpstr>
      <vt:lpstr>THANK YOU!!!</vt:lpstr>
    </vt:vector>
  </TitlesOfParts>
  <Company>Revenue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25078</cp:lastModifiedBy>
  <cp:revision>17</cp:revision>
  <dcterms:created xsi:type="dcterms:W3CDTF">2023-05-04T07:19:00Z</dcterms:created>
  <dcterms:modified xsi:type="dcterms:W3CDTF">2023-05-11T07:23:28Z</dcterms:modified>
</cp:coreProperties>
</file>