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92" r:id="rId10"/>
    <p:sldId id="293" r:id="rId11"/>
    <p:sldId id="300" r:id="rId12"/>
    <p:sldId id="294" r:id="rId13"/>
    <p:sldId id="302" r:id="rId14"/>
    <p:sldId id="303" r:id="rId15"/>
    <p:sldId id="304" r:id="rId16"/>
    <p:sldId id="305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9966"/>
    <a:srgbClr val="F4ECC6"/>
    <a:srgbClr val="F0D27E"/>
    <a:srgbClr val="F0EC7E"/>
    <a:srgbClr val="333333"/>
    <a:srgbClr val="3399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12.w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839E5F-12F7-4869-9BCA-BBF159A6C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948FE-0A52-47D9-BC3A-A6F461083E17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7629D-087B-4783-BD93-43790A884E2A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02D3C-F3E3-4798-8A00-2C3339203DCE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2CC51-69E4-49F5-9017-4CC7BBC72A45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13899-76F2-44DF-8D56-EB7CCCB804C2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A5D8-06AA-4B53-875A-A11A3765255F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C1227-07C7-4D51-B83A-96C66A0FDA15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072DE-0C4F-4231-88AC-BD509588B215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DD21-3D46-48A1-A785-EF8F3BB0085F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0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D9530-A999-422E-B91C-D7FA7E959EEF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45E32-4F82-4D42-AF91-E3DA802A4CF9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01C57-6ABF-4F6D-A8D7-983DA56F7857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165E8-AD14-49AD-8B5D-3F30808B049F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95A55-23B5-4AAE-86BC-278F35581217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13470-4B46-4509-961E-4A803DEC4119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ADDE9-029D-4B00-A463-EF545BA52658}" type="slidenum">
              <a:rPr lang="en-US"/>
              <a:pPr/>
              <a:t>7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FF4C6-2902-4DB9-BAE2-6F6A15D6C368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FFB2C-73E3-4E3B-B9BA-EC924294F45D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457FD4-CB24-4A66-B40A-0CCFEBDC9F53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F5B4-7D05-4E95-A11B-4E1AF9497EC8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EE5C-06BE-477C-B813-626DDC1E9BD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A3F9CD1C-7E93-4E73-8537-9847FC91A9E0}" type="datetime1">
              <a:rPr lang="en-US" smtClean="0"/>
              <a:t>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473E52-8323-4C7C-A1B5-4FC4D9C88578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044F-B5A0-4ED4-9E38-90F7136CBD0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150F-DE4F-48B1-A202-44A355B80225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1BE72381-5654-4DCB-BC91-E7EEB59F9674}" type="datetime1">
              <a:rPr lang="en-US" smtClean="0"/>
              <a:t>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2AD3-60F8-4CA8-A0F9-569DCA5286E9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7A3BEBD4-66CB-479B-A3C2-C4EA605C1EF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D2CCE43D-A3E6-4FCC-AB29-0CA343A3F126}" type="datetime1">
              <a:rPr lang="en-US" smtClean="0"/>
              <a:t>2/12/2023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DBFFE81C-4B95-4035-AEC1-D7FD3AC59AF3}" type="datetime1">
              <a:rPr lang="en-US" smtClean="0"/>
              <a:t>2/12/2023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e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emf"/><Relationship Id="rId1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emf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e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276600"/>
          </a:xfrm>
        </p:spPr>
        <p:txBody>
          <a:bodyPr/>
          <a:lstStyle/>
          <a:p>
            <a:r>
              <a:rPr lang="en-US" sz="4000" dirty="0"/>
              <a:t>Introduction to Probability </a:t>
            </a:r>
            <a:br>
              <a:rPr lang="en-US" sz="4000" dirty="0"/>
            </a:br>
            <a:r>
              <a:rPr lang="en-US" sz="4000" dirty="0"/>
              <a:t>and Statistics</a:t>
            </a:r>
            <a:br>
              <a:rPr lang="en-US" sz="4000" dirty="0"/>
            </a:br>
            <a:r>
              <a:rPr lang="en-US" sz="4000" dirty="0" smtClean="0"/>
              <a:t>Fourteenth </a:t>
            </a:r>
            <a:r>
              <a:rPr lang="en-US" sz="4000" dirty="0"/>
              <a:t>Edition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962400"/>
            <a:ext cx="54102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Chapter 3</a:t>
            </a:r>
          </a:p>
          <a:p>
            <a:r>
              <a:rPr lang="en-US" sz="4000" dirty="0"/>
              <a:t>Describing </a:t>
            </a:r>
            <a:r>
              <a:rPr lang="en-US" sz="4000" dirty="0" err="1"/>
              <a:t>Bivariate</a:t>
            </a:r>
            <a:r>
              <a:rPr lang="en-US" sz="4000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/>
              <a:t>Example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6705600" cy="4114800"/>
          </a:xfrm>
          <a:noFill/>
          <a:ln/>
        </p:spPr>
        <p:txBody>
          <a:bodyPr/>
          <a:lstStyle/>
          <a:p>
            <a:r>
              <a:rPr lang="en-US" sz="2400"/>
              <a:t>Living area </a:t>
            </a:r>
            <a:r>
              <a:rPr lang="en-US" sz="2400" i="1"/>
              <a:t>x</a:t>
            </a:r>
            <a:r>
              <a:rPr lang="en-US" sz="2400"/>
              <a:t> and selling price </a:t>
            </a:r>
            <a:r>
              <a:rPr lang="en-US" sz="2400" i="1"/>
              <a:t>y</a:t>
            </a:r>
            <a:r>
              <a:rPr lang="en-US" sz="2400"/>
              <a:t> of 5 homes.</a:t>
            </a:r>
          </a:p>
        </p:txBody>
      </p:sp>
      <p:graphicFrame>
        <p:nvGraphicFramePr>
          <p:cNvPr id="40028" name="Group 92"/>
          <p:cNvGraphicFramePr>
            <a:graphicFrameLocks noGrp="1"/>
          </p:cNvGraphicFramePr>
          <p:nvPr/>
        </p:nvGraphicFramePr>
        <p:xfrm>
          <a:off x="609600" y="1981200"/>
          <a:ext cx="7945438" cy="1524000"/>
        </p:xfrm>
        <a:graphic>
          <a:graphicData uri="http://schemas.openxmlformats.org/drawingml/2006/table">
            <a:tbl>
              <a:tblPr/>
              <a:tblGrid>
                <a:gridCol w="2971800"/>
                <a:gridCol w="1219200"/>
                <a:gridCol w="990600"/>
                <a:gridCol w="990600"/>
                <a:gridCol w="914400"/>
                <a:gridCol w="8588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(thousand sq ft)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($000)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011" name="Group 75"/>
          <p:cNvGrpSpPr>
            <a:grpSpLocks/>
          </p:cNvGrpSpPr>
          <p:nvPr/>
        </p:nvGrpSpPr>
        <p:grpSpPr bwMode="auto">
          <a:xfrm>
            <a:off x="7620000" y="152400"/>
            <a:ext cx="1295400" cy="1524000"/>
            <a:chOff x="4800" y="144"/>
            <a:chExt cx="816" cy="960"/>
          </a:xfrm>
        </p:grpSpPr>
        <p:sp>
          <p:nvSpPr>
            <p:cNvPr id="40010" name="Rectangle 74"/>
            <p:cNvSpPr>
              <a:spLocks noChangeArrowheads="1"/>
            </p:cNvSpPr>
            <p:nvPr/>
          </p:nvSpPr>
          <p:spPr bwMode="auto">
            <a:xfrm>
              <a:off x="4800" y="144"/>
              <a:ext cx="816" cy="96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0008" name="Picture 72" descr="hou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48" y="192"/>
              <a:ext cx="724" cy="864"/>
            </a:xfrm>
            <a:prstGeom prst="rect">
              <a:avLst/>
            </a:prstGeom>
            <a:solidFill>
              <a:srgbClr val="DDDDDD"/>
            </a:solidFill>
          </p:spPr>
        </p:pic>
      </p:grpSp>
      <p:sp>
        <p:nvSpPr>
          <p:cNvPr id="40012" name="Text Box 76"/>
          <p:cNvSpPr txBox="1">
            <a:spLocks noChangeArrowheads="1"/>
          </p:cNvSpPr>
          <p:nvPr/>
        </p:nvSpPr>
        <p:spPr bwMode="auto">
          <a:xfrm>
            <a:off x="5486400" y="4495800"/>
            <a:ext cx="3124200" cy="1828800"/>
          </a:xfrm>
          <a:prstGeom prst="rect">
            <a:avLst/>
          </a:prstGeom>
          <a:solidFill>
            <a:srgbClr val="CC0000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F4ECC6"/>
                </a:solidFill>
              </a:rPr>
              <a:t>The </a:t>
            </a:r>
            <a:r>
              <a:rPr lang="en-US" sz="2800" dirty="0" err="1">
                <a:solidFill>
                  <a:srgbClr val="F4ECC6"/>
                </a:solidFill>
              </a:rPr>
              <a:t>scatterplot</a:t>
            </a:r>
            <a:r>
              <a:rPr lang="en-US" sz="2800" dirty="0">
                <a:solidFill>
                  <a:srgbClr val="F4ECC6"/>
                </a:solidFill>
              </a:rPr>
              <a:t> indicates a positive linear relationship.</a:t>
            </a:r>
            <a:endParaRPr lang="en-US" dirty="0">
              <a:solidFill>
                <a:srgbClr val="F4ECC6"/>
              </a:solidFill>
            </a:endParaRPr>
          </a:p>
        </p:txBody>
      </p:sp>
      <p:grpSp>
        <p:nvGrpSpPr>
          <p:cNvPr id="40025" name="Group 89"/>
          <p:cNvGrpSpPr>
            <a:grpSpLocks/>
          </p:cNvGrpSpPr>
          <p:nvPr/>
        </p:nvGrpSpPr>
        <p:grpSpPr bwMode="auto">
          <a:xfrm>
            <a:off x="609600" y="3581400"/>
            <a:ext cx="4114800" cy="2819400"/>
            <a:chOff x="528" y="2256"/>
            <a:chExt cx="2592" cy="1776"/>
          </a:xfrm>
        </p:grpSpPr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528" y="2256"/>
              <a:ext cx="2592" cy="177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9568" name="Object 0"/>
            <p:cNvGraphicFramePr>
              <a:graphicFrameLocks noChangeAspect="1"/>
            </p:cNvGraphicFramePr>
            <p:nvPr/>
          </p:nvGraphicFramePr>
          <p:xfrm>
            <a:off x="624" y="2352"/>
            <a:ext cx="2400" cy="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69" name="Graph" r:id="rId5" imgW="5486400" imgH="3657600" progId="MtbGraph.Document.15">
                    <p:embed/>
                  </p:oleObj>
                </mc:Choice>
                <mc:Fallback>
                  <p:oleObj name="Graph" r:id="rId5" imgW="5486400" imgH="3657600" progId="MtbGraph.Document.15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400" cy="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graphicFrame>
        <p:nvGraphicFramePr>
          <p:cNvPr id="76347" name="Group 571"/>
          <p:cNvGraphicFramePr>
            <a:graphicFrameLocks noGrp="1"/>
          </p:cNvGraphicFramePr>
          <p:nvPr/>
        </p:nvGraphicFramePr>
        <p:xfrm>
          <a:off x="914400" y="609600"/>
          <a:ext cx="2286000" cy="283464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914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2492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4080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275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5225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18447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76059" name="Group 283"/>
          <p:cNvGrpSpPr>
            <a:grpSpLocks/>
          </p:cNvGrpSpPr>
          <p:nvPr/>
        </p:nvGrpSpPr>
        <p:grpSpPr bwMode="auto">
          <a:xfrm>
            <a:off x="3810000" y="1219200"/>
            <a:ext cx="3352800" cy="1676400"/>
            <a:chOff x="2400" y="768"/>
            <a:chExt cx="2112" cy="1056"/>
          </a:xfrm>
        </p:grpSpPr>
        <p:sp>
          <p:nvSpPr>
            <p:cNvPr id="75906" name="Rectangle 130"/>
            <p:cNvSpPr>
              <a:spLocks noChangeArrowheads="1"/>
            </p:cNvSpPr>
            <p:nvPr/>
          </p:nvSpPr>
          <p:spPr bwMode="auto">
            <a:xfrm>
              <a:off x="2400" y="768"/>
              <a:ext cx="2112" cy="1056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596" name="Object 4"/>
            <p:cNvGraphicFramePr>
              <a:graphicFrameLocks noChangeAspect="1"/>
            </p:cNvGraphicFramePr>
            <p:nvPr/>
          </p:nvGraphicFramePr>
          <p:xfrm>
            <a:off x="2544" y="864"/>
            <a:ext cx="1796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97" name="Equation" r:id="rId4" imgW="1434960" imgH="685800" progId="Equation.3">
                    <p:embed/>
                  </p:oleObj>
                </mc:Choice>
                <mc:Fallback>
                  <p:oleObj name="Equation" r:id="rId4" imgW="1434960" imgH="685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864"/>
                          <a:ext cx="1796" cy="858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055" name="Group 279"/>
          <p:cNvGrpSpPr>
            <a:grpSpLocks/>
          </p:cNvGrpSpPr>
          <p:nvPr/>
        </p:nvGrpSpPr>
        <p:grpSpPr bwMode="auto">
          <a:xfrm>
            <a:off x="838200" y="3581400"/>
            <a:ext cx="3733800" cy="2667000"/>
            <a:chOff x="528" y="2256"/>
            <a:chExt cx="2352" cy="1680"/>
          </a:xfrm>
        </p:grpSpPr>
        <p:sp>
          <p:nvSpPr>
            <p:cNvPr id="76052" name="Rectangle 276"/>
            <p:cNvSpPr>
              <a:spLocks noChangeArrowheads="1"/>
            </p:cNvSpPr>
            <p:nvPr/>
          </p:nvSpPr>
          <p:spPr bwMode="auto">
            <a:xfrm>
              <a:off x="528" y="2256"/>
              <a:ext cx="2352" cy="168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595" name="Object 3"/>
            <p:cNvGraphicFramePr>
              <a:graphicFrameLocks noChangeAspect="1"/>
            </p:cNvGraphicFramePr>
            <p:nvPr/>
          </p:nvGraphicFramePr>
          <p:xfrm>
            <a:off x="624" y="2352"/>
            <a:ext cx="206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98" name="Equation" r:id="rId6" imgW="1638000" imgH="571320" progId="Equation.3">
                    <p:embed/>
                  </p:oleObj>
                </mc:Choice>
                <mc:Fallback>
                  <p:oleObj name="Equation" r:id="rId6" imgW="1638000" imgH="571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064" cy="720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592" name="Object 0"/>
          <p:cNvGraphicFramePr>
            <a:graphicFrameLocks noChangeAspect="1"/>
          </p:cNvGraphicFramePr>
          <p:nvPr/>
        </p:nvGraphicFramePr>
        <p:xfrm>
          <a:off x="901700" y="5006975"/>
          <a:ext cx="36083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8" imgW="1765080" imgH="571320" progId="Equation.3">
                  <p:embed/>
                </p:oleObj>
              </mc:Choice>
              <mc:Fallback>
                <p:oleObj name="Equation" r:id="rId8" imgW="1765080" imgH="57132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006975"/>
                        <a:ext cx="3608388" cy="116522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061" name="Group 285"/>
          <p:cNvGrpSpPr>
            <a:grpSpLocks/>
          </p:cNvGrpSpPr>
          <p:nvPr/>
        </p:nvGrpSpPr>
        <p:grpSpPr bwMode="auto">
          <a:xfrm>
            <a:off x="5257800" y="3810000"/>
            <a:ext cx="3352800" cy="2438400"/>
            <a:chOff x="3168" y="2256"/>
            <a:chExt cx="2112" cy="1536"/>
          </a:xfrm>
        </p:grpSpPr>
        <p:sp>
          <p:nvSpPr>
            <p:cNvPr id="76058" name="Rectangle 282"/>
            <p:cNvSpPr>
              <a:spLocks noChangeArrowheads="1"/>
            </p:cNvSpPr>
            <p:nvPr/>
          </p:nvSpPr>
          <p:spPr bwMode="auto">
            <a:xfrm>
              <a:off x="3168" y="2256"/>
              <a:ext cx="2112" cy="1536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594" name="Object 2"/>
            <p:cNvGraphicFramePr>
              <a:graphicFrameLocks noChangeAspect="1"/>
            </p:cNvGraphicFramePr>
            <p:nvPr/>
          </p:nvGraphicFramePr>
          <p:xfrm>
            <a:off x="3312" y="2256"/>
            <a:ext cx="864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00" name="Equation" r:id="rId10" imgW="545760" imgH="469800" progId="Equation.3">
                    <p:embed/>
                  </p:oleObj>
                </mc:Choice>
                <mc:Fallback>
                  <p:oleObj name="Equation" r:id="rId10" imgW="545760" imgH="469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56"/>
                          <a:ext cx="864" cy="743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5486400" y="5029200"/>
          <a:ext cx="29146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12" imgW="1371600" imgH="419040" progId="Equation.3">
                  <p:embed/>
                </p:oleObj>
              </mc:Choice>
              <mc:Fallback>
                <p:oleObj name="Equation" r:id="rId12" imgW="137160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29200"/>
                        <a:ext cx="29146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062" name="Group 286"/>
          <p:cNvGrpSpPr>
            <a:grpSpLocks/>
          </p:cNvGrpSpPr>
          <p:nvPr/>
        </p:nvGrpSpPr>
        <p:grpSpPr bwMode="auto">
          <a:xfrm>
            <a:off x="7620000" y="152400"/>
            <a:ext cx="1295400" cy="1524000"/>
            <a:chOff x="4800" y="144"/>
            <a:chExt cx="816" cy="960"/>
          </a:xfrm>
        </p:grpSpPr>
        <p:sp>
          <p:nvSpPr>
            <p:cNvPr id="76063" name="Rectangle 287"/>
            <p:cNvSpPr>
              <a:spLocks noChangeArrowheads="1"/>
            </p:cNvSpPr>
            <p:nvPr/>
          </p:nvSpPr>
          <p:spPr bwMode="auto">
            <a:xfrm>
              <a:off x="4800" y="144"/>
              <a:ext cx="816" cy="96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6064" name="Picture 288" descr="house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848" y="192"/>
              <a:ext cx="724" cy="864"/>
            </a:xfrm>
            <a:prstGeom prst="rect">
              <a:avLst/>
            </a:prstGeom>
            <a:solidFill>
              <a:srgbClr val="DDDDDD"/>
            </a:solidFill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/>
              <a:t>Interpreting </a:t>
            </a:r>
            <a:r>
              <a:rPr lang="en-US" b="1" i="1"/>
              <a:t>r</a:t>
            </a:r>
            <a:endParaRPr lang="en-US" b="1"/>
          </a:p>
        </p:txBody>
      </p:sp>
      <p:sp>
        <p:nvSpPr>
          <p:cNvPr id="41051" name="Text Box 1115"/>
          <p:cNvSpPr txBox="1">
            <a:spLocks noChangeArrowheads="1"/>
          </p:cNvSpPr>
          <p:nvPr/>
        </p:nvSpPr>
        <p:spPr bwMode="auto">
          <a:xfrm>
            <a:off x="3581400" y="52578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</a:rPr>
              <a:t>All points fall exactly on a straight line.</a:t>
            </a:r>
          </a:p>
        </p:txBody>
      </p:sp>
      <p:sp>
        <p:nvSpPr>
          <p:cNvPr id="41052" name="Text Box 1116"/>
          <p:cNvSpPr txBox="1">
            <a:spLocks noChangeArrowheads="1"/>
          </p:cNvSpPr>
          <p:nvPr/>
        </p:nvSpPr>
        <p:spPr bwMode="auto">
          <a:xfrm>
            <a:off x="3429000" y="38862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</a:rPr>
              <a:t>Strong relationship; either positive or negative</a:t>
            </a:r>
          </a:p>
        </p:txBody>
      </p:sp>
      <p:sp>
        <p:nvSpPr>
          <p:cNvPr id="41053" name="Text Box 1117"/>
          <p:cNvSpPr txBox="1">
            <a:spLocks noChangeArrowheads="1"/>
          </p:cNvSpPr>
          <p:nvPr/>
        </p:nvSpPr>
        <p:spPr bwMode="auto">
          <a:xfrm>
            <a:off x="3429000" y="2514600"/>
            <a:ext cx="5410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</a:rPr>
              <a:t>Weak relationship; random scatter of points</a:t>
            </a:r>
          </a:p>
        </p:txBody>
      </p:sp>
      <p:sp>
        <p:nvSpPr>
          <p:cNvPr id="41057" name="Text Box 1121"/>
          <p:cNvSpPr txBox="1">
            <a:spLocks noChangeArrowheads="1"/>
          </p:cNvSpPr>
          <p:nvPr/>
        </p:nvSpPr>
        <p:spPr bwMode="auto">
          <a:xfrm>
            <a:off x="1066800" y="1066800"/>
            <a:ext cx="2514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solidFill>
                  <a:srgbClr val="CC0000"/>
                </a:solidFill>
              </a:rPr>
              <a:t>-1 </a:t>
            </a:r>
            <a:r>
              <a:rPr lang="en-US" sz="3200" dirty="0">
                <a:solidFill>
                  <a:srgbClr val="CC0000"/>
                </a:solidFill>
                <a:sym typeface="Symbol" pitchFamily="18" charset="2"/>
              </a:rPr>
              <a:t> </a:t>
            </a:r>
            <a:r>
              <a:rPr lang="en-US" sz="3200" i="1" dirty="0">
                <a:solidFill>
                  <a:srgbClr val="CC0000"/>
                </a:solidFill>
                <a:sym typeface="Symbol" pitchFamily="18" charset="2"/>
              </a:rPr>
              <a:t>r</a:t>
            </a:r>
            <a:r>
              <a:rPr lang="en-US" sz="3200" dirty="0">
                <a:solidFill>
                  <a:srgbClr val="CC0000"/>
                </a:solidFill>
                <a:sym typeface="Symbol" pitchFamily="18" charset="2"/>
              </a:rPr>
              <a:t>  1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>
              <a:solidFill>
                <a:srgbClr val="CC00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i="1" dirty="0">
                <a:solidFill>
                  <a:srgbClr val="CC0000"/>
                </a:solidFill>
                <a:sym typeface="Symbol" pitchFamily="18" charset="2"/>
              </a:rPr>
              <a:t>r </a:t>
            </a:r>
            <a:r>
              <a:rPr lang="en-US" sz="3200" dirty="0">
                <a:solidFill>
                  <a:srgbClr val="CC0000"/>
                </a:solidFill>
                <a:sym typeface="Symbol" pitchFamily="18" charset="2"/>
              </a:rPr>
              <a:t> 0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>
              <a:solidFill>
                <a:srgbClr val="CC00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i="1" dirty="0">
                <a:solidFill>
                  <a:srgbClr val="CC0000"/>
                </a:solidFill>
                <a:sym typeface="Symbol" pitchFamily="18" charset="2"/>
              </a:rPr>
              <a:t>r </a:t>
            </a:r>
            <a:r>
              <a:rPr lang="en-US" sz="3200" dirty="0">
                <a:solidFill>
                  <a:srgbClr val="CC0000"/>
                </a:solidFill>
                <a:sym typeface="Symbol" pitchFamily="18" charset="2"/>
              </a:rPr>
              <a:t> 1 or –1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>
              <a:solidFill>
                <a:srgbClr val="CC00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i="1" dirty="0">
                <a:solidFill>
                  <a:srgbClr val="CC0000"/>
                </a:solidFill>
                <a:sym typeface="Symbol" pitchFamily="18" charset="2"/>
              </a:rPr>
              <a:t>r </a:t>
            </a:r>
            <a:r>
              <a:rPr lang="en-US" sz="3200" dirty="0">
                <a:solidFill>
                  <a:srgbClr val="CC0000"/>
                </a:solidFill>
                <a:sym typeface="Symbol" pitchFamily="18" charset="2"/>
              </a:rPr>
              <a:t>= 1 or –1</a:t>
            </a:r>
          </a:p>
        </p:txBody>
      </p:sp>
      <p:sp>
        <p:nvSpPr>
          <p:cNvPr id="41058" name="Text Box 1122"/>
          <p:cNvSpPr txBox="1">
            <a:spLocks noChangeArrowheads="1"/>
          </p:cNvSpPr>
          <p:nvPr/>
        </p:nvSpPr>
        <p:spPr bwMode="auto">
          <a:xfrm>
            <a:off x="3505200" y="1143000"/>
            <a:ext cx="464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</a:rPr>
              <a:t>Sign of </a:t>
            </a:r>
            <a:r>
              <a:rPr lang="en-US" sz="2800" i="1">
                <a:solidFill>
                  <a:srgbClr val="333333"/>
                </a:solidFill>
              </a:rPr>
              <a:t>r</a:t>
            </a:r>
            <a:r>
              <a:rPr lang="en-US" sz="2800">
                <a:solidFill>
                  <a:srgbClr val="333333"/>
                </a:solidFill>
              </a:rPr>
              <a:t> indicates direction of the linear relationship.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52400"/>
            <a:ext cx="904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1" grpId="0" autoUpdateAnimBg="0"/>
      <p:bldP spid="41052" grpId="0" autoUpdateAnimBg="0"/>
      <p:bldP spid="41053" grpId="0" autoUpdateAnimBg="0"/>
      <p:bldP spid="410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sz="4200" b="1"/>
              <a:t>The Regression Line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8534400" cy="48768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Sometimes </a:t>
            </a:r>
            <a:r>
              <a:rPr lang="en-US" sz="3000" i="1" dirty="0"/>
              <a:t>x</a:t>
            </a:r>
            <a:r>
              <a:rPr lang="en-US" sz="3000" dirty="0"/>
              <a:t> and </a:t>
            </a:r>
            <a:r>
              <a:rPr lang="en-US" sz="3000" i="1" dirty="0"/>
              <a:t>y</a:t>
            </a:r>
            <a:r>
              <a:rPr lang="en-US" sz="3000" dirty="0"/>
              <a:t> are related in a particular way—the value of </a:t>
            </a:r>
            <a:r>
              <a:rPr lang="en-US" sz="3000" i="1" dirty="0"/>
              <a:t>y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depends</a:t>
            </a:r>
            <a:r>
              <a:rPr lang="en-US" sz="3000" dirty="0"/>
              <a:t> on the value of </a:t>
            </a:r>
            <a:r>
              <a:rPr lang="en-US" sz="3000" i="1" dirty="0"/>
              <a:t>x</a:t>
            </a:r>
            <a:r>
              <a:rPr lang="en-US" sz="3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3000" i="1" dirty="0">
                <a:solidFill>
                  <a:srgbClr val="CC0000"/>
                </a:solidFill>
              </a:rPr>
              <a:t>y = </a:t>
            </a:r>
            <a:r>
              <a:rPr lang="en-US" sz="3000" dirty="0">
                <a:solidFill>
                  <a:srgbClr val="CC0000"/>
                </a:solidFill>
              </a:rPr>
              <a:t>dependent variable</a:t>
            </a:r>
          </a:p>
          <a:p>
            <a:pPr lvl="1">
              <a:lnSpc>
                <a:spcPct val="90000"/>
              </a:lnSpc>
            </a:pPr>
            <a:r>
              <a:rPr lang="en-US" sz="3000" i="1" dirty="0">
                <a:solidFill>
                  <a:srgbClr val="CC0000"/>
                </a:solidFill>
              </a:rPr>
              <a:t>x = </a:t>
            </a:r>
            <a:r>
              <a:rPr lang="en-US" sz="3000" dirty="0">
                <a:solidFill>
                  <a:srgbClr val="CC0000"/>
                </a:solidFill>
              </a:rPr>
              <a:t>independent variable</a:t>
            </a:r>
            <a:endParaRPr lang="en-US" sz="3000" i="1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dirty="0"/>
              <a:t>The form of the linear relationship between </a:t>
            </a:r>
            <a:r>
              <a:rPr lang="en-US" sz="3000" i="1" dirty="0"/>
              <a:t>x</a:t>
            </a:r>
            <a:r>
              <a:rPr lang="en-US" sz="3000" dirty="0"/>
              <a:t> and </a:t>
            </a:r>
            <a:r>
              <a:rPr lang="en-US" sz="3000" i="1" dirty="0"/>
              <a:t>y</a:t>
            </a:r>
            <a:r>
              <a:rPr lang="en-US" sz="3000" dirty="0"/>
              <a:t> can be described by fitting a line as best we can through the points. This is the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regression line,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y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sz="3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3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bx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3000" i="1" dirty="0">
                <a:solidFill>
                  <a:srgbClr val="CC0000"/>
                </a:solidFill>
              </a:rPr>
              <a:t>a = y</a:t>
            </a:r>
            <a:r>
              <a:rPr lang="en-US" sz="3000" dirty="0">
                <a:solidFill>
                  <a:srgbClr val="CC0000"/>
                </a:solidFill>
              </a:rPr>
              <a:t>-intercept of the line</a:t>
            </a:r>
          </a:p>
          <a:p>
            <a:pPr lvl="1">
              <a:lnSpc>
                <a:spcPct val="90000"/>
              </a:lnSpc>
            </a:pPr>
            <a:r>
              <a:rPr lang="en-US" sz="3000" i="1" dirty="0">
                <a:solidFill>
                  <a:srgbClr val="CC0000"/>
                </a:solidFill>
              </a:rPr>
              <a:t>b = </a:t>
            </a:r>
            <a:r>
              <a:rPr lang="en-US" sz="3000" dirty="0">
                <a:solidFill>
                  <a:srgbClr val="CC0000"/>
                </a:solidFill>
              </a:rPr>
              <a:t>slope of the line</a:t>
            </a:r>
            <a:endParaRPr lang="en-US" sz="3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057400"/>
            <a:ext cx="904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14" name="Group 66"/>
          <p:cNvGrpSpPr>
            <a:grpSpLocks/>
          </p:cNvGrpSpPr>
          <p:nvPr/>
        </p:nvGrpSpPr>
        <p:grpSpPr bwMode="auto">
          <a:xfrm>
            <a:off x="4191000" y="2286000"/>
            <a:ext cx="4572000" cy="3276600"/>
            <a:chOff x="528" y="2256"/>
            <a:chExt cx="2592" cy="1776"/>
          </a:xfrm>
        </p:grpSpPr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528" y="2256"/>
              <a:ext cx="2592" cy="177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1617" name="Object 1"/>
            <p:cNvGraphicFramePr>
              <a:graphicFrameLocks noChangeAspect="1"/>
            </p:cNvGraphicFramePr>
            <p:nvPr/>
          </p:nvGraphicFramePr>
          <p:xfrm>
            <a:off x="624" y="2352"/>
            <a:ext cx="2400" cy="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18" name="Graph" r:id="rId4" imgW="5486400" imgH="3657600" progId="MtbGraph.Document.15">
                    <p:embed/>
                  </p:oleObj>
                </mc:Choice>
                <mc:Fallback>
                  <p:oleObj name="Graph" r:id="rId4" imgW="5486400" imgH="3657600" progId="MtbGraph.Document.15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400" cy="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b="1"/>
              <a:t>The Regression Line</a:t>
            </a:r>
          </a:p>
        </p:txBody>
      </p:sp>
      <p:sp>
        <p:nvSpPr>
          <p:cNvPr id="78889" name="Rectangle 41"/>
          <p:cNvSpPr>
            <a:spLocks noGrp="1" noChangeArrowheads="1"/>
          </p:cNvSpPr>
          <p:nvPr>
            <p:ph sz="quarter" idx="1"/>
          </p:nvPr>
        </p:nvSpPr>
        <p:spPr>
          <a:xfrm>
            <a:off x="914400" y="990600"/>
            <a:ext cx="6400800" cy="1066800"/>
          </a:xfrm>
        </p:spPr>
        <p:txBody>
          <a:bodyPr>
            <a:normAutofit fontScale="92500"/>
          </a:bodyPr>
          <a:lstStyle/>
          <a:p>
            <a:r>
              <a:rPr lang="en-US" sz="3200"/>
              <a:t>To find the slope and </a:t>
            </a:r>
            <a:r>
              <a:rPr lang="en-US" sz="3200" i="1"/>
              <a:t>y</a:t>
            </a:r>
            <a:r>
              <a:rPr lang="en-US" sz="3200"/>
              <a:t>-intercept of the best fitting line, use:</a:t>
            </a:r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 flipV="1">
            <a:off x="5029200" y="2743200"/>
            <a:ext cx="31242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1616" name="Object 0"/>
          <p:cNvGraphicFramePr>
            <a:graphicFrameLocks noChangeAspect="1"/>
          </p:cNvGraphicFramePr>
          <p:nvPr/>
        </p:nvGraphicFramePr>
        <p:xfrm>
          <a:off x="1447800" y="2667000"/>
          <a:ext cx="18748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9" name="Equation" r:id="rId6" imgW="520560" imgH="520560" progId="Equation.3">
                  <p:embed/>
                </p:oleObj>
              </mc:Choice>
              <mc:Fallback>
                <p:oleObj name="Equation" r:id="rId6" imgW="520560" imgH="52056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1874838" cy="1874838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02" name="Group 54"/>
          <p:cNvGrpSpPr>
            <a:grpSpLocks/>
          </p:cNvGrpSpPr>
          <p:nvPr/>
        </p:nvGrpSpPr>
        <p:grpSpPr bwMode="auto">
          <a:xfrm>
            <a:off x="685800" y="5181600"/>
            <a:ext cx="6400800" cy="1295400"/>
            <a:chOff x="480" y="3216"/>
            <a:chExt cx="4032" cy="816"/>
          </a:xfrm>
        </p:grpSpPr>
        <p:sp>
          <p:nvSpPr>
            <p:cNvPr id="78897" name="Rectangle 49"/>
            <p:cNvSpPr>
              <a:spLocks noChangeArrowheads="1"/>
            </p:cNvSpPr>
            <p:nvPr/>
          </p:nvSpPr>
          <p:spPr bwMode="auto">
            <a:xfrm>
              <a:off x="2652" y="3600"/>
              <a:ext cx="1134" cy="432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480" y="3216"/>
              <a:ext cx="403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2900">
                  <a:solidFill>
                    <a:srgbClr val="CC0000"/>
                  </a:solidFill>
                </a:rPr>
                <a:t>The least squares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2900">
                  <a:solidFill>
                    <a:srgbClr val="CC0000"/>
                  </a:solidFill>
                </a:rPr>
                <a:t>regression line is   </a:t>
              </a:r>
              <a:r>
                <a:rPr lang="en-US" sz="2900" i="1">
                  <a:solidFill>
                    <a:srgbClr val="CC0000"/>
                  </a:solidFill>
                </a:rPr>
                <a:t>y</a:t>
              </a:r>
              <a:r>
                <a:rPr lang="en-US" sz="2900">
                  <a:solidFill>
                    <a:srgbClr val="CC0000"/>
                  </a:solidFill>
                </a:rPr>
                <a:t> = </a:t>
              </a:r>
              <a:r>
                <a:rPr lang="en-US" sz="2900" i="1">
                  <a:solidFill>
                    <a:srgbClr val="CC0000"/>
                  </a:solidFill>
                </a:rPr>
                <a:t>a</a:t>
              </a:r>
              <a:r>
                <a:rPr lang="en-US" sz="2900">
                  <a:solidFill>
                    <a:srgbClr val="CC0000"/>
                  </a:solidFill>
                </a:rPr>
                <a:t> + </a:t>
              </a:r>
              <a:r>
                <a:rPr lang="en-US" sz="2900" i="1">
                  <a:solidFill>
                    <a:srgbClr val="CC0000"/>
                  </a:solidFill>
                </a:rPr>
                <a:t>bx</a:t>
              </a:r>
              <a:endParaRPr lang="en-US" sz="2900">
                <a:solidFill>
                  <a:srgbClr val="CC0000"/>
                </a:solidFill>
              </a:endParaRPr>
            </a:p>
          </p:txBody>
        </p:sp>
      </p:grpSp>
      <p:sp>
        <p:nvSpPr>
          <p:cNvPr id="78899" name="Freeform 51"/>
          <p:cNvSpPr>
            <a:spLocks/>
          </p:cNvSpPr>
          <p:nvPr/>
        </p:nvSpPr>
        <p:spPr bwMode="auto">
          <a:xfrm>
            <a:off x="3975100" y="3962400"/>
            <a:ext cx="2120900" cy="1676400"/>
          </a:xfrm>
          <a:custGeom>
            <a:avLst/>
            <a:gdLst/>
            <a:ahLst/>
            <a:cxnLst>
              <a:cxn ang="0">
                <a:pos x="88" y="976"/>
              </a:cxn>
              <a:cxn ang="0">
                <a:pos x="136" y="160"/>
              </a:cxn>
              <a:cxn ang="0">
                <a:pos x="904" y="16"/>
              </a:cxn>
            </a:cxnLst>
            <a:rect l="0" t="0" r="r" b="b"/>
            <a:pathLst>
              <a:path w="904" h="976">
                <a:moveTo>
                  <a:pt x="88" y="976"/>
                </a:moveTo>
                <a:cubicBezTo>
                  <a:pt x="44" y="648"/>
                  <a:pt x="0" y="320"/>
                  <a:pt x="136" y="160"/>
                </a:cubicBezTo>
                <a:cubicBezTo>
                  <a:pt x="272" y="0"/>
                  <a:pt x="736" y="40"/>
                  <a:pt x="904" y="16"/>
                </a:cubicBezTo>
              </a:path>
            </a:pathLst>
          </a:custGeom>
          <a:noFill/>
          <a:ln w="3810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903" name="Group 55"/>
          <p:cNvGrpSpPr>
            <a:grpSpLocks/>
          </p:cNvGrpSpPr>
          <p:nvPr/>
        </p:nvGrpSpPr>
        <p:grpSpPr bwMode="auto">
          <a:xfrm>
            <a:off x="7620000" y="152400"/>
            <a:ext cx="1295400" cy="1524000"/>
            <a:chOff x="4800" y="144"/>
            <a:chExt cx="816" cy="960"/>
          </a:xfrm>
        </p:grpSpPr>
        <p:sp>
          <p:nvSpPr>
            <p:cNvPr id="78904" name="Rectangle 56"/>
            <p:cNvSpPr>
              <a:spLocks noChangeArrowheads="1"/>
            </p:cNvSpPr>
            <p:nvPr/>
          </p:nvSpPr>
          <p:spPr bwMode="auto">
            <a:xfrm>
              <a:off x="4800" y="144"/>
              <a:ext cx="816" cy="960"/>
            </a:xfrm>
            <a:prstGeom prst="rect">
              <a:avLst/>
            </a:prstGeom>
            <a:solidFill>
              <a:srgbClr val="F4ECC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8905" name="Picture 57" descr="hous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48" y="192"/>
              <a:ext cx="724" cy="864"/>
            </a:xfrm>
            <a:prstGeom prst="rect">
              <a:avLst/>
            </a:prstGeom>
            <a:solidFill>
              <a:srgbClr val="F4ECC6"/>
            </a:solidFill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9" grpId="0" build="p" autoUpdateAnimBg="0"/>
      <p:bldP spid="78890" grpId="0" animBg="1"/>
      <p:bldP spid="788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28" name="Group 1080"/>
          <p:cNvGrpSpPr>
            <a:grpSpLocks/>
          </p:cNvGrpSpPr>
          <p:nvPr/>
        </p:nvGrpSpPr>
        <p:grpSpPr bwMode="auto">
          <a:xfrm>
            <a:off x="1676400" y="3657600"/>
            <a:ext cx="6934200" cy="2819400"/>
            <a:chOff x="672" y="2112"/>
            <a:chExt cx="4368" cy="1776"/>
          </a:xfrm>
        </p:grpSpPr>
        <p:sp>
          <p:nvSpPr>
            <p:cNvPr id="79917" name="Rectangle 1069"/>
            <p:cNvSpPr>
              <a:spLocks noChangeArrowheads="1"/>
            </p:cNvSpPr>
            <p:nvPr/>
          </p:nvSpPr>
          <p:spPr bwMode="auto">
            <a:xfrm>
              <a:off x="672" y="2112"/>
              <a:ext cx="4368" cy="1776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44" name="Object 2052"/>
            <p:cNvGraphicFramePr>
              <a:graphicFrameLocks noChangeAspect="1"/>
            </p:cNvGraphicFramePr>
            <p:nvPr/>
          </p:nvGraphicFramePr>
          <p:xfrm>
            <a:off x="912" y="2208"/>
            <a:ext cx="904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6" name="Equation" r:id="rId4" imgW="406080" imgH="355320" progId="Equation.3">
                    <p:embed/>
                  </p:oleObj>
                </mc:Choice>
                <mc:Fallback>
                  <p:oleObj name="Equation" r:id="rId4" imgW="406080" imgH="355320" progId="Equation.3">
                    <p:embed/>
                    <p:pic>
                      <p:nvPicPr>
                        <p:cNvPr id="0" name="Picture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08"/>
                          <a:ext cx="904" cy="791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5" name="Object 2053"/>
            <p:cNvGraphicFramePr>
              <a:graphicFrameLocks noChangeAspect="1"/>
            </p:cNvGraphicFramePr>
            <p:nvPr/>
          </p:nvGraphicFramePr>
          <p:xfrm>
            <a:off x="816" y="2928"/>
            <a:ext cx="120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7" name="Equation" r:id="rId6" imgW="507960" imgH="164880" progId="Equation.3">
                    <p:embed/>
                  </p:oleObj>
                </mc:Choice>
                <mc:Fallback>
                  <p:oleObj name="Equation" r:id="rId6" imgW="507960" imgH="164880" progId="Equation.3">
                    <p:embed/>
                    <p:pic>
                      <p:nvPicPr>
                        <p:cNvPr id="0" name="Picture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28"/>
                          <a:ext cx="1200" cy="389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6096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graphicFrame>
        <p:nvGraphicFramePr>
          <p:cNvPr id="80119" name="Group 1271"/>
          <p:cNvGraphicFramePr>
            <a:graphicFrameLocks noGrp="1"/>
          </p:cNvGraphicFramePr>
          <p:nvPr/>
        </p:nvGraphicFramePr>
        <p:xfrm>
          <a:off x="1219200" y="670560"/>
          <a:ext cx="2286000" cy="283464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914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2492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4080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5225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18447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79925" name="Group 1077"/>
          <p:cNvGrpSpPr>
            <a:grpSpLocks/>
          </p:cNvGrpSpPr>
          <p:nvPr/>
        </p:nvGrpSpPr>
        <p:grpSpPr bwMode="auto">
          <a:xfrm>
            <a:off x="3733800" y="1066800"/>
            <a:ext cx="3581400" cy="1981200"/>
            <a:chOff x="2352" y="672"/>
            <a:chExt cx="2256" cy="1248"/>
          </a:xfrm>
        </p:grpSpPr>
        <p:sp>
          <p:nvSpPr>
            <p:cNvPr id="79914" name="Rectangle 1066"/>
            <p:cNvSpPr>
              <a:spLocks noChangeArrowheads="1"/>
            </p:cNvSpPr>
            <p:nvPr/>
          </p:nvSpPr>
          <p:spPr bwMode="auto">
            <a:xfrm>
              <a:off x="2352" y="672"/>
              <a:ext cx="2256" cy="1248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43" name="Object 2051"/>
            <p:cNvGraphicFramePr>
              <a:graphicFrameLocks noChangeAspect="1"/>
            </p:cNvGraphicFramePr>
            <p:nvPr/>
          </p:nvGraphicFramePr>
          <p:xfrm>
            <a:off x="2440" y="672"/>
            <a:ext cx="2059" cy="1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8" name="Equation" r:id="rId8" imgW="1155600" imgH="685800" progId="Equation.3">
                    <p:embed/>
                  </p:oleObj>
                </mc:Choice>
                <mc:Fallback>
                  <p:oleObj name="Equation" r:id="rId8" imgW="1155600" imgH="685800" progId="Equation.3">
                    <p:embed/>
                    <p:pic>
                      <p:nvPicPr>
                        <p:cNvPr id="0" name="Picture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672"/>
                          <a:ext cx="2059" cy="1221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0" name="Object 2048"/>
          <p:cNvGraphicFramePr>
            <a:graphicFrameLocks noChangeAspect="1"/>
          </p:cNvGraphicFramePr>
          <p:nvPr/>
        </p:nvGraphicFramePr>
        <p:xfrm>
          <a:off x="3581400" y="3886200"/>
          <a:ext cx="38639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10" imgW="1231560" imgH="317160" progId="Equation.3">
                  <p:embed/>
                </p:oleObj>
              </mc:Choice>
              <mc:Fallback>
                <p:oleObj name="Equation" r:id="rId10" imgW="1231560" imgH="317160" progId="Equation.3">
                  <p:embed/>
                  <p:pic>
                    <p:nvPicPr>
                      <p:cNvPr id="0" name="Picture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86200"/>
                        <a:ext cx="38639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1" name="Object 2049"/>
          <p:cNvGraphicFramePr>
            <a:graphicFrameLocks noChangeAspect="1"/>
          </p:cNvGraphicFramePr>
          <p:nvPr/>
        </p:nvGraphicFramePr>
        <p:xfrm>
          <a:off x="3733800" y="5029200"/>
          <a:ext cx="464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Equation" r:id="rId12" imgW="1511280" imgH="164880" progId="Equation.3">
                  <p:embed/>
                </p:oleObj>
              </mc:Choice>
              <mc:Fallback>
                <p:oleObj name="Equation" r:id="rId12" imgW="1511280" imgH="164880" progId="Equation.3">
                  <p:embed/>
                  <p:pic>
                    <p:nvPicPr>
                      <p:cNvPr id="0" name="Picture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464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" name="Object 2050"/>
          <p:cNvGraphicFramePr>
            <a:graphicFrameLocks noChangeAspect="1"/>
          </p:cNvGraphicFramePr>
          <p:nvPr/>
        </p:nvGraphicFramePr>
        <p:xfrm>
          <a:off x="1905000" y="5715000"/>
          <a:ext cx="6172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14" imgW="1765080" imgH="177480" progId="Equation.3">
                  <p:embed/>
                </p:oleObj>
              </mc:Choice>
              <mc:Fallback>
                <p:oleObj name="Equation" r:id="rId14" imgW="1765080" imgH="177480" progId="Equation.3">
                  <p:embed/>
                  <p:pic>
                    <p:nvPicPr>
                      <p:cNvPr id="0" name="Picture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6172200" cy="6207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29" name="Group 1081"/>
          <p:cNvGrpSpPr>
            <a:grpSpLocks/>
          </p:cNvGrpSpPr>
          <p:nvPr/>
        </p:nvGrpSpPr>
        <p:grpSpPr bwMode="auto">
          <a:xfrm>
            <a:off x="7620000" y="152400"/>
            <a:ext cx="1295400" cy="1524000"/>
            <a:chOff x="4800" y="144"/>
            <a:chExt cx="816" cy="960"/>
          </a:xfrm>
        </p:grpSpPr>
        <p:sp>
          <p:nvSpPr>
            <p:cNvPr id="79930" name="Rectangle 1082"/>
            <p:cNvSpPr>
              <a:spLocks noChangeArrowheads="1"/>
            </p:cNvSpPr>
            <p:nvPr/>
          </p:nvSpPr>
          <p:spPr bwMode="auto">
            <a:xfrm>
              <a:off x="4800" y="144"/>
              <a:ext cx="816" cy="96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9931" name="Picture 1083" descr="house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848" y="192"/>
              <a:ext cx="724" cy="864"/>
            </a:xfrm>
            <a:prstGeom prst="rect">
              <a:avLst/>
            </a:prstGeom>
            <a:solidFill>
              <a:srgbClr val="DDDDDD"/>
            </a:solidFill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75" name="Group 79"/>
          <p:cNvGrpSpPr>
            <a:grpSpLocks/>
          </p:cNvGrpSpPr>
          <p:nvPr/>
        </p:nvGrpSpPr>
        <p:grpSpPr bwMode="auto">
          <a:xfrm>
            <a:off x="3767138" y="2166938"/>
            <a:ext cx="3776662" cy="2709862"/>
            <a:chOff x="528" y="2256"/>
            <a:chExt cx="2592" cy="1776"/>
          </a:xfrm>
        </p:grpSpPr>
        <p:sp>
          <p:nvSpPr>
            <p:cNvPr id="80976" name="Rectangle 80"/>
            <p:cNvSpPr>
              <a:spLocks noChangeArrowheads="1"/>
            </p:cNvSpPr>
            <p:nvPr/>
          </p:nvSpPr>
          <p:spPr bwMode="auto">
            <a:xfrm>
              <a:off x="528" y="2256"/>
              <a:ext cx="2592" cy="177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3667" name="Object 3"/>
            <p:cNvGraphicFramePr>
              <a:graphicFrameLocks noChangeAspect="1"/>
            </p:cNvGraphicFramePr>
            <p:nvPr/>
          </p:nvGraphicFramePr>
          <p:xfrm>
            <a:off x="624" y="2352"/>
            <a:ext cx="2400" cy="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8" name="Graph" r:id="rId4" imgW="5486400" imgH="3657600" progId="MtbGraph.Document.15">
                    <p:embed/>
                  </p:oleObj>
                </mc:Choice>
                <mc:Fallback>
                  <p:oleObj name="Graph" r:id="rId4" imgW="5486400" imgH="3657600" progId="MtbGraph.Document.15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400" cy="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62000" y="5029200"/>
            <a:ext cx="8001000" cy="13716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838200" y="5105400"/>
            <a:ext cx="2457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CC0000"/>
                </a:solidFill>
              </a:rPr>
              <a:t>Predict: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80947" name="Rectangle 51"/>
          <p:cNvSpPr>
            <a:spLocks noGrp="1" noChangeArrowheads="1"/>
          </p:cNvSpPr>
          <p:nvPr>
            <p:ph sz="quarter" idx="1"/>
          </p:nvPr>
        </p:nvSpPr>
        <p:spPr>
          <a:xfrm>
            <a:off x="685800" y="914400"/>
            <a:ext cx="7010400" cy="12954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Predict the selling price for another residence with 1600 square feet of living area.</a:t>
            </a:r>
            <a:r>
              <a:rPr lang="en-US" sz="3200" b="1" dirty="0"/>
              <a:t> </a:t>
            </a:r>
          </a:p>
        </p:txBody>
      </p:sp>
      <p:graphicFrame>
        <p:nvGraphicFramePr>
          <p:cNvPr id="113664" name="Object 0"/>
          <p:cNvGraphicFramePr>
            <a:graphicFrameLocks noChangeAspect="1"/>
          </p:cNvGraphicFramePr>
          <p:nvPr/>
        </p:nvGraphicFramePr>
        <p:xfrm>
          <a:off x="2362200" y="5181600"/>
          <a:ext cx="3597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6" imgW="1028520" imgH="164880" progId="Equation.3">
                  <p:embed/>
                </p:oleObj>
              </mc:Choice>
              <mc:Fallback>
                <p:oleObj name="Equation" r:id="rId6" imgW="1028520" imgH="16488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3597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1143000" y="5715000"/>
          <a:ext cx="3686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8" imgW="1054080" imgH="164880" progId="Equation.3">
                  <p:embed/>
                </p:oleObj>
              </mc:Choice>
              <mc:Fallback>
                <p:oleObj name="Equation" r:id="rId8" imgW="1054080" imgH="164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3686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4800600" y="5715000"/>
          <a:ext cx="3508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Equation" r:id="rId10" imgW="1002960" imgH="164880" progId="Equation.3">
                  <p:embed/>
                </p:oleObj>
              </mc:Choice>
              <mc:Fallback>
                <p:oleObj name="Equation" r:id="rId10" imgW="100296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15000"/>
                        <a:ext cx="35083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58" name="Line 62"/>
          <p:cNvSpPr>
            <a:spLocks noChangeShapeType="1"/>
          </p:cNvSpPr>
          <p:nvPr/>
        </p:nvSpPr>
        <p:spPr bwMode="auto">
          <a:xfrm flipV="1">
            <a:off x="4397564" y="2436294"/>
            <a:ext cx="2844422" cy="1833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2" name="Line 66"/>
          <p:cNvSpPr>
            <a:spLocks noChangeShapeType="1"/>
          </p:cNvSpPr>
          <p:nvPr/>
        </p:nvSpPr>
        <p:spPr bwMode="auto">
          <a:xfrm flipV="1">
            <a:off x="5410200" y="3271838"/>
            <a:ext cx="0" cy="114300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63" name="Line 67"/>
          <p:cNvSpPr>
            <a:spLocks noChangeShapeType="1"/>
          </p:cNvSpPr>
          <p:nvPr/>
        </p:nvSpPr>
        <p:spPr bwMode="auto">
          <a:xfrm flipH="1">
            <a:off x="4038600" y="3300413"/>
            <a:ext cx="1371600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0964" name="Group 68"/>
          <p:cNvGrpSpPr>
            <a:grpSpLocks/>
          </p:cNvGrpSpPr>
          <p:nvPr/>
        </p:nvGrpSpPr>
        <p:grpSpPr bwMode="auto">
          <a:xfrm>
            <a:off x="7620000" y="152400"/>
            <a:ext cx="1295400" cy="1524000"/>
            <a:chOff x="4800" y="144"/>
            <a:chExt cx="816" cy="960"/>
          </a:xfrm>
        </p:grpSpPr>
        <p:sp>
          <p:nvSpPr>
            <p:cNvPr id="80965" name="Rectangle 69"/>
            <p:cNvSpPr>
              <a:spLocks noChangeArrowheads="1"/>
            </p:cNvSpPr>
            <p:nvPr/>
          </p:nvSpPr>
          <p:spPr bwMode="auto">
            <a:xfrm>
              <a:off x="4800" y="144"/>
              <a:ext cx="816" cy="96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0966" name="Picture 70" descr="house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848" y="192"/>
              <a:ext cx="724" cy="864"/>
            </a:xfrm>
            <a:prstGeom prst="rect">
              <a:avLst/>
            </a:prstGeom>
            <a:solidFill>
              <a:srgbClr val="DDDDDD"/>
            </a:solidFill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62" grpId="0" animBg="1"/>
      <p:bldP spid="809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r>
              <a:rPr lang="en-US" b="1"/>
              <a:t>Key Concepts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229600" cy="5257800"/>
          </a:xfrm>
          <a:noFill/>
          <a:ln/>
        </p:spPr>
        <p:txBody>
          <a:bodyPr>
            <a:normAutofit lnSpcReduction="10000"/>
          </a:bodyPr>
          <a:lstStyle/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Bivariate Data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/>
              <a:t>	1. Both qualitative and quantitative variables</a:t>
            </a:r>
          </a:p>
          <a:p>
            <a:pPr eaLnBrk="0" hangingPunct="0">
              <a:lnSpc>
                <a:spcPct val="130000"/>
              </a:lnSpc>
              <a:buFontTx/>
              <a:buNone/>
            </a:pPr>
            <a:r>
              <a:rPr lang="en-US" sz="2400"/>
              <a:t>	2. Describing each variable separately</a:t>
            </a:r>
            <a:endParaRPr lang="en-US" sz="2400">
              <a:solidFill>
                <a:srgbClr val="CC0066"/>
              </a:solidFill>
            </a:endParaRP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/>
              <a:t>	3. Describing the relationship between the variables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II. Describing Two Qualitative Variables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/>
              <a:t>	1. Side-by-Side pie charts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/>
              <a:t>	2. Comparative line charts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2400"/>
              <a:t>	3. Comparative bar charts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rgbClr val="CC0000"/>
                </a:solidFill>
              </a:rPr>
              <a:t>Side-by-Side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rgbClr val="CC0000"/>
                </a:solidFill>
              </a:rPr>
              <a:t>Stacked</a:t>
            </a:r>
          </a:p>
          <a:p>
            <a:pPr eaLnBrk="0" hangingPunct="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C0066"/>
                </a:solidFill>
              </a:rPr>
              <a:t>	</a:t>
            </a:r>
            <a:r>
              <a:rPr lang="en-US" sz="2400"/>
              <a:t>4. Relative frequencies to describe the relationship between the two variables.</a:t>
            </a:r>
            <a:r>
              <a:rPr lang="en-US" sz="2400">
                <a:solidFill>
                  <a:srgbClr val="CC0066"/>
                </a:solidFill>
              </a:rPr>
              <a:t>	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029200" cy="914400"/>
          </a:xfrm>
        </p:spPr>
        <p:txBody>
          <a:bodyPr/>
          <a:lstStyle/>
          <a:p>
            <a:r>
              <a:rPr lang="en-US" b="1"/>
              <a:t>Key Concepts</a:t>
            </a:r>
          </a:p>
        </p:txBody>
      </p:sp>
      <p:sp>
        <p:nvSpPr>
          <p:cNvPr id="20497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8229600" cy="5257800"/>
          </a:xfrm>
          <a:noFill/>
          <a:ln/>
        </p:spPr>
        <p:txBody>
          <a:bodyPr/>
          <a:lstStyle/>
          <a:p>
            <a:pPr eaLnBrk="0" hangingPunct="0"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III. Describing Two Quantitative Variables</a:t>
            </a:r>
          </a:p>
          <a:p>
            <a:pPr eaLnBrk="0" hangingPunct="0">
              <a:buFontTx/>
              <a:buNone/>
            </a:pPr>
            <a:r>
              <a:rPr lang="en-US" sz="2400" dirty="0"/>
              <a:t>	1. Scatterplots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Linear or nonlinear pattern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Strength of relationship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Unusual observations; clusters and outliers</a:t>
            </a:r>
          </a:p>
          <a:p>
            <a:pPr eaLnBrk="0" hangingPunct="0">
              <a:buFontTx/>
              <a:buNone/>
            </a:pPr>
            <a:r>
              <a:rPr lang="en-US" sz="2400" dirty="0"/>
              <a:t>	2. Covariance and correlation coefficient</a:t>
            </a:r>
          </a:p>
          <a:p>
            <a:pPr eaLnBrk="0" hangingPunct="0">
              <a:buFontTx/>
              <a:buNone/>
            </a:pPr>
            <a:r>
              <a:rPr lang="en-US" sz="2400" dirty="0"/>
              <a:t>	3.  The best fitting line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Calculating the slope and </a:t>
            </a:r>
            <a:r>
              <a:rPr lang="en-US" sz="2400" i="1" dirty="0">
                <a:solidFill>
                  <a:srgbClr val="CC0000"/>
                </a:solidFill>
              </a:rPr>
              <a:t>y</a:t>
            </a:r>
            <a:r>
              <a:rPr lang="en-US" sz="2400" dirty="0">
                <a:solidFill>
                  <a:srgbClr val="CC0000"/>
                </a:solidFill>
              </a:rPr>
              <a:t>-intercept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Graphing the line</a:t>
            </a:r>
          </a:p>
          <a:p>
            <a:pPr lvl="1" eaLnBrk="0" hangingPunct="0">
              <a:lnSpc>
                <a:spcPct val="120000"/>
              </a:lnSpc>
              <a:buClr>
                <a:srgbClr val="CC0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rgbClr val="CC0000"/>
                </a:solidFill>
              </a:rPr>
              <a:t>Using the line for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239000" cy="838200"/>
          </a:xfrm>
          <a:noFill/>
          <a:ln/>
        </p:spPr>
        <p:txBody>
          <a:bodyPr/>
          <a:lstStyle/>
          <a:p>
            <a:r>
              <a:rPr lang="en-US" b="1" dirty="0" err="1"/>
              <a:t>Bivariate</a:t>
            </a:r>
            <a:r>
              <a:rPr lang="en-US" b="1" dirty="0"/>
              <a:t> Data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38200" y="914400"/>
            <a:ext cx="8001000" cy="5334000"/>
          </a:xfrm>
        </p:spPr>
        <p:txBody>
          <a:bodyPr/>
          <a:lstStyle/>
          <a:p>
            <a:r>
              <a:rPr lang="en-US" sz="3200" dirty="0"/>
              <a:t>When two variables are measured on a single experimental unit, the resulting data are called</a:t>
            </a:r>
            <a:r>
              <a:rPr lang="en-US" sz="3200" b="1" dirty="0"/>
              <a:t> </a:t>
            </a:r>
            <a:r>
              <a:rPr lang="en-US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bivariate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</a:t>
            </a:r>
            <a:r>
              <a:rPr lang="en-US" sz="32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en-US" sz="3200" dirty="0"/>
              <a:t>You can describe each variable individually, and you can also explore 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</a:t>
            </a:r>
            <a:r>
              <a:rPr lang="en-US" sz="3200" b="1" dirty="0"/>
              <a:t> </a:t>
            </a:r>
            <a:r>
              <a:rPr lang="en-US" sz="3200" dirty="0"/>
              <a:t>between the two variables.</a:t>
            </a:r>
          </a:p>
          <a:p>
            <a:r>
              <a:rPr lang="en-US" sz="3200" dirty="0" err="1"/>
              <a:t>Bivariate</a:t>
            </a:r>
            <a:r>
              <a:rPr lang="en-US" sz="3200" dirty="0"/>
              <a:t> data can be described with</a:t>
            </a:r>
          </a:p>
          <a:p>
            <a:pPr lvl="1"/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Graphs</a:t>
            </a:r>
          </a:p>
          <a:p>
            <a:pPr lvl="1"/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Numerical Measures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800" b="1"/>
              <a:t>Graphs for Qualitative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229600" cy="4114800"/>
          </a:xfrm>
        </p:spPr>
        <p:txBody>
          <a:bodyPr/>
          <a:lstStyle/>
          <a:p>
            <a:r>
              <a:rPr lang="en-US" sz="3200" dirty="0"/>
              <a:t>When at least one of the variables is qualitative, you can use </a:t>
            </a:r>
            <a:r>
              <a:rPr 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comparative pie charts</a:t>
            </a:r>
            <a:r>
              <a:rPr lang="en-US" sz="3200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 charts.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5638800" y="3048000"/>
            <a:ext cx="2057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Variable #1 =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Variable #2 =</a:t>
            </a:r>
            <a:r>
              <a:rPr lang="en-US" b="1" dirty="0">
                <a:solidFill>
                  <a:srgbClr val="339933"/>
                </a:solidFill>
              </a:rPr>
              <a:t> 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609600" y="3048000"/>
            <a:ext cx="4876800" cy="79057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333333"/>
                </a:solidFill>
              </a:rPr>
              <a:t>Do you think that men and women are  treated equally in the workplace?</a:t>
            </a:r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7543800" y="3033712"/>
            <a:ext cx="1295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</a:rPr>
              <a:t>Opinion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</a:rPr>
              <a:t>Gender</a:t>
            </a:r>
          </a:p>
        </p:txBody>
      </p:sp>
      <p:grpSp>
        <p:nvGrpSpPr>
          <p:cNvPr id="10326" name="Group 86"/>
          <p:cNvGrpSpPr>
            <a:grpSpLocks/>
          </p:cNvGrpSpPr>
          <p:nvPr/>
        </p:nvGrpSpPr>
        <p:grpSpPr bwMode="auto">
          <a:xfrm>
            <a:off x="4876800" y="4191000"/>
            <a:ext cx="3048000" cy="2266950"/>
            <a:chOff x="3072" y="2652"/>
            <a:chExt cx="1920" cy="1428"/>
          </a:xfrm>
        </p:grpSpPr>
        <p:pic>
          <p:nvPicPr>
            <p:cNvPr id="10316" name="Picture 76" descr="women pi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2" y="2652"/>
              <a:ext cx="1728" cy="14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0318" name="Text Box 78"/>
            <p:cNvSpPr txBox="1">
              <a:spLocks noChangeArrowheads="1"/>
            </p:cNvSpPr>
            <p:nvPr/>
          </p:nvSpPr>
          <p:spPr bwMode="auto">
            <a:xfrm>
              <a:off x="4176" y="2694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0000"/>
                  </a:solidFill>
                </a:rPr>
                <a:t>Women</a:t>
              </a:r>
            </a:p>
          </p:txBody>
        </p:sp>
      </p:grpSp>
      <p:grpSp>
        <p:nvGrpSpPr>
          <p:cNvPr id="10327" name="Group 87"/>
          <p:cNvGrpSpPr>
            <a:grpSpLocks/>
          </p:cNvGrpSpPr>
          <p:nvPr/>
        </p:nvGrpSpPr>
        <p:grpSpPr bwMode="auto">
          <a:xfrm>
            <a:off x="1905000" y="4224338"/>
            <a:ext cx="2971800" cy="2252662"/>
            <a:chOff x="1200" y="2661"/>
            <a:chExt cx="1872" cy="1419"/>
          </a:xfrm>
        </p:grpSpPr>
        <p:pic>
          <p:nvPicPr>
            <p:cNvPr id="10314" name="Picture 74" descr="men p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2661"/>
              <a:ext cx="1593" cy="1419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0319" name="Text Box 79"/>
            <p:cNvSpPr txBox="1">
              <a:spLocks noChangeArrowheads="1"/>
            </p:cNvSpPr>
            <p:nvPr/>
          </p:nvSpPr>
          <p:spPr bwMode="auto">
            <a:xfrm>
              <a:off x="2256" y="2688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0000"/>
                  </a:solidFill>
                </a:rPr>
                <a:t>Men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3" grpId="0" animBg="1" autoUpdateAnimBg="0"/>
      <p:bldP spid="1030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r>
              <a:rPr lang="en-US" sz="4200" b="1" dirty="0"/>
              <a:t>Comparative Bar Charts</a:t>
            </a:r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992563"/>
            <a:ext cx="3810000" cy="685800"/>
          </a:xfrm>
        </p:spPr>
        <p:txBody>
          <a:bodyPr/>
          <a:lstStyle/>
          <a:p>
            <a:r>
              <a:rPr lang="en-US" sz="2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Stacked Bar Chart</a:t>
            </a:r>
          </a:p>
        </p:txBody>
      </p:sp>
      <p:graphicFrame>
        <p:nvGraphicFramePr>
          <p:cNvPr id="11292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3738" y="1066800"/>
          <a:ext cx="4191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Graph" r:id="rId4" imgW="5486400" imgH="3657600" progId="MtbGraph.Document">
                  <p:embed/>
                </p:oleObj>
              </mc:Choice>
              <mc:Fallback>
                <p:oleObj name="Graph" r:id="rId4" imgW="5486400" imgH="3657600" progId="MtbGraph.Document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066800"/>
                        <a:ext cx="4191000" cy="2794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" y="1066800"/>
          <a:ext cx="422116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Graph" r:id="rId6" imgW="5486400" imgH="3657600" progId="MtbGraph.Document">
                  <p:embed/>
                </p:oleObj>
              </mc:Choice>
              <mc:Fallback>
                <p:oleObj name="Graph" r:id="rId6" imgW="5486400" imgH="3657600" progId="MtbGraph.Document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4221163" cy="28146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4572000" y="3962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Side-by-Side Bar Chart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990600" y="441960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4D4D4D"/>
                </a:solidFill>
              </a:rPr>
              <a:t>Describe the relationship between opinion and gender: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133600" y="5502275"/>
            <a:ext cx="6629400" cy="974725"/>
          </a:xfrm>
          <a:prstGeom prst="rect">
            <a:avLst/>
          </a:prstGeom>
          <a:solidFill>
            <a:srgbClr val="CC0000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4ECC6"/>
                </a:solidFill>
              </a:rPr>
              <a:t>More women than men feel that they are not treated equally in the workplace.</a:t>
            </a:r>
            <a:r>
              <a:rPr lang="en-US" sz="2800">
                <a:solidFill>
                  <a:srgbClr val="CC0066"/>
                </a:solidFill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1143000"/>
          </a:xfrm>
        </p:spPr>
        <p:txBody>
          <a:bodyPr/>
          <a:lstStyle/>
          <a:p>
            <a:r>
              <a:rPr lang="en-US" b="1"/>
              <a:t>Two Quantitative Variables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62000" y="1219200"/>
            <a:ext cx="8001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4D4D4D"/>
                </a:solidFill>
              </a:rPr>
              <a:t>When both of the variables are quantitative, call one variable </a:t>
            </a:r>
            <a:r>
              <a:rPr lang="en-US" sz="3200" i="1">
                <a:solidFill>
                  <a:srgbClr val="4D4D4D"/>
                </a:solidFill>
              </a:rPr>
              <a:t>x</a:t>
            </a:r>
            <a:r>
              <a:rPr lang="en-US" sz="3200">
                <a:solidFill>
                  <a:srgbClr val="4D4D4D"/>
                </a:solidFill>
              </a:rPr>
              <a:t> and the other </a:t>
            </a:r>
            <a:r>
              <a:rPr lang="en-US" sz="3200" i="1">
                <a:solidFill>
                  <a:srgbClr val="4D4D4D"/>
                </a:solidFill>
              </a:rPr>
              <a:t>y</a:t>
            </a:r>
            <a:r>
              <a:rPr lang="en-US" sz="3200">
                <a:solidFill>
                  <a:srgbClr val="4D4D4D"/>
                </a:solidFill>
              </a:rPr>
              <a:t>. A single measurement is a pair of numbers (</a:t>
            </a:r>
            <a:r>
              <a:rPr lang="en-US" sz="3200" i="1">
                <a:solidFill>
                  <a:srgbClr val="4D4D4D"/>
                </a:solidFill>
              </a:rPr>
              <a:t>x</a:t>
            </a:r>
            <a:r>
              <a:rPr lang="en-US" sz="3200">
                <a:solidFill>
                  <a:srgbClr val="4D4D4D"/>
                </a:solidFill>
              </a:rPr>
              <a:t>, </a:t>
            </a:r>
            <a:r>
              <a:rPr lang="en-US" sz="3200" i="1">
                <a:solidFill>
                  <a:srgbClr val="4D4D4D"/>
                </a:solidFill>
              </a:rPr>
              <a:t>y</a:t>
            </a:r>
            <a:r>
              <a:rPr lang="en-US" sz="3200">
                <a:solidFill>
                  <a:srgbClr val="4D4D4D"/>
                </a:solidFill>
              </a:rPr>
              <a:t>) that can be plotted using a two-dimensional graph called a</a:t>
            </a:r>
            <a:r>
              <a:rPr lang="en-US" sz="3200" b="1">
                <a:solidFill>
                  <a:srgbClr val="339933"/>
                </a:solidFill>
              </a:rPr>
              <a:t> </a:t>
            </a:r>
            <a:r>
              <a:rPr lang="en-US" sz="32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scatterplot.</a:t>
            </a:r>
            <a:endParaRPr lang="en-US" sz="3200">
              <a:solidFill>
                <a:srgbClr val="339933"/>
              </a:solidFill>
            </a:endParaRPr>
          </a:p>
        </p:txBody>
      </p: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3352800" y="3886200"/>
            <a:ext cx="4191000" cy="2438400"/>
            <a:chOff x="1488" y="2304"/>
            <a:chExt cx="2640" cy="1536"/>
          </a:xfrm>
        </p:grpSpPr>
        <p:grpSp>
          <p:nvGrpSpPr>
            <p:cNvPr id="12330" name="Group 42"/>
            <p:cNvGrpSpPr>
              <a:grpSpLocks/>
            </p:cNvGrpSpPr>
            <p:nvPr/>
          </p:nvGrpSpPr>
          <p:grpSpPr bwMode="auto">
            <a:xfrm>
              <a:off x="1488" y="2304"/>
              <a:ext cx="2640" cy="1536"/>
              <a:chOff x="1488" y="2304"/>
              <a:chExt cx="2640" cy="1536"/>
            </a:xfrm>
          </p:grpSpPr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1968" cy="1440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0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i="1"/>
                  <a:t>y</a:t>
                </a:r>
              </a:p>
            </p:txBody>
          </p:sp>
          <p:sp>
            <p:nvSpPr>
              <p:cNvPr id="12311" name="Text Box 23"/>
              <p:cNvSpPr txBox="1">
                <a:spLocks noChangeArrowheads="1"/>
              </p:cNvSpPr>
              <p:nvPr/>
            </p:nvSpPr>
            <p:spPr bwMode="auto">
              <a:xfrm>
                <a:off x="3792" y="355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i="1"/>
                  <a:t>x</a:t>
                </a:r>
              </a:p>
            </p:txBody>
          </p:sp>
        </p:grpSp>
        <p:sp>
          <p:nvSpPr>
            <p:cNvPr id="12314" name="AutoShape 26"/>
            <p:cNvSpPr>
              <a:spLocks noChangeAspect="1" noChangeArrowheads="1"/>
            </p:cNvSpPr>
            <p:nvPr/>
          </p:nvSpPr>
          <p:spPr bwMode="auto">
            <a:xfrm>
              <a:off x="2208" y="3120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AutoShape 28"/>
            <p:cNvSpPr>
              <a:spLocks noChangeAspect="1" noChangeArrowheads="1"/>
            </p:cNvSpPr>
            <p:nvPr/>
          </p:nvSpPr>
          <p:spPr bwMode="auto">
            <a:xfrm>
              <a:off x="3072" y="2736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AutoShape 29"/>
            <p:cNvSpPr>
              <a:spLocks noChangeAspect="1" noChangeArrowheads="1"/>
            </p:cNvSpPr>
            <p:nvPr/>
          </p:nvSpPr>
          <p:spPr bwMode="auto">
            <a:xfrm>
              <a:off x="2784" y="2544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AutoShape 30"/>
            <p:cNvSpPr>
              <a:spLocks noChangeAspect="1" noChangeArrowheads="1"/>
            </p:cNvSpPr>
            <p:nvPr/>
          </p:nvSpPr>
          <p:spPr bwMode="auto">
            <a:xfrm>
              <a:off x="2496" y="3456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AutoShape 31"/>
            <p:cNvSpPr>
              <a:spLocks noChangeAspect="1" noChangeArrowheads="1"/>
            </p:cNvSpPr>
            <p:nvPr/>
          </p:nvSpPr>
          <p:spPr bwMode="auto">
            <a:xfrm>
              <a:off x="2016" y="3456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AutoShape 32"/>
            <p:cNvSpPr>
              <a:spLocks noChangeAspect="1" noChangeArrowheads="1"/>
            </p:cNvSpPr>
            <p:nvPr/>
          </p:nvSpPr>
          <p:spPr bwMode="auto">
            <a:xfrm>
              <a:off x="2448" y="2784"/>
              <a:ext cx="75" cy="75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315200" y="4267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00"/>
                </a:solidFill>
              </a:rPr>
              <a:t>(2</a:t>
            </a:r>
            <a:r>
              <a:rPr lang="en-US" b="1" i="1">
                <a:solidFill>
                  <a:srgbClr val="CC0000"/>
                </a:solidFill>
              </a:rPr>
              <a:t>, </a:t>
            </a:r>
            <a:r>
              <a:rPr lang="en-US" b="1">
                <a:solidFill>
                  <a:srgbClr val="CC0000"/>
                </a:solidFill>
              </a:rPr>
              <a:t>5)</a:t>
            </a:r>
          </a:p>
        </p:txBody>
      </p:sp>
      <p:cxnSp>
        <p:nvCxnSpPr>
          <p:cNvPr id="12322" name="AutoShape 34"/>
          <p:cNvCxnSpPr>
            <a:cxnSpLocks noChangeShapeType="1"/>
            <a:stCxn id="12321" idx="1"/>
            <a:endCxn id="12315" idx="3"/>
          </p:cNvCxnSpPr>
          <p:nvPr/>
        </p:nvCxnSpPr>
        <p:spPr bwMode="auto">
          <a:xfrm rot="10800000" flipV="1">
            <a:off x="5453063" y="4495800"/>
            <a:ext cx="1862137" cy="746125"/>
          </a:xfrm>
          <a:prstGeom prst="curvedConnector3">
            <a:avLst>
              <a:gd name="adj1" fmla="val 4995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5105400" y="5334000"/>
            <a:ext cx="1219200" cy="1371600"/>
            <a:chOff x="2592" y="3216"/>
            <a:chExt cx="768" cy="864"/>
          </a:xfrm>
        </p:grpSpPr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2784" y="3216"/>
              <a:ext cx="0" cy="5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Text Box 37"/>
            <p:cNvSpPr txBox="1">
              <a:spLocks noChangeArrowheads="1"/>
            </p:cNvSpPr>
            <p:nvPr/>
          </p:nvSpPr>
          <p:spPr bwMode="auto">
            <a:xfrm>
              <a:off x="2592" y="3792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CC0000"/>
                  </a:solidFill>
                </a:rPr>
                <a:t>x</a:t>
              </a:r>
              <a:r>
                <a:rPr lang="en-US" b="1">
                  <a:solidFill>
                    <a:srgbClr val="CC0000"/>
                  </a:solidFill>
                </a:rPr>
                <a:t> = 2</a:t>
              </a:r>
            </a:p>
          </p:txBody>
        </p:sp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2971800" y="5029200"/>
            <a:ext cx="2438400" cy="822325"/>
            <a:chOff x="1248" y="3024"/>
            <a:chExt cx="1536" cy="518"/>
          </a:xfrm>
        </p:grpSpPr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H="1"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1248" y="3024"/>
              <a:ext cx="52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CC0000"/>
                  </a:solidFill>
                </a:rPr>
                <a:t>y</a:t>
              </a:r>
              <a:r>
                <a:rPr lang="en-US" b="1">
                  <a:solidFill>
                    <a:srgbClr val="CC0000"/>
                  </a:solidFill>
                </a:rPr>
                <a:t> = 5</a:t>
              </a:r>
            </a:p>
          </p:txBody>
        </p:sp>
      </p:grpSp>
      <p:sp>
        <p:nvSpPr>
          <p:cNvPr id="12315" name="AutoShape 27"/>
          <p:cNvSpPr>
            <a:spLocks noChangeAspect="1" noChangeArrowheads="1"/>
          </p:cNvSpPr>
          <p:nvPr/>
        </p:nvSpPr>
        <p:spPr bwMode="auto">
          <a:xfrm>
            <a:off x="5334000" y="5181600"/>
            <a:ext cx="119063" cy="119063"/>
          </a:xfrm>
          <a:prstGeom prst="diamond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1" grpId="0" autoUpdateAnimBg="0"/>
      <p:bldP spid="123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09600" y="1524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4D4D4D"/>
                </a:solidFill>
              </a:rPr>
              <a:t>What </a:t>
            </a: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pattern</a:t>
            </a:r>
            <a:r>
              <a:rPr lang="en-US" sz="36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>
                <a:solidFill>
                  <a:srgbClr val="4D4D4D"/>
                </a:solidFill>
              </a:rPr>
              <a:t>or</a:t>
            </a:r>
            <a:r>
              <a:rPr lang="en-US" sz="36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</a:t>
            </a:r>
            <a:r>
              <a:rPr lang="en-US" sz="36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>
                <a:solidFill>
                  <a:srgbClr val="4D4D4D"/>
                </a:solidFill>
              </a:rPr>
              <a:t>do you see?</a:t>
            </a:r>
            <a:r>
              <a:rPr lang="en-US" sz="3600">
                <a:solidFill>
                  <a:srgbClr val="339933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600"/>
              <a:t>Straight line upward or downward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600"/>
              <a:t>Curve or no pattern at all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4D4D4D"/>
                </a:solidFill>
              </a:rPr>
              <a:t>How </a:t>
            </a: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</a:t>
            </a:r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sz="3600">
                <a:solidFill>
                  <a:srgbClr val="4D4D4D"/>
                </a:solidFill>
              </a:rPr>
              <a:t>is the pattern?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600"/>
              <a:t>Strong or weak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4D4D4D"/>
                </a:solidFill>
              </a:rPr>
              <a:t>Are there any</a:t>
            </a:r>
            <a:r>
              <a:rPr lang="en-US" sz="3600">
                <a:solidFill>
                  <a:srgbClr val="339933"/>
                </a:solidFill>
              </a:rPr>
              <a:t> </a:t>
            </a: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unusual observations</a:t>
            </a:r>
            <a:r>
              <a:rPr lang="en-US" sz="3600">
                <a:solidFill>
                  <a:srgbClr val="4D4D4D"/>
                </a:solidFill>
              </a:rPr>
              <a:t>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600"/>
              <a:t>Clusters or outliers</a:t>
            </a:r>
            <a:endParaRPr lang="en-US" sz="40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200" b="1"/>
              <a:t>Describing the Scatterplot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914400" y="762000"/>
            <a:ext cx="7086600" cy="5410200"/>
            <a:chOff x="576" y="528"/>
            <a:chExt cx="4464" cy="3408"/>
          </a:xfrm>
        </p:grpSpPr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576" y="528"/>
              <a:ext cx="4464" cy="340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73" name="Picture 37" descr="pattern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672"/>
              <a:ext cx="1440" cy="129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375" name="Picture 39" descr="pattern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2304"/>
              <a:ext cx="1419" cy="12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376" name="Picture 40" descr="pattern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6" y="2352"/>
              <a:ext cx="1392" cy="124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4378" name="Picture 42" descr="pattern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16" y="672"/>
              <a:ext cx="1440" cy="129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1219200" y="3048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Positive linear - strong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4724400" y="3048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Negative linear -weak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1828800" y="5638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Curvilinear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5029200" y="563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relationship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-76200"/>
            <a:ext cx="4800600" cy="914400"/>
          </a:xfrm>
        </p:spPr>
        <p:txBody>
          <a:bodyPr/>
          <a:lstStyle/>
          <a:p>
            <a:r>
              <a:rPr lang="en-US" b="1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1" grpId="0" autoUpdateAnimBg="0"/>
      <p:bldP spid="14382" grpId="0" autoUpdateAnimBg="0"/>
      <p:bldP spid="14383" grpId="0" autoUpdateAnimBg="0"/>
      <p:bldP spid="143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200" b="1"/>
              <a:t>Numerical Measures for Two Quantitative Variables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8229600" cy="4724400"/>
          </a:xfrm>
          <a:noFill/>
          <a:ln/>
        </p:spPr>
        <p:txBody>
          <a:bodyPr/>
          <a:lstStyle/>
          <a:p>
            <a:r>
              <a:rPr lang="en-US"/>
              <a:t>Assume that the two variables </a:t>
            </a:r>
            <a:r>
              <a:rPr lang="en-US" i="1"/>
              <a:t>x</a:t>
            </a:r>
            <a:r>
              <a:rPr lang="en-US"/>
              <a:t> and </a:t>
            </a:r>
            <a:r>
              <a:rPr lang="en-US" i="1"/>
              <a:t>y</a:t>
            </a:r>
            <a:r>
              <a:rPr lang="en-US"/>
              <a:t> exhibit a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linear pattern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</a:t>
            </a:r>
            <a:r>
              <a:rPr lang="en-US"/>
              <a:t>.</a:t>
            </a:r>
          </a:p>
          <a:p>
            <a:r>
              <a:rPr lang="en-US"/>
              <a:t>There are two numerical measures to describe</a:t>
            </a:r>
          </a:p>
          <a:p>
            <a:pPr lvl="1"/>
            <a:r>
              <a:rPr lang="en-US"/>
              <a:t>The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direction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of the relationship between </a:t>
            </a:r>
            <a:r>
              <a:rPr lang="en-US" i="1"/>
              <a:t>x</a:t>
            </a:r>
            <a:r>
              <a:rPr lang="en-US"/>
              <a:t> and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lvl="1"/>
            <a:r>
              <a:rPr lang="en-US"/>
              <a:t>The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of the relationship.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200" b="1"/>
              <a:t>The Correlation Coefficient</a:t>
            </a:r>
          </a:p>
        </p:txBody>
      </p:sp>
      <p:sp>
        <p:nvSpPr>
          <p:cNvPr id="38946" name="Rectangle 34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229600" cy="2057400"/>
          </a:xfrm>
          <a:noFill/>
          <a:ln/>
        </p:spPr>
        <p:txBody>
          <a:bodyPr/>
          <a:lstStyle/>
          <a:p>
            <a:r>
              <a:rPr lang="en-US" sz="3200"/>
              <a:t>The strength and direction of the relationship between </a:t>
            </a:r>
            <a:r>
              <a:rPr lang="en-US" sz="3200" i="1"/>
              <a:t>x</a:t>
            </a:r>
            <a:r>
              <a:rPr lang="en-US" sz="3200"/>
              <a:t> and </a:t>
            </a:r>
            <a:r>
              <a:rPr lang="en-US" sz="3200" i="1"/>
              <a:t>y</a:t>
            </a:r>
            <a:r>
              <a:rPr lang="en-US" sz="3200"/>
              <a:t> are measured using the </a:t>
            </a:r>
            <a:r>
              <a:rPr lang="en-US" sz="32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correlation coefficient, </a:t>
            </a:r>
            <a:r>
              <a:rPr lang="en-US" sz="3200" b="1" i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2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2667000" y="3808413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D4D4D"/>
                </a:solidFill>
              </a:rPr>
              <a:t>where</a:t>
            </a: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1828800" y="5137150"/>
            <a:ext cx="6781800" cy="133985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rgbClr val="333333"/>
                </a:solidFill>
              </a:rPr>
              <a:t>s</a:t>
            </a:r>
            <a:r>
              <a:rPr lang="en-US" sz="3200" b="1" i="1" baseline="-25000" dirty="0" err="1">
                <a:solidFill>
                  <a:srgbClr val="333333"/>
                </a:solidFill>
              </a:rPr>
              <a:t>x</a:t>
            </a:r>
            <a:r>
              <a:rPr lang="en-US" sz="3200" b="1" i="1" dirty="0">
                <a:solidFill>
                  <a:srgbClr val="333333"/>
                </a:solidFill>
              </a:rPr>
              <a:t> = </a:t>
            </a:r>
            <a:r>
              <a:rPr lang="en-US" sz="3200" b="1" dirty="0">
                <a:solidFill>
                  <a:srgbClr val="333333"/>
                </a:solidFill>
              </a:rPr>
              <a:t>standard deviation of the </a:t>
            </a:r>
            <a:r>
              <a:rPr lang="en-US" sz="3200" b="1" i="1" dirty="0" err="1">
                <a:solidFill>
                  <a:srgbClr val="333333"/>
                </a:solidFill>
              </a:rPr>
              <a:t>x</a:t>
            </a:r>
            <a:r>
              <a:rPr lang="en-US" sz="3200" b="1" dirty="0" err="1">
                <a:solidFill>
                  <a:srgbClr val="333333"/>
                </a:solidFill>
              </a:rPr>
              <a:t>’s</a:t>
            </a:r>
            <a:endParaRPr lang="en-US" sz="3200" b="1" dirty="0">
              <a:solidFill>
                <a:srgbClr val="3333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rgbClr val="333333"/>
                </a:solidFill>
              </a:rPr>
              <a:t>s</a:t>
            </a:r>
            <a:r>
              <a:rPr lang="en-US" sz="3200" b="1" i="1" baseline="-25000" dirty="0" err="1">
                <a:solidFill>
                  <a:srgbClr val="333333"/>
                </a:solidFill>
              </a:rPr>
              <a:t>y</a:t>
            </a:r>
            <a:r>
              <a:rPr lang="en-US" sz="3200" b="1" i="1" dirty="0">
                <a:solidFill>
                  <a:srgbClr val="333333"/>
                </a:solidFill>
              </a:rPr>
              <a:t> = </a:t>
            </a:r>
            <a:r>
              <a:rPr lang="en-US" sz="3200" b="1" dirty="0">
                <a:solidFill>
                  <a:srgbClr val="333333"/>
                </a:solidFill>
              </a:rPr>
              <a:t>standard deviation of the </a:t>
            </a:r>
            <a:r>
              <a:rPr lang="en-US" sz="3200" b="1" i="1" dirty="0" err="1">
                <a:solidFill>
                  <a:srgbClr val="333333"/>
                </a:solidFill>
              </a:rPr>
              <a:t>y</a:t>
            </a:r>
            <a:r>
              <a:rPr lang="en-US" sz="3200" b="1" dirty="0" err="1">
                <a:solidFill>
                  <a:srgbClr val="333333"/>
                </a:solidFill>
              </a:rPr>
              <a:t>’s</a:t>
            </a:r>
            <a:endParaRPr lang="en-US" sz="3200" b="1" i="1" dirty="0">
              <a:solidFill>
                <a:srgbClr val="333333"/>
              </a:solidFill>
            </a:endParaRPr>
          </a:p>
        </p:txBody>
      </p:sp>
      <p:graphicFrame>
        <p:nvGraphicFramePr>
          <p:cNvPr id="38951" name="Object 39"/>
          <p:cNvGraphicFramePr>
            <a:graphicFrameLocks noChangeAspect="1"/>
          </p:cNvGraphicFramePr>
          <p:nvPr/>
        </p:nvGraphicFramePr>
        <p:xfrm>
          <a:off x="685800" y="3200400"/>
          <a:ext cx="19050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4" imgW="545760" imgH="469800" progId="Equation.3">
                  <p:embed/>
                </p:oleObj>
              </mc:Choice>
              <mc:Fallback>
                <p:oleObj name="Equation" r:id="rId4" imgW="545760" imgH="469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1905000" cy="16367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4038600" y="3124200"/>
          <a:ext cx="48577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6" imgW="1638000" imgH="571320" progId="Equation.3">
                  <p:embed/>
                </p:oleObj>
              </mc:Choice>
              <mc:Fallback>
                <p:oleObj name="Equation" r:id="rId6" imgW="1638000" imgH="5713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4857750" cy="169227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9" grpId="0" autoUpdateAnimBg="0"/>
      <p:bldP spid="38950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634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Schoolbook</vt:lpstr>
      <vt:lpstr>Symbol</vt:lpstr>
      <vt:lpstr>Wingdings</vt:lpstr>
      <vt:lpstr>Wingdings 2</vt:lpstr>
      <vt:lpstr>Oriel</vt:lpstr>
      <vt:lpstr>Graph</vt:lpstr>
      <vt:lpstr>Equation</vt:lpstr>
      <vt:lpstr>Introduction to Probability  and Statistics Fourteenth Edition</vt:lpstr>
      <vt:lpstr>Bivariate Data</vt:lpstr>
      <vt:lpstr>Graphs for Qualitative Variables</vt:lpstr>
      <vt:lpstr>Comparative Bar Charts</vt:lpstr>
      <vt:lpstr>Two Quantitative Variables</vt:lpstr>
      <vt:lpstr>Describing the Scatterplot</vt:lpstr>
      <vt:lpstr>Examples</vt:lpstr>
      <vt:lpstr>Numerical Measures for Two Quantitative Variables</vt:lpstr>
      <vt:lpstr>The Correlation Coefficient</vt:lpstr>
      <vt:lpstr>Example</vt:lpstr>
      <vt:lpstr>Example</vt:lpstr>
      <vt:lpstr>Interpreting r</vt:lpstr>
      <vt:lpstr>The Regression Line</vt:lpstr>
      <vt:lpstr>The Regression Line</vt:lpstr>
      <vt:lpstr>Example</vt:lpstr>
      <vt:lpstr>Example</vt:lpstr>
      <vt:lpstr>Key Concepts</vt:lpstr>
      <vt:lpstr>Key Concepts</vt:lpstr>
    </vt:vector>
  </TitlesOfParts>
  <Company>University of California, Riverside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and Statistics Eleventh Edition</dc:title>
  <dc:creator>Valued Gateway Client</dc:creator>
  <cp:lastModifiedBy>Microsoft account</cp:lastModifiedBy>
  <cp:revision>61</cp:revision>
  <dcterms:created xsi:type="dcterms:W3CDTF">2002-04-23T03:30:55Z</dcterms:created>
  <dcterms:modified xsi:type="dcterms:W3CDTF">2023-02-12T12:01:56Z</dcterms:modified>
</cp:coreProperties>
</file>