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1828800"/>
            <a:ext cx="2743200" cy="109728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2B4C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1">
                <a:solidFill>
                  <a:srgbClr val="2B4C7E"/>
                </a:solidFill>
              </a:rPr>
              <a:t>Raw Data</a:t>
            </a:r>
          </a:p>
          <a:p>
            <a:pPr>
              <a:defRPr sz="1200">
                <a:solidFill>
                  <a:srgbClr val="3C3C3C"/>
                </a:solidFill>
              </a:defRPr>
            </a:pPr>
            <a:r>
              <a:t>GrLivArea, FullBath, HalfBath,</a:t>
            </a:r>
            <a:br/>
            <a:r>
              <a:t>GarageArea, HouseStyle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657600" y="1828800"/>
            <a:ext cx="2743200" cy="109728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2B4C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1">
                <a:solidFill>
                  <a:srgbClr val="2B4C7E"/>
                </a:solidFill>
              </a:rPr>
              <a:t>Feature Engineering</a:t>
            </a:r>
          </a:p>
          <a:p>
            <a:pPr>
              <a:defRPr sz="1200">
                <a:solidFill>
                  <a:srgbClr val="3C3C3C"/>
                </a:solidFill>
              </a:defRPr>
            </a:pPr>
            <a:r>
              <a:t>TotalSF, TotalBaths,</a:t>
            </a:r>
            <a:br/>
            <a:r>
              <a:t>RanchColonial, GrLivArea/LotArea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0" y="1828800"/>
            <a:ext cx="2743200" cy="109728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2B4C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1">
                <a:solidFill>
                  <a:srgbClr val="2B4C7E"/>
                </a:solidFill>
              </a:rPr>
              <a:t>Model Input</a:t>
            </a:r>
          </a:p>
          <a:p>
            <a:pPr>
              <a:defRPr sz="1200">
                <a:solidFill>
                  <a:srgbClr val="3C3C3C"/>
                </a:solidFill>
              </a:defRPr>
            </a:pPr>
            <a:r>
              <a:t>Cleaned numeric + engineered features</a:t>
            </a:r>
            <a:br/>
            <a:r>
              <a:t>→ CatBoost input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291840" y="2194560"/>
            <a:ext cx="914400" cy="365760"/>
          </a:xfrm>
          <a:prstGeom prst="rightArrow">
            <a:avLst/>
          </a:prstGeom>
          <a:solidFill>
            <a:srgbClr val="2B4C7E"/>
          </a:solidFill>
          <a:ln>
            <a:solidFill>
              <a:srgbClr val="2B4C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ight Arrow 5"/>
          <p:cNvSpPr/>
          <p:nvPr/>
        </p:nvSpPr>
        <p:spPr>
          <a:xfrm>
            <a:off x="6492240" y="2194560"/>
            <a:ext cx="914400" cy="365760"/>
          </a:xfrm>
          <a:prstGeom prst="rightArrow">
            <a:avLst/>
          </a:prstGeom>
          <a:solidFill>
            <a:srgbClr val="2B4C7E"/>
          </a:solidFill>
          <a:ln>
            <a:solidFill>
              <a:srgbClr val="2B4C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