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04" autoAdjust="0"/>
    <p:restoredTop sz="94660"/>
  </p:normalViewPr>
  <p:slideViewPr>
    <p:cSldViewPr snapToGrid="0">
      <p:cViewPr>
        <p:scale>
          <a:sx n="125" d="100"/>
          <a:sy n="125" d="100"/>
        </p:scale>
        <p:origin x="354"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2DCD57-D038-4DC4-8698-CA9AA96C3CFE}" type="datetimeFigureOut">
              <a:rPr lang="en-US" smtClean="0"/>
              <a:t>5/21/2016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39611-9679-46FC-B954-872150CCE4CB}" type="slidenum">
              <a:rPr lang="en-US" smtClean="0"/>
              <a:t>‹#›</a:t>
            </a:fld>
            <a:endParaRPr lang="en-US"/>
          </a:p>
        </p:txBody>
      </p:sp>
    </p:spTree>
    <p:extLst>
      <p:ext uri="{BB962C8B-B14F-4D97-AF65-F5344CB8AC3E}">
        <p14:creationId xmlns:p14="http://schemas.microsoft.com/office/powerpoint/2010/main" val="728678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2DCD57-D038-4DC4-8698-CA9AA96C3CFE}" type="datetimeFigureOut">
              <a:rPr lang="en-US" smtClean="0"/>
              <a:t>5/21/2016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39611-9679-46FC-B954-872150CCE4CB}" type="slidenum">
              <a:rPr lang="en-US" smtClean="0"/>
              <a:t>‹#›</a:t>
            </a:fld>
            <a:endParaRPr lang="en-US"/>
          </a:p>
        </p:txBody>
      </p:sp>
    </p:spTree>
    <p:extLst>
      <p:ext uri="{BB962C8B-B14F-4D97-AF65-F5344CB8AC3E}">
        <p14:creationId xmlns:p14="http://schemas.microsoft.com/office/powerpoint/2010/main" val="3614673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2DCD57-D038-4DC4-8698-CA9AA96C3CFE}" type="datetimeFigureOut">
              <a:rPr lang="en-US" smtClean="0"/>
              <a:t>5/21/2016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39611-9679-46FC-B954-872150CCE4CB}" type="slidenum">
              <a:rPr lang="en-US" smtClean="0"/>
              <a:t>‹#›</a:t>
            </a:fld>
            <a:endParaRPr lang="en-US"/>
          </a:p>
        </p:txBody>
      </p:sp>
    </p:spTree>
    <p:extLst>
      <p:ext uri="{BB962C8B-B14F-4D97-AF65-F5344CB8AC3E}">
        <p14:creationId xmlns:p14="http://schemas.microsoft.com/office/powerpoint/2010/main" val="162856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2DCD57-D038-4DC4-8698-CA9AA96C3CFE}" type="datetimeFigureOut">
              <a:rPr lang="en-US" smtClean="0"/>
              <a:t>5/21/2016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39611-9679-46FC-B954-872150CCE4CB}" type="slidenum">
              <a:rPr lang="en-US" smtClean="0"/>
              <a:t>‹#›</a:t>
            </a:fld>
            <a:endParaRPr lang="en-US"/>
          </a:p>
        </p:txBody>
      </p:sp>
    </p:spTree>
    <p:extLst>
      <p:ext uri="{BB962C8B-B14F-4D97-AF65-F5344CB8AC3E}">
        <p14:creationId xmlns:p14="http://schemas.microsoft.com/office/powerpoint/2010/main" val="4018623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2DCD57-D038-4DC4-8698-CA9AA96C3CFE}" type="datetimeFigureOut">
              <a:rPr lang="en-US" smtClean="0"/>
              <a:t>5/21/2016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39611-9679-46FC-B954-872150CCE4CB}" type="slidenum">
              <a:rPr lang="en-US" smtClean="0"/>
              <a:t>‹#›</a:t>
            </a:fld>
            <a:endParaRPr lang="en-US"/>
          </a:p>
        </p:txBody>
      </p:sp>
    </p:spTree>
    <p:extLst>
      <p:ext uri="{BB962C8B-B14F-4D97-AF65-F5344CB8AC3E}">
        <p14:creationId xmlns:p14="http://schemas.microsoft.com/office/powerpoint/2010/main" val="4212082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2DCD57-D038-4DC4-8698-CA9AA96C3CFE}" type="datetimeFigureOut">
              <a:rPr lang="en-US" smtClean="0"/>
              <a:t>5/21/2016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939611-9679-46FC-B954-872150CCE4CB}" type="slidenum">
              <a:rPr lang="en-US" smtClean="0"/>
              <a:t>‹#›</a:t>
            </a:fld>
            <a:endParaRPr lang="en-US"/>
          </a:p>
        </p:txBody>
      </p:sp>
    </p:spTree>
    <p:extLst>
      <p:ext uri="{BB962C8B-B14F-4D97-AF65-F5344CB8AC3E}">
        <p14:creationId xmlns:p14="http://schemas.microsoft.com/office/powerpoint/2010/main" val="1094353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2DCD57-D038-4DC4-8698-CA9AA96C3CFE}" type="datetimeFigureOut">
              <a:rPr lang="en-US" smtClean="0"/>
              <a:t>5/21/2016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939611-9679-46FC-B954-872150CCE4CB}" type="slidenum">
              <a:rPr lang="en-US" smtClean="0"/>
              <a:t>‹#›</a:t>
            </a:fld>
            <a:endParaRPr lang="en-US"/>
          </a:p>
        </p:txBody>
      </p:sp>
    </p:spTree>
    <p:extLst>
      <p:ext uri="{BB962C8B-B14F-4D97-AF65-F5344CB8AC3E}">
        <p14:creationId xmlns:p14="http://schemas.microsoft.com/office/powerpoint/2010/main" val="59929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2DCD57-D038-4DC4-8698-CA9AA96C3CFE}" type="datetimeFigureOut">
              <a:rPr lang="en-US" smtClean="0"/>
              <a:t>5/21/2016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939611-9679-46FC-B954-872150CCE4CB}" type="slidenum">
              <a:rPr lang="en-US" smtClean="0"/>
              <a:t>‹#›</a:t>
            </a:fld>
            <a:endParaRPr lang="en-US"/>
          </a:p>
        </p:txBody>
      </p:sp>
    </p:spTree>
    <p:extLst>
      <p:ext uri="{BB962C8B-B14F-4D97-AF65-F5344CB8AC3E}">
        <p14:creationId xmlns:p14="http://schemas.microsoft.com/office/powerpoint/2010/main" val="2205707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2DCD57-D038-4DC4-8698-CA9AA96C3CFE}" type="datetimeFigureOut">
              <a:rPr lang="en-US" smtClean="0"/>
              <a:t>5/21/2016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939611-9679-46FC-B954-872150CCE4CB}" type="slidenum">
              <a:rPr lang="en-US" smtClean="0"/>
              <a:t>‹#›</a:t>
            </a:fld>
            <a:endParaRPr lang="en-US"/>
          </a:p>
        </p:txBody>
      </p:sp>
    </p:spTree>
    <p:extLst>
      <p:ext uri="{BB962C8B-B14F-4D97-AF65-F5344CB8AC3E}">
        <p14:creationId xmlns:p14="http://schemas.microsoft.com/office/powerpoint/2010/main" val="894174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2DCD57-D038-4DC4-8698-CA9AA96C3CFE}" type="datetimeFigureOut">
              <a:rPr lang="en-US" smtClean="0"/>
              <a:t>5/21/2016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939611-9679-46FC-B954-872150CCE4CB}" type="slidenum">
              <a:rPr lang="en-US" smtClean="0"/>
              <a:t>‹#›</a:t>
            </a:fld>
            <a:endParaRPr lang="en-US"/>
          </a:p>
        </p:txBody>
      </p:sp>
    </p:spTree>
    <p:extLst>
      <p:ext uri="{BB962C8B-B14F-4D97-AF65-F5344CB8AC3E}">
        <p14:creationId xmlns:p14="http://schemas.microsoft.com/office/powerpoint/2010/main" val="2169523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2DCD57-D038-4DC4-8698-CA9AA96C3CFE}" type="datetimeFigureOut">
              <a:rPr lang="en-US" smtClean="0"/>
              <a:t>5/21/2016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939611-9679-46FC-B954-872150CCE4CB}" type="slidenum">
              <a:rPr lang="en-US" smtClean="0"/>
              <a:t>‹#›</a:t>
            </a:fld>
            <a:endParaRPr lang="en-US"/>
          </a:p>
        </p:txBody>
      </p:sp>
    </p:spTree>
    <p:extLst>
      <p:ext uri="{BB962C8B-B14F-4D97-AF65-F5344CB8AC3E}">
        <p14:creationId xmlns:p14="http://schemas.microsoft.com/office/powerpoint/2010/main" val="4027626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2DCD57-D038-4DC4-8698-CA9AA96C3CFE}" type="datetimeFigureOut">
              <a:rPr lang="en-US" smtClean="0"/>
              <a:t>5/21/2016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939611-9679-46FC-B954-872150CCE4CB}" type="slidenum">
              <a:rPr lang="en-US" smtClean="0"/>
              <a:t>‹#›</a:t>
            </a:fld>
            <a:endParaRPr lang="en-US"/>
          </a:p>
        </p:txBody>
      </p:sp>
    </p:spTree>
    <p:extLst>
      <p:ext uri="{BB962C8B-B14F-4D97-AF65-F5344CB8AC3E}">
        <p14:creationId xmlns:p14="http://schemas.microsoft.com/office/powerpoint/2010/main" val="15604343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9449162" y="4372875"/>
            <a:ext cx="2742837" cy="403860"/>
          </a:xfrm>
          <a:prstGeom prst="rect">
            <a:avLst/>
          </a:prstGeom>
          <a:solidFill>
            <a:schemeClr val="accent6">
              <a:lumMod val="75000"/>
            </a:schemeClr>
          </a:solidFill>
        </p:spPr>
        <p:txBody>
          <a:bodyPr wrap="square" rtlCol="0">
            <a:spAutoFit/>
          </a:bodyPr>
          <a:lstStyle/>
          <a:p>
            <a:endParaRPr lang="en-US" dirty="0"/>
          </a:p>
        </p:txBody>
      </p:sp>
      <p:sp>
        <p:nvSpPr>
          <p:cNvPr id="68" name="TextBox 67"/>
          <p:cNvSpPr txBox="1"/>
          <p:nvPr/>
        </p:nvSpPr>
        <p:spPr>
          <a:xfrm>
            <a:off x="9449163" y="2901923"/>
            <a:ext cx="2737164" cy="369332"/>
          </a:xfrm>
          <a:prstGeom prst="rect">
            <a:avLst/>
          </a:prstGeom>
          <a:solidFill>
            <a:schemeClr val="accent6">
              <a:lumMod val="75000"/>
            </a:schemeClr>
          </a:solidFill>
        </p:spPr>
        <p:txBody>
          <a:bodyPr wrap="square" rtlCol="0">
            <a:spAutoFit/>
          </a:bodyPr>
          <a:lstStyle/>
          <a:p>
            <a:endParaRPr lang="en-US" dirty="0"/>
          </a:p>
        </p:txBody>
      </p:sp>
      <p:sp>
        <p:nvSpPr>
          <p:cNvPr id="29" name="TextBox 28"/>
          <p:cNvSpPr txBox="1"/>
          <p:nvPr/>
        </p:nvSpPr>
        <p:spPr>
          <a:xfrm>
            <a:off x="6138798" y="1392403"/>
            <a:ext cx="3104352" cy="510464"/>
          </a:xfrm>
          <a:prstGeom prst="rect">
            <a:avLst/>
          </a:prstGeom>
          <a:solidFill>
            <a:schemeClr val="accent6">
              <a:lumMod val="75000"/>
            </a:schemeClr>
          </a:solidFill>
        </p:spPr>
        <p:txBody>
          <a:bodyPr wrap="square" rtlCol="0">
            <a:spAutoFit/>
          </a:bodyPr>
          <a:lstStyle/>
          <a:p>
            <a:endParaRPr lang="en-US" dirty="0"/>
          </a:p>
        </p:txBody>
      </p:sp>
      <p:sp>
        <p:nvSpPr>
          <p:cNvPr id="14" name="TextBox 13"/>
          <p:cNvSpPr txBox="1"/>
          <p:nvPr/>
        </p:nvSpPr>
        <p:spPr>
          <a:xfrm>
            <a:off x="6146974" y="1403526"/>
            <a:ext cx="3096176" cy="5201424"/>
          </a:xfrm>
          <a:prstGeom prst="rect">
            <a:avLst/>
          </a:prstGeom>
          <a:noFill/>
          <a:ln>
            <a:solidFill>
              <a:schemeClr val="bg1"/>
            </a:solidFill>
          </a:ln>
        </p:spPr>
        <p:txBody>
          <a:bodyPr wrap="square" rtlCol="0">
            <a:spAutoFit/>
          </a:bodyPr>
          <a:lstStyle/>
          <a:p>
            <a:r>
              <a:rPr lang="en-US" b="1" dirty="0" smtClean="0">
                <a:solidFill>
                  <a:schemeClr val="bg1"/>
                </a:solidFill>
                <a:latin typeface="Times New Roman" panose="02020603050405020304" pitchFamily="18" charset="0"/>
                <a:cs typeface="Times New Roman" panose="02020603050405020304" pitchFamily="18" charset="0"/>
              </a:rPr>
              <a:t>Results</a:t>
            </a:r>
          </a:p>
          <a:p>
            <a:endParaRPr lang="en-US" dirty="0"/>
          </a:p>
          <a:p>
            <a:r>
              <a:rPr lang="en-US" sz="1000" b="1" dirty="0" smtClean="0">
                <a:latin typeface="Times New Roman" panose="02020603050405020304" pitchFamily="18" charset="0"/>
                <a:cs typeface="Times New Roman" panose="02020603050405020304" pitchFamily="18" charset="0"/>
              </a:rPr>
              <a:t>Beta</a:t>
            </a:r>
          </a:p>
          <a:p>
            <a:r>
              <a:rPr lang="en-US" sz="800" dirty="0" smtClean="0">
                <a:latin typeface="Times New Roman" panose="02020603050405020304" pitchFamily="18" charset="0"/>
                <a:cs typeface="Times New Roman" panose="02020603050405020304" pitchFamily="18" charset="0"/>
              </a:rPr>
              <a:t>The mobile application is currently being development; however the structure has been proposed as the following:</a:t>
            </a:r>
          </a:p>
          <a:p>
            <a:endParaRPr lang="en-US" sz="1000" dirty="0" smtClean="0"/>
          </a:p>
          <a:p>
            <a:r>
              <a:rPr lang="en-US" sz="800" dirty="0"/>
              <a:t> </a:t>
            </a:r>
            <a:r>
              <a:rPr lang="en-US" sz="800" dirty="0" smtClean="0"/>
              <a:t>                                   1. create new account</a:t>
            </a:r>
            <a:r>
              <a:rPr lang="en-US" dirty="0" smtClean="0"/>
              <a:t>		        </a:t>
            </a:r>
          </a:p>
          <a:p>
            <a:endParaRPr lang="en-US" sz="800" dirty="0">
              <a:latin typeface="Times New Roman" panose="02020603050405020304" pitchFamily="18" charset="0"/>
              <a:cs typeface="Times New Roman" panose="02020603050405020304" pitchFamily="18" charset="0"/>
            </a:endParaRPr>
          </a:p>
          <a:p>
            <a:r>
              <a:rPr lang="en-US" sz="800" dirty="0" smtClean="0">
                <a:latin typeface="Times New Roman" panose="02020603050405020304" pitchFamily="18" charset="0"/>
                <a:cs typeface="Times New Roman" panose="02020603050405020304" pitchFamily="18" charset="0"/>
              </a:rPr>
              <a:t>		             2. accept user’s</a:t>
            </a:r>
          </a:p>
          <a:p>
            <a:r>
              <a:rPr lang="en-US" sz="800" dirty="0">
                <a:latin typeface="Times New Roman" panose="02020603050405020304" pitchFamily="18" charset="0"/>
                <a:cs typeface="Times New Roman" panose="02020603050405020304" pitchFamily="18" charset="0"/>
              </a:rPr>
              <a:t> </a:t>
            </a:r>
            <a:r>
              <a:rPr lang="en-US" sz="800" dirty="0" smtClean="0">
                <a:latin typeface="Times New Roman" panose="02020603050405020304" pitchFamily="18" charset="0"/>
                <a:cs typeface="Times New Roman" panose="02020603050405020304" pitchFamily="18" charset="0"/>
              </a:rPr>
              <a:t>                              </a:t>
            </a:r>
            <a:r>
              <a:rPr lang="en-US" sz="800" dirty="0" smtClean="0"/>
              <a:t>3. </a:t>
            </a:r>
            <a:r>
              <a:rPr lang="en-US" sz="800" dirty="0" smtClean="0">
                <a:latin typeface="Times New Roman" panose="02020603050405020304" pitchFamily="18" charset="0"/>
                <a:cs typeface="Times New Roman" panose="02020603050405020304" pitchFamily="18" charset="0"/>
              </a:rPr>
              <a:t>Once logged in, store            account request</a:t>
            </a:r>
          </a:p>
          <a:p>
            <a:r>
              <a:rPr lang="en-US" sz="800" dirty="0" smtClean="0">
                <a:latin typeface="Times New Roman" panose="02020603050405020304" pitchFamily="18" charset="0"/>
                <a:cs typeface="Times New Roman" panose="02020603050405020304" pitchFamily="18" charset="0"/>
              </a:rPr>
              <a:t>                                   or request</a:t>
            </a:r>
            <a:r>
              <a:rPr lang="en-US" sz="800" dirty="0" smtClean="0"/>
              <a:t> information </a:t>
            </a:r>
            <a:r>
              <a:rPr lang="en-US" sz="800" dirty="0" smtClean="0">
                <a:latin typeface="Times New Roman" panose="02020603050405020304" pitchFamily="18" charset="0"/>
                <a:cs typeface="Times New Roman" panose="02020603050405020304" pitchFamily="18" charset="0"/>
              </a:rPr>
              <a:t>	</a:t>
            </a:r>
            <a:endParaRPr lang="en-US" dirty="0" smtClean="0"/>
          </a:p>
          <a:p>
            <a:endParaRPr lang="en-US" dirty="0" smtClean="0"/>
          </a:p>
          <a:p>
            <a:r>
              <a:rPr lang="en-US" sz="800" dirty="0"/>
              <a:t> </a:t>
            </a:r>
            <a:r>
              <a:rPr lang="en-US" sz="800" dirty="0" smtClean="0"/>
              <a:t>                      3. Retried the updated</a:t>
            </a:r>
          </a:p>
          <a:p>
            <a:r>
              <a:rPr lang="en-US" sz="800" dirty="0" smtClean="0"/>
              <a:t>                           information and send</a:t>
            </a:r>
          </a:p>
          <a:p>
            <a:r>
              <a:rPr lang="en-US" sz="800" dirty="0" smtClean="0"/>
              <a:t>                           back.</a:t>
            </a:r>
          </a:p>
          <a:p>
            <a:pPr algn="ctr"/>
            <a:endParaRPr lang="en-US" sz="800" dirty="0" smtClean="0"/>
          </a:p>
          <a:p>
            <a:pPr algn="ctr"/>
            <a:r>
              <a:rPr lang="en-US" sz="800" b="1" dirty="0" smtClean="0"/>
              <a:t>Figure 3. </a:t>
            </a:r>
            <a:r>
              <a:rPr lang="en-US" sz="800" dirty="0" smtClean="0"/>
              <a:t>Structure of Rent-A-Dog </a:t>
            </a:r>
          </a:p>
          <a:p>
            <a:endParaRPr lang="en-US" sz="800" dirty="0" smtClean="0"/>
          </a:p>
          <a:p>
            <a:endParaRPr lang="en-US" sz="800" dirty="0"/>
          </a:p>
          <a:p>
            <a:endParaRPr lang="en-US" sz="800" dirty="0"/>
          </a:p>
          <a:p>
            <a:r>
              <a:rPr lang="en-US" sz="800" dirty="0" smtClean="0">
                <a:latin typeface="Times New Roman" panose="02020603050405020304" pitchFamily="18" charset="0"/>
                <a:cs typeface="Times New Roman" panose="02020603050405020304" pitchFamily="18" charset="0"/>
              </a:rPr>
              <a:t>As described from </a:t>
            </a:r>
            <a:r>
              <a:rPr lang="en-US" sz="800" b="1" dirty="0" smtClean="0">
                <a:latin typeface="Times New Roman" panose="02020603050405020304" pitchFamily="18" charset="0"/>
                <a:cs typeface="Times New Roman" panose="02020603050405020304" pitchFamily="18" charset="0"/>
              </a:rPr>
              <a:t>Figure 3</a:t>
            </a:r>
            <a:r>
              <a:rPr lang="en-US" sz="800" dirty="0" smtClean="0">
                <a:latin typeface="Times New Roman" panose="02020603050405020304" pitchFamily="18" charset="0"/>
                <a:cs typeface="Times New Roman" panose="02020603050405020304" pitchFamily="18" charset="0"/>
              </a:rPr>
              <a:t>, the user is first needed to create an account via email and be approved by the administrator of Rent-A-Dog. Once, the user has had approval of their account, then they are able to log in to the mobile application. As they interact with the Android device, the back-end database is constantly in communication with the front-end written in Java and XML. Some of the interactions between these actions are as follows:</a:t>
            </a:r>
          </a:p>
          <a:p>
            <a:endParaRPr lang="en-US" sz="800" dirty="0" smtClean="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800" dirty="0" smtClean="0">
                <a:latin typeface="Times New Roman" panose="02020603050405020304" pitchFamily="18" charset="0"/>
                <a:cs typeface="Times New Roman" panose="02020603050405020304" pitchFamily="18" charset="0"/>
              </a:rPr>
              <a:t>Main activity page that allows user to search a dog by the type of bread, age, and/or location.</a:t>
            </a:r>
          </a:p>
          <a:p>
            <a:pPr marL="171450" indent="-171450">
              <a:buFont typeface="Arial" panose="020B0604020202020204" pitchFamily="34" charset="0"/>
              <a:buChar char="•"/>
            </a:pPr>
            <a:r>
              <a:rPr lang="en-US" sz="800" dirty="0" smtClean="0">
                <a:latin typeface="Times New Roman" panose="02020603050405020304" pitchFamily="18" charset="0"/>
                <a:cs typeface="Times New Roman" panose="02020603050405020304" pitchFamily="18" charset="0"/>
              </a:rPr>
              <a:t>Another activity page that allows the user to edit their information. </a:t>
            </a:r>
          </a:p>
          <a:p>
            <a:pPr marL="171450" indent="-171450">
              <a:buFont typeface="Arial" panose="020B0604020202020204" pitchFamily="34" charset="0"/>
              <a:buChar char="•"/>
            </a:pPr>
            <a:r>
              <a:rPr lang="en-US" sz="800" dirty="0" smtClean="0">
                <a:latin typeface="Times New Roman" panose="02020603050405020304" pitchFamily="18" charset="0"/>
                <a:cs typeface="Times New Roman" panose="02020603050405020304" pitchFamily="18" charset="0"/>
              </a:rPr>
              <a:t>An activity page for users to add friends, which allows for users to add their friends for communication. </a:t>
            </a:r>
          </a:p>
          <a:p>
            <a:pPr marL="171450" indent="-171450">
              <a:buFont typeface="Arial" panose="020B0604020202020204" pitchFamily="34" charset="0"/>
              <a:buChar char="•"/>
            </a:pPr>
            <a:endParaRPr lang="en-US" sz="8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US" sz="800" dirty="0" smtClean="0">
              <a:latin typeface="Times New Roman" panose="02020603050405020304" pitchFamily="18" charset="0"/>
              <a:cs typeface="Times New Roman" panose="02020603050405020304" pitchFamily="18" charset="0"/>
            </a:endParaRPr>
          </a:p>
          <a:p>
            <a:endParaRPr lang="en-US" sz="8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2860155" y="1392403"/>
            <a:ext cx="3096172" cy="508447"/>
          </a:xfrm>
          <a:prstGeom prst="rect">
            <a:avLst/>
          </a:prstGeom>
          <a:solidFill>
            <a:schemeClr val="accent6">
              <a:lumMod val="75000"/>
            </a:schemeClr>
          </a:solidFill>
        </p:spPr>
        <p:txBody>
          <a:bodyPr wrap="square" rtlCol="0">
            <a:spAutoFit/>
          </a:bodyPr>
          <a:lstStyle/>
          <a:p>
            <a:endParaRPr lang="en-US" dirty="0"/>
          </a:p>
        </p:txBody>
      </p:sp>
      <p:sp>
        <p:nvSpPr>
          <p:cNvPr id="12" name="TextBox 11"/>
          <p:cNvSpPr txBox="1"/>
          <p:nvPr/>
        </p:nvSpPr>
        <p:spPr>
          <a:xfrm>
            <a:off x="-4" y="4509108"/>
            <a:ext cx="2732111" cy="407324"/>
          </a:xfrm>
          <a:prstGeom prst="rect">
            <a:avLst/>
          </a:prstGeom>
          <a:solidFill>
            <a:schemeClr val="accent6">
              <a:lumMod val="75000"/>
            </a:schemeClr>
          </a:solidFill>
        </p:spPr>
        <p:txBody>
          <a:bodyPr wrap="square" rtlCol="0">
            <a:spAutoFit/>
          </a:bodyPr>
          <a:lstStyle/>
          <a:p>
            <a:endParaRPr lang="en-US" dirty="0"/>
          </a:p>
        </p:txBody>
      </p:sp>
      <p:sp>
        <p:nvSpPr>
          <p:cNvPr id="9" name="TextBox 8"/>
          <p:cNvSpPr txBox="1"/>
          <p:nvPr/>
        </p:nvSpPr>
        <p:spPr>
          <a:xfrm>
            <a:off x="-4" y="1392403"/>
            <a:ext cx="2732115" cy="399011"/>
          </a:xfrm>
          <a:prstGeom prst="rect">
            <a:avLst/>
          </a:prstGeom>
          <a:solidFill>
            <a:schemeClr val="accent6">
              <a:lumMod val="75000"/>
            </a:schemeClr>
          </a:solidFill>
        </p:spPr>
        <p:txBody>
          <a:bodyPr wrap="square" rtlCol="0">
            <a:spAutoFit/>
          </a:bodyPr>
          <a:lstStyle/>
          <a:p>
            <a:endParaRPr lang="en-US" dirty="0"/>
          </a:p>
        </p:txBody>
      </p:sp>
      <p:sp>
        <p:nvSpPr>
          <p:cNvPr id="2" name="Title 1"/>
          <p:cNvSpPr>
            <a:spLocks noGrp="1"/>
          </p:cNvSpPr>
          <p:nvPr>
            <p:ph type="ctrTitle"/>
          </p:nvPr>
        </p:nvSpPr>
        <p:spPr>
          <a:xfrm>
            <a:off x="-1" y="0"/>
            <a:ext cx="12192000" cy="1206093"/>
          </a:xfrm>
          <a:solidFill>
            <a:schemeClr val="accent6">
              <a:lumMod val="75000"/>
            </a:schemeClr>
          </a:solidFill>
        </p:spPr>
        <p:txBody>
          <a:bodyPr anchor="t">
            <a:normAutofit/>
          </a:bodyPr>
          <a:lstStyle/>
          <a:p>
            <a:r>
              <a:rPr lang="en-US" b="1" dirty="0" smtClean="0">
                <a:solidFill>
                  <a:schemeClr val="bg1"/>
                </a:solidFill>
                <a:latin typeface="Freestyle Script" panose="030804020302050B0404" pitchFamily="66" charset="0"/>
              </a:rPr>
              <a:t>Rent A Dog!</a:t>
            </a:r>
            <a:endParaRPr lang="en-US" b="1" dirty="0">
              <a:solidFill>
                <a:schemeClr val="bg1"/>
              </a:solidFill>
              <a:latin typeface="Freestyle Script" panose="030804020302050B0404" pitchFamily="66" charset="0"/>
            </a:endParaRPr>
          </a:p>
        </p:txBody>
      </p:sp>
      <p:sp>
        <p:nvSpPr>
          <p:cNvPr id="3" name="Subtitle 2"/>
          <p:cNvSpPr>
            <a:spLocks noGrp="1"/>
          </p:cNvSpPr>
          <p:nvPr>
            <p:ph type="subTitle" idx="1"/>
          </p:nvPr>
        </p:nvSpPr>
        <p:spPr>
          <a:xfrm>
            <a:off x="-4" y="1392403"/>
            <a:ext cx="2732115" cy="3096470"/>
          </a:xfrm>
          <a:ln>
            <a:solidFill>
              <a:schemeClr val="bg1"/>
            </a:solidFill>
          </a:ln>
        </p:spPr>
        <p:txBody>
          <a:bodyPr>
            <a:normAutofit/>
          </a:bodyPr>
          <a:lstStyle/>
          <a:p>
            <a:pPr algn="l"/>
            <a:r>
              <a:rPr lang="en-US" sz="1800" dirty="0" smtClean="0">
                <a:solidFill>
                  <a:schemeClr val="bg1"/>
                </a:solidFill>
                <a:latin typeface="Times New Roman" panose="02020603050405020304" pitchFamily="18" charset="0"/>
                <a:cs typeface="Times New Roman" panose="02020603050405020304" pitchFamily="18" charset="0"/>
              </a:rPr>
              <a:t>I</a:t>
            </a:r>
            <a:r>
              <a:rPr lang="en-US" sz="1800" b="1" dirty="0" smtClean="0">
                <a:solidFill>
                  <a:schemeClr val="bg1"/>
                </a:solidFill>
                <a:latin typeface="Times New Roman" panose="02020603050405020304" pitchFamily="18" charset="0"/>
                <a:cs typeface="Times New Roman" panose="02020603050405020304" pitchFamily="18" charset="0"/>
              </a:rPr>
              <a:t>ntroduction</a:t>
            </a:r>
          </a:p>
          <a:p>
            <a:pPr algn="l"/>
            <a:r>
              <a:rPr lang="en-US" sz="800" dirty="0" smtClean="0">
                <a:latin typeface="Times New Roman" panose="02020603050405020304" pitchFamily="18" charset="0"/>
                <a:cs typeface="Times New Roman" panose="02020603050405020304" pitchFamily="18" charset="0"/>
              </a:rPr>
              <a:t>As students, employees, siblings, parents, supervisors, and more, we have always been occupied to enjoy in the simple things in life. We don’t have time to own dogs because of the amount of responsibility. However, with Rent-A-Dog, this Android Mobile application, easily allows you to rent out dogs based on your availabilities. </a:t>
            </a:r>
          </a:p>
          <a:p>
            <a:pPr algn="l">
              <a:spcBef>
                <a:spcPts val="400"/>
              </a:spcBef>
            </a:pPr>
            <a:r>
              <a:rPr lang="en-US" sz="800" dirty="0">
                <a:latin typeface="Times New Roman" panose="02020603050405020304" pitchFamily="18" charset="0"/>
                <a:cs typeface="Times New Roman" panose="02020603050405020304" pitchFamily="18" charset="0"/>
              </a:rPr>
              <a:t> </a:t>
            </a:r>
            <a:r>
              <a:rPr lang="en-US" sz="800" dirty="0" smtClean="0">
                <a:latin typeface="Times New Roman" panose="02020603050405020304" pitchFamily="18" charset="0"/>
                <a:cs typeface="Times New Roman" panose="02020603050405020304" pitchFamily="18" charset="0"/>
              </a:rPr>
              <a:t>    With the use of Android Studio, we are able to create the application, </a:t>
            </a:r>
            <a:r>
              <a:rPr lang="en-US" sz="800" b="1" dirty="0" smtClean="0">
                <a:latin typeface="Times New Roman" panose="02020603050405020304" pitchFamily="18" charset="0"/>
                <a:cs typeface="Times New Roman" panose="02020603050405020304" pitchFamily="18" charset="0"/>
              </a:rPr>
              <a:t>Figure 1</a:t>
            </a:r>
            <a:r>
              <a:rPr lang="en-US" sz="800" dirty="0" smtClean="0">
                <a:latin typeface="Times New Roman" panose="02020603050405020304" pitchFamily="18" charset="0"/>
                <a:cs typeface="Times New Roman" panose="02020603050405020304" pitchFamily="18" charset="0"/>
              </a:rPr>
              <a:t>,</a:t>
            </a:r>
            <a:r>
              <a:rPr lang="en-US" sz="800" dirty="0">
                <a:latin typeface="Times New Roman" panose="02020603050405020304" pitchFamily="18" charset="0"/>
                <a:cs typeface="Times New Roman" panose="02020603050405020304" pitchFamily="18" charset="0"/>
              </a:rPr>
              <a:t> </a:t>
            </a:r>
            <a:r>
              <a:rPr lang="en-US" sz="800" dirty="0" smtClean="0">
                <a:latin typeface="Times New Roman" panose="02020603050405020304" pitchFamily="18" charset="0"/>
                <a:cs typeface="Times New Roman" panose="02020603050405020304" pitchFamily="18" charset="0"/>
              </a:rPr>
              <a:t>where people can create an account, search up dogs to rent, and rent them out based on the person’s availability.</a:t>
            </a:r>
          </a:p>
          <a:p>
            <a:pPr algn="l">
              <a:spcBef>
                <a:spcPts val="400"/>
              </a:spcBef>
            </a:pPr>
            <a:r>
              <a:rPr lang="en-US" sz="800" dirty="0">
                <a:latin typeface="Times New Roman" panose="02020603050405020304" pitchFamily="18" charset="0"/>
                <a:cs typeface="Times New Roman" panose="02020603050405020304" pitchFamily="18" charset="0"/>
              </a:rPr>
              <a:t>	</a:t>
            </a:r>
            <a:endParaRPr lang="en-US" sz="800" dirty="0" smtClean="0">
              <a:latin typeface="Times New Roman" panose="02020603050405020304" pitchFamily="18" charset="0"/>
              <a:cs typeface="Times New Roman" panose="02020603050405020304" pitchFamily="18" charset="0"/>
            </a:endParaRPr>
          </a:p>
          <a:p>
            <a:pPr algn="l">
              <a:spcBef>
                <a:spcPts val="400"/>
              </a:spcBef>
            </a:pPr>
            <a:endParaRPr lang="en-US" sz="800" b="1" dirty="0">
              <a:latin typeface="Times New Roman" panose="02020603050405020304" pitchFamily="18" charset="0"/>
              <a:cs typeface="Times New Roman" panose="02020603050405020304" pitchFamily="18" charset="0"/>
            </a:endParaRPr>
          </a:p>
          <a:p>
            <a:pPr algn="l">
              <a:spcBef>
                <a:spcPts val="400"/>
              </a:spcBef>
            </a:pPr>
            <a:endParaRPr lang="en-US" sz="800" b="1" dirty="0" smtClean="0">
              <a:latin typeface="Times New Roman" panose="02020603050405020304" pitchFamily="18" charset="0"/>
              <a:cs typeface="Times New Roman" panose="02020603050405020304" pitchFamily="18" charset="0"/>
            </a:endParaRPr>
          </a:p>
          <a:p>
            <a:pPr algn="l">
              <a:spcBef>
                <a:spcPts val="400"/>
              </a:spcBef>
            </a:pPr>
            <a:endParaRPr lang="en-US" sz="800" b="1" dirty="0">
              <a:latin typeface="Times New Roman" panose="02020603050405020304" pitchFamily="18" charset="0"/>
              <a:cs typeface="Times New Roman" panose="02020603050405020304" pitchFamily="18" charset="0"/>
            </a:endParaRPr>
          </a:p>
          <a:p>
            <a:pPr algn="l">
              <a:spcBef>
                <a:spcPts val="400"/>
              </a:spcBef>
            </a:pPr>
            <a:endParaRPr lang="en-US" sz="800" b="1" dirty="0" smtClean="0">
              <a:latin typeface="Times New Roman" panose="02020603050405020304" pitchFamily="18" charset="0"/>
              <a:cs typeface="Times New Roman" panose="02020603050405020304" pitchFamily="18" charset="0"/>
            </a:endParaRPr>
          </a:p>
          <a:p>
            <a:pPr>
              <a:spcBef>
                <a:spcPts val="400"/>
              </a:spcBef>
            </a:pPr>
            <a:r>
              <a:rPr lang="en-US" sz="800" b="1" dirty="0" smtClean="0">
                <a:latin typeface="Times New Roman" panose="02020603050405020304" pitchFamily="18" charset="0"/>
                <a:cs typeface="Times New Roman" panose="02020603050405020304" pitchFamily="18" charset="0"/>
              </a:rPr>
              <a:t>Figure 1. </a:t>
            </a:r>
            <a:r>
              <a:rPr lang="en-US" sz="800" dirty="0" smtClean="0">
                <a:latin typeface="Times New Roman" panose="02020603050405020304" pitchFamily="18" charset="0"/>
                <a:cs typeface="Times New Roman" panose="02020603050405020304" pitchFamily="18" charset="0"/>
              </a:rPr>
              <a:t>Using Android Studio for Rent-A-Dog</a:t>
            </a:r>
          </a:p>
          <a:p>
            <a:pPr algn="l">
              <a:spcBef>
                <a:spcPts val="400"/>
              </a:spcBef>
            </a:pPr>
            <a:r>
              <a:rPr lang="en-US" sz="800" dirty="0" smtClean="0">
                <a:latin typeface="Times New Roman" panose="02020603050405020304" pitchFamily="18" charset="0"/>
                <a:cs typeface="Times New Roman" panose="02020603050405020304" pitchFamily="18" charset="0"/>
              </a:rPr>
              <a:t>     Thus, not only does </a:t>
            </a:r>
            <a:r>
              <a:rPr lang="en-US" sz="800" dirty="0" smtClean="0">
                <a:latin typeface="Times New Roman" panose="02020603050405020304" pitchFamily="18" charset="0"/>
                <a:cs typeface="Times New Roman" panose="02020603050405020304" pitchFamily="18" charset="0"/>
              </a:rPr>
              <a:t>this mobile application help benefit mobile developers, the community, but as well, many stray dogs. </a:t>
            </a:r>
            <a:r>
              <a:rPr lang="en-US" sz="800" dirty="0" smtClean="0">
                <a:latin typeface="Times New Roman" panose="02020603050405020304" pitchFamily="18" charset="0"/>
                <a:cs typeface="Times New Roman" panose="02020603050405020304" pitchFamily="18" charset="0"/>
              </a:rPr>
              <a:t>Rent-A-Dog provides a safe and efficiently environment for users to rent a dog. </a:t>
            </a:r>
            <a:endParaRPr lang="en-US" sz="800" dirty="0" smtClean="0">
              <a:latin typeface="Times New Roman" panose="02020603050405020304" pitchFamily="18" charset="0"/>
              <a:cs typeface="Times New Roman" panose="02020603050405020304" pitchFamily="18" charset="0"/>
            </a:endParaRPr>
          </a:p>
        </p:txBody>
      </p:sp>
      <p:sp>
        <p:nvSpPr>
          <p:cNvPr id="7" name="TextBox 6"/>
          <p:cNvSpPr txBox="1"/>
          <p:nvPr/>
        </p:nvSpPr>
        <p:spPr>
          <a:xfrm>
            <a:off x="4587561" y="572529"/>
            <a:ext cx="3016876" cy="83099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dirty="0">
                <a:solidFill>
                  <a:schemeClr val="bg1"/>
                </a:solidFill>
              </a:rPr>
              <a:t>	</a:t>
            </a:r>
            <a:r>
              <a:rPr lang="en-US" sz="1200" b="1" dirty="0" smtClean="0">
                <a:solidFill>
                  <a:schemeClr val="tx1"/>
                </a:solidFill>
              </a:rPr>
              <a:t>Armando Silva</a:t>
            </a:r>
          </a:p>
          <a:p>
            <a:pPr algn="ctr"/>
            <a:r>
              <a:rPr lang="en-US" sz="1200" dirty="0" smtClean="0">
                <a:solidFill>
                  <a:schemeClr val="tx1"/>
                </a:solidFill>
              </a:rPr>
              <a:t>University of California Santa Cruz</a:t>
            </a:r>
            <a:endParaRPr lang="en-US" sz="1200" dirty="0">
              <a:solidFill>
                <a:schemeClr val="tx1"/>
              </a:solidFill>
            </a:endParaRPr>
          </a:p>
          <a:p>
            <a:endParaRPr lang="en-US" dirty="0"/>
          </a:p>
        </p:txBody>
      </p:sp>
      <p:sp>
        <p:nvSpPr>
          <p:cNvPr id="11" name="TextBox 10"/>
          <p:cNvSpPr txBox="1"/>
          <p:nvPr/>
        </p:nvSpPr>
        <p:spPr>
          <a:xfrm>
            <a:off x="-5" y="4510184"/>
            <a:ext cx="2732111" cy="2323713"/>
          </a:xfrm>
          <a:prstGeom prst="rect">
            <a:avLst/>
          </a:prstGeom>
          <a:noFill/>
          <a:ln>
            <a:solidFill>
              <a:schemeClr val="bg1"/>
            </a:solidFill>
          </a:ln>
        </p:spPr>
        <p:txBody>
          <a:bodyPr wrap="square" rtlCol="0">
            <a:spAutoFit/>
          </a:bodyPr>
          <a:lstStyle/>
          <a:p>
            <a:r>
              <a:rPr lang="en-US" b="1" dirty="0" smtClean="0">
                <a:solidFill>
                  <a:schemeClr val="bg1"/>
                </a:solidFill>
                <a:latin typeface="Times New Roman" panose="02020603050405020304" pitchFamily="18" charset="0"/>
                <a:cs typeface="Times New Roman" panose="02020603050405020304" pitchFamily="18" charset="0"/>
              </a:rPr>
              <a:t>Objective</a:t>
            </a:r>
          </a:p>
          <a:p>
            <a:endParaRPr lang="en-US" sz="800" dirty="0" smtClean="0">
              <a:latin typeface="Times New Roman" panose="02020603050405020304" pitchFamily="18" charset="0"/>
              <a:cs typeface="Times New Roman" panose="02020603050405020304" pitchFamily="18" charset="0"/>
            </a:endParaRPr>
          </a:p>
          <a:p>
            <a:r>
              <a:rPr lang="en-US" sz="800" dirty="0" smtClean="0">
                <a:latin typeface="Times New Roman" panose="02020603050405020304" pitchFamily="18" charset="0"/>
                <a:cs typeface="Times New Roman" panose="02020603050405020304" pitchFamily="18" charset="0"/>
              </a:rPr>
              <a:t>The goal is to build and design an Android mobile application in order to obtain a system that allows people to rent out dogs. </a:t>
            </a:r>
          </a:p>
          <a:p>
            <a:endParaRPr lang="en-US" sz="1050" dirty="0" smtClean="0">
              <a:latin typeface="Times New Roman" panose="02020603050405020304" pitchFamily="18" charset="0"/>
              <a:cs typeface="Times New Roman" panose="02020603050405020304" pitchFamily="18" charset="0"/>
            </a:endParaRPr>
          </a:p>
          <a:p>
            <a:endParaRPr lang="en-US" sz="1050" dirty="0" smtClean="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a:p>
            <a:pPr algn="ctr"/>
            <a:r>
              <a:rPr lang="en-US" sz="800" b="1" dirty="0" smtClean="0">
                <a:latin typeface="Times New Roman" panose="02020603050405020304" pitchFamily="18" charset="0"/>
                <a:cs typeface="Times New Roman" panose="02020603050405020304" pitchFamily="18" charset="0"/>
              </a:rPr>
              <a:t>Figure 2</a:t>
            </a:r>
            <a:r>
              <a:rPr lang="en-US" sz="800" dirty="0" smtClean="0">
                <a:latin typeface="Times New Roman" panose="02020603050405020304" pitchFamily="18" charset="0"/>
                <a:cs typeface="Times New Roman" panose="02020603050405020304" pitchFamily="18" charset="0"/>
              </a:rPr>
              <a:t>. Android Mobile Device logo</a:t>
            </a:r>
          </a:p>
          <a:p>
            <a:pPr algn="ctr"/>
            <a:endParaRPr lang="en-US" sz="800" dirty="0" smtClean="0">
              <a:latin typeface="Times New Roman" panose="02020603050405020304" pitchFamily="18" charset="0"/>
              <a:cs typeface="Times New Roman" panose="02020603050405020304" pitchFamily="18" charset="0"/>
            </a:endParaRPr>
          </a:p>
          <a:p>
            <a:r>
              <a:rPr lang="en-US" sz="800" dirty="0" smtClean="0">
                <a:latin typeface="Times New Roman" panose="02020603050405020304" pitchFamily="18" charset="0"/>
                <a:cs typeface="Times New Roman" panose="02020603050405020304" pitchFamily="18" charset="0"/>
              </a:rPr>
              <a:t>Thus, the Rent-A-Dog application will be downloadable on  the Google play store. Here, users with Android devices, such as one with the logo of </a:t>
            </a:r>
            <a:r>
              <a:rPr lang="en-US" sz="800" b="1" dirty="0" smtClean="0">
                <a:latin typeface="Times New Roman" panose="02020603050405020304" pitchFamily="18" charset="0"/>
                <a:cs typeface="Times New Roman" panose="02020603050405020304" pitchFamily="18" charset="0"/>
              </a:rPr>
              <a:t>Figure 2</a:t>
            </a:r>
            <a:r>
              <a:rPr lang="en-US" sz="800" dirty="0" smtClean="0">
                <a:latin typeface="Times New Roman" panose="02020603050405020304" pitchFamily="18" charset="0"/>
                <a:cs typeface="Times New Roman" panose="02020603050405020304" pitchFamily="18" charset="0"/>
              </a:rPr>
              <a:t>, can access the application.  </a:t>
            </a:r>
            <a:endParaRPr lang="en-US" sz="800" dirty="0">
              <a:latin typeface="Times New Roman" panose="02020603050405020304" pitchFamily="18" charset="0"/>
              <a:cs typeface="Times New Roman" panose="02020603050405020304" pitchFamily="18" charset="0"/>
            </a:endParaRPr>
          </a:p>
          <a:p>
            <a:endParaRPr lang="en-US" sz="1050" dirty="0" smtClean="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2866065" y="1396274"/>
            <a:ext cx="3096172" cy="5986254"/>
          </a:xfrm>
          <a:prstGeom prst="rect">
            <a:avLst/>
          </a:prstGeom>
          <a:noFill/>
          <a:ln>
            <a:solidFill>
              <a:schemeClr val="bg1"/>
            </a:solidFill>
          </a:ln>
        </p:spPr>
        <p:txBody>
          <a:bodyPr wrap="square" rtlCol="0">
            <a:spAutoFit/>
          </a:bodyPr>
          <a:lstStyle/>
          <a:p>
            <a:r>
              <a:rPr lang="en-US" b="1" dirty="0" smtClean="0">
                <a:solidFill>
                  <a:schemeClr val="bg1"/>
                </a:solidFill>
                <a:latin typeface="Times New Roman" panose="02020603050405020304" pitchFamily="18" charset="0"/>
                <a:cs typeface="Times New Roman" panose="02020603050405020304" pitchFamily="18" charset="0"/>
              </a:rPr>
              <a:t>Materials and Methods</a:t>
            </a:r>
          </a:p>
          <a:p>
            <a:endParaRPr lang="en-US" sz="900" dirty="0" smtClean="0">
              <a:latin typeface="Times New Roman" panose="02020603050405020304" pitchFamily="18" charset="0"/>
              <a:cs typeface="Times New Roman" panose="02020603050405020304" pitchFamily="18" charset="0"/>
            </a:endParaRPr>
          </a:p>
          <a:p>
            <a:endParaRPr lang="en-US" sz="800" dirty="0">
              <a:latin typeface="Times New Roman" panose="02020603050405020304" pitchFamily="18" charset="0"/>
              <a:cs typeface="Times New Roman" panose="02020603050405020304" pitchFamily="18" charset="0"/>
            </a:endParaRPr>
          </a:p>
          <a:p>
            <a:r>
              <a:rPr lang="en-US" sz="1000" b="1" dirty="0" smtClean="0">
                <a:latin typeface="Times New Roman" panose="02020603050405020304" pitchFamily="18" charset="0"/>
                <a:cs typeface="Times New Roman" panose="02020603050405020304" pitchFamily="18" charset="0"/>
              </a:rPr>
              <a:t>Android Studio: Graphical User Interface</a:t>
            </a:r>
            <a:endParaRPr lang="en-US" sz="1000" b="1" dirty="0">
              <a:latin typeface="Times New Roman" panose="02020603050405020304" pitchFamily="18" charset="0"/>
              <a:cs typeface="Times New Roman" panose="02020603050405020304" pitchFamily="18" charset="0"/>
            </a:endParaRPr>
          </a:p>
          <a:p>
            <a:r>
              <a:rPr lang="en-US" sz="800" dirty="0" smtClean="0">
                <a:latin typeface="Times New Roman" panose="02020603050405020304" pitchFamily="18" charset="0"/>
                <a:cs typeface="Times New Roman" panose="02020603050405020304" pitchFamily="18" charset="0"/>
              </a:rPr>
              <a:t>In order to create the mobile application, I used Android Studio IDE; which consisted programming languages written in Java, XML, and SQLite. Through these </a:t>
            </a:r>
            <a:r>
              <a:rPr lang="en-US" sz="800" dirty="0">
                <a:latin typeface="Times New Roman" panose="02020603050405020304" pitchFamily="18" charset="0"/>
                <a:cs typeface="Times New Roman" panose="02020603050405020304" pitchFamily="18" charset="0"/>
              </a:rPr>
              <a:t>programming languages, </a:t>
            </a:r>
            <a:r>
              <a:rPr lang="en-US" sz="800" dirty="0" smtClean="0">
                <a:latin typeface="Times New Roman" panose="02020603050405020304" pitchFamily="18" charset="0"/>
                <a:cs typeface="Times New Roman" panose="02020603050405020304" pitchFamily="18" charset="0"/>
              </a:rPr>
              <a:t>the mobile application </a:t>
            </a:r>
            <a:r>
              <a:rPr lang="en-US" sz="800" dirty="0">
                <a:latin typeface="Times New Roman" panose="02020603050405020304" pitchFamily="18" charset="0"/>
                <a:cs typeface="Times New Roman" panose="02020603050405020304" pitchFamily="18" charset="0"/>
              </a:rPr>
              <a:t>can </a:t>
            </a:r>
            <a:r>
              <a:rPr lang="en-US" sz="800" dirty="0" smtClean="0">
                <a:latin typeface="Times New Roman" panose="02020603050405020304" pitchFamily="18" charset="0"/>
                <a:cs typeface="Times New Roman" panose="02020603050405020304" pitchFamily="18" charset="0"/>
              </a:rPr>
              <a:t>be developed; </a:t>
            </a:r>
            <a:r>
              <a:rPr lang="en-US" sz="800" dirty="0">
                <a:latin typeface="Times New Roman" panose="02020603050405020304" pitchFamily="18" charset="0"/>
                <a:cs typeface="Times New Roman" panose="02020603050405020304" pitchFamily="18" charset="0"/>
              </a:rPr>
              <a:t>however, there are more underlying structures that allows for the development </a:t>
            </a:r>
            <a:r>
              <a:rPr lang="en-US" sz="800" dirty="0" smtClean="0">
                <a:latin typeface="Times New Roman" panose="02020603050405020304" pitchFamily="18" charset="0"/>
                <a:cs typeface="Times New Roman" panose="02020603050405020304" pitchFamily="18" charset="0"/>
              </a:rPr>
              <a:t>to </a:t>
            </a:r>
            <a:r>
              <a:rPr lang="en-US" sz="800" dirty="0">
                <a:latin typeface="Times New Roman" panose="02020603050405020304" pitchFamily="18" charset="0"/>
                <a:cs typeface="Times New Roman" panose="02020603050405020304" pitchFamily="18" charset="0"/>
              </a:rPr>
              <a:t>be fully </a:t>
            </a:r>
            <a:r>
              <a:rPr lang="en-US" sz="800" dirty="0" smtClean="0">
                <a:latin typeface="Times New Roman" panose="02020603050405020304" pitchFamily="18" charset="0"/>
                <a:cs typeface="Times New Roman" panose="02020603050405020304" pitchFamily="18" charset="0"/>
              </a:rPr>
              <a:t>functional</a:t>
            </a:r>
            <a:r>
              <a:rPr lang="en-US" sz="800" dirty="0">
                <a:latin typeface="Times New Roman" panose="02020603050405020304" pitchFamily="18" charset="0"/>
                <a:cs typeface="Times New Roman" panose="02020603050405020304" pitchFamily="18" charset="0"/>
              </a:rPr>
              <a:t> </a:t>
            </a:r>
            <a:r>
              <a:rPr lang="en-US" sz="800" dirty="0" smtClean="0">
                <a:latin typeface="Times New Roman" panose="02020603050405020304" pitchFamily="18" charset="0"/>
                <a:cs typeface="Times New Roman" panose="02020603050405020304" pitchFamily="18" charset="0"/>
              </a:rPr>
              <a:t>to be further discussed. </a:t>
            </a:r>
          </a:p>
          <a:p>
            <a:endParaRPr lang="en-US" sz="800" dirty="0" smtClean="0">
              <a:latin typeface="Times New Roman" panose="02020603050405020304" pitchFamily="18" charset="0"/>
              <a:cs typeface="Times New Roman" panose="02020603050405020304" pitchFamily="18" charset="0"/>
            </a:endParaRPr>
          </a:p>
          <a:p>
            <a:endParaRPr lang="en-US" sz="800" dirty="0" smtClean="0">
              <a:latin typeface="Times New Roman" panose="02020603050405020304" pitchFamily="18" charset="0"/>
              <a:cs typeface="Times New Roman" panose="02020603050405020304" pitchFamily="18" charset="0"/>
            </a:endParaRPr>
          </a:p>
          <a:p>
            <a:r>
              <a:rPr lang="en-US" sz="1000" b="1" dirty="0" smtClean="0">
                <a:latin typeface="Times New Roman" panose="02020603050405020304" pitchFamily="18" charset="0"/>
                <a:cs typeface="Times New Roman" panose="02020603050405020304" pitchFamily="18" charset="0"/>
              </a:rPr>
              <a:t>Database: Data Storage</a:t>
            </a:r>
          </a:p>
          <a:p>
            <a:r>
              <a:rPr lang="en-US" sz="800" dirty="0" smtClean="0">
                <a:latin typeface="Times New Roman" panose="02020603050405020304" pitchFamily="18" charset="0"/>
                <a:cs typeface="Times New Roman" panose="02020603050405020304" pitchFamily="18" charset="0"/>
              </a:rPr>
              <a:t>One of the structures that must be taken to account when programming Rent-A-Dog is the stored information of not only the dog, but the user as well. In order to do so, I will use Firebase to interact with the back-end of the application. As well, by using Firebase database, it already has an user management system that enables an user authentication by email.  </a:t>
            </a:r>
            <a:endParaRPr lang="en-US" sz="1000" dirty="0"/>
          </a:p>
          <a:p>
            <a:endParaRPr lang="en-US" sz="1000" dirty="0" smtClean="0"/>
          </a:p>
          <a:p>
            <a:r>
              <a:rPr lang="en-US" sz="1000" b="1" dirty="0" smtClean="0">
                <a:latin typeface="Times New Roman" panose="02020603050405020304" pitchFamily="18" charset="0"/>
                <a:cs typeface="Times New Roman" panose="02020603050405020304" pitchFamily="18" charset="0"/>
              </a:rPr>
              <a:t>Enabling Global Positioning System</a:t>
            </a:r>
          </a:p>
          <a:p>
            <a:r>
              <a:rPr lang="en-US" sz="800" dirty="0" smtClean="0">
                <a:latin typeface="Times New Roman" panose="02020603050405020304" pitchFamily="18" charset="0"/>
                <a:cs typeface="Times New Roman" panose="02020603050405020304" pitchFamily="18" charset="0"/>
              </a:rPr>
              <a:t>An important aspect of renting out a dog is to search for them based on location of the Android device. Here, Android Studio provides the developer a library that allows for such a feature. Here in the Android Manifest XML file, one may enable Android permission. After that feature has been enabled, there are more functionalities that are programmed in Java that allows for settings on searching a location for the closest dog. </a:t>
            </a:r>
            <a:endParaRPr lang="en-US" sz="800" dirty="0" smtClean="0"/>
          </a:p>
          <a:p>
            <a:endParaRPr lang="en-US" sz="800" dirty="0"/>
          </a:p>
          <a:p>
            <a:endParaRPr lang="en-US" sz="800" dirty="0"/>
          </a:p>
          <a:p>
            <a:r>
              <a:rPr lang="en-US" sz="1000" b="1" dirty="0" smtClean="0">
                <a:latin typeface="Times New Roman" panose="02020603050405020304" pitchFamily="18" charset="0"/>
                <a:cs typeface="Times New Roman" panose="02020603050405020304" pitchFamily="18" charset="0"/>
              </a:rPr>
              <a:t>Data Structure: Dynamic Listing</a:t>
            </a:r>
          </a:p>
          <a:p>
            <a:r>
              <a:rPr lang="en-US" sz="800" dirty="0" smtClean="0">
                <a:latin typeface="Times New Roman" panose="02020603050405020304" pitchFamily="18" charset="0"/>
                <a:cs typeface="Times New Roman" panose="02020603050405020304" pitchFamily="18" charset="0"/>
              </a:rPr>
              <a:t>By using a MySQL database, it allows for easy and efficient search up of the dogs depending on the criteria. However, in order to display that, there is Java functionalities that handle the information and displays them on the XML style page. </a:t>
            </a:r>
          </a:p>
          <a:p>
            <a:endParaRPr lang="en-US" dirty="0"/>
          </a:p>
          <a:p>
            <a:endParaRPr lang="en-US" dirty="0"/>
          </a:p>
          <a:p>
            <a:endParaRPr lang="en-US" dirty="0" smtClean="0"/>
          </a:p>
          <a:p>
            <a:endParaRPr lang="en-US" dirty="0"/>
          </a:p>
        </p:txBody>
      </p:sp>
      <p:sp>
        <p:nvSpPr>
          <p:cNvPr id="15" name="TextBox 14"/>
          <p:cNvSpPr txBox="1"/>
          <p:nvPr/>
        </p:nvSpPr>
        <p:spPr>
          <a:xfrm>
            <a:off x="50974" y="6439710"/>
            <a:ext cx="12191999" cy="415498"/>
          </a:xfrm>
          <a:prstGeom prst="rect">
            <a:avLst/>
          </a:prstGeom>
          <a:noFill/>
        </p:spPr>
        <p:txBody>
          <a:bodyPr wrap="square" rtlCol="0">
            <a:spAutoFit/>
          </a:bodyPr>
          <a:lstStyle/>
          <a:p>
            <a:pPr algn="ctr"/>
            <a:r>
              <a:rPr lang="en-US" altLang="en-US" sz="1050" dirty="0">
                <a:solidFill>
                  <a:schemeClr val="accent6">
                    <a:lumMod val="50000"/>
                  </a:schemeClr>
                </a:solidFill>
              </a:rPr>
              <a:t>Research for this project was </a:t>
            </a:r>
            <a:r>
              <a:rPr lang="en-US" altLang="en-US" sz="1050" dirty="0" smtClean="0">
                <a:solidFill>
                  <a:schemeClr val="accent6">
                    <a:lumMod val="50000"/>
                  </a:schemeClr>
                </a:solidFill>
              </a:rPr>
              <a:t>influenced </a:t>
            </a:r>
            <a:r>
              <a:rPr lang="en-US" altLang="en-US" sz="1050" dirty="0">
                <a:solidFill>
                  <a:schemeClr val="accent6">
                    <a:lumMod val="50000"/>
                  </a:schemeClr>
                </a:solidFill>
              </a:rPr>
              <a:t>by a </a:t>
            </a:r>
            <a:r>
              <a:rPr lang="en-US" altLang="en-US" sz="1050" dirty="0" smtClean="0">
                <a:solidFill>
                  <a:schemeClr val="accent6">
                    <a:lumMod val="50000"/>
                  </a:schemeClr>
                </a:solidFill>
              </a:rPr>
              <a:t>mobile application course taken at </a:t>
            </a:r>
            <a:r>
              <a:rPr lang="en-US" altLang="en-US" sz="1050" dirty="0">
                <a:solidFill>
                  <a:schemeClr val="accent6">
                    <a:lumMod val="50000"/>
                  </a:schemeClr>
                </a:solidFill>
              </a:rPr>
              <a:t>the </a:t>
            </a:r>
            <a:r>
              <a:rPr lang="en-US" altLang="en-US" sz="1050" dirty="0" smtClean="0">
                <a:solidFill>
                  <a:schemeClr val="accent6">
                    <a:lumMod val="50000"/>
                  </a:schemeClr>
                </a:solidFill>
              </a:rPr>
              <a:t>University of California Santa Cruz, taught by Luca De Alfaro</a:t>
            </a:r>
          </a:p>
          <a:p>
            <a:pPr algn="ctr"/>
            <a:r>
              <a:rPr lang="en-US" altLang="en-US" sz="1050" dirty="0" smtClean="0">
                <a:solidFill>
                  <a:schemeClr val="accent6">
                    <a:lumMod val="50000"/>
                  </a:schemeClr>
                </a:solidFill>
              </a:rPr>
              <a:t>and a web application, “Rent-A-Cat”, developed by Armando Silva, Ben </a:t>
            </a:r>
            <a:r>
              <a:rPr lang="en-US" altLang="en-US" sz="1050" dirty="0" err="1" smtClean="0">
                <a:solidFill>
                  <a:schemeClr val="accent6">
                    <a:lumMod val="50000"/>
                  </a:schemeClr>
                </a:solidFill>
              </a:rPr>
              <a:t>D’Costa</a:t>
            </a:r>
            <a:r>
              <a:rPr lang="en-US" altLang="en-US" sz="1050" dirty="0" smtClean="0">
                <a:solidFill>
                  <a:schemeClr val="accent6">
                    <a:lumMod val="50000"/>
                  </a:schemeClr>
                </a:solidFill>
              </a:rPr>
              <a:t>, Alex </a:t>
            </a:r>
            <a:r>
              <a:rPr lang="en-US" altLang="en-US" sz="1050" dirty="0" err="1" smtClean="0">
                <a:solidFill>
                  <a:schemeClr val="accent6">
                    <a:lumMod val="50000"/>
                  </a:schemeClr>
                </a:solidFill>
              </a:rPr>
              <a:t>Janakos</a:t>
            </a:r>
            <a:r>
              <a:rPr lang="en-US" altLang="en-US" sz="1050" dirty="0" smtClean="0">
                <a:solidFill>
                  <a:schemeClr val="accent6">
                    <a:lumMod val="50000"/>
                  </a:schemeClr>
                </a:solidFill>
              </a:rPr>
              <a:t>, and Evan Morrison</a:t>
            </a:r>
            <a:endParaRPr lang="en-US" altLang="en-US" sz="1050" dirty="0">
              <a:solidFill>
                <a:schemeClr val="accent6">
                  <a:lumMod val="50000"/>
                </a:schemeClr>
              </a:solidFill>
            </a:endParaRPr>
          </a:p>
        </p:txBody>
      </p:sp>
      <p:sp>
        <p:nvSpPr>
          <p:cNvPr id="19" name="Flowchart: Magnetic Disk 18"/>
          <p:cNvSpPr/>
          <p:nvPr/>
        </p:nvSpPr>
        <p:spPr>
          <a:xfrm>
            <a:off x="7749320" y="3321144"/>
            <a:ext cx="438292" cy="257989"/>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8996" y="116378"/>
            <a:ext cx="754800" cy="935675"/>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8714" y="534975"/>
            <a:ext cx="924274" cy="537619"/>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2532" y="534975"/>
            <a:ext cx="924274" cy="537619"/>
          </a:xfrm>
          <a:prstGeom prst="rect">
            <a:avLst/>
          </a:prstGeom>
        </p:spPr>
      </p:pic>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6350" y="522999"/>
            <a:ext cx="924274" cy="537619"/>
          </a:xfrm>
          <a:prstGeom prst="rect">
            <a:avLst/>
          </a:prstGeom>
        </p:spPr>
      </p:pic>
      <p:pic>
        <p:nvPicPr>
          <p:cNvPr id="27" name="Picture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491" y="220539"/>
            <a:ext cx="2767657" cy="687470"/>
          </a:xfrm>
          <a:prstGeom prst="rect">
            <a:avLst/>
          </a:prstGeom>
        </p:spPr>
      </p:pic>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84081" y="2452997"/>
            <a:ext cx="469169" cy="797289"/>
          </a:xfrm>
          <a:prstGeom prst="rect">
            <a:avLst/>
          </a:prstGeom>
        </p:spPr>
      </p:pic>
      <p:cxnSp>
        <p:nvCxnSpPr>
          <p:cNvPr id="33" name="Straight Arrow Connector 32"/>
          <p:cNvCxnSpPr/>
          <p:nvPr/>
        </p:nvCxnSpPr>
        <p:spPr>
          <a:xfrm>
            <a:off x="6953250" y="3384253"/>
            <a:ext cx="606259" cy="183099"/>
          </a:xfrm>
          <a:prstGeom prst="straightConnector1">
            <a:avLst/>
          </a:prstGeom>
          <a:ln>
            <a:tailEnd type="triangle"/>
          </a:ln>
          <a:effectLst>
            <a:glow rad="63500">
              <a:schemeClr val="accent6">
                <a:satMod val="175000"/>
                <a:alpha val="40000"/>
              </a:schemeClr>
            </a:glow>
          </a:effectLst>
        </p:spPr>
        <p:style>
          <a:lnRef idx="1">
            <a:schemeClr val="accent6"/>
          </a:lnRef>
          <a:fillRef idx="0">
            <a:schemeClr val="accent6"/>
          </a:fillRef>
          <a:effectRef idx="0">
            <a:schemeClr val="accent6"/>
          </a:effectRef>
          <a:fontRef idx="minor">
            <a:schemeClr val="tx1"/>
          </a:fontRef>
        </p:style>
      </p:cxnSp>
      <p:sp>
        <p:nvSpPr>
          <p:cNvPr id="34" name="Flowchart: Process 33"/>
          <p:cNvSpPr/>
          <p:nvPr/>
        </p:nvSpPr>
        <p:spPr>
          <a:xfrm>
            <a:off x="8005008" y="2617339"/>
            <a:ext cx="1087199" cy="287522"/>
          </a:xfrm>
          <a:prstGeom prst="flowChart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800" dirty="0" smtClean="0"/>
              <a:t>Admin Rent-A-Dog</a:t>
            </a:r>
          </a:p>
        </p:txBody>
      </p:sp>
      <p:pic>
        <p:nvPicPr>
          <p:cNvPr id="37" name="Picture 36"/>
          <p:cNvPicPr>
            <a:picLocks noChangeAspect="1"/>
          </p:cNvPicPr>
          <p:nvPr/>
        </p:nvPicPr>
        <p:blipFill>
          <a:blip r:embed="rId6"/>
          <a:stretch>
            <a:fillRect/>
          </a:stretch>
        </p:blipFill>
        <p:spPr>
          <a:xfrm rot="6468988">
            <a:off x="7966728" y="3055241"/>
            <a:ext cx="548633" cy="286537"/>
          </a:xfrm>
          <a:prstGeom prst="rect">
            <a:avLst/>
          </a:prstGeom>
        </p:spPr>
      </p:pic>
      <p:sp>
        <p:nvSpPr>
          <p:cNvPr id="40" name="Flowchart: Magnetic Disk 39"/>
          <p:cNvSpPr/>
          <p:nvPr/>
        </p:nvSpPr>
        <p:spPr>
          <a:xfrm>
            <a:off x="7747866" y="3662091"/>
            <a:ext cx="439746" cy="257989"/>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1" name="Flowchart: Magnetic Disk 40"/>
          <p:cNvSpPr/>
          <p:nvPr/>
        </p:nvSpPr>
        <p:spPr>
          <a:xfrm>
            <a:off x="7749320" y="3490338"/>
            <a:ext cx="438292" cy="257989"/>
          </a:xfrm>
          <a:prstGeom prst="flowChartMagneticDisk">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4" name="Straight Arrow Connector 43"/>
          <p:cNvCxnSpPr/>
          <p:nvPr/>
        </p:nvCxnSpPr>
        <p:spPr>
          <a:xfrm>
            <a:off x="7231367" y="2857510"/>
            <a:ext cx="567629" cy="6340"/>
          </a:xfrm>
          <a:prstGeom prst="straightConnector1">
            <a:avLst/>
          </a:prstGeom>
          <a:ln>
            <a:tailEnd type="triangle"/>
          </a:ln>
          <a:effectLst>
            <a:glow rad="63500">
              <a:schemeClr val="accent6">
                <a:satMod val="175000"/>
                <a:alpha val="40000"/>
              </a:schemeClr>
            </a:glow>
          </a:effectLst>
        </p:spPr>
        <p:style>
          <a:lnRef idx="1">
            <a:schemeClr val="accent6"/>
          </a:lnRef>
          <a:fillRef idx="0">
            <a:schemeClr val="accent6"/>
          </a:fillRef>
          <a:effectRef idx="0">
            <a:schemeClr val="accent6"/>
          </a:effectRef>
          <a:fontRef idx="minor">
            <a:schemeClr val="tx1"/>
          </a:fontRef>
        </p:style>
      </p:cxnSp>
      <p:cxnSp>
        <p:nvCxnSpPr>
          <p:cNvPr id="51" name="Straight Arrow Connector 50"/>
          <p:cNvCxnSpPr/>
          <p:nvPr/>
        </p:nvCxnSpPr>
        <p:spPr>
          <a:xfrm flipH="1" flipV="1">
            <a:off x="7001852" y="3316631"/>
            <a:ext cx="565833" cy="179293"/>
          </a:xfrm>
          <a:prstGeom prst="straightConnector1">
            <a:avLst/>
          </a:prstGeom>
          <a:ln>
            <a:tailEnd type="triangle"/>
          </a:ln>
          <a:effectLst>
            <a:glow rad="63500">
              <a:schemeClr val="accent6">
                <a:satMod val="175000"/>
                <a:alpha val="40000"/>
              </a:schemeClr>
            </a:glow>
          </a:effectLst>
        </p:spPr>
        <p:style>
          <a:lnRef idx="1">
            <a:schemeClr val="accent6"/>
          </a:lnRef>
          <a:fillRef idx="0">
            <a:schemeClr val="accent6"/>
          </a:fillRef>
          <a:effectRef idx="0">
            <a:schemeClr val="accent6"/>
          </a:effectRef>
          <a:fontRef idx="minor">
            <a:schemeClr val="tx1"/>
          </a:fontRef>
        </p:style>
      </p:cxnSp>
      <p:pic>
        <p:nvPicPr>
          <p:cNvPr id="65" name="Picture 6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1826" y="2999290"/>
            <a:ext cx="1734115" cy="791796"/>
          </a:xfrm>
          <a:prstGeom prst="rect">
            <a:avLst/>
          </a:prstGeom>
        </p:spPr>
      </p:pic>
      <p:sp>
        <p:nvSpPr>
          <p:cNvPr id="66" name="TextBox 65"/>
          <p:cNvSpPr txBox="1"/>
          <p:nvPr/>
        </p:nvSpPr>
        <p:spPr>
          <a:xfrm>
            <a:off x="9418286" y="1421104"/>
            <a:ext cx="2773714" cy="1528624"/>
          </a:xfrm>
          <a:prstGeom prst="rect">
            <a:avLst/>
          </a:prstGeom>
          <a:noFill/>
        </p:spPr>
        <p:txBody>
          <a:bodyPr wrap="square" rtlCol="0">
            <a:spAutoFit/>
          </a:bodyPr>
          <a:lstStyle/>
          <a:p>
            <a:r>
              <a:rPr lang="en-US" sz="1000" b="1" dirty="0" smtClean="0">
                <a:latin typeface="Times New Roman" panose="02020603050405020304" pitchFamily="18" charset="0"/>
                <a:cs typeface="Times New Roman" panose="02020603050405020304" pitchFamily="18" charset="0"/>
              </a:rPr>
              <a:t>Improvements on the Beta</a:t>
            </a:r>
          </a:p>
          <a:p>
            <a:r>
              <a:rPr lang="en-US" sz="800" dirty="0" smtClean="0">
                <a:latin typeface="Times New Roman" panose="02020603050405020304" pitchFamily="18" charset="0"/>
                <a:cs typeface="Times New Roman" panose="02020603050405020304" pitchFamily="18" charset="0"/>
              </a:rPr>
              <a:t>Although there as been an implemented design to Rent-A-Dog, this is the prototype of what may expand. Some of the improvements that have been suggested are:</a:t>
            </a:r>
          </a:p>
          <a:p>
            <a:pPr marL="171450" indent="-171450">
              <a:buFont typeface="Arial" panose="020B0604020202020204" pitchFamily="34" charset="0"/>
              <a:buChar char="•"/>
            </a:pPr>
            <a:r>
              <a:rPr lang="en-US" sz="800" dirty="0" smtClean="0">
                <a:latin typeface="Times New Roman" panose="02020603050405020304" pitchFamily="18" charset="0"/>
                <a:cs typeface="Times New Roman" panose="02020603050405020304" pitchFamily="18" charset="0"/>
              </a:rPr>
              <a:t> establish an online payment system that allows users to pay once the dog has been rented out. </a:t>
            </a:r>
          </a:p>
          <a:p>
            <a:pPr marL="171450" indent="-171450">
              <a:spcAft>
                <a:spcPts val="400"/>
              </a:spcAft>
              <a:buFont typeface="Arial" panose="020B0604020202020204" pitchFamily="34" charset="0"/>
              <a:buChar char="•"/>
            </a:pPr>
            <a:r>
              <a:rPr lang="en-US" sz="800" dirty="0" smtClean="0">
                <a:latin typeface="Times New Roman" panose="02020603050405020304" pitchFamily="18" charset="0"/>
                <a:cs typeface="Times New Roman" panose="02020603050405020304" pitchFamily="18" charset="0"/>
              </a:rPr>
              <a:t>allow SMS messaging, email, and other forms of communication with the mobile application. </a:t>
            </a:r>
          </a:p>
          <a:p>
            <a:pPr>
              <a:spcAft>
                <a:spcPts val="400"/>
              </a:spcAft>
            </a:pPr>
            <a:r>
              <a:rPr lang="en-US" sz="800" dirty="0">
                <a:latin typeface="Times New Roman" panose="02020603050405020304" pitchFamily="18" charset="0"/>
                <a:cs typeface="Times New Roman" panose="02020603050405020304" pitchFamily="18" charset="0"/>
              </a:rPr>
              <a:t> </a:t>
            </a:r>
            <a:r>
              <a:rPr lang="en-US" sz="800" dirty="0" smtClean="0">
                <a:latin typeface="Times New Roman" panose="02020603050405020304" pitchFamily="18" charset="0"/>
                <a:cs typeface="Times New Roman" panose="02020603050405020304" pitchFamily="18" charset="0"/>
              </a:rPr>
              <a:t>   Through these recommendations, there is further in depth research about API features and Android functionality that will improve upon a user’s experience with Rent-A-Dog. </a:t>
            </a:r>
            <a:endParaRPr lang="en-US" sz="800" dirty="0">
              <a:latin typeface="Times New Roman" panose="02020603050405020304" pitchFamily="18" charset="0"/>
              <a:cs typeface="Times New Roman" panose="02020603050405020304" pitchFamily="18" charset="0"/>
            </a:endParaRPr>
          </a:p>
        </p:txBody>
      </p:sp>
      <p:sp>
        <p:nvSpPr>
          <p:cNvPr id="67" name="TextBox 66"/>
          <p:cNvSpPr txBox="1"/>
          <p:nvPr/>
        </p:nvSpPr>
        <p:spPr>
          <a:xfrm>
            <a:off x="9459134" y="2901923"/>
            <a:ext cx="2723566" cy="1384995"/>
          </a:xfrm>
          <a:prstGeom prst="rect">
            <a:avLst/>
          </a:prstGeom>
          <a:noFill/>
        </p:spPr>
        <p:txBody>
          <a:bodyPr wrap="square" rtlCol="0">
            <a:spAutoFit/>
          </a:bodyPr>
          <a:lstStyle/>
          <a:p>
            <a:r>
              <a:rPr lang="en-US" dirty="0" smtClean="0">
                <a:solidFill>
                  <a:schemeClr val="bg1"/>
                </a:solidFill>
                <a:latin typeface="Times New Roman" panose="02020603050405020304" pitchFamily="18" charset="0"/>
                <a:cs typeface="Times New Roman" panose="02020603050405020304" pitchFamily="18" charset="0"/>
              </a:rPr>
              <a:t>Conclusion</a:t>
            </a:r>
          </a:p>
          <a:p>
            <a:endParaRPr lang="en-US" sz="1000" dirty="0" smtClean="0">
              <a:latin typeface="Times New Roman" panose="02020603050405020304" pitchFamily="18" charset="0"/>
              <a:cs typeface="Times New Roman" panose="02020603050405020304" pitchFamily="18" charset="0"/>
            </a:endParaRPr>
          </a:p>
          <a:p>
            <a:r>
              <a:rPr lang="en-US" sz="800" dirty="0" smtClean="0">
                <a:latin typeface="Times New Roman" panose="02020603050405020304" pitchFamily="18" charset="0"/>
                <a:cs typeface="Times New Roman" panose="02020603050405020304" pitchFamily="18" charset="0"/>
              </a:rPr>
              <a:t>By developing a mobile application that allows users to rent out dogs, we are serving the community and stray dogs together. The application consist of Java, XML, and MySQL database, a database hosted in a cloud by Firebase. Through these functionalities, there will be a form of access to users about dogs that are allowed to be rented. </a:t>
            </a:r>
            <a:endParaRPr lang="en-US" sz="800" dirty="0">
              <a:latin typeface="Times New Roman" panose="02020603050405020304" pitchFamily="18" charset="0"/>
              <a:cs typeface="Times New Roman" panose="02020603050405020304" pitchFamily="18" charset="0"/>
            </a:endParaRPr>
          </a:p>
          <a:p>
            <a:endParaRPr lang="en-US" sz="800" dirty="0" smtClean="0">
              <a:latin typeface="Times New Roman" panose="02020603050405020304" pitchFamily="18" charset="0"/>
              <a:cs typeface="Times New Roman" panose="02020603050405020304" pitchFamily="18" charset="0"/>
            </a:endParaRPr>
          </a:p>
        </p:txBody>
      </p:sp>
      <p:sp>
        <p:nvSpPr>
          <p:cNvPr id="69" name="TextBox 68"/>
          <p:cNvSpPr txBox="1"/>
          <p:nvPr/>
        </p:nvSpPr>
        <p:spPr>
          <a:xfrm>
            <a:off x="9459134" y="4372875"/>
            <a:ext cx="2723566" cy="1369606"/>
          </a:xfrm>
          <a:prstGeom prst="rect">
            <a:avLst/>
          </a:prstGeom>
          <a:noFill/>
        </p:spPr>
        <p:txBody>
          <a:bodyPr wrap="square" rtlCol="0">
            <a:spAutoFit/>
          </a:bodyPr>
          <a:lstStyle/>
          <a:p>
            <a:r>
              <a:rPr lang="en-US" dirty="0" smtClean="0">
                <a:solidFill>
                  <a:schemeClr val="bg1"/>
                </a:solidFill>
                <a:latin typeface="Times New Roman" panose="02020603050405020304" pitchFamily="18" charset="0"/>
                <a:cs typeface="Times New Roman" panose="02020603050405020304" pitchFamily="18" charset="0"/>
              </a:rPr>
              <a:t>References</a:t>
            </a:r>
          </a:p>
          <a:p>
            <a:endParaRPr lang="en-US" sz="900" dirty="0" smtClean="0">
              <a:solidFill>
                <a:schemeClr val="bg1"/>
              </a:solidFill>
              <a:latin typeface="Times New Roman" panose="02020603050405020304" pitchFamily="18" charset="0"/>
              <a:cs typeface="Times New Roman" panose="02020603050405020304" pitchFamily="18" charset="0"/>
            </a:endParaRPr>
          </a:p>
          <a:p>
            <a:r>
              <a:rPr lang="en-US" sz="800" b="1" dirty="0">
                <a:latin typeface="Times New Roman" panose="02020603050405020304" pitchFamily="18" charset="0"/>
                <a:cs typeface="Times New Roman" panose="02020603050405020304" pitchFamily="18" charset="0"/>
              </a:rPr>
              <a:t>Rent-A-Cat. (</a:t>
            </a:r>
            <a:r>
              <a:rPr lang="en-US" sz="800" b="1" dirty="0" err="1">
                <a:latin typeface="Times New Roman" panose="02020603050405020304" pitchFamily="18" charset="0"/>
                <a:cs typeface="Times New Roman" panose="02020603050405020304" pitchFamily="18" charset="0"/>
              </a:rPr>
              <a:t>n.d.</a:t>
            </a:r>
            <a:r>
              <a:rPr lang="en-US" sz="800" b="1" dirty="0">
                <a:latin typeface="Times New Roman" panose="02020603050405020304" pitchFamily="18" charset="0"/>
                <a:cs typeface="Times New Roman" panose="02020603050405020304" pitchFamily="18" charset="0"/>
              </a:rPr>
              <a:t>). Retrieved May 23, 2016, from http://rentcats.pythonanywhere.com</a:t>
            </a:r>
            <a:r>
              <a:rPr lang="en-US" sz="800" b="1" dirty="0" smtClean="0">
                <a:latin typeface="Times New Roman" panose="02020603050405020304" pitchFamily="18" charset="0"/>
                <a:cs typeface="Times New Roman" panose="02020603050405020304" pitchFamily="18" charset="0"/>
              </a:rPr>
              <a:t>/</a:t>
            </a:r>
          </a:p>
          <a:p>
            <a:r>
              <a:rPr lang="en-US" sz="800" b="1" dirty="0" smtClean="0">
                <a:latin typeface="Times New Roman" panose="02020603050405020304" pitchFamily="18" charset="0"/>
                <a:cs typeface="Times New Roman" panose="02020603050405020304" pitchFamily="18" charset="0"/>
              </a:rPr>
              <a:t>"</a:t>
            </a:r>
            <a:r>
              <a:rPr lang="en-US" sz="800" b="1" dirty="0">
                <a:latin typeface="Times New Roman" panose="02020603050405020304" pitchFamily="18" charset="0"/>
                <a:cs typeface="Times New Roman" panose="02020603050405020304" pitchFamily="18" charset="0"/>
              </a:rPr>
              <a:t>Android </a:t>
            </a:r>
            <a:r>
              <a:rPr lang="en-US" sz="800" b="1" dirty="0" smtClean="0">
                <a:latin typeface="Times New Roman" panose="02020603050405020304" pitchFamily="18" charset="0"/>
                <a:cs typeface="Times New Roman" panose="02020603050405020304" pitchFamily="18" charset="0"/>
              </a:rPr>
              <a:t>Studio: The </a:t>
            </a:r>
            <a:r>
              <a:rPr lang="en-US" sz="800" b="1" dirty="0">
                <a:latin typeface="Times New Roman" panose="02020603050405020304" pitchFamily="18" charset="0"/>
                <a:cs typeface="Times New Roman" panose="02020603050405020304" pitchFamily="18" charset="0"/>
              </a:rPr>
              <a:t>Official IDE for Android." </a:t>
            </a:r>
            <a:r>
              <a:rPr lang="en-US" sz="800" b="1" i="1" dirty="0">
                <a:latin typeface="Times New Roman" panose="02020603050405020304" pitchFamily="18" charset="0"/>
                <a:cs typeface="Times New Roman" panose="02020603050405020304" pitchFamily="18" charset="0"/>
              </a:rPr>
              <a:t>Download Android Studio and SDK Tools</a:t>
            </a:r>
            <a:r>
              <a:rPr lang="en-US" sz="800" b="1" dirty="0">
                <a:latin typeface="Times New Roman" panose="02020603050405020304" pitchFamily="18" charset="0"/>
                <a:cs typeface="Times New Roman" panose="02020603050405020304" pitchFamily="18" charset="0"/>
              </a:rPr>
              <a:t>. Web. 23 May 2016</a:t>
            </a:r>
            <a:r>
              <a:rPr lang="en-US" sz="800" b="1" dirty="0" smtClean="0">
                <a:latin typeface="Times New Roman" panose="02020603050405020304" pitchFamily="18" charset="0"/>
                <a:cs typeface="Times New Roman" panose="02020603050405020304" pitchFamily="18" charset="0"/>
              </a:rPr>
              <a:t>.</a:t>
            </a:r>
          </a:p>
          <a:p>
            <a:r>
              <a:rPr lang="en-US" sz="800" b="1" dirty="0"/>
              <a:t>Login to legacy console - Firebase. (</a:t>
            </a:r>
            <a:r>
              <a:rPr lang="en-US" sz="800" b="1" dirty="0" err="1"/>
              <a:t>n.d.</a:t>
            </a:r>
            <a:r>
              <a:rPr lang="en-US" sz="800" b="1" dirty="0"/>
              <a:t>). Retrieved May 23, 2016, from https://www.firebase.com/</a:t>
            </a:r>
            <a:endParaRPr lang="en-US" sz="800" b="1" dirty="0" smtClean="0">
              <a:latin typeface="Times New Roman" panose="02020603050405020304" pitchFamily="18" charset="0"/>
              <a:cs typeface="Times New Roman" panose="02020603050405020304" pitchFamily="18" charset="0"/>
            </a:endParaRPr>
          </a:p>
        </p:txBody>
      </p:sp>
      <p:pic>
        <p:nvPicPr>
          <p:cNvPr id="71" name="Picture 7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7797" y="5020155"/>
            <a:ext cx="1296505" cy="740549"/>
          </a:xfrm>
          <a:prstGeom prst="rect">
            <a:avLst/>
          </a:prstGeom>
        </p:spPr>
      </p:pic>
    </p:spTree>
    <p:extLst>
      <p:ext uri="{BB962C8B-B14F-4D97-AF65-F5344CB8AC3E}">
        <p14:creationId xmlns:p14="http://schemas.microsoft.com/office/powerpoint/2010/main" val="3852702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2283</TotalTime>
  <Words>724</Words>
  <Application>Microsoft Office PowerPoint</Application>
  <PresentationFormat>Widescreen</PresentationFormat>
  <Paragraphs>82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Freestyle Script</vt:lpstr>
      <vt:lpstr>Times New Roman</vt:lpstr>
      <vt:lpstr>Office Theme</vt:lpstr>
      <vt:lpstr>Rent A Dog!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Rent-A-Dog</dc:title>
  <dc:creator>armando silva</dc:creator>
  <cp:lastModifiedBy>armando silva</cp:lastModifiedBy>
  <cp:revision>41</cp:revision>
  <dcterms:created xsi:type="dcterms:W3CDTF">2016-05-22T04:46:52Z</dcterms:created>
  <dcterms:modified xsi:type="dcterms:W3CDTF">2016-05-23T18:50:30Z</dcterms:modified>
</cp:coreProperties>
</file>