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9" r:id="rId2"/>
    <p:sldId id="260" r:id="rId3"/>
    <p:sldId id="29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8" r:id="rId16"/>
    <p:sldId id="279" r:id="rId17"/>
    <p:sldId id="293" r:id="rId18"/>
    <p:sldId id="294" r:id="rId19"/>
    <p:sldId id="271" r:id="rId20"/>
    <p:sldId id="273" r:id="rId21"/>
    <p:sldId id="275" r:id="rId22"/>
    <p:sldId id="276" r:id="rId23"/>
    <p:sldId id="274" r:id="rId24"/>
    <p:sldId id="277" r:id="rId25"/>
    <p:sldId id="280" r:id="rId26"/>
    <p:sldId id="288" r:id="rId27"/>
    <p:sldId id="281" r:id="rId28"/>
    <p:sldId id="282" r:id="rId29"/>
    <p:sldId id="283" r:id="rId30"/>
    <p:sldId id="284" r:id="rId31"/>
    <p:sldId id="285" r:id="rId32"/>
    <p:sldId id="289" r:id="rId33"/>
    <p:sldId id="291" r:id="rId34"/>
    <p:sldId id="287" r:id="rId35"/>
    <p:sldId id="295" r:id="rId36"/>
    <p:sldId id="290" r:id="rId37"/>
    <p:sldId id="296" r:id="rId38"/>
    <p:sldId id="297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77FA2-7B6D-4E4F-85A9-EAAFC516E8C5}" type="datetime1">
              <a:rPr lang="fr-FR" smtClean="0"/>
              <a:pPr/>
              <a:t>12/10/2011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B21B4-0E7B-4DA2-8B2F-9D4DA51ADA6E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669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9AE0-5995-4550-973A-73345CD7D6B0}" type="datetime1">
              <a:rPr lang="fr-FR" smtClean="0"/>
              <a:pPr/>
              <a:t>12/10/2011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82403-450E-46BB-9D7C-1E4DBCFB0D6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937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Constructor</a:t>
            </a:r>
            <a:r>
              <a:rPr lang="fr-FR" dirty="0" smtClean="0"/>
              <a:t> and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82403-450E-46BB-9D7C-1E4DBCFB0D6F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Insérer capture GUI (annoter FEP, computation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82403-450E-46BB-9D7C-1E4DBCFB0D6F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Insérer capture GUI (annoter FEP, computation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82403-450E-46BB-9D7C-1E4DBCFB0D6F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928802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71942"/>
            <a:ext cx="6400800" cy="71438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Auteur</a:t>
            </a:r>
            <a:endParaRPr lang="fr-BE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0" y="857232"/>
            <a:ext cx="9144000" cy="158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 userDrawn="1"/>
        </p:nvSpPr>
        <p:spPr>
          <a:xfrm>
            <a:off x="285720" y="785794"/>
            <a:ext cx="142876" cy="1428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-32" y="6357958"/>
            <a:ext cx="9144032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 userDrawn="1"/>
        </p:nvSpPr>
        <p:spPr>
          <a:xfrm>
            <a:off x="285720" y="6286520"/>
            <a:ext cx="142876" cy="1428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0" hasCustomPrompt="1"/>
          </p:nvPr>
        </p:nvSpPr>
        <p:spPr>
          <a:xfrm>
            <a:off x="1357313" y="5214954"/>
            <a:ext cx="6429375" cy="428624"/>
          </a:xfrm>
        </p:spPr>
        <p:txBody>
          <a:bodyPr>
            <a:normAutofit/>
          </a:bodyPr>
          <a:lstStyle>
            <a:lvl1pPr algn="ctr">
              <a:buNone/>
              <a:defRPr sz="2000"/>
            </a:lvl1pPr>
          </a:lstStyle>
          <a:p>
            <a:pPr lvl="0"/>
            <a:r>
              <a:rPr lang="fr-BE" sz="2400" dirty="0" smtClean="0"/>
              <a:t>Lieu, date</a:t>
            </a:r>
          </a:p>
        </p:txBody>
      </p:sp>
      <p:pic>
        <p:nvPicPr>
          <p:cNvPr id="24" name="Image 23" descr="logo_coul_texte_blason_cadre_300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35489" y="-24"/>
            <a:ext cx="1594163" cy="11623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57158" y="6635751"/>
            <a:ext cx="571504" cy="22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AEF1665-6CF9-4DE5-B4A2-1B2AA0DE04A9}" type="slidenum">
              <a:rPr lang="fr-BE" smtClean="0"/>
              <a:pPr algn="l"/>
              <a:t>‹N°›</a:t>
            </a:fld>
            <a:endParaRPr lang="fr-BE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43504" y="6429397"/>
            <a:ext cx="3181352" cy="4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Ludovic Renson Space Structures and Systems Laboratory (S3L)</a:t>
            </a:r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57158" y="6635751"/>
            <a:ext cx="571504" cy="22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AEF1665-6CF9-4DE5-B4A2-1B2AA0DE04A9}" type="slidenum">
              <a:rPr lang="fr-BE" smtClean="0"/>
              <a:pPr algn="l"/>
              <a:t>‹N°›</a:t>
            </a:fld>
            <a:endParaRPr lang="fr-BE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43504" y="6429397"/>
            <a:ext cx="3181352" cy="4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Ludovic Renson Space Structures and Systems Laboratory (S3L)</a:t>
            </a:r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defRPr sz="2200"/>
            </a:lvl2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Cinquième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43504" y="6429397"/>
            <a:ext cx="3181352" cy="4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57158" y="6635751"/>
            <a:ext cx="571504" cy="22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AEF1665-6CF9-4DE5-B4A2-1B2AA0DE04A9}" type="slidenum">
              <a:rPr lang="fr-BE" smtClean="0"/>
              <a:pPr algn="l"/>
              <a:t>‹N°›</a:t>
            </a:fld>
            <a:endParaRPr lang="fr-BE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43504" y="6429397"/>
            <a:ext cx="3181352" cy="4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Ludovic Renson Space Structures and Systems Laboratory (S3L)</a:t>
            </a:r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57158" y="6635751"/>
            <a:ext cx="571504" cy="22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AEF1665-6CF9-4DE5-B4A2-1B2AA0DE04A9}" type="slidenum">
              <a:rPr lang="fr-BE" smtClean="0"/>
              <a:pPr algn="l"/>
              <a:t>‹N°›</a:t>
            </a:fld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43504" y="6429397"/>
            <a:ext cx="3181352" cy="4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Ludovic Renson Space Structures and Systems Laboratory (S3L)</a:t>
            </a:r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357158" y="6635751"/>
            <a:ext cx="571504" cy="22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AEF1665-6CF9-4DE5-B4A2-1B2AA0DE04A9}" type="slidenum">
              <a:rPr lang="fr-BE" smtClean="0"/>
              <a:pPr algn="l"/>
              <a:t>‹N°›</a:t>
            </a:fld>
            <a:endParaRPr lang="fr-BE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5143504" y="6429397"/>
            <a:ext cx="3181352" cy="4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Ludovic Renson Space Structures and Systems Laboratory (S3L)</a:t>
            </a:r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57158" y="6635751"/>
            <a:ext cx="571504" cy="22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AEF1665-6CF9-4DE5-B4A2-1B2AA0DE04A9}" type="slidenum">
              <a:rPr lang="fr-BE" smtClean="0"/>
              <a:pPr algn="l"/>
              <a:t>‹N°›</a:t>
            </a:fld>
            <a:endParaRPr lang="fr-BE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43504" y="6429397"/>
            <a:ext cx="3181352" cy="4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Ludovic Renson Space Structures and Systems Laboratory (S3L)</a:t>
            </a:r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57158" y="6635751"/>
            <a:ext cx="571504" cy="22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AEF1665-6CF9-4DE5-B4A2-1B2AA0DE04A9}" type="slidenum">
              <a:rPr lang="fr-BE" smtClean="0"/>
              <a:pPr algn="l"/>
              <a:t>‹N°›</a:t>
            </a:fld>
            <a:endParaRPr lang="fr-BE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43504" y="6429397"/>
            <a:ext cx="3181352" cy="4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Ludovic Renson Space Structures and Systems Laboratory (S3L)</a:t>
            </a:r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57158" y="6635751"/>
            <a:ext cx="571504" cy="22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AEF1665-6CF9-4DE5-B4A2-1B2AA0DE04A9}" type="slidenum">
              <a:rPr lang="fr-BE" smtClean="0"/>
              <a:pPr algn="l"/>
              <a:t>‹N°›</a:t>
            </a:fld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43504" y="6429397"/>
            <a:ext cx="3181352" cy="4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Ludovic Renson Space Structures and Systems Laboratory (S3L)</a:t>
            </a:r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57158" y="6635751"/>
            <a:ext cx="571504" cy="22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AEF1665-6CF9-4DE5-B4A2-1B2AA0DE04A9}" type="slidenum">
              <a:rPr lang="fr-BE" smtClean="0"/>
              <a:pPr algn="l"/>
              <a:t>‹N°›</a:t>
            </a:fld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43504" y="6429397"/>
            <a:ext cx="3181352" cy="4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Ludovic Renson Space Structures and Systems Laboratory (S3L)</a:t>
            </a:r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78684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7158" y="1071546"/>
            <a:ext cx="8786842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Cinquième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43504" y="6429397"/>
            <a:ext cx="3181352" cy="428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Ludovic Renson Space Structures and Systems Laboratory (S3L)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57158" y="6572272"/>
            <a:ext cx="571504" cy="222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fld id="{AAEF1665-6CF9-4DE5-B4A2-1B2AA0DE04A9}" type="slidenum">
              <a:rPr lang="fr-BE" smtClean="0"/>
              <a:pPr algn="l"/>
              <a:t>‹N°›</a:t>
            </a:fld>
            <a:endParaRPr lang="fr-BE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285720" y="785794"/>
            <a:ext cx="142876" cy="1428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2" name="Connecteur droit 11"/>
          <p:cNvCxnSpPr/>
          <p:nvPr/>
        </p:nvCxnSpPr>
        <p:spPr>
          <a:xfrm>
            <a:off x="-32" y="6357958"/>
            <a:ext cx="9144032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85720" y="6286520"/>
            <a:ext cx="142876" cy="1428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7" name="Connecteur droit 16"/>
          <p:cNvCxnSpPr/>
          <p:nvPr/>
        </p:nvCxnSpPr>
        <p:spPr>
          <a:xfrm rot="5400000" flipH="1" flipV="1">
            <a:off x="-178615" y="535773"/>
            <a:ext cx="1071546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_coul_texte_blason_cadre_300.g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29652" y="6369883"/>
            <a:ext cx="669448" cy="488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NNM Computation </a:t>
            </a:r>
            <a:br>
              <a:rPr lang="en-US" dirty="0" smtClean="0"/>
            </a:br>
            <a:r>
              <a:rPr lang="en-US" dirty="0" smtClean="0"/>
              <a:t>in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M. </a:t>
            </a:r>
            <a:r>
              <a:rPr lang="en-US" dirty="0" err="1" smtClean="0"/>
              <a:t>Peeters</a:t>
            </a:r>
            <a:r>
              <a:rPr lang="en-US" dirty="0" smtClean="0"/>
              <a:t>, L. </a:t>
            </a:r>
            <a:r>
              <a:rPr lang="en-US" dirty="0" err="1" smtClean="0"/>
              <a:t>Renson</a:t>
            </a:r>
            <a:r>
              <a:rPr lang="en-US" dirty="0" smtClean="0"/>
              <a:t>, G. Kerschen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October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374779"/>
            <a:ext cx="8786842" cy="50546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Nonlinear class = </a:t>
            </a:r>
            <a:r>
              <a:rPr lang="en-US" i="1" dirty="0" smtClean="0"/>
              <a:t>nonlinear element </a:t>
            </a:r>
            <a:r>
              <a:rPr lang="en-US" dirty="0" smtClean="0"/>
              <a:t>defined in “</a:t>
            </a:r>
            <a:r>
              <a:rPr lang="en-US" b="1" dirty="0" smtClean="0"/>
              <a:t>CLASS_NL</a:t>
            </a:r>
            <a:r>
              <a:rPr lang="en-US" dirty="0" smtClean="0"/>
              <a:t>” directory:</a:t>
            </a:r>
            <a:endParaRPr lang="en-US" i="1" dirty="0" smtClean="0"/>
          </a:p>
          <a:p>
            <a:pPr>
              <a:buNone/>
            </a:pPr>
            <a:endParaRPr lang="en-US" sz="800" dirty="0" smtClean="0"/>
          </a:p>
          <a:p>
            <a:r>
              <a:rPr lang="en-US" dirty="0" smtClean="0"/>
              <a:t>Oriented object style of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Each class corresponds to a type of nonlinearity </a:t>
            </a:r>
          </a:p>
          <a:p>
            <a:r>
              <a:rPr lang="en-US" dirty="0" smtClean="0"/>
              <a:t>More general formulation</a:t>
            </a:r>
          </a:p>
          <a:p>
            <a:r>
              <a:rPr lang="en-US" dirty="0" smtClean="0"/>
              <a:t>Easy implementation of other kinds of nonlinearities by developing a new nonlinear class (in a specified directory)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10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4793724" y="2924944"/>
            <a:ext cx="85839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57158" y="1142984"/>
                <a:ext cx="8786842" cy="5054617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 smtClean="0"/>
                  <a:t>Principle ?</a:t>
                </a:r>
              </a:p>
              <a:p>
                <a:pPr>
                  <a:buNone/>
                </a:pPr>
                <a:endParaRPr lang="en-US" sz="3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Defining different object classes in </a:t>
                </a:r>
                <a:r>
                  <a:rPr lang="en-US" sz="2200" dirty="0" err="1" smtClean="0"/>
                  <a:t>Matlab</a:t>
                </a:r>
                <a:r>
                  <a:rPr lang="en-US" sz="2200" dirty="0" smtClean="0"/>
                  <a:t> corresponding to different nonlinear elements </a:t>
                </a:r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𝐾𝑥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In each nonlinear object class, we implement the computation of:</a:t>
                </a:r>
              </a:p>
              <a:p>
                <a:pPr marL="0" indent="0">
                  <a:buFont typeface="Courier New" pitchFamily="49" charset="0"/>
                  <a:buChar char="o"/>
                </a:pPr>
                <a:r>
                  <a:rPr lang="en-US" sz="1800" dirty="0" smtClean="0"/>
                  <a:t>  the relating nonlinear restoring forces</a:t>
                </a:r>
              </a:p>
              <a:p>
                <a:pPr marL="0" indent="0">
                  <a:buFont typeface="Courier New" pitchFamily="49" charset="0"/>
                  <a:buChar char="o"/>
                </a:pPr>
                <a:r>
                  <a:rPr lang="en-US" sz="1800" dirty="0" smtClean="0"/>
                  <a:t>  the first derivative of the restoring force with respect to the </a:t>
                </a:r>
                <a:r>
                  <a:rPr lang="en-US" sz="1800" dirty="0" smtClean="0"/>
                  <a:t>displacements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/>
                                <a:ea typeface="Cambria Math"/>
                              </a:rPr>
                              <m:t>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  <a:endParaRPr lang="en-US" sz="1800" dirty="0" smtClean="0"/>
              </a:p>
              <a:p>
                <a:pPr marL="0" indent="0">
                  <a:buFont typeface="Courier New" pitchFamily="49" charset="0"/>
                  <a:buChar char="o"/>
                </a:pPr>
                <a:r>
                  <a:rPr lang="en-US" sz="1800" dirty="0" smtClean="0"/>
                  <a:t>  the </a:t>
                </a:r>
                <a:r>
                  <a:rPr lang="en-US" sz="1800" dirty="0" smtClean="0"/>
                  <a:t>corresponding nonlinear </a:t>
                </a:r>
                <a:r>
                  <a:rPr lang="en-US" sz="1800" dirty="0" smtClean="0"/>
                  <a:t>energy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158" y="1142984"/>
                <a:ext cx="8786842" cy="5054617"/>
              </a:xfrm>
              <a:blipFill rotWithShape="1">
                <a:blip r:embed="rId3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11</a:t>
            </a:fld>
            <a:endParaRPr lang="fr-BE" dirty="0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43903"/>
              </p:ext>
            </p:extLst>
          </p:nvPr>
        </p:nvGraphicFramePr>
        <p:xfrm>
          <a:off x="4572000" y="4086845"/>
          <a:ext cx="730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4" imgW="330120" imgH="190440" progId="Equation.DSMT4">
                  <p:embed/>
                </p:oleObj>
              </mc:Choice>
              <mc:Fallback>
                <p:oleObj name="Equation" r:id="rId4" imgW="33012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86845"/>
                        <a:ext cx="730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543893"/>
              </p:ext>
            </p:extLst>
          </p:nvPr>
        </p:nvGraphicFramePr>
        <p:xfrm>
          <a:off x="4377110" y="5527005"/>
          <a:ext cx="8429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6" imgW="380880" imgH="190440" progId="Equation.DSMT4">
                  <p:embed/>
                </p:oleObj>
              </mc:Choice>
              <mc:Fallback>
                <p:oleObj name="Equation" r:id="rId6" imgW="38088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110" y="5527005"/>
                        <a:ext cx="8429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5786446" y="5019272"/>
            <a:ext cx="314327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86446" y="4357694"/>
            <a:ext cx="314327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643050"/>
            <a:ext cx="8786842" cy="505461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Matlab</a:t>
            </a:r>
            <a:r>
              <a:rPr lang="fr-FR" dirty="0" smtClean="0"/>
              <a:t>, </a:t>
            </a:r>
            <a:r>
              <a:rPr lang="fr-FR" dirty="0" err="1" smtClean="0"/>
              <a:t>each</a:t>
            </a:r>
            <a:r>
              <a:rPr lang="fr-FR" dirty="0" smtClean="0"/>
              <a:t> class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in a directory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b="1" dirty="0" smtClean="0"/>
              <a:t>@ </a:t>
            </a:r>
            <a:r>
              <a:rPr lang="fr-FR" b="1" dirty="0" err="1" smtClean="0"/>
              <a:t>symbol</a:t>
            </a:r>
            <a:r>
              <a:rPr lang="fr-FR" dirty="0" smtClean="0"/>
              <a:t>. The </a:t>
            </a:r>
            <a:r>
              <a:rPr lang="fr-FR" dirty="0" err="1" smtClean="0"/>
              <a:t>name</a:t>
            </a:r>
            <a:r>
              <a:rPr lang="fr-FR" dirty="0" smtClean="0"/>
              <a:t> of the directory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name</a:t>
            </a:r>
            <a:r>
              <a:rPr lang="fr-FR" dirty="0" smtClean="0"/>
              <a:t> of the class.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 class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by:</a:t>
            </a:r>
          </a:p>
          <a:p>
            <a:pPr marL="0" indent="0">
              <a:buFont typeface="Courier New" pitchFamily="49" charset="0"/>
              <a:buChar char="o"/>
            </a:pPr>
            <a:r>
              <a:rPr lang="fr-FR" dirty="0" smtClean="0"/>
              <a:t>  a </a:t>
            </a:r>
            <a:r>
              <a:rPr lang="fr-FR" b="1" dirty="0" err="1" smtClean="0"/>
              <a:t>constructor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 		</a:t>
            </a:r>
            <a:r>
              <a:rPr lang="fr-FR" sz="1800" dirty="0" smtClean="0"/>
              <a:t>&gt;&gt; help NAME_CLASS</a:t>
            </a:r>
            <a:endParaRPr lang="fr-FR" dirty="0" smtClean="0"/>
          </a:p>
          <a:p>
            <a:pPr marL="0" indent="0">
              <a:buFont typeface="Courier New" pitchFamily="49" charset="0"/>
              <a:buChar char="o"/>
            </a:pPr>
            <a:r>
              <a:rPr lang="fr-FR" dirty="0" smtClean="0"/>
              <a:t> 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b="1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		</a:t>
            </a:r>
            <a:r>
              <a:rPr lang="fr-FR" sz="1800" dirty="0" smtClean="0"/>
              <a:t>&gt;&gt; </a:t>
            </a:r>
            <a:r>
              <a:rPr lang="fr-FR" sz="1800" dirty="0" err="1" smtClean="0"/>
              <a:t>methods</a:t>
            </a:r>
            <a:r>
              <a:rPr lang="fr-FR" sz="1800" dirty="0" smtClean="0"/>
              <a:t> NAME_CLASS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12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85860"/>
            <a:ext cx="8786842" cy="5411807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Existing</a:t>
            </a:r>
            <a:r>
              <a:rPr lang="fr-FR" dirty="0" smtClean="0"/>
              <a:t> classes for </a:t>
            </a:r>
            <a:r>
              <a:rPr lang="fr-FR" dirty="0" err="1" smtClean="0"/>
              <a:t>defining</a:t>
            </a:r>
            <a:r>
              <a:rPr lang="fr-FR" dirty="0" smtClean="0"/>
              <a:t> </a:t>
            </a:r>
            <a:r>
              <a:rPr lang="fr-FR" b="1" dirty="0" err="1" smtClean="0"/>
              <a:t>nonlinear</a:t>
            </a:r>
            <a:r>
              <a:rPr lang="fr-FR" b="1" dirty="0" smtClean="0"/>
              <a:t> </a:t>
            </a:r>
            <a:r>
              <a:rPr lang="fr-FR" b="1" dirty="0" err="1" smtClean="0"/>
              <a:t>laws</a:t>
            </a:r>
            <a:r>
              <a:rPr lang="fr-FR" b="1" dirty="0" smtClean="0"/>
              <a:t> </a:t>
            </a:r>
            <a:br>
              <a:rPr lang="fr-FR" b="1" dirty="0" smtClean="0"/>
            </a:br>
            <a:r>
              <a:rPr lang="fr-FR" dirty="0" smtClean="0"/>
              <a:t>(</a:t>
            </a:r>
            <a:r>
              <a:rPr lang="fr-FR" sz="1800" dirty="0" smtClean="0"/>
              <a:t>in         CLASS_NL\NL_LAW directory)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sz="1100" dirty="0" smtClean="0"/>
          </a:p>
          <a:p>
            <a:pPr marL="360363" indent="-360363"/>
            <a:r>
              <a:rPr lang="fr-FR" sz="2200" dirty="0" smtClean="0"/>
              <a:t>@NL_LAW_POLY			</a:t>
            </a:r>
            <a:r>
              <a:rPr lang="fr-FR" sz="2200" i="1" dirty="0" smtClean="0"/>
              <a:t>polynomial </a:t>
            </a:r>
            <a:r>
              <a:rPr lang="fr-FR" sz="2200" i="1" dirty="0" err="1" smtClean="0"/>
              <a:t>law</a:t>
            </a:r>
            <a:endParaRPr lang="fr-FR" sz="2200" i="1" dirty="0" smtClean="0"/>
          </a:p>
          <a:p>
            <a:pPr marL="360363" indent="-360363">
              <a:buNone/>
            </a:pPr>
            <a:endParaRPr lang="fr-FR" sz="2200" dirty="0" smtClean="0"/>
          </a:p>
          <a:p>
            <a:pPr marL="360363" indent="-360363"/>
            <a:r>
              <a:rPr lang="fr-FR" sz="2200" dirty="0" smtClean="0"/>
              <a:t>@NL_LAW_LINPIECEWISE	</a:t>
            </a:r>
            <a:r>
              <a:rPr lang="fr-FR" sz="2200" i="1" dirty="0" err="1" smtClean="0"/>
              <a:t>piecewise</a:t>
            </a:r>
            <a:r>
              <a:rPr lang="fr-FR" sz="2200" i="1" dirty="0" smtClean="0"/>
              <a:t> </a:t>
            </a:r>
            <a:r>
              <a:rPr lang="fr-FR" sz="2200" i="1" dirty="0" err="1" smtClean="0"/>
              <a:t>law</a:t>
            </a:r>
            <a:endParaRPr lang="fr-FR" sz="2200" i="1" dirty="0" smtClean="0"/>
          </a:p>
          <a:p>
            <a:pPr marL="360363" indent="-360363">
              <a:buNone/>
            </a:pPr>
            <a:endParaRPr lang="fr-FR" sz="2200" dirty="0" smtClean="0"/>
          </a:p>
          <a:p>
            <a:pPr marL="360363" indent="-360363"/>
            <a:r>
              <a:rPr lang="fr-FR" sz="2200" dirty="0" smtClean="0"/>
              <a:t>@NL_LAW_UNILAT		</a:t>
            </a:r>
            <a:r>
              <a:rPr lang="fr-FR" sz="2200" i="1" dirty="0" err="1" smtClean="0"/>
              <a:t>unilateral</a:t>
            </a:r>
            <a:r>
              <a:rPr lang="fr-FR" sz="2200" i="1" dirty="0" smtClean="0"/>
              <a:t> </a:t>
            </a:r>
            <a:r>
              <a:rPr lang="fr-FR" sz="2200" i="1" dirty="0" err="1" smtClean="0"/>
              <a:t>law</a:t>
            </a:r>
            <a:endParaRPr lang="fr-FR" sz="2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13</a:t>
            </a:fld>
            <a:endParaRPr lang="fr-BE" dirty="0"/>
          </a:p>
        </p:txBody>
      </p:sp>
      <p:cxnSp>
        <p:nvCxnSpPr>
          <p:cNvPr id="7" name="Connecteur droit 6"/>
          <p:cNvCxnSpPr/>
          <p:nvPr/>
        </p:nvCxnSpPr>
        <p:spPr>
          <a:xfrm rot="5400000">
            <a:off x="679423" y="3536157"/>
            <a:ext cx="49927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928662" y="349885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28662" y="378460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28728" y="328612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nl_law_poly.m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428728" y="3559734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f_nl.m</a:t>
            </a:r>
            <a:r>
              <a:rPr lang="fr-FR" dirty="0" smtClean="0"/>
              <a:t>, </a:t>
            </a:r>
            <a:r>
              <a:rPr lang="fr-FR" dirty="0" err="1" smtClean="0"/>
              <a:t>df_nl.m</a:t>
            </a:r>
            <a:r>
              <a:rPr lang="fr-FR" dirty="0" smtClean="0"/>
              <a:t>, </a:t>
            </a:r>
            <a:r>
              <a:rPr lang="fr-FR" dirty="0" err="1" smtClean="0"/>
              <a:t>Energy_nl.m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 rot="5400000">
            <a:off x="679423" y="4679165"/>
            <a:ext cx="49927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928662" y="464185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928662" y="492761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428728" y="4429132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nl_law_linpiecewise.m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428728" y="4702742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f_nl.m</a:t>
            </a:r>
            <a:r>
              <a:rPr lang="fr-FR" dirty="0" smtClean="0"/>
              <a:t>, </a:t>
            </a:r>
            <a:r>
              <a:rPr lang="fr-FR" dirty="0" err="1" smtClean="0"/>
              <a:t>df_nl.m</a:t>
            </a:r>
            <a:r>
              <a:rPr lang="fr-FR" dirty="0" smtClean="0"/>
              <a:t>, </a:t>
            </a:r>
            <a:r>
              <a:rPr lang="fr-FR" dirty="0" err="1" smtClean="0"/>
              <a:t>Energy_nl.m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 rot="5400000">
            <a:off x="679423" y="5893611"/>
            <a:ext cx="49927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928662" y="585630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8662" y="614205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428728" y="564357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nl_law_unilat.m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428728" y="5917188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f_nl.m</a:t>
            </a:r>
            <a:r>
              <a:rPr lang="fr-FR" dirty="0" smtClean="0"/>
              <a:t>, </a:t>
            </a:r>
            <a:r>
              <a:rPr lang="fr-FR" dirty="0" err="1" smtClean="0"/>
              <a:t>df_nl.m</a:t>
            </a:r>
            <a:r>
              <a:rPr lang="fr-FR" dirty="0" smtClean="0"/>
              <a:t>, </a:t>
            </a:r>
            <a:r>
              <a:rPr lang="fr-FR" dirty="0" err="1" smtClean="0"/>
              <a:t>Energy_nl.m</a:t>
            </a:r>
            <a:endParaRPr lang="fr-F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028" y="2066919"/>
            <a:ext cx="314144" cy="36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924175"/>
            <a:ext cx="314144" cy="36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995745"/>
            <a:ext cx="314144" cy="36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210191"/>
            <a:ext cx="314144" cy="36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8786842" cy="54118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NL_LAW_POLY illustration: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sz="11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14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57190" y="1714488"/>
            <a:ext cx="8643966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&gt;&gt; help NL_LAW_POLY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of polynomial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nonlinear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law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(NL_LAW_POLY class)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nlobj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] = NL_LAW_POLY(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coeffnl,expnl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-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coeffnl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 coefficient of the polynomial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law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-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expnl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exponent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of the polynomial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law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f(x)=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coeffnl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*x^(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expnl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methods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NL_LAW_POLY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Methods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for class NL_LAW_POLY: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Energy_nl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NL_LAW_POLY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f_nl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&gt;&gt; help NL_LAW_POLY.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f_nl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Computation of the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nonlinear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relating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to NL_LAW_POLY   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obj,x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-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 NL_LAW_POLY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- x: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928670"/>
            <a:ext cx="8786842" cy="54118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NL_LAW_POLY illustration:</a:t>
            </a:r>
          </a:p>
          <a:p>
            <a:pPr marL="0" indent="0">
              <a:buNone/>
            </a:pPr>
            <a:r>
              <a:rPr lang="en-US" dirty="0" smtClean="0"/>
              <a:t>Cubic law example: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sz="11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15</a:t>
            </a:fld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2357430"/>
            <a:ext cx="8643966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obj_nl_law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NL_LAW_POLY(1,3);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obj_nl_law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,1)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obj_nl_law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,2)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8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928670"/>
            <a:ext cx="8786842" cy="54118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Nonlinear law object illustration</a:t>
            </a:r>
          </a:p>
          <a:p>
            <a:pPr marL="0" indent="0">
              <a:buNone/>
            </a:pPr>
            <a:r>
              <a:rPr lang="en-US" i="1" dirty="0" err="1" smtClean="0"/>
              <a:t>example_nl_law.m</a:t>
            </a:r>
            <a:r>
              <a:rPr lang="en-US" dirty="0" smtClean="0"/>
              <a:t>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sz="11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16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57190" y="2461338"/>
            <a:ext cx="8643966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all;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quadratic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law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obj1=NL_LAW_POLY(1,2);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cubic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obj2=NL_LAW_POLY(1,3);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 unilateral law (e.g., Hertz contact)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obj3=NL_LAW_POLY(1,3/2);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obj3=NL_LAW_UNILAT(obj3);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linear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piecewise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law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obj4=NL_LAW_LINPIECEWISE(1,10,1.5);</a:t>
            </a:r>
          </a:p>
          <a:p>
            <a:r>
              <a:rPr lang="fr-FR" sz="1600" dirty="0" smtClean="0"/>
              <a:t> </a:t>
            </a:r>
          </a:p>
          <a:p>
            <a:endParaRPr lang="fr-FR" sz="1600" dirty="0" smtClean="0"/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928670"/>
            <a:ext cx="8786842" cy="54118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Nonlinear law object illustration</a:t>
            </a:r>
          </a:p>
          <a:p>
            <a:pPr marL="0" indent="0">
              <a:buNone/>
            </a:pPr>
            <a:r>
              <a:rPr lang="en-US" i="1" dirty="0" err="1" smtClean="0"/>
              <a:t>example_nl_law.m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sz="11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r>
              <a:rPr lang="fr-BE" dirty="0" smtClean="0"/>
              <a:t>15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57190" y="2183209"/>
            <a:ext cx="8643966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x=[-3:0.1:3];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f=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zeros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zeros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k=1;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for y=x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f1(k)=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(obj1,y);df1(k)=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(obj1,y);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f2(k)=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(obj2,y);df2(k)=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(obj2,y);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f3(k)=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(obj3,y);df3(k)=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(obj3,y);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f4(k)=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(obj4,y);df4(k)=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df_nl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(obj4,y);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k=k+1;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figure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plot(x,f1,'.r-',x,f2,'ob-',x,f3,'sk-',x,f4,'+g-')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figure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plot(x,df1,'.r-',x,df2,'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ob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-',x,df3,'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sk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-',x,df4,'+g-')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928670"/>
            <a:ext cx="8786842" cy="54118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Nonlinear law object illustration</a:t>
            </a:r>
          </a:p>
          <a:p>
            <a:pPr marL="0" indent="0">
              <a:buNone/>
            </a:pPr>
            <a:r>
              <a:rPr lang="en-US" i="1" dirty="0" err="1" smtClean="0"/>
              <a:t>example_nl_law.m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sz="11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r>
              <a:rPr lang="fr-BE" dirty="0" smtClean="0"/>
              <a:t>16</a:t>
            </a:r>
            <a:endParaRPr lang="fr-BE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602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28602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700" dirty="0" smtClean="0"/>
              <a:t>Existing classes of </a:t>
            </a:r>
            <a:r>
              <a:rPr lang="en-US" sz="2700" b="1" dirty="0" smtClean="0"/>
              <a:t>structural </a:t>
            </a:r>
            <a:r>
              <a:rPr lang="en-US" sz="2700" b="1" dirty="0" err="1" smtClean="0"/>
              <a:t>nonlinearties</a:t>
            </a:r>
            <a:r>
              <a:rPr lang="en-US" sz="2700" b="1" dirty="0" smtClean="0"/>
              <a:t> </a:t>
            </a:r>
            <a:br>
              <a:rPr lang="en-US" sz="2700" b="1" dirty="0" smtClean="0"/>
            </a:br>
            <a:r>
              <a:rPr lang="en-US" sz="2000" dirty="0" smtClean="0"/>
              <a:t>(in      CLASS_NL\NL_ELEMENT directory)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@NL_SPRING		</a:t>
            </a:r>
            <a:r>
              <a:rPr lang="en-US" sz="2000" i="1" dirty="0" smtClean="0"/>
              <a:t>nonlinear spring</a:t>
            </a:r>
            <a:endParaRPr lang="en-US" i="1" dirty="0" smtClean="0"/>
          </a:p>
          <a:p>
            <a:r>
              <a:rPr lang="en-US" dirty="0" smtClean="0"/>
              <a:t>@NL_USER		</a:t>
            </a:r>
            <a:r>
              <a:rPr lang="en-US" sz="2000" i="1" dirty="0" smtClean="0"/>
              <a:t>nonlinearities directly defined by the user</a:t>
            </a:r>
          </a:p>
          <a:p>
            <a:endParaRPr lang="en-US" sz="2000" i="1" dirty="0" smtClean="0"/>
          </a:p>
          <a:p>
            <a:pPr>
              <a:buNone/>
            </a:pPr>
            <a:r>
              <a:rPr lang="en-US" sz="2000" dirty="0" smtClean="0"/>
              <a:t>with the common methods functions: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err="1" smtClean="0"/>
              <a:t>fint_nl.m</a:t>
            </a:r>
            <a:r>
              <a:rPr lang="en-US" sz="2000" dirty="0" smtClean="0"/>
              <a:t> 		</a:t>
            </a:r>
            <a:r>
              <a:rPr lang="en-US" sz="2000" i="1" dirty="0" smtClean="0"/>
              <a:t>nonlinear internal force vector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err="1" smtClean="0"/>
              <a:t>dfint_nl.m</a:t>
            </a:r>
            <a:r>
              <a:rPr lang="en-US" sz="2000" dirty="0" smtClean="0"/>
              <a:t>		</a:t>
            </a:r>
            <a:r>
              <a:rPr lang="en-US" sz="2000" i="1" dirty="0" smtClean="0"/>
              <a:t>first derivative of internal forces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err="1" smtClean="0"/>
              <a:t>Energy_nl.m</a:t>
            </a:r>
            <a:r>
              <a:rPr lang="en-US" sz="2000" dirty="0" smtClean="0"/>
              <a:t>		</a:t>
            </a:r>
            <a:r>
              <a:rPr lang="en-US" sz="2000" i="1" dirty="0" smtClean="0"/>
              <a:t>energy relating to the nonlinear element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19</a:t>
            </a:fld>
            <a:endParaRPr lang="fr-B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09861"/>
            <a:ext cx="314144" cy="36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214686"/>
            <a:ext cx="314144" cy="36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77544"/>
            <a:ext cx="314144" cy="36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preliminary reading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2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395536" y="1268760"/>
            <a:ext cx="828092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dirty="0" smtClean="0"/>
              <a:t>About NNMs:</a:t>
            </a:r>
          </a:p>
          <a:p>
            <a:pPr>
              <a:lnSpc>
                <a:spcPct val="100000"/>
              </a:lnSpc>
              <a:buNone/>
            </a:pPr>
            <a:endParaRPr lang="en-US" sz="2200" dirty="0"/>
          </a:p>
          <a:p>
            <a:pPr>
              <a:lnSpc>
                <a:spcPct val="100000"/>
              </a:lnSpc>
              <a:buNone/>
            </a:pPr>
            <a:r>
              <a:rPr lang="en-US" sz="2200" dirty="0" smtClean="0"/>
              <a:t>Kerschen </a:t>
            </a:r>
            <a:r>
              <a:rPr lang="en-US" sz="2200" dirty="0"/>
              <a:t>et al., Nonlinear normal modes, Part I: A useful framework for the structural </a:t>
            </a:r>
            <a:r>
              <a:rPr lang="en-US" sz="2200" dirty="0" err="1"/>
              <a:t>dynamicist</a:t>
            </a:r>
            <a:r>
              <a:rPr lang="en-US" sz="2200" dirty="0"/>
              <a:t>, Mechanical Systems and Signal Processing 23 (2009), 170-194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sz="2200" dirty="0"/>
          </a:p>
          <a:p>
            <a:pPr>
              <a:lnSpc>
                <a:spcPct val="100000"/>
              </a:lnSpc>
              <a:buNone/>
            </a:pPr>
            <a:endParaRPr lang="en-US" sz="2200" dirty="0" smtClean="0"/>
          </a:p>
          <a:p>
            <a:pPr>
              <a:lnSpc>
                <a:spcPct val="100000"/>
              </a:lnSpc>
              <a:buNone/>
            </a:pPr>
            <a:r>
              <a:rPr lang="en-US" sz="2200" dirty="0" smtClean="0"/>
              <a:t>About the algorithm:</a:t>
            </a:r>
          </a:p>
          <a:p>
            <a:pPr>
              <a:lnSpc>
                <a:spcPct val="100000"/>
              </a:lnSpc>
              <a:buNone/>
            </a:pPr>
            <a:endParaRPr lang="en-US" sz="2200" dirty="0"/>
          </a:p>
          <a:p>
            <a:pPr>
              <a:lnSpc>
                <a:spcPct val="100000"/>
              </a:lnSpc>
              <a:buNone/>
            </a:pPr>
            <a:r>
              <a:rPr lang="en-US" sz="2200" dirty="0" err="1"/>
              <a:t>Peeters</a:t>
            </a:r>
            <a:r>
              <a:rPr lang="en-US" sz="2200" dirty="0"/>
              <a:t> et al., Nonlinear normal modes, Part II: Toward a practical computation using numerical continuation, Mechanical Systems and Signal Processing 23 (2009), 195-216.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class: NL_SPRING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US" b="1" dirty="0" smtClean="0"/>
              <a:t>NL_SPRING element</a:t>
            </a:r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Constructor (see “help NL_SPRING”):</a:t>
            </a:r>
          </a:p>
          <a:p>
            <a:pPr marL="457200" indent="-45720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obj_nl</a:t>
            </a:r>
            <a:r>
              <a:rPr lang="en-US" b="1" dirty="0" smtClean="0"/>
              <a:t>=NL_SPRING(pos1,pos2,nl_law)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20</a:t>
            </a:fld>
            <a:endParaRPr lang="fr-BE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2500298" y="2643182"/>
            <a:ext cx="50006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5400000" flipH="1" flipV="1">
            <a:off x="2924164" y="2433630"/>
            <a:ext cx="285752" cy="133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16200000" flipH="1">
            <a:off x="3000364" y="2500306"/>
            <a:ext cx="571504" cy="285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286116" y="2500306"/>
            <a:ext cx="571504" cy="285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16200000" flipH="1">
            <a:off x="3571868" y="2500307"/>
            <a:ext cx="571504" cy="285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3857620" y="2500307"/>
            <a:ext cx="571504" cy="285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16200000" flipH="1">
            <a:off x="4143372" y="2500307"/>
            <a:ext cx="571504" cy="285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rot="5400000" flipH="1" flipV="1">
            <a:off x="4505324" y="2719382"/>
            <a:ext cx="285752" cy="133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714876" y="2643182"/>
            <a:ext cx="50006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85786" y="242886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pos1</a:t>
            </a:r>
            <a:r>
              <a:rPr lang="fr-FR" dirty="0" smtClean="0"/>
              <a:t> = DDL1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643570" y="242886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pos2</a:t>
            </a:r>
            <a:r>
              <a:rPr lang="fr-FR" dirty="0" smtClean="0"/>
              <a:t> = DDL2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rot="5400000" flipH="1" flipV="1">
            <a:off x="3321835" y="2321711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928926" y="3357562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nl_law</a:t>
            </a:r>
            <a:r>
              <a:rPr lang="fr-FR" b="1" dirty="0" smtClean="0"/>
              <a:t> </a:t>
            </a:r>
            <a:r>
              <a:rPr lang="fr-FR" dirty="0" smtClean="0"/>
              <a:t>=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defining</a:t>
            </a:r>
            <a:r>
              <a:rPr lang="fr-FR" dirty="0" smtClean="0"/>
              <a:t> the </a:t>
            </a:r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law</a:t>
            </a:r>
            <a:r>
              <a:rPr lang="fr-FR" dirty="0" smtClean="0"/>
              <a:t> of the </a:t>
            </a:r>
            <a:r>
              <a:rPr lang="fr-FR" dirty="0" err="1" smtClean="0"/>
              <a:t>spring</a:t>
            </a:r>
            <a:r>
              <a:rPr lang="fr-FR" dirty="0" smtClean="0"/>
              <a:t> (e.g., NL_POLY_LAW class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571472" y="4572008"/>
            <a:ext cx="7500990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2394366" y="252556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5118246" y="253480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class: NL_SPRING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Duffing</a:t>
            </a:r>
            <a:r>
              <a:rPr lang="en-US" dirty="0" smtClean="0"/>
              <a:t> </a:t>
            </a:r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21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571472" y="2928934"/>
            <a:ext cx="8215370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sys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defsys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m=…;k=…;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knl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=…;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sys.Klin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 [k];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sys.Mlin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 [m];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coeffnl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knl;expnl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=3;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=NL_LAW_POLY(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coeffnl,expnl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pos1=1;pos2=0;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sys.nl= NL_SPRING(pos1,pos2,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472" y="4357694"/>
            <a:ext cx="8215370" cy="11430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r="58503"/>
          <a:stretch>
            <a:fillRect/>
          </a:stretch>
        </p:blipFill>
        <p:spPr bwMode="auto">
          <a:xfrm>
            <a:off x="6143636" y="1142984"/>
            <a:ext cx="2428892" cy="166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8501090" y="2378040"/>
          <a:ext cx="25241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4" imgW="114120" imgH="139680" progId="Equation.DSMT4">
                  <p:embed/>
                </p:oleObj>
              </mc:Choice>
              <mc:Fallback>
                <p:oleObj name="Equation" r:id="rId4" imgW="11412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90" y="2378040"/>
                        <a:ext cx="252413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143768" y="2407946"/>
            <a:ext cx="571504" cy="32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7024703" y="2357430"/>
          <a:ext cx="54769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6" imgW="304560" imgH="190440" progId="Equation.DSMT4">
                  <p:embed/>
                </p:oleObj>
              </mc:Choice>
              <mc:Fallback>
                <p:oleObj name="Equation" r:id="rId6" imgW="30456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703" y="2357430"/>
                        <a:ext cx="54769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387221" y="1977794"/>
                <a:ext cx="2369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𝑘𝑦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𝑛𝑙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21" y="1977794"/>
                <a:ext cx="236955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class: NL_SPRING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57158" y="857232"/>
                <a:ext cx="8786842" cy="5054617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 smtClean="0"/>
                  <a:t>2DOF </a:t>
                </a:r>
                <a:r>
                  <a:rPr lang="en-US" dirty="0" smtClean="0"/>
                  <a:t>example:</a:t>
                </a:r>
                <a:endParaRPr lang="en-US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𝑛𝑙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𝑘𝑛𝑙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2)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𝑛𝑙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𝑘𝑛𝑙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158" y="857232"/>
                <a:ext cx="8786842" cy="5054617"/>
              </a:xfrm>
              <a:blipFill rotWithShape="1">
                <a:blip r:embed="rId2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22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500034" y="2554446"/>
            <a:ext cx="8215370" cy="37548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defsys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m1=…;m2=…;k1=…;k2=…;k12=…;knl1=…;knl2=…;knl12=…;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sys.Klin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 [k1 k12;k12 k2];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sys.Mlin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([m1 m2]);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=knl1;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=3;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=NL_LAW_POLY(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coeffnl,expnl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pos1=0;pos2=1;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sys.nl(1)= NL_SPRING(pos1,pos2,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=knl2;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=3;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=NL_LAW_POLY(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coeffnl,expnl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pos1=2;pos2=0;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sys.nl(2)= NL_SPRING(pos1,pos2,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=knl12;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=3;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=NL_LAW_POLY(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coeffnl,expnl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pos1=1;pos2=2;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sys.nl(3)= NL_SPRING(pos1,pos2,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34" y="3776872"/>
            <a:ext cx="8215370" cy="242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class: NL_USER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2) NL_USER element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dirty="0" smtClean="0"/>
              <a:t>	Nonlinear terms specified by the functions</a:t>
            </a:r>
          </a:p>
          <a:p>
            <a:pPr lvl="1">
              <a:buFont typeface="Courier New" pitchFamily="49" charset="0"/>
              <a:buChar char="o"/>
            </a:pPr>
            <a:r>
              <a:rPr lang="en-US" sz="1700" dirty="0" err="1" smtClean="0"/>
              <a:t>fint_nl_user.m</a:t>
            </a:r>
            <a:endParaRPr lang="en-US" sz="17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1700" dirty="0" err="1" smtClean="0"/>
              <a:t>dfint_nl_user.m</a:t>
            </a:r>
            <a:endParaRPr lang="en-US" sz="17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1700" dirty="0" err="1" smtClean="0"/>
              <a:t>Energy_nl_user.m</a:t>
            </a:r>
            <a:endParaRPr lang="en-US" sz="1700" dirty="0" smtClean="0"/>
          </a:p>
          <a:p>
            <a:pPr>
              <a:buNone/>
            </a:pPr>
            <a:r>
              <a:rPr lang="en-US" dirty="0" smtClean="0"/>
              <a:t>in the working directory.</a:t>
            </a:r>
          </a:p>
          <a:p>
            <a:pPr marL="457200" indent="-457200">
              <a:buNone/>
            </a:pPr>
            <a:r>
              <a:rPr lang="en-US" dirty="0" smtClean="0"/>
              <a:t>	Constructor (see “help NL_USER”):</a:t>
            </a:r>
          </a:p>
          <a:p>
            <a:pPr marL="457200" indent="-45720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obj_nl</a:t>
            </a:r>
            <a:r>
              <a:rPr lang="en-US" b="1" dirty="0" smtClean="0"/>
              <a:t>=NL_USER()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23</a:t>
            </a:fld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571472" y="4572008"/>
            <a:ext cx="7500990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class: NL_USER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:r>
                  <a:rPr lang="fr-FR" dirty="0" smtClean="0"/>
                  <a:t>2DOF </a:t>
                </a:r>
                <a:r>
                  <a:rPr lang="fr-FR" dirty="0" err="1" smtClean="0"/>
                  <a:t>example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NL_USER </a:t>
                </a:r>
                <a:r>
                  <a:rPr lang="fr-FR" dirty="0" smtClean="0"/>
                  <a:t>class</a:t>
                </a:r>
                <a:endParaRPr lang="fr-FR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𝑛𝑙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𝑘𝑛𝑙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𝑛𝑙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𝑘𝑛𝑙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>
                  <a:buNone/>
                </a:pPr>
                <a:endParaRPr lang="fr-FR" dirty="0" smtClean="0"/>
              </a:p>
              <a:p>
                <a:pPr>
                  <a:buNone/>
                </a:pPr>
                <a:endParaRPr lang="fr-FR" sz="900" dirty="0" smtClean="0"/>
              </a:p>
              <a:p>
                <a:pPr>
                  <a:buNone/>
                </a:pPr>
                <a:endParaRPr lang="fr-FR" dirty="0" smtClean="0"/>
              </a:p>
              <a:p>
                <a:pPr>
                  <a:buNone/>
                </a:pPr>
                <a:endParaRPr lang="fr-FR" dirty="0" smtClean="0"/>
              </a:p>
              <a:p>
                <a:pPr>
                  <a:buNone/>
                </a:pPr>
                <a:endParaRPr lang="fr-FR" dirty="0" smtClean="0"/>
              </a:p>
              <a:p>
                <a:pPr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err="1" smtClean="0"/>
                  <a:t>with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fint_nl_user.m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dfint_nl_user.m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Energy_nl_user.m</a:t>
                </a:r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24</a:t>
            </a:fld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500034" y="3286124"/>
            <a:ext cx="8215370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defsys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m1=…;m2=…;k1=…;k2=…;k12=…;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sys.Klin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 [k1 k12;k12 k2];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sys.Mlin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([m1 m2]);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sys.nl= NL_USER();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34" y="4500570"/>
            <a:ext cx="8215370" cy="5000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 for NNM computation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launch the GUI for NNM computation: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25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500034" y="1957320"/>
            <a:ext cx="821537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NNMcont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 for NNM computation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26</a:t>
            </a:fld>
            <a:endParaRPr lang="fr-BE" dirty="0"/>
          </a:p>
        </p:txBody>
      </p:sp>
      <p:pic>
        <p:nvPicPr>
          <p:cNvPr id="38915" name="Picture 3" descr="\\139.165.121.29\Documents\GU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878" y="1000108"/>
            <a:ext cx="6728270" cy="5229225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 rot="19145539">
            <a:off x="2464476" y="3305569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Frequency</a:t>
            </a:r>
            <a:r>
              <a:rPr lang="fr-FR" sz="2400" dirty="0" smtClean="0"/>
              <a:t>-</a:t>
            </a:r>
            <a:r>
              <a:rPr lang="fr-FR" sz="2400" dirty="0" err="1" smtClean="0"/>
              <a:t>Energy</a:t>
            </a:r>
            <a:r>
              <a:rPr lang="fr-FR" sz="2400" dirty="0" smtClean="0"/>
              <a:t> Plot</a:t>
            </a:r>
            <a:endParaRPr lang="fr-FR" sz="2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429124" y="1285860"/>
            <a:ext cx="2214578" cy="7143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 rot="5400000">
            <a:off x="6000760" y="2143116"/>
            <a:ext cx="2500330" cy="107157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 rot="5400000">
            <a:off x="7036611" y="3679033"/>
            <a:ext cx="428628" cy="107157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 rot="5400000">
            <a:off x="6858016" y="4357694"/>
            <a:ext cx="785818" cy="107157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286248" y="2000240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NNM computation </a:t>
            </a:r>
            <a:r>
              <a:rPr lang="fr-FR" dirty="0" err="1" smtClean="0">
                <a:solidFill>
                  <a:srgbClr val="0070C0"/>
                </a:solidFill>
              </a:rPr>
              <a:t>parameters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215206" y="2211165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Continuation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parameters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215206" y="3643314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70C0"/>
                </a:solidFill>
              </a:rPr>
              <a:t>Numerical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fr-FR" dirty="0" err="1" smtClean="0">
                <a:solidFill>
                  <a:srgbClr val="0070C0"/>
                </a:solidFill>
              </a:rPr>
              <a:t>integration</a:t>
            </a:r>
            <a:endParaRPr lang="fr-FR" dirty="0" smtClean="0">
              <a:solidFill>
                <a:srgbClr val="0070C0"/>
              </a:solidFill>
            </a:endParaRP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parameters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215206" y="4711495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File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parameters</a:t>
            </a:r>
            <a:endParaRPr lang="fr-F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GUI: NNM computation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27</a:t>
            </a:fld>
            <a:endParaRPr lang="fr-BE" dirty="0"/>
          </a:p>
        </p:txBody>
      </p:sp>
      <p:pic>
        <p:nvPicPr>
          <p:cNvPr id="16" name="Picture 3" descr="\\139.165.121.29\Documents\GUI.PNG"/>
          <p:cNvPicPr>
            <a:picLocks noChangeAspect="1" noChangeArrowheads="1"/>
          </p:cNvPicPr>
          <p:nvPr/>
        </p:nvPicPr>
        <p:blipFill>
          <a:blip r:embed="rId2"/>
          <a:srcRect l="48769" t="8014" r="17130" b="83789"/>
          <a:stretch>
            <a:fillRect/>
          </a:stretch>
        </p:blipFill>
        <p:spPr bwMode="auto">
          <a:xfrm>
            <a:off x="1285852" y="1285860"/>
            <a:ext cx="6500858" cy="1214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ZoneTexte 16"/>
          <p:cNvSpPr txBox="1"/>
          <p:nvPr/>
        </p:nvSpPr>
        <p:spPr>
          <a:xfrm>
            <a:off x="3571868" y="2928934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condition:</a:t>
            </a:r>
          </a:p>
          <a:p>
            <a:r>
              <a:rPr lang="en-US" dirty="0" smtClean="0"/>
              <a:t>Selection of the velocity to set to zero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57158" y="2943822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period of the shooting:</a:t>
            </a:r>
          </a:p>
          <a:p>
            <a:pPr>
              <a:buFontTx/>
              <a:buChar char="-"/>
            </a:pPr>
            <a:r>
              <a:rPr lang="en-US" dirty="0" smtClean="0"/>
              <a:t> Half period (</a:t>
            </a:r>
            <a:r>
              <a:rPr lang="en-US" dirty="0" err="1" smtClean="0"/>
              <a:t>symetric</a:t>
            </a:r>
            <a:r>
              <a:rPr lang="en-US" dirty="0" smtClean="0"/>
              <a:t> motions)</a:t>
            </a:r>
          </a:p>
          <a:p>
            <a:pPr>
              <a:buFontTx/>
              <a:buChar char="-"/>
            </a:pPr>
            <a:r>
              <a:rPr lang="en-US" dirty="0" smtClean="0"/>
              <a:t> Full period 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6072198" y="2928934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Calculation of </a:t>
            </a:r>
            <a:r>
              <a:rPr lang="en-US" dirty="0" err="1" smtClean="0"/>
              <a:t>Floquet</a:t>
            </a:r>
            <a:r>
              <a:rPr lang="en-US" dirty="0" smtClean="0"/>
              <a:t> multipliers during the computation (ON / OFF)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GUI: Continuation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28</a:t>
            </a:fld>
            <a:endParaRPr lang="fr-BE" dirty="0"/>
          </a:p>
        </p:txBody>
      </p:sp>
      <p:pic>
        <p:nvPicPr>
          <p:cNvPr id="16" name="Picture 3" descr="\\139.165.121.29\Documents\GUI.PNG"/>
          <p:cNvPicPr>
            <a:picLocks noChangeAspect="1" noChangeArrowheads="1"/>
          </p:cNvPicPr>
          <p:nvPr/>
        </p:nvPicPr>
        <p:blipFill>
          <a:blip r:embed="rId2"/>
          <a:srcRect l="82870" t="8678" r="743" b="42805"/>
          <a:stretch>
            <a:fillRect/>
          </a:stretch>
        </p:blipFill>
        <p:spPr bwMode="auto">
          <a:xfrm>
            <a:off x="928662" y="1142984"/>
            <a:ext cx="2143140" cy="4931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ZoneTexte 17"/>
          <p:cNvSpPr txBox="1"/>
          <p:nvPr/>
        </p:nvSpPr>
        <p:spPr>
          <a:xfrm>
            <a:off x="3286116" y="150017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precision (residue) of the shooting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286116" y="1988098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continuation </a:t>
            </a:r>
            <a:r>
              <a:rPr lang="en-US" dirty="0" err="1" smtClean="0"/>
              <a:t>stepsize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286116" y="291679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number of iterations for </a:t>
            </a:r>
            <a:r>
              <a:rPr lang="en-US" dirty="0" err="1" smtClean="0"/>
              <a:t>stepsize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3286116" y="335756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number of iteration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3286116" y="3845486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angle (deg) to avoid branch switching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3286116" y="4286256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Minumum</a:t>
            </a:r>
            <a:r>
              <a:rPr lang="en-US" dirty="0" smtClean="0"/>
              <a:t> angle (deg) for </a:t>
            </a:r>
            <a:r>
              <a:rPr lang="en-US" dirty="0" err="1" smtClean="0"/>
              <a:t>stepsize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3357554" y="5559998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continuation </a:t>
            </a:r>
            <a:r>
              <a:rPr lang="en-US" dirty="0" err="1" smtClean="0"/>
              <a:t>stepsize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GUI: </a:t>
            </a:r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29</a:t>
            </a:fld>
            <a:endParaRPr lang="fr-BE" dirty="0"/>
          </a:p>
        </p:txBody>
      </p:sp>
      <p:pic>
        <p:nvPicPr>
          <p:cNvPr id="16" name="Picture 3" descr="\\139.165.121.29\Documents\GUI.PNG"/>
          <p:cNvPicPr>
            <a:picLocks noChangeAspect="1" noChangeArrowheads="1"/>
          </p:cNvPicPr>
          <p:nvPr/>
        </p:nvPicPr>
        <p:blipFill>
          <a:blip r:embed="rId2"/>
          <a:srcRect l="82796" t="57195" r="815" b="33242"/>
          <a:stretch>
            <a:fillRect/>
          </a:stretch>
        </p:blipFill>
        <p:spPr bwMode="auto">
          <a:xfrm>
            <a:off x="357158" y="2857496"/>
            <a:ext cx="2857520" cy="12958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ZoneTexte 16"/>
          <p:cNvSpPr txBox="1"/>
          <p:nvPr/>
        </p:nvSpPr>
        <p:spPr>
          <a:xfrm>
            <a:off x="3857620" y="1714488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Scheme for numerical time integration: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Newmark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Runge-Kutta</a:t>
            </a:r>
            <a:r>
              <a:rPr lang="en-US" dirty="0" smtClean="0"/>
              <a:t> (ode45)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857620" y="4514687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Jacobian</a:t>
            </a:r>
            <a:r>
              <a:rPr lang="en-US" dirty="0" smtClean="0"/>
              <a:t> computation:</a:t>
            </a:r>
          </a:p>
          <a:p>
            <a:pPr>
              <a:buFontTx/>
              <a:buChar char="-"/>
            </a:pPr>
            <a:r>
              <a:rPr lang="en-US" dirty="0" smtClean="0"/>
              <a:t> Sensitivity analysis</a:t>
            </a:r>
          </a:p>
          <a:p>
            <a:pPr>
              <a:buFontTx/>
              <a:buChar char="-"/>
            </a:pPr>
            <a:r>
              <a:rPr lang="en-US" dirty="0" smtClean="0"/>
              <a:t> Finite differences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4857752" y="321468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time steps along one shooting period</a:t>
            </a:r>
            <a:endParaRPr lang="en-US" dirty="0"/>
          </a:p>
        </p:txBody>
      </p:sp>
      <p:cxnSp>
        <p:nvCxnSpPr>
          <p:cNvPr id="34" name="Connecteur droit 33"/>
          <p:cNvCxnSpPr/>
          <p:nvPr/>
        </p:nvCxnSpPr>
        <p:spPr>
          <a:xfrm rot="5400000" flipH="1" flipV="1">
            <a:off x="892943" y="2821777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5400000" flipH="1" flipV="1">
            <a:off x="893737" y="4392619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10800000">
            <a:off x="2967458" y="3643314"/>
            <a:ext cx="1818856" cy="1588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357290" y="235743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1357290" y="485776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code sources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b="1" dirty="0" err="1" smtClean="0"/>
              <a:t>NNMcont</a:t>
            </a:r>
            <a:r>
              <a:rPr lang="en-US" dirty="0" smtClean="0"/>
              <a:t>” directory:</a:t>
            </a:r>
          </a:p>
          <a:p>
            <a:pPr>
              <a:buNone/>
            </a:pPr>
            <a:r>
              <a:rPr lang="en-US" sz="2000" i="1" dirty="0" smtClean="0"/>
              <a:t>Add this folder to the </a:t>
            </a:r>
            <a:r>
              <a:rPr lang="en-US" sz="2000" i="1" dirty="0" err="1" smtClean="0"/>
              <a:t>Matlab</a:t>
            </a:r>
            <a:r>
              <a:rPr lang="en-US" sz="2000" i="1" dirty="0" smtClean="0"/>
              <a:t> path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dirty="0" smtClean="0"/>
              <a:t>“</a:t>
            </a:r>
            <a:r>
              <a:rPr lang="en-US" b="1" dirty="0" err="1" smtClean="0"/>
              <a:t>NNMsources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sz="2000" dirty="0" err="1" smtClean="0"/>
              <a:t>Matlab</a:t>
            </a:r>
            <a:r>
              <a:rPr lang="en-US" sz="2000" dirty="0" smtClean="0"/>
              <a:t> source functions of the algorithm for NNM computation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CLASS_NL</a:t>
            </a:r>
            <a:r>
              <a:rPr lang="en-US" dirty="0" smtClean="0"/>
              <a:t>”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Different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classes for defining nonlinearities </a:t>
            </a:r>
          </a:p>
          <a:p>
            <a:r>
              <a:rPr lang="en-US" dirty="0" smtClean="0"/>
              <a:t>“</a:t>
            </a:r>
            <a:r>
              <a:rPr lang="en-US" b="1" dirty="0" err="1" smtClean="0"/>
              <a:t>Newmark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sz="2000" dirty="0" err="1" smtClean="0"/>
              <a:t>Matlab</a:t>
            </a:r>
            <a:r>
              <a:rPr lang="en-US" sz="2000" dirty="0" smtClean="0"/>
              <a:t> source functions for numerical time integration using </a:t>
            </a:r>
            <a:r>
              <a:rPr lang="en-US" sz="2000" dirty="0" err="1" smtClean="0"/>
              <a:t>Newmark</a:t>
            </a:r>
            <a:r>
              <a:rPr lang="en-US" sz="2000" dirty="0" smtClean="0"/>
              <a:t> method</a:t>
            </a: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3</a:t>
            </a:fld>
            <a:endParaRPr lang="fr-BE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428868"/>
            <a:ext cx="438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495679"/>
            <a:ext cx="438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500570"/>
            <a:ext cx="438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7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GUI: File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30</a:t>
            </a:fld>
            <a:endParaRPr lang="fr-BE" dirty="0"/>
          </a:p>
        </p:txBody>
      </p:sp>
      <p:pic>
        <p:nvPicPr>
          <p:cNvPr id="16" name="Picture 3" descr="\\139.165.121.29\Documents\GUI.PNG"/>
          <p:cNvPicPr>
            <a:picLocks noChangeAspect="1" noChangeArrowheads="1"/>
          </p:cNvPicPr>
          <p:nvPr/>
        </p:nvPicPr>
        <p:blipFill>
          <a:blip r:embed="rId2"/>
          <a:srcRect l="82871" t="66051" r="654" b="16989"/>
          <a:stretch>
            <a:fillRect/>
          </a:stretch>
        </p:blipFill>
        <p:spPr bwMode="auto">
          <a:xfrm>
            <a:off x="3357554" y="1643050"/>
            <a:ext cx="2143140" cy="1714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ZoneTexte 16"/>
          <p:cNvSpPr txBox="1"/>
          <p:nvPr/>
        </p:nvSpPr>
        <p:spPr>
          <a:xfrm>
            <a:off x="357158" y="185736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of the </a:t>
            </a:r>
          </a:p>
          <a:p>
            <a:pPr algn="ctr"/>
            <a:r>
              <a:rPr lang="en-US" dirty="0" smtClean="0"/>
              <a:t>result MAT-file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357554" y="4000504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number to compute (NNM extension of this linear mode)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6786578" y="1925413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a existing result MAT-file</a:t>
            </a:r>
            <a:endParaRPr lang="en-US" dirty="0"/>
          </a:p>
        </p:txBody>
      </p:sp>
      <p:cxnSp>
        <p:nvCxnSpPr>
          <p:cNvPr id="21" name="Connecteur droit avec flèche 20"/>
          <p:cNvCxnSpPr/>
          <p:nvPr/>
        </p:nvCxnSpPr>
        <p:spPr>
          <a:xfrm rot="10800000">
            <a:off x="2071670" y="2143116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5286380" y="214311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>
            <a:off x="4323986" y="348196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18" grpId="1"/>
      <p:bldP spid="1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GUI: </a:t>
            </a:r>
            <a:r>
              <a:rPr lang="fr-FR" dirty="0" err="1" smtClean="0"/>
              <a:t>Starting</a:t>
            </a:r>
            <a:r>
              <a:rPr lang="fr-FR" dirty="0" smtClean="0"/>
              <a:t> computation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31</a:t>
            </a:fld>
            <a:endParaRPr lang="fr-BE" dirty="0"/>
          </a:p>
        </p:txBody>
      </p:sp>
      <p:pic>
        <p:nvPicPr>
          <p:cNvPr id="13" name="Picture 3" descr="\\139.165.121.29\Documents\GUI.PNG"/>
          <p:cNvPicPr>
            <a:picLocks noChangeAspect="1" noChangeArrowheads="1"/>
          </p:cNvPicPr>
          <p:nvPr/>
        </p:nvPicPr>
        <p:blipFill>
          <a:blip r:embed="rId2"/>
          <a:srcRect l="81755" t="81786"/>
          <a:stretch>
            <a:fillRect/>
          </a:stretch>
        </p:blipFill>
        <p:spPr bwMode="auto">
          <a:xfrm>
            <a:off x="3357554" y="1785926"/>
            <a:ext cx="2383184" cy="1849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ZoneTexte 13"/>
          <p:cNvSpPr txBox="1"/>
          <p:nvPr/>
        </p:nvSpPr>
        <p:spPr>
          <a:xfrm>
            <a:off x="500034" y="4103566"/>
            <a:ext cx="8643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the computation: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If the result MAT-file does not exist, the algorithm uses the linear mode as initial guess for starting the continuation procedure (or the </a:t>
            </a:r>
            <a:r>
              <a:rPr lang="en-US" dirty="0" err="1" smtClean="0"/>
              <a:t>sys.IGcont</a:t>
            </a:r>
            <a:r>
              <a:rPr lang="en-US" dirty="0" smtClean="0"/>
              <a:t> field defined in the </a:t>
            </a:r>
            <a:r>
              <a:rPr lang="en-US" dirty="0" err="1" smtClean="0"/>
              <a:t>defsys.m</a:t>
            </a:r>
            <a:r>
              <a:rPr lang="en-US" dirty="0" smtClean="0"/>
              <a:t> file).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If the result MAT-file exists, the continuation is restarted from the last computed point.</a:t>
            </a:r>
            <a:endParaRPr lang="en-US" dirty="0"/>
          </a:p>
        </p:txBody>
      </p:sp>
      <p:cxnSp>
        <p:nvCxnSpPr>
          <p:cNvPr id="16" name="Connecteur droit 15"/>
          <p:cNvCxnSpPr/>
          <p:nvPr/>
        </p:nvCxnSpPr>
        <p:spPr>
          <a:xfrm rot="5400000">
            <a:off x="4750595" y="3679033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0800000">
            <a:off x="1428728" y="3929066"/>
            <a:ext cx="3571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>
            <a:off x="1321571" y="403622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96036" y="1853975"/>
            <a:ext cx="270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Interrupt the computation to change parameters</a:t>
            </a:r>
            <a:endParaRPr lang="en-US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5572132" y="214311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2" grpId="0"/>
      <p:bldP spid="22" grpId="1"/>
      <p:bldP spid="22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Computation </a:t>
            </a:r>
            <a:r>
              <a:rPr lang="fr-FR" dirty="0" err="1" smtClean="0"/>
              <a:t>process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The computed NNM is represented in the FEP of the GUI.</a:t>
            </a:r>
          </a:p>
          <a:p>
            <a:pPr>
              <a:buNone/>
            </a:pPr>
            <a:endParaRPr lang="en-US" sz="300" dirty="0" smtClean="0"/>
          </a:p>
          <a:p>
            <a:r>
              <a:rPr lang="en-US" sz="2200" dirty="0" smtClean="0"/>
              <a:t>Convergence information is displayed in the </a:t>
            </a:r>
            <a:r>
              <a:rPr lang="en-US" sz="2200" dirty="0" err="1" smtClean="0"/>
              <a:t>Matlab</a:t>
            </a:r>
            <a:r>
              <a:rPr lang="en-US" sz="2200" dirty="0" smtClean="0"/>
              <a:t> command window</a:t>
            </a:r>
          </a:p>
          <a:p>
            <a:pPr>
              <a:buNone/>
            </a:pPr>
            <a:endParaRPr lang="en-US" sz="300" dirty="0" smtClean="0"/>
          </a:p>
          <a:p>
            <a:r>
              <a:rPr lang="en-US" sz="2200" dirty="0" smtClean="0"/>
              <a:t>The computed results are saved in the MAT-file with the following variables:</a:t>
            </a:r>
          </a:p>
          <a:p>
            <a:pPr>
              <a:buNone/>
            </a:pPr>
            <a:endParaRPr lang="en-US" sz="300" dirty="0" smtClean="0"/>
          </a:p>
          <a:p>
            <a:pPr lvl="1">
              <a:lnSpc>
                <a:spcPct val="110000"/>
              </a:lnSpc>
              <a:buFont typeface="Courier New" pitchFamily="49" charset="0"/>
              <a:buChar char="o"/>
            </a:pPr>
            <a:r>
              <a:rPr lang="en-US" sz="1900" b="1" dirty="0" smtClean="0"/>
              <a:t>Pulsation</a:t>
            </a:r>
            <a:r>
              <a:rPr lang="en-US" sz="1900" dirty="0" smtClean="0"/>
              <a:t>: vector containing the pulsation (</a:t>
            </a:r>
            <a:r>
              <a:rPr lang="en-US" sz="1900" dirty="0" err="1" smtClean="0"/>
              <a:t>rad</a:t>
            </a:r>
            <a:r>
              <a:rPr lang="en-US" sz="1900" dirty="0" smtClean="0"/>
              <a:t>/s) of the computed NNM motions</a:t>
            </a:r>
          </a:p>
          <a:p>
            <a:pPr lvl="1">
              <a:lnSpc>
                <a:spcPct val="110000"/>
              </a:lnSpc>
              <a:buFont typeface="Courier New" pitchFamily="49" charset="0"/>
              <a:buChar char="o"/>
            </a:pPr>
            <a:r>
              <a:rPr lang="en-US" sz="1900" b="1" dirty="0" smtClean="0"/>
              <a:t>Energy</a:t>
            </a:r>
            <a:r>
              <a:rPr lang="en-US" sz="1900" dirty="0" smtClean="0"/>
              <a:t>: vector containing the conserved total </a:t>
            </a:r>
            <a:r>
              <a:rPr lang="en-US" sz="1900" dirty="0" err="1" smtClean="0"/>
              <a:t>enegy</a:t>
            </a:r>
            <a:r>
              <a:rPr lang="en-US" sz="1900" dirty="0" smtClean="0"/>
              <a:t> of the computed NNM motions</a:t>
            </a:r>
          </a:p>
          <a:p>
            <a:pPr lvl="1">
              <a:lnSpc>
                <a:spcPct val="110000"/>
              </a:lnSpc>
              <a:buFont typeface="Courier New" pitchFamily="49" charset="0"/>
              <a:buChar char="o"/>
            </a:pPr>
            <a:r>
              <a:rPr lang="en-US" sz="1900" b="1" dirty="0" smtClean="0"/>
              <a:t>Sol</a:t>
            </a:r>
            <a:r>
              <a:rPr lang="en-US" sz="1900" dirty="0" smtClean="0"/>
              <a:t>: matrix composed of the initial states (displacements and velocities) inducing the different computed NNM motions</a:t>
            </a:r>
          </a:p>
          <a:p>
            <a:pPr lvl="1">
              <a:lnSpc>
                <a:spcPct val="110000"/>
              </a:lnSpc>
              <a:buFont typeface="Courier New" pitchFamily="49" charset="0"/>
              <a:buChar char="o"/>
            </a:pPr>
            <a:r>
              <a:rPr lang="en-US" sz="1900" b="1" dirty="0" err="1" smtClean="0"/>
              <a:t>Floq</a:t>
            </a:r>
            <a:r>
              <a:rPr lang="en-US" sz="1900" dirty="0" smtClean="0"/>
              <a:t>: vector containing the </a:t>
            </a:r>
            <a:r>
              <a:rPr lang="en-US" sz="1900" dirty="0" err="1" smtClean="0"/>
              <a:t>Floquet</a:t>
            </a:r>
            <a:r>
              <a:rPr lang="en-US" sz="1900" dirty="0" smtClean="0"/>
              <a:t> multipliers of the computed NNM motions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32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</a:t>
            </a:r>
            <a:r>
              <a:rPr lang="fr-FR" dirty="0" smtClean="0"/>
              <a:t> display in GUI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the FEP of the GUI, right click: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Courier New" pitchFamily="49" charset="0"/>
              <a:buChar char="o"/>
            </a:pP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33</a:t>
            </a:fld>
            <a:endParaRPr lang="fr-BE" dirty="0"/>
          </a:p>
        </p:txBody>
      </p:sp>
      <p:pic>
        <p:nvPicPr>
          <p:cNvPr id="39938" name="Picture 2" descr="\\139.165.121.29\Documents\rc_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56927"/>
            <a:ext cx="1785950" cy="1086453"/>
          </a:xfrm>
          <a:prstGeom prst="rect">
            <a:avLst/>
          </a:prstGeom>
          <a:noFill/>
        </p:spPr>
      </p:pic>
      <p:sp>
        <p:nvSpPr>
          <p:cNvPr id="8" name="Parenthèse fermante 7"/>
          <p:cNvSpPr/>
          <p:nvPr/>
        </p:nvSpPr>
        <p:spPr>
          <a:xfrm>
            <a:off x="3786182" y="3143248"/>
            <a:ext cx="214314" cy="5715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enthèse fermante 8"/>
          <p:cNvSpPr/>
          <p:nvPr/>
        </p:nvSpPr>
        <p:spPr>
          <a:xfrm>
            <a:off x="3786182" y="3786190"/>
            <a:ext cx="214314" cy="2857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286248" y="320254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Frequency</a:t>
            </a:r>
            <a:r>
              <a:rPr lang="fr-FR" dirty="0" smtClean="0"/>
              <a:t> in rad/s or Hz in the FEP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286248" y="3737104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Representation of unstable motions (using red markers)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</a:t>
            </a:r>
            <a:r>
              <a:rPr lang="fr-FR" dirty="0" smtClean="0"/>
              <a:t> display in GUI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Display of computed NNM motions: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Choose one computed point in the FEP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The NNM motion is computed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Some results are plotted by default (time series, </a:t>
            </a:r>
            <a:r>
              <a:rPr lang="en-US" sz="2000" dirty="0" err="1" smtClean="0"/>
              <a:t>Floquet</a:t>
            </a:r>
            <a:r>
              <a:rPr lang="en-US" sz="2000" dirty="0" smtClean="0"/>
              <a:t> multipliers…)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Next, the user script </a:t>
            </a:r>
            <a:r>
              <a:rPr lang="en-US" sz="2000" i="1" dirty="0" err="1" smtClean="0"/>
              <a:t>paramdisp.m</a:t>
            </a:r>
            <a:r>
              <a:rPr lang="en-US" sz="2000" dirty="0" smtClean="0"/>
              <a:t> (in the working directory) is called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  </a:t>
            </a:r>
            <a:r>
              <a:rPr lang="en-US" sz="2000" dirty="0" smtClean="0"/>
              <a:t>You can configure the display by editing this file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Courier New" pitchFamily="49" charset="0"/>
              <a:buChar char="o"/>
            </a:pP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34</a:t>
            </a:fld>
            <a:endParaRPr lang="fr-BE" dirty="0"/>
          </a:p>
        </p:txBody>
      </p:sp>
      <p:pic>
        <p:nvPicPr>
          <p:cNvPr id="6" name="Picture 3" descr="\\139.165.121.29\Documents\GUI.PNG"/>
          <p:cNvPicPr>
            <a:picLocks noChangeAspect="1" noChangeArrowheads="1"/>
          </p:cNvPicPr>
          <p:nvPr/>
        </p:nvPicPr>
        <p:blipFill>
          <a:blip r:embed="rId2"/>
          <a:srcRect l="15059" t="10929" r="77297" b="84973"/>
          <a:stretch>
            <a:fillRect/>
          </a:stretch>
        </p:blipFill>
        <p:spPr bwMode="auto">
          <a:xfrm>
            <a:off x="5857884" y="1071546"/>
            <a:ext cx="1714513" cy="714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</a:t>
            </a:r>
            <a:r>
              <a:rPr lang="fr-FR" dirty="0" smtClean="0"/>
              <a:t> display in GUI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Courier New" pitchFamily="49" charset="0"/>
              <a:buChar char="o"/>
            </a:pP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r>
              <a:rPr lang="en-US" dirty="0" smtClean="0"/>
              <a:t>34</a:t>
            </a:r>
            <a:endParaRPr lang="fr-BE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8" y="1571625"/>
            <a:ext cx="68675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2DOF example (MSSP papers)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Directory “</a:t>
            </a:r>
            <a:r>
              <a:rPr lang="en-US" sz="2000" dirty="0" smtClean="0">
                <a:solidFill>
                  <a:schemeClr val="tx2"/>
                </a:solidFill>
              </a:rPr>
              <a:t>Examples\2DOF</a:t>
            </a:r>
            <a:r>
              <a:rPr lang="en-US" sz="2000" dirty="0" smtClean="0"/>
              <a:t>”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r>
              <a:rPr lang="en-US" dirty="0" smtClean="0"/>
              <a:t>35</a:t>
            </a:r>
            <a:endParaRPr lang="fr-BE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08192"/>
            <a:ext cx="5853123" cy="166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Simplified bladed disk (AIAA paper)</a:t>
            </a: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Directory “</a:t>
            </a:r>
            <a:r>
              <a:rPr lang="en-US" sz="2000" dirty="0" smtClean="0">
                <a:solidFill>
                  <a:schemeClr val="tx2"/>
                </a:solidFill>
              </a:rPr>
              <a:t>Examples\</a:t>
            </a:r>
            <a:r>
              <a:rPr lang="en-US" sz="2000" dirty="0" err="1" smtClean="0">
                <a:solidFill>
                  <a:schemeClr val="tx2"/>
                </a:solidFill>
              </a:rPr>
              <a:t>BladedDisk</a:t>
            </a:r>
            <a:r>
              <a:rPr lang="en-US" sz="2000" dirty="0" smtClean="0"/>
              <a:t>”</a:t>
            </a:r>
            <a:endParaRPr lang="en-US" sz="2000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r>
              <a:rPr lang="en-US" dirty="0" smtClean="0"/>
              <a:t>35</a:t>
            </a:r>
            <a:endParaRPr lang="fr-B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1"/>
          <a:stretch>
            <a:fillRect/>
          </a:stretch>
        </p:blipFill>
        <p:spPr bwMode="auto">
          <a:xfrm>
            <a:off x="5336381" y="2132856"/>
            <a:ext cx="29718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79244" y="4139456"/>
            <a:ext cx="32146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200" dirty="0"/>
              <a:t>Simplified discrete model of bladed disk </a:t>
            </a:r>
            <a:r>
              <a:rPr lang="en-US" sz="2200" dirty="0" smtClean="0"/>
              <a:t>assembly (30 sectors) 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87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758759"/>
            <a:ext cx="8247290" cy="50546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dirty="0" err="1" smtClean="0"/>
              <a:t>Georgiades</a:t>
            </a:r>
            <a:r>
              <a:rPr lang="en-US" sz="2000" dirty="0" smtClean="0"/>
              <a:t> et al</a:t>
            </a:r>
            <a:r>
              <a:rPr lang="en-US" sz="2000" dirty="0"/>
              <a:t>., Modal analysis of a nonlinear periodic structure with cyclic </a:t>
            </a:r>
            <a:r>
              <a:rPr lang="en-US" sz="2000" dirty="0" smtClean="0"/>
              <a:t>symmetry, </a:t>
            </a:r>
            <a:r>
              <a:rPr lang="en-US" sz="2000" dirty="0"/>
              <a:t>AIAA </a:t>
            </a:r>
            <a:r>
              <a:rPr lang="en-US" sz="2000" dirty="0" smtClean="0"/>
              <a:t>Journal </a:t>
            </a:r>
            <a:r>
              <a:rPr lang="en-US" sz="2000" dirty="0"/>
              <a:t>47 (2009), 1014-1025.</a:t>
            </a:r>
            <a:endParaRPr lang="en-US" sz="2000" dirty="0" smtClean="0"/>
          </a:p>
          <a:p>
            <a:pPr>
              <a:lnSpc>
                <a:spcPct val="100000"/>
              </a:lnSpc>
              <a:buNone/>
            </a:pPr>
            <a:endParaRPr lang="en-US" sz="2000" dirty="0" smtClean="0"/>
          </a:p>
          <a:p>
            <a:pPr>
              <a:lnSpc>
                <a:spcPct val="100000"/>
              </a:lnSpc>
              <a:buNone/>
            </a:pPr>
            <a:r>
              <a:rPr lang="en-US" sz="2000" dirty="0" smtClean="0"/>
              <a:t>Kerschen et </a:t>
            </a:r>
            <a:r>
              <a:rPr lang="en-US" sz="2000" dirty="0"/>
              <a:t>al., Nonlinear normal modes, Part I: A useful framework for the structural </a:t>
            </a:r>
            <a:r>
              <a:rPr lang="en-US" sz="2000" dirty="0" err="1"/>
              <a:t>dynamicist</a:t>
            </a:r>
            <a:r>
              <a:rPr lang="en-US" sz="2000" dirty="0"/>
              <a:t>, Mechanical Systems and Signal </a:t>
            </a:r>
            <a:r>
              <a:rPr lang="en-US" sz="2000" dirty="0" smtClean="0"/>
              <a:t>Processing </a:t>
            </a:r>
            <a:r>
              <a:rPr lang="en-US" sz="2000" dirty="0"/>
              <a:t>23 (2009), 170-194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sz="2000" dirty="0" smtClean="0"/>
          </a:p>
          <a:p>
            <a:pPr>
              <a:lnSpc>
                <a:spcPct val="100000"/>
              </a:lnSpc>
              <a:buNone/>
            </a:pPr>
            <a:r>
              <a:rPr lang="en-US" sz="2000" dirty="0" err="1" smtClean="0"/>
              <a:t>Peeters</a:t>
            </a:r>
            <a:r>
              <a:rPr lang="en-US" sz="2000" dirty="0" smtClean="0"/>
              <a:t> et </a:t>
            </a:r>
            <a:r>
              <a:rPr lang="en-US" sz="2000" dirty="0"/>
              <a:t>al., Nonlinear normal modes, Part II: Toward a practical computation using </a:t>
            </a:r>
            <a:r>
              <a:rPr lang="en-US" sz="2000" dirty="0" smtClean="0"/>
              <a:t>numerical continuation, </a:t>
            </a:r>
            <a:r>
              <a:rPr lang="en-US" sz="2000" dirty="0"/>
              <a:t>Mechanical Systems and Signal </a:t>
            </a:r>
            <a:r>
              <a:rPr lang="en-US" sz="2000" dirty="0" smtClean="0"/>
              <a:t>Processing </a:t>
            </a:r>
            <a:r>
              <a:rPr lang="en-US" sz="2000" dirty="0"/>
              <a:t>23 (2009), 195-216.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r>
              <a:rPr lang="en-US" dirty="0" smtClean="0"/>
              <a:t>35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350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code sources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b="1" dirty="0" err="1" smtClean="0"/>
              <a:t>NNMsources</a:t>
            </a:r>
            <a:r>
              <a:rPr lang="en-US" dirty="0" smtClean="0"/>
              <a:t>”</a:t>
            </a:r>
            <a:r>
              <a:rPr lang="en-US" b="1" dirty="0" smtClean="0"/>
              <a:t> </a:t>
            </a:r>
            <a:r>
              <a:rPr lang="en-US" dirty="0" smtClean="0"/>
              <a:t>directory: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“</a:t>
            </a:r>
            <a:r>
              <a:rPr lang="en-US" b="1" dirty="0" err="1" smtClean="0"/>
              <a:t>NNMcontinuation</a:t>
            </a:r>
            <a:r>
              <a:rPr lang="en-US" b="1" dirty="0" smtClean="0"/>
              <a:t>_... .p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sz="2000" dirty="0" smtClean="0"/>
              <a:t>Sources of the computation algorithm combining shooting and continuation methods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dirty="0" smtClean="0"/>
              <a:t>“</a:t>
            </a:r>
            <a:r>
              <a:rPr lang="en-US" b="1" smtClean="0"/>
              <a:t>NNMcont.p</a:t>
            </a:r>
            <a:r>
              <a:rPr lang="en-US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Graphical user interface (GUI) to launch and control the computation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4</a:t>
            </a:fld>
            <a:endParaRPr lang="fr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360" y="2233026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256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MATLAB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the working directory, create two </a:t>
            </a:r>
            <a:r>
              <a:rPr lang="en-US" b="1" dirty="0" smtClean="0"/>
              <a:t>user m-files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sz="500" dirty="0" smtClean="0"/>
          </a:p>
          <a:p>
            <a:r>
              <a:rPr lang="en-US" dirty="0" smtClean="0"/>
              <a:t>“</a:t>
            </a:r>
            <a:r>
              <a:rPr lang="en-US" i="1" dirty="0" err="1" smtClean="0"/>
              <a:t>defsys.m</a:t>
            </a:r>
            <a:r>
              <a:rPr lang="en-US" dirty="0" smtClean="0"/>
              <a:t>” function</a:t>
            </a:r>
            <a:br>
              <a:rPr lang="en-US" dirty="0" smtClean="0"/>
            </a:br>
            <a:r>
              <a:rPr lang="en-US" sz="2000" dirty="0" smtClean="0"/>
              <a:t>Defining the dynamical system to study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 err="1" smtClean="0"/>
              <a:t>paramdisp.m</a:t>
            </a:r>
            <a:r>
              <a:rPr lang="en-US" dirty="0" smtClean="0"/>
              <a:t>” script</a:t>
            </a:r>
            <a:br>
              <a:rPr lang="en-US" dirty="0" smtClean="0"/>
            </a:br>
            <a:r>
              <a:rPr lang="en-US" sz="2000" dirty="0" smtClean="0"/>
              <a:t>Setting the result display properties </a:t>
            </a:r>
          </a:p>
          <a:p>
            <a:endParaRPr lang="en-US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Type “</a:t>
            </a:r>
            <a:r>
              <a:rPr lang="en-US" b="1" dirty="0" err="1" smtClean="0"/>
              <a:t>NNMcont</a:t>
            </a:r>
            <a:r>
              <a:rPr lang="en-US" dirty="0" smtClean="0"/>
              <a:t>” in the </a:t>
            </a:r>
            <a:r>
              <a:rPr lang="en-US" dirty="0" err="1" smtClean="0"/>
              <a:t>Matlab</a:t>
            </a:r>
            <a:r>
              <a:rPr lang="en-US" dirty="0" smtClean="0"/>
              <a:t> command window to start the GUI for NNM computation. The system defined by the “</a:t>
            </a:r>
            <a:r>
              <a:rPr lang="en-US" dirty="0" err="1" smtClean="0"/>
              <a:t>defsys.m</a:t>
            </a:r>
            <a:r>
              <a:rPr lang="en-US" dirty="0" smtClean="0"/>
              <a:t>” file is then automatically loaded.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5</a:t>
            </a:fld>
            <a:endParaRPr lang="fr-B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832" y="2111225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068" y="3233158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definition: </a:t>
            </a:r>
            <a:r>
              <a:rPr lang="en-US" dirty="0" err="1" smtClean="0"/>
              <a:t>defsys.m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303341"/>
            <a:ext cx="8786842" cy="505461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The system of interest is described in the “</a:t>
            </a:r>
            <a:r>
              <a:rPr lang="en-US" dirty="0" err="1" smtClean="0"/>
              <a:t>defsys.m</a:t>
            </a:r>
            <a:r>
              <a:rPr lang="en-US" dirty="0" smtClean="0"/>
              <a:t>” function by defining the </a:t>
            </a:r>
            <a:r>
              <a:rPr lang="en-US" b="1" dirty="0" smtClean="0"/>
              <a:t>sys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array with the </a:t>
            </a:r>
            <a:r>
              <a:rPr lang="en-US" b="1" dirty="0" smtClean="0"/>
              <a:t>specified fields</a:t>
            </a:r>
            <a:r>
              <a:rPr lang="en-US" dirty="0" smtClean="0"/>
              <a:t>: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360363" indent="-360363">
              <a:lnSpc>
                <a:spcPct val="125000"/>
              </a:lnSpc>
            </a:pPr>
            <a:r>
              <a:rPr lang="en-US" b="1" dirty="0" err="1" smtClean="0"/>
              <a:t>sys.Klin</a:t>
            </a:r>
            <a:r>
              <a:rPr lang="en-US" dirty="0" smtClean="0"/>
              <a:t> and </a:t>
            </a:r>
            <a:r>
              <a:rPr lang="en-US" b="1" dirty="0" err="1" smtClean="0"/>
              <a:t>sys.Mlin</a:t>
            </a:r>
            <a:r>
              <a:rPr lang="en-US" b="1" dirty="0" smtClean="0"/>
              <a:t> </a:t>
            </a:r>
            <a:r>
              <a:rPr lang="en-US" dirty="0" smtClean="0"/>
              <a:t>fields </a:t>
            </a:r>
            <a:r>
              <a:rPr lang="en-US" sz="2000" dirty="0" smtClean="0"/>
              <a:t>(array </a:t>
            </a:r>
            <a:r>
              <a:rPr lang="en-US" sz="2000" dirty="0" err="1" smtClean="0"/>
              <a:t>nxn</a:t>
            </a:r>
            <a:r>
              <a:rPr lang="en-US" sz="20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stiffness and mass matrices of the underlying linear system</a:t>
            </a:r>
          </a:p>
          <a:p>
            <a:pPr marL="360363" indent="-360363">
              <a:lnSpc>
                <a:spcPct val="125000"/>
              </a:lnSpc>
            </a:pPr>
            <a:r>
              <a:rPr lang="en-US" b="1" dirty="0" smtClean="0"/>
              <a:t>sys.nl</a:t>
            </a:r>
            <a:r>
              <a:rPr lang="en-US" dirty="0" smtClean="0"/>
              <a:t> filed </a:t>
            </a:r>
            <a:r>
              <a:rPr lang="en-US" sz="2000" dirty="0" smtClean="0"/>
              <a:t>(nonlinear object)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object of </a:t>
            </a:r>
            <a:r>
              <a:rPr lang="en-US" sz="2000" i="1" dirty="0" smtClean="0"/>
              <a:t>nonlinear class</a:t>
            </a:r>
            <a:r>
              <a:rPr lang="en-US" sz="2000" dirty="0" smtClean="0"/>
              <a:t> defining the nonlinearities present in the system</a:t>
            </a:r>
          </a:p>
          <a:p>
            <a:pPr marL="360363" indent="-360363">
              <a:lnSpc>
                <a:spcPct val="125000"/>
              </a:lnSpc>
            </a:pPr>
            <a:r>
              <a:rPr lang="en-US" dirty="0" smtClean="0"/>
              <a:t>Different </a:t>
            </a:r>
            <a:r>
              <a:rPr lang="en-US" b="1" dirty="0" smtClean="0"/>
              <a:t>optional fields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sys.norm</a:t>
            </a:r>
            <a:r>
              <a:rPr lang="en-US" sz="2000" dirty="0" smtClean="0"/>
              <a:t>, </a:t>
            </a:r>
            <a:r>
              <a:rPr lang="en-US" sz="2000" dirty="0" err="1" smtClean="0"/>
              <a:t>sys.IGcont</a:t>
            </a:r>
            <a:r>
              <a:rPr lang="en-US" sz="2000" dirty="0" smtClean="0"/>
              <a:t>, </a:t>
            </a:r>
            <a:r>
              <a:rPr lang="en-US" sz="2000" dirty="0" err="1" smtClean="0"/>
              <a:t>sys.vitfix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definition: </a:t>
            </a:r>
            <a:r>
              <a:rPr lang="en-US" dirty="0" err="1" smtClean="0"/>
              <a:t>defsys.m</a:t>
            </a:r>
            <a:r>
              <a:rPr lang="en-US" dirty="0" smtClean="0"/>
              <a:t> file</a:t>
            </a:r>
            <a:endParaRPr lang="en-US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571472" y="2714620"/>
          <a:ext cx="8215370" cy="346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4446"/>
                <a:gridCol w="70009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Field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Description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noProof="0" dirty="0" err="1" smtClean="0"/>
                        <a:t>sys.Klin</a:t>
                      </a:r>
                      <a:endParaRPr lang="en-US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Stiffness matrix (</a:t>
                      </a:r>
                      <a:r>
                        <a:rPr lang="en-US" sz="1600" noProof="0" dirty="0" err="1" smtClean="0"/>
                        <a:t>ndof</a:t>
                      </a:r>
                      <a:r>
                        <a:rPr lang="en-US" sz="1600" noProof="0" dirty="0" smtClean="0"/>
                        <a:t> x </a:t>
                      </a:r>
                      <a:r>
                        <a:rPr lang="en-US" sz="1600" noProof="0" dirty="0" err="1" smtClean="0"/>
                        <a:t>ndof</a:t>
                      </a:r>
                      <a:r>
                        <a:rPr lang="en-US" sz="1600" noProof="0" dirty="0" smtClean="0"/>
                        <a:t>) of the linear system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noProof="0" dirty="0" err="1" smtClean="0"/>
                        <a:t>sys.Mlin</a:t>
                      </a:r>
                      <a:endParaRPr lang="en-US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Mass matrix (</a:t>
                      </a:r>
                      <a:r>
                        <a:rPr lang="en-US" sz="1600" noProof="0" dirty="0" err="1" smtClean="0"/>
                        <a:t>ndof</a:t>
                      </a:r>
                      <a:r>
                        <a:rPr lang="en-US" sz="1600" noProof="0" dirty="0" smtClean="0"/>
                        <a:t> x </a:t>
                      </a:r>
                      <a:r>
                        <a:rPr lang="en-US" sz="1600" noProof="0" dirty="0" err="1" smtClean="0"/>
                        <a:t>ndof</a:t>
                      </a:r>
                      <a:r>
                        <a:rPr lang="en-US" sz="1600" noProof="0" dirty="0" smtClean="0"/>
                        <a:t>) of the linear system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noProof="0" dirty="0" smtClean="0"/>
                        <a:t>sys.nl</a:t>
                      </a:r>
                      <a:endParaRPr lang="en-US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Nonlinear class object defining the nonlinear terms of</a:t>
                      </a:r>
                      <a:r>
                        <a:rPr lang="en-US" sz="1600" baseline="0" noProof="0" dirty="0" smtClean="0"/>
                        <a:t> the system. This object is defined by means of the class constructor function (see below).</a:t>
                      </a:r>
                      <a:r>
                        <a:rPr lang="en-US" sz="1600" noProof="0" dirty="0" smtClean="0"/>
                        <a:t> 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noProof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sys.norm</a:t>
                      </a:r>
                      <a:r>
                        <a:rPr lang="en-US" sz="1600" b="1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/>
                      </a:r>
                      <a:br>
                        <a:rPr lang="en-US" sz="1600" b="1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endParaRPr lang="en-US" sz="16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Norm of the linear mode used as initial guess for determining a first NNM motion at low</a:t>
                      </a:r>
                      <a:r>
                        <a:rPr lang="en-US" sz="1600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energy (if the result MAT-file does not exist) [</a:t>
                      </a:r>
                      <a:r>
                        <a:rPr lang="en-US" sz="1600" b="1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OPTIONAL</a:t>
                      </a:r>
                      <a:r>
                        <a:rPr lang="en-US" sz="1600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endParaRPr lang="en-US" sz="16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noProof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sys.IGcont</a:t>
                      </a:r>
                      <a:endParaRPr lang="en-US" sz="16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 of another initial guess for continuation</a:t>
                      </a:r>
                      <a:r>
                        <a:rPr lang="en-US" sz="1600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specified by: sys.IGcont.x0 (vector of initial displacements, velocities being assumed to be equal to 0) and </a:t>
                      </a:r>
                      <a:r>
                        <a:rPr lang="en-US" sz="1600" baseline="0" noProof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sys.IGcont.w</a:t>
                      </a:r>
                      <a:r>
                        <a:rPr lang="en-US" sz="1600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(pulsation of the initial guess) [</a:t>
                      </a:r>
                      <a:r>
                        <a:rPr lang="en-US" sz="1600" b="1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OPTIONAL</a:t>
                      </a:r>
                      <a:r>
                        <a:rPr lang="en-US" sz="1600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endParaRPr lang="en-US" sz="16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noProof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sys.vitfix</a:t>
                      </a:r>
                      <a:endParaRPr lang="en-US" sz="1600" b="1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Indexes</a:t>
                      </a:r>
                      <a:r>
                        <a:rPr lang="en-US" sz="1600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of the velocities to set to zero as phase condition  [</a:t>
                      </a:r>
                      <a:r>
                        <a:rPr lang="en-US" sz="1600" b="1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OPTIONAL</a:t>
                      </a:r>
                      <a:r>
                        <a:rPr lang="en-US" sz="1600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endParaRPr lang="en-US" sz="16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7</a:t>
            </a:fld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571472" y="1000108"/>
            <a:ext cx="821537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sys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defsys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sys.Klin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 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sys.Mlin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 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sys.nl= 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definition: </a:t>
            </a:r>
            <a:r>
              <a:rPr lang="en-US" dirty="0" err="1" smtClean="0"/>
              <a:t>defsys.m</a:t>
            </a:r>
            <a:r>
              <a:rPr lang="en-US" dirty="0" smtClean="0"/>
              <a:t> file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 smtClean="0"/>
                  <a:t>Duffing</a:t>
                </a:r>
                <a:r>
                  <a:rPr lang="en-US" dirty="0" smtClean="0"/>
                  <a:t> example: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𝑘𝑦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𝑛𝑙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8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571472" y="2928934"/>
            <a:ext cx="8215370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sys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defsys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m=…;k=…;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knl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=…;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sys.Klin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 [k];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sys.Mlin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 [m];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coeffnl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knl;expnl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=3;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=NL_LAW_POLY(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coeffnl,expnl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pos1=0;pos2=1;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sys.nl= NL_SPRING(pos1,pos2,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definition: </a:t>
            </a:r>
            <a:r>
              <a:rPr lang="en-US" dirty="0" err="1" smtClean="0"/>
              <a:t>defsys.m</a:t>
            </a:r>
            <a:r>
              <a:rPr lang="en-US" dirty="0" smtClean="0"/>
              <a:t> file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57158" y="857232"/>
                <a:ext cx="8786842" cy="5054617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 smtClean="0"/>
                  <a:t>2DOF example: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𝑘𝑛𝑙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𝑘𝑛𝑙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2)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𝑛𝑙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𝑛𝑙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158" y="857232"/>
                <a:ext cx="8786842" cy="5054617"/>
              </a:xfrm>
              <a:blipFill rotWithShape="1">
                <a:blip r:embed="rId2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357158" y="6572272"/>
            <a:ext cx="571504" cy="222273"/>
          </a:xfrm>
        </p:spPr>
        <p:txBody>
          <a:bodyPr/>
          <a:lstStyle/>
          <a:p>
            <a:pPr algn="l"/>
            <a:fld id="{AAEF1665-6CF9-4DE5-B4A2-1B2AA0DE04A9}" type="slidenum">
              <a:rPr lang="fr-BE" smtClean="0"/>
              <a:pPr algn="l"/>
              <a:t>9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500034" y="2420888"/>
            <a:ext cx="8215370" cy="37548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defsys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m1=…;m2=…;k1=…;k2=…;k12=…;knl1=…;knl2=…;knl12=…;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sys.Klin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 [k1 k12;k12 k2];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sys.Mlin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([m1 m2]);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=knl1;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=3;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=NL_LAW_POLY(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coeffnl,expnl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pos1=1;pos2=0;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sys.nl(1)= NL_SPRING(pos1,pos2,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=knl2;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=3;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=NL_LAW_POLY(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coeffnl,expnl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pos1=2;pos2=0;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sys.nl(2)= NL_SPRING(pos1,pos2,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=knl12;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=3;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=NL_LAW_POLY(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coeffnl,expnl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pos1=1;pos2=2;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sys.nl(3)= NL_SPRING(pos1,pos2,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nl_law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é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Présentation2</Template>
  <TotalTime>1016</TotalTime>
  <Words>1984</Words>
  <Application>Microsoft Office PowerPoint</Application>
  <PresentationFormat>Affichage à l'écran (4:3)</PresentationFormat>
  <Paragraphs>445</Paragraphs>
  <Slides>38</Slides>
  <Notes>3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0" baseType="lpstr">
      <vt:lpstr>Présentation2</vt:lpstr>
      <vt:lpstr>Equation</vt:lpstr>
      <vt:lpstr>NNM Computation  in MATLAB</vt:lpstr>
      <vt:lpstr>Useful preliminary reading</vt:lpstr>
      <vt:lpstr>MATLAB code sources</vt:lpstr>
      <vt:lpstr>MATLAB code sources</vt:lpstr>
      <vt:lpstr>Running MATLAB code</vt:lpstr>
      <vt:lpstr>System definition: defsys.m file</vt:lpstr>
      <vt:lpstr>System definition: defsys.m file</vt:lpstr>
      <vt:lpstr>System definition: defsys.m file</vt:lpstr>
      <vt:lpstr>System definition: defsys.m file</vt:lpstr>
      <vt:lpstr>Nonlinear object class</vt:lpstr>
      <vt:lpstr>Nonlinear object class</vt:lpstr>
      <vt:lpstr>Nonlinear object class</vt:lpstr>
      <vt:lpstr>Nonlinear object class</vt:lpstr>
      <vt:lpstr>Nonlinear object class</vt:lpstr>
      <vt:lpstr>Nonlinear object class</vt:lpstr>
      <vt:lpstr>Nonlinear object class</vt:lpstr>
      <vt:lpstr>Nonlinear object class</vt:lpstr>
      <vt:lpstr>Nonlinear object class</vt:lpstr>
      <vt:lpstr>Nonlinear object class</vt:lpstr>
      <vt:lpstr>Nonlinear object class: NL_SPRING</vt:lpstr>
      <vt:lpstr>Nonlinear object class: NL_SPRING</vt:lpstr>
      <vt:lpstr>Nonlinear object class: NL_SPRING</vt:lpstr>
      <vt:lpstr>Nonlinear object class: NL_USER</vt:lpstr>
      <vt:lpstr>Nonlinear object class: NL_USER</vt:lpstr>
      <vt:lpstr>GUI for NNM computation</vt:lpstr>
      <vt:lpstr>GUI for NNM computation</vt:lpstr>
      <vt:lpstr>GUI: NNM computation parameters</vt:lpstr>
      <vt:lpstr>GUI: Continuation parameters</vt:lpstr>
      <vt:lpstr>GUI: Numerical integration parameters</vt:lpstr>
      <vt:lpstr>GUI: File parameters</vt:lpstr>
      <vt:lpstr>GUI: Starting computation</vt:lpstr>
      <vt:lpstr>Computation process and results</vt:lpstr>
      <vt:lpstr>Result display in GUI</vt:lpstr>
      <vt:lpstr>Result display in GUI</vt:lpstr>
      <vt:lpstr>Result display in GUI</vt:lpstr>
      <vt:lpstr>Illustrations</vt:lpstr>
      <vt:lpstr>Illustrations</vt:lpstr>
      <vt:lpstr>References</vt:lpstr>
    </vt:vector>
  </TitlesOfParts>
  <Company>ULg - LTAS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NNM Computation  in MATLAB</dc:title>
  <dc:creator>Maxime Peeters</dc:creator>
  <cp:lastModifiedBy>Gaetan Kerschen</cp:lastModifiedBy>
  <cp:revision>135</cp:revision>
  <dcterms:created xsi:type="dcterms:W3CDTF">2011-05-02T13:09:11Z</dcterms:created>
  <dcterms:modified xsi:type="dcterms:W3CDTF">2011-10-12T15:05:13Z</dcterms:modified>
</cp:coreProperties>
</file>