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431" r:id="rId5"/>
    <p:sldId id="417" r:id="rId6"/>
    <p:sldId id="263" r:id="rId7"/>
    <p:sldId id="269" r:id="rId8"/>
    <p:sldId id="264" r:id="rId9"/>
    <p:sldId id="497" r:id="rId10"/>
    <p:sldId id="496" r:id="rId11"/>
    <p:sldId id="498" r:id="rId12"/>
    <p:sldId id="499" r:id="rId13"/>
    <p:sldId id="271" r:id="rId14"/>
    <p:sldId id="501" r:id="rId15"/>
    <p:sldId id="500" r:id="rId16"/>
    <p:sldId id="470" r:id="rId17"/>
    <p:sldId id="436" r:id="rId18"/>
    <p:sldId id="296" r:id="rId19"/>
    <p:sldId id="432" r:id="rId20"/>
  </p:sldIdLst>
  <p:sldSz cx="12192000" cy="6858000"/>
  <p:notesSz cx="7077075" cy="9369425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1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635" autoAdjust="0"/>
  </p:normalViewPr>
  <p:slideViewPr>
    <p:cSldViewPr snapToGrid="0">
      <p:cViewPr varScale="1">
        <p:scale>
          <a:sx n="62" d="100"/>
          <a:sy n="62" d="100"/>
        </p:scale>
        <p:origin x="936" y="66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2"/>
        <a:sy n="1" d="2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16" y="84"/>
      </p:cViewPr>
      <p:guideLst>
        <p:guide orient="horz" pos="2951"/>
        <p:guide pos="22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3/20/2017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328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9328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7500" y="282575"/>
            <a:ext cx="6446520" cy="3625758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3973" tIns="46986" rIns="93973" bIns="46986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7500" y="4070213"/>
            <a:ext cx="6446519" cy="47061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17500" y="8959513"/>
            <a:ext cx="3221038" cy="23261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/>
            </a:lvl1pPr>
          </a:lstStyle>
          <a:p>
            <a:r>
              <a:rPr lang="en-US" dirty="0"/>
              <a:t>Confidential – For Training Purposes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34946" y="8959513"/>
            <a:ext cx="629073" cy="23261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/>
            </a:lvl1pPr>
          </a:lstStyle>
          <a:p>
            <a:fld id="{5BFEAE42-E3FE-4405-B7FC-4425D05B92A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17500" y="0"/>
            <a:ext cx="6446519" cy="23423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/>
            </a:lvl1pPr>
          </a:lstStyle>
          <a:p>
            <a:r>
              <a:rPr lang="en-US" dirty="0"/>
              <a:t>Course or Module Title</a:t>
            </a:r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050" b="1" kern="1200">
        <a:solidFill>
          <a:schemeClr val="tx1"/>
        </a:solidFill>
        <a:latin typeface="+mn-lt"/>
        <a:ea typeface="+mn-ea"/>
        <a:cs typeface="+mn-cs"/>
      </a:defRPr>
    </a:lvl1pPr>
    <a:lvl2pPr marL="45720" indent="0" algn="l" defTabSz="914400" rtl="0" eaLnBrk="1" latinLnBrk="0" hangingPunct="1">
      <a:spcBef>
        <a:spcPts val="600"/>
      </a:spcBef>
      <a:buFont typeface="Arial" panose="020B0604020202020204" pitchFamily="34" charset="0"/>
      <a:buNone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41148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59436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951" userDrawn="1">
          <p15:clr>
            <a:srgbClr val="F26B43"/>
          </p15:clr>
        </p15:guide>
        <p15:guide id="2" pos="2229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7500" y="282575"/>
            <a:ext cx="64468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* TRACE FILE ANALYZER - TFA</a:t>
            </a:r>
          </a:p>
          <a:p>
            <a:endParaRPr lang="es-ES" dirty="0"/>
          </a:p>
          <a:p>
            <a:r>
              <a:rPr lang="es-ES" dirty="0"/>
              <a:t>* Paquete de herramientas de soporte</a:t>
            </a:r>
          </a:p>
          <a:p>
            <a:endParaRPr lang="es-ES" dirty="0"/>
          </a:p>
          <a:p>
            <a:r>
              <a:rPr lang="es-ES" dirty="0"/>
              <a:t>* Cómo aprovechar esta potente opción para aumentar la productividad y el valor de nuestro negocio</a:t>
            </a:r>
          </a:p>
          <a:p>
            <a:endParaRPr lang="es-E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Course or Module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0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Course or Module Title</a:t>
            </a:r>
            <a:endParaRPr lang="en-US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>
          <a:xfrm>
            <a:off x="317500" y="282575"/>
            <a:ext cx="6446838" cy="3625850"/>
          </a:xfrm>
        </p:spPr>
      </p:sp>
      <p:sp>
        <p:nvSpPr>
          <p:cNvPr id="11" name="Notes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95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Course or Module Title</a:t>
            </a:r>
            <a:endParaRPr lang="en-US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>
          <a:xfrm>
            <a:off x="317500" y="282575"/>
            <a:ext cx="6446838" cy="3625850"/>
          </a:xfrm>
        </p:spPr>
      </p:sp>
      <p:sp>
        <p:nvSpPr>
          <p:cNvPr id="11" name="Notes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26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Course or Module Title</a:t>
            </a:r>
            <a:endParaRPr lang="en-US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>
          <a:xfrm>
            <a:off x="317500" y="282575"/>
            <a:ext cx="6446838" cy="3625850"/>
          </a:xfrm>
        </p:spPr>
      </p:sp>
      <p:sp>
        <p:nvSpPr>
          <p:cNvPr id="11" name="Notes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8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7500" y="282575"/>
            <a:ext cx="64468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Course or Module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16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Internal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317500" y="282575"/>
            <a:ext cx="6446838" cy="362585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48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Course or Module Title</a:t>
            </a:r>
            <a:endParaRPr lang="en-US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>
          <a:xfrm>
            <a:off x="317500" y="282575"/>
            <a:ext cx="6446838" cy="3625850"/>
          </a:xfrm>
        </p:spPr>
      </p:sp>
      <p:sp>
        <p:nvSpPr>
          <p:cNvPr id="11" name="Notes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End your presentation with this thank-you slide or the following logo slide. Do not use both.</a:t>
            </a:r>
          </a:p>
        </p:txBody>
      </p:sp>
    </p:spTree>
    <p:extLst>
      <p:ext uri="{BB962C8B-B14F-4D97-AF65-F5344CB8AC3E}">
        <p14:creationId xmlns:p14="http://schemas.microsoft.com/office/powerpoint/2010/main" val="3653268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7500" y="282575"/>
            <a:ext cx="64468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Course or Module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7500" y="282575"/>
            <a:ext cx="64468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/>
              <a:t>Include the lead-in text above (After completing this course …) on a:</a:t>
            </a:r>
          </a:p>
          <a:p>
            <a:pPr lvl="3"/>
            <a:r>
              <a:rPr lang="en-US" dirty="0"/>
              <a:t>Self-paced training slide</a:t>
            </a:r>
          </a:p>
          <a:p>
            <a:pPr lvl="3"/>
            <a:r>
              <a:rPr lang="en-US" dirty="0"/>
              <a:t>Instructor-led training notes page (but not on the slide)</a:t>
            </a:r>
          </a:p>
          <a:p>
            <a:pPr lvl="2"/>
            <a:r>
              <a:rPr lang="en-US" dirty="0"/>
              <a:t>Begin each objective with a verb for an action that learners should be able to do afterward</a:t>
            </a:r>
          </a:p>
          <a:p>
            <a:pPr lvl="2"/>
            <a:r>
              <a:rPr lang="en-US" dirty="0"/>
              <a:t>Delete these instructions</a:t>
            </a:r>
          </a:p>
          <a:p>
            <a:pPr marL="9144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Course or Module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51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Course or Module Title</a:t>
            </a:r>
            <a:endParaRPr lang="en-US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>
          <a:xfrm>
            <a:off x="317500" y="282575"/>
            <a:ext cx="6446838" cy="3625850"/>
          </a:xfrm>
        </p:spPr>
      </p:sp>
      <p:sp>
        <p:nvSpPr>
          <p:cNvPr id="11" name="Notes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89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Course or Module Title</a:t>
            </a:r>
            <a:endParaRPr lang="en-US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>
          <a:xfrm>
            <a:off x="317500" y="282575"/>
            <a:ext cx="6446838" cy="3625850"/>
          </a:xfrm>
        </p:spPr>
      </p:sp>
      <p:sp>
        <p:nvSpPr>
          <p:cNvPr id="11" name="Notes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59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Course or Module Title</a:t>
            </a:r>
            <a:endParaRPr lang="en-US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>
          <a:xfrm>
            <a:off x="317500" y="282575"/>
            <a:ext cx="6446838" cy="3625850"/>
          </a:xfrm>
        </p:spPr>
      </p:sp>
      <p:sp>
        <p:nvSpPr>
          <p:cNvPr id="11" name="Notes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08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Course or Module Title</a:t>
            </a:r>
            <a:endParaRPr lang="en-US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>
          <a:xfrm>
            <a:off x="317500" y="282575"/>
            <a:ext cx="6446838" cy="3625850"/>
          </a:xfrm>
        </p:spPr>
      </p:sp>
      <p:sp>
        <p:nvSpPr>
          <p:cNvPr id="11" name="Notes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4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Course or Module Title</a:t>
            </a:r>
            <a:endParaRPr lang="en-US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>
          <a:xfrm>
            <a:off x="317500" y="282575"/>
            <a:ext cx="6446838" cy="3625850"/>
          </a:xfrm>
        </p:spPr>
      </p:sp>
      <p:sp>
        <p:nvSpPr>
          <p:cNvPr id="11" name="Notes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5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Course or Module Title</a:t>
            </a:r>
            <a:endParaRPr lang="en-US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>
          <a:xfrm>
            <a:off x="317500" y="282575"/>
            <a:ext cx="6446838" cy="3625850"/>
          </a:xfrm>
        </p:spPr>
      </p:sp>
      <p:sp>
        <p:nvSpPr>
          <p:cNvPr id="11" name="Notes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2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Course or Module Title</a:t>
            </a:r>
            <a:endParaRPr lang="en-US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>
          <a:xfrm>
            <a:off x="317500" y="282575"/>
            <a:ext cx="6446838" cy="3625850"/>
          </a:xfrm>
        </p:spPr>
      </p:sp>
      <p:sp>
        <p:nvSpPr>
          <p:cNvPr id="11" name="Notes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0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out Pictur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100649"/>
            <a:ext cx="8686800" cy="2014150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606422" y="6488233"/>
            <a:ext cx="322043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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2017 Hewlett Packard Enterprise Development LP</a:t>
            </a:r>
          </a:p>
        </p:txBody>
      </p:sp>
    </p:spTree>
    <p:extLst>
      <p:ext uri="{BB962C8B-B14F-4D97-AF65-F5344CB8AC3E}">
        <p14:creationId xmlns:p14="http://schemas.microsoft.com/office/powerpoint/2010/main" val="766255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688A-B740-4896-859A-131FA486CFE6}" type="datetime3">
              <a:rPr lang="en-US" smtClean="0"/>
              <a:t>20 March 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667B-CF01-4F27-8D49-04F7F6B5AC0C}" type="datetime3">
              <a:rPr lang="en-US" smtClean="0"/>
              <a:t>20 March 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7B64-3B8D-4319-81DE-4427A21E1551}" type="datetime3">
              <a:rPr lang="en-US" smtClean="0"/>
              <a:t>20 March 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768D-85E8-4415-97FF-F9C5BA4DCC2C}" type="datetime3">
              <a:rPr lang="en-US" smtClean="0"/>
              <a:t>20 March 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5BFA-DF26-43DF-929A-A46B874535D8}" type="datetime3">
              <a:rPr lang="en-US" smtClean="0"/>
              <a:t>20 March 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96AC-7079-4FC7-A5EB-A6F5D12B00AB}" type="datetime3">
              <a:rPr lang="en-US" smtClean="0"/>
              <a:t>20 March 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D3C7-0A0E-4304-ACFE-DA508CFA0E0A}" type="datetime3">
              <a:rPr lang="en-US" smtClean="0"/>
              <a:t>20 March 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FFBF-8897-4738-9B5C-D987A7B6573E}" type="datetime3">
              <a:rPr lang="en-US" smtClean="0"/>
              <a:t>20 March 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791E-99A0-4C49-827F-78C13AA4B81D}" type="datetime3">
              <a:rPr lang="en-US" smtClean="0"/>
              <a:t>20 March 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DFBD-DB60-497B-9D81-ED8C2FA0B601}" type="datetime3">
              <a:rPr lang="en-US" smtClean="0"/>
              <a:t>20 March 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AA71-7824-4338-B5EB-596E63576C4B}" type="datetime3">
              <a:rPr lang="en-US" smtClean="0"/>
              <a:t>20 March 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677C-257A-49BE-BAD2-1275160C90C6}" type="datetime3">
              <a:rPr lang="en-US" smtClean="0"/>
              <a:t>20 March 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82F2-937B-4A08-8316-F81CD134FC84}" type="datetime3">
              <a:rPr lang="en-US" smtClean="0"/>
              <a:t>20 March 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1599-7BF3-45D4-A8FF-605FC7AE5886}" type="datetime3">
              <a:rPr lang="en-US" smtClean="0"/>
              <a:t>20 March 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7D22-EC4A-4BDF-9EFF-3A40268F00A2}" type="datetime3">
              <a:rPr lang="en-US" smtClean="0"/>
              <a:t>20 March 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9C75-BFC7-421C-B494-70E306F2A971}" type="datetime3">
              <a:rPr lang="en-US" smtClean="0"/>
              <a:t>20 March 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5218-66AF-46C6-A137-36A736C1B824}" type="datetime3">
              <a:rPr lang="en-US" smtClean="0"/>
              <a:t>20 March 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4FAD-0E5A-4B8D-BDE3-7DCBE6980FDE}" type="datetime3">
              <a:rPr lang="en-US" smtClean="0"/>
              <a:t>20 March 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9519-7D55-45B9-AC5A-DA02FC74EBAA}" type="datetime3">
              <a:rPr lang="en-US" smtClean="0"/>
              <a:t>20 March 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2BB05C5-5270-47BD-9C81-119D1E347402}" type="datetime3">
              <a:rPr lang="en-US" smtClean="0"/>
              <a:t>20 March 2017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672" y="2539057"/>
            <a:ext cx="4254656" cy="177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0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10059987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10059987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6922-70BB-40C6-AEE6-7C5918A8FFCA}" type="datetime3">
              <a:rPr lang="en-US" smtClean="0"/>
              <a:t>20 March 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-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75" y="984"/>
            <a:ext cx="12190250" cy="68570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8013" y="2539968"/>
            <a:ext cx="3392487" cy="9144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Q&amp;A</a:t>
            </a:r>
            <a:endParaRPr dirty="0"/>
          </a:p>
        </p:txBody>
      </p:sp>
      <p:sp>
        <p:nvSpPr>
          <p:cNvPr id="7" name="Freeform 6"/>
          <p:cNvSpPr/>
          <p:nvPr userDrawn="1"/>
        </p:nvSpPr>
        <p:spPr bwMode="ltGray">
          <a:xfrm>
            <a:off x="608013" y="466344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0" name="Group 9"/>
          <p:cNvGrpSpPr/>
          <p:nvPr userDrawn="1"/>
        </p:nvGrpSpPr>
        <p:grpSpPr bwMode="black">
          <a:xfrm>
            <a:off x="608014" y="6248401"/>
            <a:ext cx="969471" cy="390524"/>
            <a:chOff x="608014" y="6248401"/>
            <a:chExt cx="969471" cy="390524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black">
            <a:xfrm>
              <a:off x="608014" y="6248401"/>
              <a:ext cx="332015" cy="92199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black">
            <a:xfrm>
              <a:off x="608014" y="6400500"/>
              <a:ext cx="969471" cy="238425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78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3" y="2209800"/>
            <a:ext cx="7706294" cy="1905000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dirty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770867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Day Month Year</a:t>
            </a:r>
          </a:p>
        </p:txBody>
      </p:sp>
    </p:spTree>
    <p:extLst>
      <p:ext uri="{BB962C8B-B14F-4D97-AF65-F5344CB8AC3E}">
        <p14:creationId xmlns:p14="http://schemas.microsoft.com/office/powerpoint/2010/main" val="4021262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10974386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10974386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9AF9-1446-4A18-99AE-F24145C8E5B4}" type="datetime3">
              <a:rPr lang="en-US" smtClean="0"/>
              <a:t>20 March 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‹nº›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10974386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10974386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606F-2E9A-43F6-8E25-C4B419D2364A}" type="datetime3">
              <a:rPr lang="en-US" smtClean="0"/>
              <a:t>20 March 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‹nº›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10974386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10974386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A4E1-3ECC-4A94-AF14-CCC6C5E92782}" type="datetime3">
              <a:rPr lang="en-US" smtClean="0"/>
              <a:t>20 March 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‹nº›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10974386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10974386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3B8-3B81-4216-9768-8120BC5D1338}" type="datetime3">
              <a:rPr lang="en-US" smtClean="0"/>
              <a:t>20 March 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‹nº›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90000"/>
              </a:lnSpc>
              <a:defRPr sz="54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3065153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B29D-969B-4A9D-B6BA-630A0F6D02A2}" type="datetime3">
              <a:rPr lang="en-US" smtClean="0"/>
              <a:t>20 March 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90000"/>
              </a:lnSpc>
              <a:defRPr sz="54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306324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4FF0-A559-42E5-B30D-7F2B3F380629}" type="datetime3">
              <a:rPr lang="en-US" smtClean="0"/>
              <a:t>20 March 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DDB7B3C0-E2E1-49B6-AAB1-F2F6AE0E819E}" type="datetime3">
              <a:rPr lang="en-US" smtClean="0"/>
              <a:t>20 March 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76622" y="6428232"/>
            <a:ext cx="1882775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Confidential – For Training Purposes Only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651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50" r:id="rId10"/>
    <p:sldLayoutId id="2147483668" r:id="rId11"/>
    <p:sldLayoutId id="2147483669" r:id="rId12"/>
    <p:sldLayoutId id="2147483654" r:id="rId13"/>
    <p:sldLayoutId id="2147483679" r:id="rId14"/>
    <p:sldLayoutId id="2147483655" r:id="rId15"/>
    <p:sldLayoutId id="2147483652" r:id="rId16"/>
    <p:sldLayoutId id="2147483653" r:id="rId17"/>
    <p:sldLayoutId id="2147483670" r:id="rId18"/>
    <p:sldLayoutId id="2147483671" r:id="rId19"/>
    <p:sldLayoutId id="2147483672" r:id="rId20"/>
    <p:sldLayoutId id="2147483673" r:id="rId21"/>
    <p:sldLayoutId id="2147483656" r:id="rId22"/>
    <p:sldLayoutId id="2147483674" r:id="rId23"/>
    <p:sldLayoutId id="2147483657" r:id="rId24"/>
    <p:sldLayoutId id="2147483675" r:id="rId25"/>
    <p:sldLayoutId id="2147483676" r:id="rId26"/>
    <p:sldLayoutId id="2147483677" r:id="rId27"/>
    <p:sldLayoutId id="2147483678" r:id="rId28"/>
    <p:sldLayoutId id="2147483834" r:id="rId29"/>
    <p:sldLayoutId id="2147483835" r:id="rId30"/>
    <p:sldLayoutId id="2147483866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hector.menese@hpe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Relationship Id="rId5" Type="http://schemas.openxmlformats.org/officeDocument/2006/relationships/hyperlink" Target="mailto:aparecido.souza-da-silva@hpe.com" TargetMode="External"/><Relationship Id="rId4" Type="http://schemas.openxmlformats.org/officeDocument/2006/relationships/hyperlink" Target="mailto:Leonel.lagos@hpe.co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0" y="2798123"/>
            <a:ext cx="5669280" cy="3592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93" y="2100649"/>
            <a:ext cx="6954189" cy="2014150"/>
          </a:xfrm>
        </p:spPr>
        <p:txBody>
          <a:bodyPr/>
          <a:lstStyle/>
          <a:p>
            <a:r>
              <a:rPr lang="en-US" dirty="0"/>
              <a:t>CLEANTRACE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6954189" cy="914400"/>
          </a:xfrm>
        </p:spPr>
        <p:txBody>
          <a:bodyPr/>
          <a:lstStyle/>
          <a:p>
            <a:r>
              <a:rPr lang="en-US" dirty="0"/>
              <a:t>Critical Service Team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20 </a:t>
            </a:r>
            <a:r>
              <a:rPr lang="en-US" dirty="0" err="1"/>
              <a:t>Marzo</a:t>
            </a:r>
            <a:r>
              <a:rPr lang="en-US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14675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r>
              <a:rPr lang="en-US" dirty="0"/>
              <a:t> </a:t>
            </a:r>
            <a:r>
              <a:rPr lang="en-US" dirty="0" err="1"/>
              <a:t>básico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Script “</a:t>
            </a:r>
            <a:r>
              <a:rPr lang="en-US" b="1" dirty="0"/>
              <a:t>cleantrace.cst.dba.hpe.sh</a:t>
            </a:r>
            <a:r>
              <a:rPr lang="en-US" dirty="0"/>
              <a:t>” </a:t>
            </a:r>
            <a:r>
              <a:rPr lang="en-US" dirty="0" err="1"/>
              <a:t>provido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equipo</a:t>
            </a:r>
            <a:r>
              <a:rPr lang="en-US" dirty="0"/>
              <a:t> CST;</a:t>
            </a:r>
          </a:p>
          <a:p>
            <a:r>
              <a:rPr lang="es-ES" dirty="0"/>
              <a:t>Se puede configurar los directorios a recorrer, los tipos de archivos y la RETENCION</a:t>
            </a:r>
            <a:r>
              <a:rPr lang="en-US" dirty="0"/>
              <a:t>;</a:t>
            </a:r>
          </a:p>
          <a:p>
            <a:r>
              <a:rPr lang="en-US" dirty="0"/>
              <a:t>El </a:t>
            </a:r>
            <a:r>
              <a:rPr lang="en-US" dirty="0" err="1"/>
              <a:t>período</a:t>
            </a:r>
            <a:r>
              <a:rPr lang="en-US" dirty="0"/>
              <a:t> de </a:t>
            </a:r>
            <a:r>
              <a:rPr lang="en-US" dirty="0" err="1"/>
              <a:t>retención</a:t>
            </a:r>
            <a:r>
              <a:rPr lang="en-US" dirty="0"/>
              <a:t> </a:t>
            </a:r>
            <a:r>
              <a:rPr lang="en-US" dirty="0" err="1"/>
              <a:t>quedase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3 </a:t>
            </a:r>
            <a:r>
              <a:rPr lang="en-US" dirty="0" err="1"/>
              <a:t>días</a:t>
            </a:r>
            <a:r>
              <a:rPr lang="en-US" dirty="0"/>
              <a:t> (</a:t>
            </a:r>
            <a:r>
              <a:rPr lang="en-US" dirty="0" err="1"/>
              <a:t>es</a:t>
            </a:r>
            <a:r>
              <a:rPr lang="en-US" dirty="0"/>
              <a:t> configurable);</a:t>
            </a:r>
            <a:endParaRPr lang="pt-BR" dirty="0"/>
          </a:p>
          <a:p>
            <a:r>
              <a:rPr lang="es-ES" dirty="0" err="1">
                <a:highlight>
                  <a:srgbClr val="FFFF00"/>
                </a:highlight>
              </a:rPr>
              <a:t>Sintaxe</a:t>
            </a:r>
            <a:r>
              <a:rPr lang="es-ES" dirty="0">
                <a:highlight>
                  <a:srgbClr val="FFFF00"/>
                </a:highlight>
              </a:rPr>
              <a:t>: &lt;PATH&gt;/</a:t>
            </a:r>
            <a:r>
              <a:rPr lang="es-ES" b="1" dirty="0">
                <a:highlight>
                  <a:srgbClr val="FFFF00"/>
                </a:highlight>
              </a:rPr>
              <a:t>cleantrace.cst.dba.hpe.sh</a:t>
            </a:r>
            <a:r>
              <a:rPr lang="es-ES" dirty="0">
                <a:highlight>
                  <a:srgbClr val="FFFF00"/>
                </a:highlight>
              </a:rPr>
              <a:t> &lt;</a:t>
            </a:r>
            <a:r>
              <a:rPr lang="es-ES" dirty="0" err="1">
                <a:highlight>
                  <a:srgbClr val="FFFF00"/>
                </a:highlight>
              </a:rPr>
              <a:t>parametro</a:t>
            </a:r>
            <a:r>
              <a:rPr lang="es-ES" dirty="0">
                <a:highlight>
                  <a:srgbClr val="FFFF00"/>
                </a:highlight>
              </a:rPr>
              <a:t>&gt;"</a:t>
            </a:r>
          </a:p>
          <a:p>
            <a:pPr marL="0" indent="0">
              <a:buNone/>
            </a:pPr>
            <a:r>
              <a:rPr lang="es-ES" dirty="0"/>
              <a:t>El comando debe ser ejecutado con solamente un de los </a:t>
            </a:r>
            <a:r>
              <a:rPr lang="es-ES" dirty="0" err="1"/>
              <a:t>parametros</a:t>
            </a:r>
            <a:r>
              <a:rPr lang="es-ES" dirty="0"/>
              <a:t> abajo: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b="1" dirty="0"/>
              <a:t>-trace </a:t>
            </a:r>
            <a:r>
              <a:rPr lang="es-ES" dirty="0"/>
              <a:t>: limpia los archivos con las extensiones y directorios configurados en el script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b="1" dirty="0"/>
              <a:t>-</a:t>
            </a:r>
            <a:r>
              <a:rPr lang="es-ES" b="1" dirty="0" err="1"/>
              <a:t>adr</a:t>
            </a:r>
            <a:r>
              <a:rPr lang="es-ES" b="1" dirty="0"/>
              <a:t>   </a:t>
            </a:r>
            <a:r>
              <a:rPr lang="es-ES" dirty="0"/>
              <a:t>: limpia los archivos </a:t>
            </a:r>
            <a:r>
              <a:rPr lang="es-ES" dirty="0" err="1"/>
              <a:t>via</a:t>
            </a:r>
            <a:r>
              <a:rPr lang="es-ES" dirty="0"/>
              <a:t> ADRCI (</a:t>
            </a:r>
            <a:r>
              <a:rPr lang="es-ES" b="1" dirty="0"/>
              <a:t>11g y superior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b="1" dirty="0"/>
              <a:t>  -</a:t>
            </a:r>
            <a:r>
              <a:rPr lang="es-ES" b="1" dirty="0" err="1"/>
              <a:t>all</a:t>
            </a:r>
            <a:r>
              <a:rPr lang="es-ES" b="1" dirty="0"/>
              <a:t>   </a:t>
            </a:r>
            <a:r>
              <a:rPr lang="es-ES" dirty="0"/>
              <a:t>: ejecuta ambas las tareas de </a:t>
            </a:r>
            <a:r>
              <a:rPr lang="es-ES" b="1" dirty="0"/>
              <a:t>-trace y -</a:t>
            </a:r>
            <a:r>
              <a:rPr lang="es-ES" b="1" dirty="0" err="1"/>
              <a:t>adr</a:t>
            </a:r>
            <a:endParaRPr lang="es-ES" b="1" dirty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b="1" dirty="0"/>
              <a:t> -</a:t>
            </a:r>
            <a:r>
              <a:rPr lang="es-ES" b="1" dirty="0" err="1"/>
              <a:t>list</a:t>
            </a:r>
            <a:r>
              <a:rPr lang="es-ES" b="1" dirty="0"/>
              <a:t>  </a:t>
            </a:r>
            <a:r>
              <a:rPr lang="es-ES" dirty="0"/>
              <a:t>: *** Solamente </a:t>
            </a:r>
            <a:r>
              <a:rPr lang="es-ES" dirty="0" err="1"/>
              <a:t>exibe</a:t>
            </a:r>
            <a:r>
              <a:rPr lang="es-ES" dirty="0"/>
              <a:t> *** los archivos con las extensiones y directorios configurados en el script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b="1" dirty="0"/>
              <a:t>-</a:t>
            </a:r>
            <a:r>
              <a:rPr lang="es-ES" b="1" dirty="0" err="1"/>
              <a:t>help</a:t>
            </a:r>
            <a:r>
              <a:rPr lang="es-ES" b="1" dirty="0"/>
              <a:t>  </a:t>
            </a:r>
            <a:r>
              <a:rPr lang="es-ES" dirty="0"/>
              <a:t>: </a:t>
            </a:r>
            <a:r>
              <a:rPr lang="es-ES" dirty="0" err="1"/>
              <a:t>exibe</a:t>
            </a:r>
            <a:r>
              <a:rPr lang="es-ES" dirty="0"/>
              <a:t> esta ayuda</a:t>
            </a:r>
          </a:p>
          <a:p>
            <a:endParaRPr lang="en-U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64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configuración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0" y="1371601"/>
            <a:ext cx="10969944" cy="42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Coleta</a:t>
            </a:r>
            <a:r>
              <a:rPr lang="en-US" dirty="0"/>
              <a:t> </a:t>
            </a:r>
            <a:r>
              <a:rPr lang="en-US" dirty="0" err="1"/>
              <a:t>Automatica</a:t>
            </a:r>
            <a:r>
              <a:rPr lang="en-US" dirty="0"/>
              <a:t> o Manual (</a:t>
            </a:r>
            <a:r>
              <a:rPr lang="en-US" dirty="0" err="1"/>
              <a:t>pró-activo</a:t>
            </a:r>
            <a:r>
              <a:rPr lang="en-US" dirty="0"/>
              <a:t> o </a:t>
            </a:r>
            <a:r>
              <a:rPr lang="en-US" dirty="0" err="1"/>
              <a:t>reactivo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MANUAL: </a:t>
            </a:r>
          </a:p>
          <a:p>
            <a:pPr marL="0" indent="0">
              <a:buNone/>
            </a:pPr>
            <a:r>
              <a:rPr lang="en-US" sz="2400" b="1" dirty="0"/>
              <a:t>/home/oracle/hpdba/bin/cleantrace.cst.dba.hpe.sh </a:t>
            </a:r>
            <a:r>
              <a:rPr lang="en-US" sz="2400" b="1" dirty="0">
                <a:highlight>
                  <a:srgbClr val="FFFF00"/>
                </a:highlight>
              </a:rPr>
              <a:t>&lt;</a:t>
            </a:r>
            <a:r>
              <a:rPr lang="en-US" sz="2400" b="1" dirty="0" err="1">
                <a:highlight>
                  <a:srgbClr val="FFFF00"/>
                </a:highlight>
              </a:rPr>
              <a:t>parametro</a:t>
            </a:r>
            <a:r>
              <a:rPr lang="en-US" sz="2400" b="1" dirty="0">
                <a:highlight>
                  <a:srgbClr val="FFFF00"/>
                </a:highlight>
              </a:rPr>
              <a:t>&gt;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CRONTAB: </a:t>
            </a:r>
          </a:p>
          <a:p>
            <a:pPr marL="0" indent="0">
              <a:buNone/>
            </a:pPr>
            <a:r>
              <a:rPr lang="en-US" sz="2400" b="1" dirty="0"/>
              <a:t>0 */1 * * * /home/oracle/hpdba/bin/cleantrace.cst.dba.hpe.sh </a:t>
            </a:r>
            <a:r>
              <a:rPr lang="en-US" sz="2400" b="1" dirty="0">
                <a:highlight>
                  <a:srgbClr val="FFFF00"/>
                </a:highlight>
              </a:rPr>
              <a:t>&lt;</a:t>
            </a:r>
            <a:r>
              <a:rPr lang="en-US" sz="2400" b="1" dirty="0" err="1">
                <a:highlight>
                  <a:srgbClr val="FFFF00"/>
                </a:highlight>
              </a:rPr>
              <a:t>parametro</a:t>
            </a:r>
            <a:r>
              <a:rPr lang="en-US" sz="2400" b="1" dirty="0">
                <a:highlight>
                  <a:srgbClr val="FFFF00"/>
                </a:highlight>
              </a:rPr>
              <a:t>&gt;</a:t>
            </a:r>
            <a:r>
              <a:rPr lang="en-US" sz="2400" b="1" dirty="0"/>
              <a:t> &gt; /home/oracle/</a:t>
            </a:r>
            <a:r>
              <a:rPr lang="en-US" sz="2400" b="1" dirty="0" err="1"/>
              <a:t>hpdba</a:t>
            </a:r>
            <a:r>
              <a:rPr lang="en-US" sz="2400" b="1" dirty="0"/>
              <a:t>/bin/cleantrace.cst.dba.hpe.sh.log 2&gt;&amp;1</a:t>
            </a:r>
          </a:p>
          <a:p>
            <a:endParaRPr lang="en-U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778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</a:t>
            </a:r>
            <a:r>
              <a:rPr lang="en-US" dirty="0"/>
              <a:t>Lo mas </a:t>
            </a:r>
            <a:r>
              <a:rPr lang="en-US" dirty="0" err="1"/>
              <a:t>importante</a:t>
            </a:r>
            <a:r>
              <a:rPr lang="en-US" dirty="0"/>
              <a:t>!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Ahorrar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y </a:t>
            </a:r>
            <a:r>
              <a:rPr lang="en-US" dirty="0" err="1"/>
              <a:t>esfuerzo</a:t>
            </a:r>
            <a:endParaRPr lang="en-US" dirty="0"/>
          </a:p>
          <a:p>
            <a:r>
              <a:rPr lang="en-US" dirty="0" err="1"/>
              <a:t>Usarlo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mas </a:t>
            </a:r>
            <a:r>
              <a:rPr lang="en-US" dirty="0" err="1"/>
              <a:t>importante</a:t>
            </a:r>
            <a:r>
              <a:rPr lang="en-US" dirty="0"/>
              <a:t> y </a:t>
            </a:r>
            <a:r>
              <a:rPr lang="en-US" dirty="0" err="1"/>
              <a:t>necesario</a:t>
            </a:r>
            <a:endParaRPr lang="en-US" dirty="0"/>
          </a:p>
          <a:p>
            <a:r>
              <a:rPr lang="en-US" dirty="0"/>
              <a:t>PARA EL NUESTRO NEGOCIO</a:t>
            </a:r>
          </a:p>
          <a:p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4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54807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hector.menese@hpe.com</a:t>
            </a:r>
            <a:endParaRPr lang="en-US" dirty="0"/>
          </a:p>
          <a:p>
            <a:r>
              <a:rPr lang="en-US" dirty="0">
                <a:hlinkClick r:id="rId4"/>
              </a:rPr>
              <a:t>leonel.lagos@hpe.com</a:t>
            </a:r>
            <a:endParaRPr lang="en-US" dirty="0"/>
          </a:p>
          <a:p>
            <a:r>
              <a:rPr lang="en-US" dirty="0">
                <a:hlinkClick r:id="rId5"/>
              </a:rPr>
              <a:t>aparecido.souza-da-silva@hpe.com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</a:p>
        </p:txBody>
      </p:sp>
    </p:spTree>
    <p:extLst>
      <p:ext uri="{BB962C8B-B14F-4D97-AF65-F5344CB8AC3E}">
        <p14:creationId xmlns:p14="http://schemas.microsoft.com/office/powerpoint/2010/main" val="365486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75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Script: cleantrace.cst.hpe.sh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es-ES" b="1" dirty="0"/>
              <a:t>Creación de “</a:t>
            </a:r>
            <a:r>
              <a:rPr lang="es-ES" b="1" dirty="0" err="1"/>
              <a:t>standad</a:t>
            </a:r>
            <a:r>
              <a:rPr lang="es-ES" b="1" dirty="0"/>
              <a:t>” para limpieza de traces Oracle</a:t>
            </a:r>
          </a:p>
          <a:p>
            <a:pPr>
              <a:spcBef>
                <a:spcPts val="1600"/>
              </a:spcBef>
            </a:pPr>
            <a:endParaRPr lang="es-ES" b="1" dirty="0"/>
          </a:p>
          <a:p>
            <a:pPr>
              <a:spcBef>
                <a:spcPts val="1600"/>
              </a:spcBef>
            </a:pPr>
            <a:r>
              <a:rPr lang="es-ES" b="1" dirty="0"/>
              <a:t>Cómo aumentar la productividad</a:t>
            </a:r>
          </a:p>
          <a:p>
            <a:pPr>
              <a:spcBef>
                <a:spcPts val="1600"/>
              </a:spcBef>
            </a:pPr>
            <a:endParaRPr lang="es-ES" b="1" dirty="0"/>
          </a:p>
          <a:p>
            <a:pPr>
              <a:spcBef>
                <a:spcPts val="1600"/>
              </a:spcBef>
            </a:pPr>
            <a:r>
              <a:rPr lang="es-ES" b="1" dirty="0"/>
              <a:t>Aportar y valorar el servicio de TI y el NEGÓCIO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7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DESAFIOS ACTUALES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L" dirty="0"/>
              <a:t>Nuestra realidad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3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Principales</a:t>
            </a:r>
            <a:r>
              <a:rPr lang="en-US" dirty="0"/>
              <a:t> </a:t>
            </a:r>
            <a:r>
              <a:rPr lang="en-US" dirty="0" err="1"/>
              <a:t>desafios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¡Muchos tickets referente a revisión de </a:t>
            </a:r>
            <a:r>
              <a:rPr lang="es-ES" b="1" dirty="0" err="1"/>
              <a:t>filesystem</a:t>
            </a:r>
            <a:r>
              <a:rPr lang="es-ES" b="1" dirty="0"/>
              <a:t>!</a:t>
            </a:r>
          </a:p>
          <a:p>
            <a:r>
              <a:rPr lang="es-ES" b="1" dirty="0"/>
              <a:t>Hasta 3 tickets al día (hasta 90 al mes)</a:t>
            </a:r>
          </a:p>
          <a:p>
            <a:r>
              <a:rPr lang="es-ES" b="1" dirty="0"/>
              <a:t>Grande parte por limpieza de </a:t>
            </a:r>
            <a:r>
              <a:rPr lang="es-ES" b="1" dirty="0" err="1"/>
              <a:t>logs</a:t>
            </a:r>
            <a:r>
              <a:rPr lang="es-ES" b="1" dirty="0"/>
              <a:t> y traces</a:t>
            </a:r>
            <a:endParaRPr lang="en-US" b="1" dirty="0"/>
          </a:p>
          <a:p>
            <a:r>
              <a:rPr lang="es-ES" b="1" dirty="0"/>
              <a:t>Muchas veces son tareas repetitivas</a:t>
            </a:r>
          </a:p>
          <a:p>
            <a:r>
              <a:rPr lang="es-ES" b="1" dirty="0"/>
              <a:t>Servicio reactivo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</a:p>
        </p:txBody>
      </p:sp>
    </p:spTree>
    <p:extLst>
      <p:ext uri="{BB962C8B-B14F-4D97-AF65-F5344CB8AC3E}">
        <p14:creationId xmlns:p14="http://schemas.microsoft.com/office/powerpoint/2010/main" val="356558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y </a:t>
            </a:r>
            <a:r>
              <a:rPr lang="en-US" dirty="0" err="1"/>
              <a:t>Automación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</a:p>
        </p:txBody>
      </p:sp>
    </p:spTree>
    <p:extLst>
      <p:ext uri="{BB962C8B-B14F-4D97-AF65-F5344CB8AC3E}">
        <p14:creationId xmlns:p14="http://schemas.microsoft.com/office/powerpoint/2010/main" val="44239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y </a:t>
            </a:r>
            <a:r>
              <a:rPr lang="en-US" dirty="0" err="1"/>
              <a:t>Automación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Un script para satisfacer tanto las necesidades proactivas cuanto las reactivas</a:t>
            </a:r>
          </a:p>
          <a:p>
            <a:r>
              <a:rPr lang="es-ES" b="1" dirty="0"/>
              <a:t>Simplificar las revisiones de borrado de Oracle traces</a:t>
            </a:r>
          </a:p>
          <a:p>
            <a:r>
              <a:rPr lang="es-ES" b="1" dirty="0"/>
              <a:t>Utiliza la herramienta ADRCI (11g y arriba)</a:t>
            </a:r>
          </a:p>
          <a:p>
            <a:r>
              <a:rPr lang="es-ES" b="1" dirty="0"/>
              <a:t>Puede ser utilizado en la CRONTAB o MANUALMENTE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</a:p>
        </p:txBody>
      </p:sp>
    </p:spTree>
    <p:extLst>
      <p:ext uri="{BB962C8B-B14F-4D97-AF65-F5344CB8AC3E}">
        <p14:creationId xmlns:p14="http://schemas.microsoft.com/office/powerpoint/2010/main" val="32311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BENEFICIOS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L" dirty="0"/>
              <a:t>Valores agregados al servicio y negocio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419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Principales</a:t>
            </a:r>
            <a:r>
              <a:rPr lang="en-US" dirty="0"/>
              <a:t> BENEFICIOS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Ahorro de tiempo para los </a:t>
            </a:r>
            <a:r>
              <a:rPr lang="es-ES" b="1" dirty="0" err="1"/>
              <a:t>DBAs</a:t>
            </a:r>
            <a:r>
              <a:rPr lang="es-ES" b="1" dirty="0"/>
              <a:t> reduciendo tiempo y esfuerzo</a:t>
            </a:r>
          </a:p>
          <a:p>
            <a:r>
              <a:rPr lang="es-ES" b="1" dirty="0" err="1"/>
              <a:t>Agilidade</a:t>
            </a:r>
            <a:r>
              <a:rPr lang="es-ES" b="1" dirty="0"/>
              <a:t> en la resolución de los problemas relacionados a limpieza de </a:t>
            </a:r>
            <a:r>
              <a:rPr lang="es-ES" b="1" dirty="0" err="1"/>
              <a:t>filesystem</a:t>
            </a:r>
            <a:r>
              <a:rPr lang="es-ES" b="1" dirty="0"/>
              <a:t> en AMBIENTE CRÍTICOS (Cuando relacionado a Oracle traces)</a:t>
            </a:r>
          </a:p>
          <a:p>
            <a:r>
              <a:rPr lang="es-ES" b="1" dirty="0" err="1"/>
              <a:t>Agilidade</a:t>
            </a:r>
            <a:r>
              <a:rPr lang="es-ES" b="1" dirty="0"/>
              <a:t> y </a:t>
            </a:r>
            <a:r>
              <a:rPr lang="es-ES" b="1" dirty="0" err="1"/>
              <a:t>estabilidade</a:t>
            </a:r>
            <a:r>
              <a:rPr lang="es-ES" b="1" dirty="0"/>
              <a:t> AL NEGÓCIO</a:t>
            </a:r>
          </a:p>
          <a:p>
            <a:r>
              <a:rPr lang="es-ES" b="1" dirty="0"/>
              <a:t>Creación de Standard para servidores actuales y nuevos.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</a:p>
        </p:txBody>
      </p:sp>
    </p:spTree>
    <p:extLst>
      <p:ext uri="{BB962C8B-B14F-4D97-AF65-F5344CB8AC3E}">
        <p14:creationId xmlns:p14="http://schemas.microsoft.com/office/powerpoint/2010/main" val="399027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Training Purposes Only</a:t>
            </a:r>
          </a:p>
        </p:txBody>
      </p:sp>
    </p:spTree>
    <p:extLst>
      <p:ext uri="{BB962C8B-B14F-4D97-AF65-F5344CB8AC3E}">
        <p14:creationId xmlns:p14="http://schemas.microsoft.com/office/powerpoint/2010/main" val="28851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noFill/>
        </a:ln>
      </a:spPr>
      <a:bodyPr rtlCol="0" anchor="ctr"/>
      <a:lstStyle>
        <a:defPPr>
          <a:spcBef>
            <a:spcPts val="900"/>
          </a:spcBef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spcBef>
            <a:spcPts val="900"/>
          </a:spcBef>
          <a:defRPr dirty="0" smtClean="0"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Training-v4.potx" id="{BCA2D09E-E650-4977-B221-D4732AA78CE1}" vid="{8C544CE8-FD74-4125-B8C5-93EE0304C752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24A0A7EA0F2499A591CE5F56267E4" ma:contentTypeVersion="0" ma:contentTypeDescription="Create a new document." ma:contentTypeScope="" ma:versionID="457f5145a7e35dba3f05b09b3a74588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91466D-192E-41A0-B089-BB9A287CC09B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DADD430-73DB-42BB-92D1-6FE9B5BAB7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0F9DC7-9FD5-4315-878F-6D050BD8A5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Training-v4</Template>
  <TotalTime>1700</TotalTime>
  <Words>810</Words>
  <Application>Microsoft Office PowerPoint</Application>
  <PresentationFormat>Widescreen</PresentationFormat>
  <Paragraphs>144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Symbol</vt:lpstr>
      <vt:lpstr>HPE_Standard_Arial_16x9_v5</vt:lpstr>
      <vt:lpstr>CLEANTRACE</vt:lpstr>
      <vt:lpstr>Script: cleantrace.cst.hpe.sh</vt:lpstr>
      <vt:lpstr>DESAFIOS ACTUALES</vt:lpstr>
      <vt:lpstr>Principales desafios</vt:lpstr>
      <vt:lpstr>Standard y Automación</vt:lpstr>
      <vt:lpstr>Standard y Automación</vt:lpstr>
      <vt:lpstr>BENEFICIOS</vt:lpstr>
      <vt:lpstr>Principales BENEFICIOS</vt:lpstr>
      <vt:lpstr>Como funciona</vt:lpstr>
      <vt:lpstr>Funcionamento básico</vt:lpstr>
      <vt:lpstr>Ejemplo de configuración</vt:lpstr>
      <vt:lpstr>Coleta Automatica o Manual (pró-activo o reactivo)</vt:lpstr>
      <vt:lpstr>¡Lo mas importante!</vt:lpstr>
      <vt:lpstr>Q&amp;A</vt:lpstr>
      <vt:lpstr>Thank you</vt:lpstr>
      <vt:lpstr>Apresentação do PowerPoint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APARECIDO SOUZA DA SILVA</dc:creator>
  <cp:lastModifiedBy>APARECIDO SOUZA DA SILVA</cp:lastModifiedBy>
  <cp:revision>28</cp:revision>
  <cp:lastPrinted>2016-01-08T16:55:58Z</cp:lastPrinted>
  <dcterms:created xsi:type="dcterms:W3CDTF">2017-01-25T15:57:18Z</dcterms:created>
  <dcterms:modified xsi:type="dcterms:W3CDTF">2017-03-20T19:53:09Z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0x010100F6524A0A7EA0F2499A591CE5F56267E4</vt:lpwstr>
  </property>
</Properties>
</file>