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65" r:id="rId5"/>
    <p:sldId id="267" r:id="rId6"/>
    <p:sldId id="277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9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E8BB8-4FEC-CB7E-5D0F-95FC73D7A8C3}" v="1" dt="2021-09-14T22:53:36.748"/>
    <p1510:client id="{063021C0-C57A-0F31-2C8E-98BB36518077}" v="16" dt="2021-09-14T04:04:40.831"/>
    <p1510:client id="{468FDD1B-2089-5EF2-5646-479D56D44AFF}" v="2390" dt="2021-09-15T01:28:10.925"/>
    <p1510:client id="{476BFAEA-B15D-48B0-967F-9A1C94767923}" v="490" dt="2021-09-14T03:49:53.298"/>
    <p1510:client id="{4EF61909-D9FA-AAD3-0D04-57DFB2E17537}" v="16" dt="2021-09-14T03:53:36.685"/>
    <p1510:client id="{C06B6039-D349-363C-332A-1C930C79F839}" v="202" dt="2021-09-14T20:50:45.678"/>
    <p1510:client id="{E66DA5DE-1F9A-8A6A-66E5-C6CD56B664BA}" v="39" dt="2021-09-15T01:53:00.747"/>
    <p1510:client id="{E95E5EE3-2409-6567-8C9D-3A4037444739}" v="10" dt="2021-09-14T23:03:38.560"/>
    <p1510:client id="{FB9D4D51-6065-E64E-88D6-378FE1EA377C}" v="50" dt="2021-09-14T22:50:0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virementalb.com/touch-switch-circuit/" TargetMode="External"/><Relationship Id="rId4" Type="http://schemas.openxmlformats.org/officeDocument/2006/relationships/hyperlink" Target="https://www.youtube.com/watch?v=GUVGve4_7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virementalb.com/touch-switch-circuit/" TargetMode="External"/><Relationship Id="rId4" Type="http://schemas.openxmlformats.org/officeDocument/2006/relationships/hyperlink" Target="https://www.youtube.com/watch?v=5KwH-bQYOEc&amp;t=6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virementalb.com/touch-switch-circuit/" TargetMode="External"/><Relationship Id="rId4" Type="http://schemas.openxmlformats.org/officeDocument/2006/relationships/hyperlink" Target="https://www.youtube.com/watch?v=GUVGve4_7S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E72F07-09F1-402D-A164-5BE8F230EFE7}"/>
              </a:ext>
            </a:extLst>
          </p:cNvPr>
          <p:cNvSpPr txBox="1"/>
          <p:nvPr/>
        </p:nvSpPr>
        <p:spPr>
          <a:xfrm>
            <a:off x="139731" y="337928"/>
            <a:ext cx="12048286" cy="1088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pt-BR" sz="4400" b="1" dirty="0">
                <a:cs typeface="Calibri"/>
              </a:rPr>
              <a:t>Meu Primeiro Robô – de Papel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40BC8-2848-4BC3-9E01-CAD5ACF57FA5}"/>
              </a:ext>
            </a:extLst>
          </p:cNvPr>
          <p:cNvSpPr txBox="1"/>
          <p:nvPr/>
        </p:nvSpPr>
        <p:spPr>
          <a:xfrm>
            <a:off x="642938" y="2581275"/>
            <a:ext cx="10912475" cy="1908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pt-BR" sz="2800" dirty="0">
                <a:ea typeface="+mn-lt"/>
                <a:cs typeface="+mn-lt"/>
              </a:rPr>
              <a:t>Eletricidade 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Conduz/não Conduz</a:t>
            </a:r>
          </a:p>
          <a:p>
            <a:pPr algn="ctr">
              <a:spcAft>
                <a:spcPts val="600"/>
              </a:spcAft>
            </a:pPr>
            <a:r>
              <a:rPr lang="pt-BR" sz="2800" dirty="0">
                <a:ea typeface="+mn-lt"/>
                <a:cs typeface="+mn-lt"/>
              </a:rPr>
              <a:t>Construído Circuito com </a:t>
            </a:r>
            <a:r>
              <a:rPr lang="pt-BR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Circuit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pt-BR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Paper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pt-BR" b="1" i="1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algn="ctr">
              <a:spcAft>
                <a:spcPts val="600"/>
              </a:spcAft>
            </a:pPr>
            <a:r>
              <a:rPr lang="pt-BR" sz="2800" dirty="0"/>
              <a:t>Montando Estrutura Mecânica com</a:t>
            </a:r>
            <a:r>
              <a:rPr lang="pt-BR" sz="2800" b="1" dirty="0"/>
              <a:t> </a:t>
            </a:r>
            <a:r>
              <a:rPr lang="pt-BR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Craft</a:t>
            </a:r>
            <a:endParaRPr lang="pt-BR" b="1" i="1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spcAft>
                <a:spcPts val="600"/>
              </a:spcAft>
            </a:pPr>
            <a:endParaRPr lang="pt-BR" sz="2800" dirty="0">
              <a:cs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3 - Sensores Simples</a:t>
            </a:r>
            <a:endParaRPr lang="en-US" sz="4000" b="1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</a:rPr>
              <a:t>Abstraindo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os</a:t>
            </a:r>
            <a:r>
              <a:rPr lang="en-US" sz="2000" b="1" i="1" dirty="0">
                <a:solidFill>
                  <a:schemeClr val="bg1"/>
                </a:solidFill>
              </a:rPr>
              <a:t> </a:t>
            </a:r>
            <a:r>
              <a:rPr lang="en-US" sz="2000" b="1" i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sentidos</a:t>
            </a:r>
            <a:endParaRPr lang="en-US" sz="2000" b="1" i="1" kern="1200" dirty="0" err="1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460B-CD0D-4D9F-9B11-349A7A9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51205"/>
            <a:ext cx="5472296" cy="7289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dirty="0"/>
              <a:t>Cerebro e </a:t>
            </a:r>
            <a:r>
              <a:rPr lang="en-US" sz="4800" b="1" dirty="0" err="1"/>
              <a:t>Neurónio</a:t>
            </a:r>
            <a:endParaRPr lang="en-US" sz="4800" b="1" kern="1200" dirty="0" err="1">
              <a:latin typeface="+mj-lt"/>
              <a:cs typeface="Calibri Ligh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Uma imagem contendo invertebrado, animal, coral&#10;&#10;Descrição gerada automaticamente">
            <a:extLst>
              <a:ext uri="{FF2B5EF4-FFF2-40B4-BE49-F238E27FC236}">
                <a16:creationId xmlns:a16="http://schemas.microsoft.com/office/drawing/2014/main" id="{CCF615F3-056D-48C2-A3EB-492750F08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6" r="22509" b="-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Uma imagem contendo pássaro, grande, fio, luz&#10;&#10;Descrição gerada automaticamente">
            <a:extLst>
              <a:ext uri="{FF2B5EF4-FFF2-40B4-BE49-F238E27FC236}">
                <a16:creationId xmlns:a16="http://schemas.microsoft.com/office/drawing/2014/main" id="{0816552A-5C37-44CA-9109-94B318808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" r="2" b="2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8647C08-9E6A-45D1-A436-E38741F21498}"/>
              </a:ext>
            </a:extLst>
          </p:cNvPr>
          <p:cNvSpPr txBox="1"/>
          <p:nvPr/>
        </p:nvSpPr>
        <p:spPr>
          <a:xfrm>
            <a:off x="6291532" y="4508740"/>
            <a:ext cx="57768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cs typeface="Calibri"/>
              </a:rPr>
              <a:t>na Robótica</a:t>
            </a:r>
            <a:endParaRPr lang="pt-BR" sz="2400" b="1" dirty="0"/>
          </a:p>
          <a:p>
            <a:r>
              <a:rPr lang="pt-BR" sz="2400" i="1" dirty="0"/>
              <a:t>Processador, Microcontrolador e Transistor</a:t>
            </a:r>
            <a:endParaRPr lang="pt-BR" sz="24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04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460B-CD0D-4D9F-9B11-349A7A9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Tato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72A9AF2E-41B6-4607-89B5-3E7A9684B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" r="1" b="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82560651-F4DF-4BF2-ABE5-FE6F58981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82" r="1" b="1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8CD9E0-29E0-465B-9F91-3EF792A0D851}"/>
              </a:ext>
            </a:extLst>
          </p:cNvPr>
          <p:cNvSpPr txBox="1"/>
          <p:nvPr/>
        </p:nvSpPr>
        <p:spPr>
          <a:xfrm>
            <a:off x="6291532" y="4940060"/>
            <a:ext cx="5345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Exemplo - Baratinha</a:t>
            </a:r>
          </a:p>
          <a:p>
            <a:pPr algn="l"/>
            <a:r>
              <a:rPr lang="pt-BR" dirty="0">
                <a:ea typeface="+mn-lt"/>
                <a:cs typeface="+mn-lt"/>
                <a:hlinkClick r:id="rId4"/>
              </a:rPr>
              <a:t>https://www.youtube.com/watch?v=GUVGve4_7Ss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D3AC4-84B3-439E-B8FC-32F9FAF4750A}"/>
              </a:ext>
            </a:extLst>
          </p:cNvPr>
          <p:cNvSpPr txBox="1"/>
          <p:nvPr/>
        </p:nvSpPr>
        <p:spPr>
          <a:xfrm>
            <a:off x="6291532" y="5658928"/>
            <a:ext cx="5518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Referências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  <a:hlinkClick r:id="rId5"/>
              </a:rPr>
              <a:t>https://envirementalb.com/touch-switch-circuit/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88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460B-CD0D-4D9F-9B11-349A7A9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Visão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8" descr="Uma imagem contendo mesa, tábua, faca, pedaço&#10;&#10;Descrição gerada automaticamente">
            <a:extLst>
              <a:ext uri="{FF2B5EF4-FFF2-40B4-BE49-F238E27FC236}">
                <a16:creationId xmlns:a16="http://schemas.microsoft.com/office/drawing/2014/main" id="{8A96E18B-8390-4F12-84A4-26B28844A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3" r="31041" b="-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D850E1F-7443-43F3-9B3C-1A7550549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" r="-1" b="762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E381B1-CA87-4986-B04C-A6C5C47D142C}"/>
              </a:ext>
            </a:extLst>
          </p:cNvPr>
          <p:cNvSpPr txBox="1"/>
          <p:nvPr/>
        </p:nvSpPr>
        <p:spPr>
          <a:xfrm>
            <a:off x="6234023" y="4983192"/>
            <a:ext cx="5762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Exemplo - Segue Linha</a:t>
            </a:r>
          </a:p>
          <a:p>
            <a:r>
              <a:rPr lang="pt-BR" dirty="0">
                <a:ea typeface="+mn-lt"/>
                <a:cs typeface="+mn-lt"/>
                <a:hlinkClick r:id="rId4"/>
              </a:rPr>
              <a:t>https://www.youtube.com/watch?v=5KwH-bQYOEc&amp;t=6s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10822B-5382-4306-94DE-04D3173E5734}"/>
              </a:ext>
            </a:extLst>
          </p:cNvPr>
          <p:cNvSpPr txBox="1"/>
          <p:nvPr/>
        </p:nvSpPr>
        <p:spPr>
          <a:xfrm>
            <a:off x="6234023" y="5630174"/>
            <a:ext cx="5518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Referências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  <a:hlinkClick r:id="rId5"/>
              </a:rPr>
              <a:t>https://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48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460B-CD0D-4D9F-9B11-349A7A9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Audição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393C686-6E93-4892-BCE5-DA551E5AA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7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3" name="Imagem 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43CA521-70E7-4CBE-BB39-7F57E59DB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9"/>
          <a:stretch/>
        </p:blipFill>
        <p:spPr>
          <a:xfrm>
            <a:off x="7816897" y="1584494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036E34-DCFF-4C63-A62E-A069535572B8}"/>
              </a:ext>
            </a:extLst>
          </p:cNvPr>
          <p:cNvSpPr txBox="1"/>
          <p:nvPr/>
        </p:nvSpPr>
        <p:spPr>
          <a:xfrm>
            <a:off x="770627" y="5083834"/>
            <a:ext cx="53455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Exemplo - 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  <a:hlinkClick r:id="rId4"/>
              </a:rPr>
              <a:t>https://www.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E289EF-B184-4AF4-93CC-BEA665582DE6}"/>
              </a:ext>
            </a:extLst>
          </p:cNvPr>
          <p:cNvSpPr txBox="1"/>
          <p:nvPr/>
        </p:nvSpPr>
        <p:spPr>
          <a:xfrm>
            <a:off x="770627" y="5802702"/>
            <a:ext cx="5518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Referências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  <a:hlinkClick r:id="rId5"/>
              </a:rPr>
              <a:t>https://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222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E72F07-09F1-402D-A164-5BE8F230EFE7}"/>
              </a:ext>
            </a:extLst>
          </p:cNvPr>
          <p:cNvSpPr txBox="1"/>
          <p:nvPr/>
        </p:nvSpPr>
        <p:spPr>
          <a:xfrm>
            <a:off x="139731" y="337928"/>
            <a:ext cx="12048286" cy="1088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pt-BR" sz="4400" b="1" dirty="0">
                <a:cs typeface="Calibri"/>
              </a:rPr>
              <a:t>Transformando meu Robô em </a:t>
            </a:r>
            <a:r>
              <a:rPr lang="pt-BR" sz="4400" b="1" dirty="0" err="1">
                <a:cs typeface="Calibri"/>
              </a:rPr>
              <a:t>Telecontrolado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40BC8-2848-4BC3-9E01-CAD5ACF57FA5}"/>
              </a:ext>
            </a:extLst>
          </p:cNvPr>
          <p:cNvSpPr txBox="1"/>
          <p:nvPr/>
        </p:nvSpPr>
        <p:spPr>
          <a:xfrm>
            <a:off x="642938" y="2581275"/>
            <a:ext cx="10912475" cy="1908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>
              <a:spcAft>
                <a:spcPts val="600"/>
              </a:spcAft>
            </a:pPr>
            <a:r>
              <a:rPr lang="pt-BR" sz="2800" dirty="0">
                <a:ea typeface="+mn-lt"/>
                <a:cs typeface="+mn-lt"/>
              </a:rPr>
              <a:t>Pensamento Computacional desplugado</a:t>
            </a:r>
            <a:endParaRPr lang="pt-BR" dirty="0"/>
          </a:p>
          <a:p>
            <a:pPr algn="ctr">
              <a:spcAft>
                <a:spcPts val="600"/>
              </a:spcAft>
            </a:pPr>
            <a:r>
              <a:rPr lang="pt-BR" sz="2800" dirty="0" err="1">
                <a:cs typeface="Calibri"/>
              </a:rPr>
              <a:t>Obsolência</a:t>
            </a:r>
            <a:r>
              <a:rPr lang="pt-BR" sz="2800" dirty="0">
                <a:cs typeface="Calibri"/>
              </a:rPr>
              <a:t> Programada e a Reciclagem</a:t>
            </a:r>
            <a:endParaRPr lang="pt-BR" sz="2800" dirty="0"/>
          </a:p>
          <a:p>
            <a:pPr algn="ctr">
              <a:spcAft>
                <a:spcPts val="600"/>
              </a:spcAft>
            </a:pPr>
            <a:r>
              <a:rPr lang="pt-BR" sz="2800" dirty="0"/>
              <a:t>Programando com </a:t>
            </a:r>
            <a:r>
              <a:rPr lang="pt-BR" sz="2800" dirty="0" err="1"/>
              <a:t>Scratch</a:t>
            </a:r>
            <a:endParaRPr lang="pt-BR" dirty="0" err="1"/>
          </a:p>
          <a:p>
            <a:pPr algn="ctr">
              <a:spcAft>
                <a:spcPts val="600"/>
              </a:spcAft>
            </a:pPr>
            <a:r>
              <a:rPr lang="pt-BR" sz="2800" dirty="0" err="1">
                <a:cs typeface="Calibri"/>
              </a:rPr>
              <a:t>AppInventor</a:t>
            </a:r>
            <a:endParaRPr lang="pt-BR" sz="2800">
              <a:cs typeface="Calibri"/>
            </a:endParaRPr>
          </a:p>
          <a:p>
            <a:pPr>
              <a:spcAft>
                <a:spcPts val="600"/>
              </a:spcAft>
            </a:pPr>
            <a:endParaRPr lang="pt-BR" sz="2800" dirty="0">
              <a:cs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ea typeface="+mj-lt"/>
                <a:cs typeface="+mj-lt"/>
              </a:rPr>
              <a:t>Comunicação</a:t>
            </a:r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 e a Internet</a:t>
            </a:r>
            <a:endParaRPr lang="en-US" sz="4000" dirty="0" err="1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 err="1">
                <a:solidFill>
                  <a:schemeClr val="bg1"/>
                </a:solidFill>
                <a:ea typeface="+mn-lt"/>
                <a:cs typeface="+mn-lt"/>
              </a:rPr>
              <a:t>Acionamento</a:t>
            </a:r>
            <a:r>
              <a:rPr lang="en-US" sz="2000" b="1" i="1" dirty="0">
                <a:solidFill>
                  <a:schemeClr val="bg1"/>
                </a:solidFill>
                <a:ea typeface="+mn-lt"/>
                <a:cs typeface="+mn-lt"/>
              </a:rPr>
              <a:t> simples</a:t>
            </a:r>
            <a:endParaRPr lang="en-US" sz="2000" dirty="0" err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i="1" kern="12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1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E72F07-09F1-402D-A164-5BE8F230EFE7}"/>
              </a:ext>
            </a:extLst>
          </p:cNvPr>
          <p:cNvSpPr txBox="1"/>
          <p:nvPr/>
        </p:nvSpPr>
        <p:spPr>
          <a:xfrm>
            <a:off x="139731" y="337928"/>
            <a:ext cx="12048286" cy="1088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pt-BR" sz="4400" b="1" dirty="0">
                <a:cs typeface="Calibri"/>
              </a:rPr>
              <a:t>Internet das Coisas e o Robô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E40BC8-2848-4BC3-9E01-CAD5ACF57FA5}"/>
              </a:ext>
            </a:extLst>
          </p:cNvPr>
          <p:cNvSpPr txBox="1"/>
          <p:nvPr/>
        </p:nvSpPr>
        <p:spPr>
          <a:xfrm>
            <a:off x="642938" y="2351237"/>
            <a:ext cx="10912475" cy="1908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pt-BR" sz="2800" dirty="0">
                <a:ea typeface="+mn-lt"/>
                <a:cs typeface="+mn-lt"/>
              </a:rPr>
              <a:t>Controle remoto infravermelho e as facilidade sem fio</a:t>
            </a:r>
          </a:p>
          <a:p>
            <a:pPr algn="ctr">
              <a:spcAft>
                <a:spcPts val="600"/>
              </a:spcAft>
            </a:pPr>
            <a:r>
              <a:rPr lang="pt-BR" sz="2800" dirty="0">
                <a:ea typeface="+mn-lt"/>
                <a:cs typeface="+mn-lt"/>
              </a:rPr>
              <a:t>Coisas, dividindo robô, compartilhando e montando cômodos no papel</a:t>
            </a:r>
            <a:endParaRPr lang="pt-BR" dirty="0">
              <a:cs typeface="Calibri"/>
            </a:endParaRPr>
          </a:p>
          <a:p>
            <a:pPr algn="ctr">
              <a:spcAft>
                <a:spcPts val="600"/>
              </a:spcAft>
            </a:pPr>
            <a:r>
              <a:rPr lang="pt-BR" sz="2800" dirty="0">
                <a:cs typeface="Calibri"/>
              </a:rPr>
              <a:t>Equipamentos e Software para Internet das Coisas</a:t>
            </a:r>
          </a:p>
          <a:p>
            <a:pPr algn="ctr">
              <a:spcAft>
                <a:spcPts val="600"/>
              </a:spcAft>
            </a:pPr>
            <a:r>
              <a:rPr lang="pt-BR" sz="2800" dirty="0">
                <a:cs typeface="Calibri"/>
              </a:rPr>
              <a:t>Como as coisas conversam</a:t>
            </a:r>
          </a:p>
          <a:p>
            <a:pPr algn="ctr">
              <a:spcAft>
                <a:spcPts val="600"/>
              </a:spcAft>
            </a:pPr>
            <a:endParaRPr lang="pt-BR" sz="2800" dirty="0">
              <a:cs typeface="Calibri"/>
            </a:endParaRPr>
          </a:p>
          <a:p>
            <a:pPr algn="ctr">
              <a:spcAft>
                <a:spcPts val="600"/>
              </a:spcAft>
            </a:pPr>
            <a:endParaRPr lang="pt-BR" sz="2800" dirty="0">
              <a:cs typeface="Calibri"/>
            </a:endParaRPr>
          </a:p>
          <a:p>
            <a:pPr algn="ctr">
              <a:spcAft>
                <a:spcPts val="600"/>
              </a:spcAft>
            </a:pPr>
            <a:endParaRPr lang="pt-BR" sz="2800" dirty="0">
              <a:cs typeface="Calibri"/>
            </a:endParaRPr>
          </a:p>
          <a:p>
            <a:pPr algn="ctr">
              <a:spcAft>
                <a:spcPts val="600"/>
              </a:spcAft>
            </a:pPr>
            <a:endParaRPr lang="pt-BR" sz="2800" dirty="0">
              <a:cs typeface="Calibri"/>
            </a:endParaRPr>
          </a:p>
          <a:p>
            <a:pPr algn="ctr">
              <a:spcAft>
                <a:spcPts val="600"/>
              </a:spcAft>
            </a:pPr>
            <a:endParaRPr lang="pt-BR" sz="2800">
              <a:cs typeface="Calibri"/>
            </a:endParaRPr>
          </a:p>
          <a:p>
            <a:pPr>
              <a:spcAft>
                <a:spcPts val="600"/>
              </a:spcAft>
            </a:pPr>
            <a:endParaRPr lang="pt-BR" sz="2800" dirty="0">
              <a:cs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www.onesaitplatform.com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a typeface="+mn-lt"/>
                <a:cs typeface="+mn-lt"/>
              </a:rPr>
              <a:t>Comunicação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 MQTT e </a:t>
            </a:r>
            <a:r>
              <a:rPr lang="en-US" sz="2000" b="1" dirty="0" err="1">
                <a:solidFill>
                  <a:schemeClr val="bg1"/>
                </a:solidFill>
                <a:ea typeface="+mn-lt"/>
                <a:cs typeface="+mn-lt"/>
              </a:rPr>
              <a:t>Compartilhamento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a typeface="+mn-lt"/>
                <a:cs typeface="+mn-lt"/>
              </a:rPr>
              <a:t>seguro</a:t>
            </a:r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i="1" kern="1200" dirty="0">
              <a:solidFill>
                <a:schemeClr val="bg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5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3 - Sensores Simples</vt:lpstr>
      <vt:lpstr>Cerebro e Neurónio</vt:lpstr>
      <vt:lpstr>Tato</vt:lpstr>
      <vt:lpstr>Visão</vt:lpstr>
      <vt:lpstr>Audição</vt:lpstr>
      <vt:lpstr>Comunicação e a Internet</vt:lpstr>
      <vt:lpstr>www.onesaitplatform.com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André da Silva Mesquita</cp:lastModifiedBy>
  <cp:revision>405</cp:revision>
  <dcterms:created xsi:type="dcterms:W3CDTF">2021-09-14T03:04:14Z</dcterms:created>
  <dcterms:modified xsi:type="dcterms:W3CDTF">2021-09-20T23:45:28Z</dcterms:modified>
</cp:coreProperties>
</file>