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3.xml"/>
  <Override ContentType="application/vnd.openxmlformats-officedocument.themeOverride+xml" PartName="/ppt/theme/themeOverride2.xml"/>
  <Override ContentType="application/vnd.openxmlformats-officedocument.themeOverride+xml" PartName="/ppt/theme/themeOverr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idx="1" type="body"/>
          </p:nvPr>
        </p:nvSpPr>
        <p:spPr>
          <a:xfrm>
            <a:off x="495300" y="1481138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151813" y="6354763"/>
            <a:ext cx="1254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4962227" y="6381328"/>
            <a:ext cx="3159125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7288213" y="6408738"/>
            <a:ext cx="2079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4745038" y="6408738"/>
            <a:ext cx="2546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9367838" y="6408738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7288213" y="6408738"/>
            <a:ext cx="2079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4745038" y="6408738"/>
            <a:ext cx="2546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9367838" y="6408738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4664075"/>
            <a:ext cx="9912350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3"/>
          <p:cNvGrpSpPr/>
          <p:nvPr/>
        </p:nvGrpSpPr>
        <p:grpSpPr>
          <a:xfrm>
            <a:off x="-3175" y="4953000"/>
            <a:ext cx="9909175" cy="1911350"/>
            <a:chOff x="-3765" y="4832896"/>
            <a:chExt cx="9147765" cy="2032192"/>
          </a:xfrm>
        </p:grpSpPr>
        <p:sp>
          <p:nvSpPr>
            <p:cNvPr id="27" name="Google Shape;27;p3"/>
            <p:cNvSpPr/>
            <p:nvPr/>
          </p:nvSpPr>
          <p:spPr>
            <a:xfrm>
              <a:off x="1687443" y="4832896"/>
              <a:ext cx="7456557" cy="51817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5804" y="5135025"/>
              <a:ext cx="9108196" cy="838869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" name="Google Shape;30;p3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1" name="Google Shape;31;p3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4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7288213" y="6408738"/>
            <a:ext cx="2079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4745038" y="6408738"/>
            <a:ext cx="2546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8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9367838" y="6408738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3940175" y="3005138"/>
            <a:ext cx="198438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3736975" y="3005138"/>
            <a:ext cx="200025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7288213" y="6408738"/>
            <a:ext cx="2079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4745038" y="6408738"/>
            <a:ext cx="2546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9367838" y="6408738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7288213" y="6408738"/>
            <a:ext cx="2079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4745038" y="6408738"/>
            <a:ext cx="2546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9367838" y="6408738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0" type="dt"/>
          </p:nvPr>
        </p:nvSpPr>
        <p:spPr>
          <a:xfrm>
            <a:off x="7288213" y="6408738"/>
            <a:ext cx="2079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4745038" y="6408738"/>
            <a:ext cx="2546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9367838" y="6408738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7288213" y="6408738"/>
            <a:ext cx="2079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4745038" y="6408738"/>
            <a:ext cx="2546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9367838" y="6408738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7288213" y="6408738"/>
            <a:ext cx="2079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4745038" y="6408738"/>
            <a:ext cx="2546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9367838" y="6408738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0" type="dt"/>
          </p:nvPr>
        </p:nvSpPr>
        <p:spPr>
          <a:xfrm>
            <a:off x="7288213" y="6408738"/>
            <a:ext cx="2079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4745038" y="6408738"/>
            <a:ext cx="2546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9367838" y="6408738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/>
        </p:nvSpPr>
        <p:spPr>
          <a:xfrm>
            <a:off x="541338" y="5945188"/>
            <a:ext cx="535305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527050" y="5938838"/>
            <a:ext cx="3997325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-7073" y="5791253"/>
            <a:ext cx="3687027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10"/>
          <p:cNvCxnSpPr/>
          <p:nvPr/>
        </p:nvCxnSpPr>
        <p:spPr>
          <a:xfrm>
            <a:off x="-10005" y="5787738"/>
            <a:ext cx="368995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" name="Google Shape;81;p10"/>
          <p:cNvSpPr/>
          <p:nvPr/>
        </p:nvSpPr>
        <p:spPr>
          <a:xfrm>
            <a:off x="9386888" y="4987925"/>
            <a:ext cx="19685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9183688" y="4987925"/>
            <a:ext cx="198437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5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10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7288213" y="6408738"/>
            <a:ext cx="2079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4745038" y="6408738"/>
            <a:ext cx="2546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9367838" y="6408738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541338" y="5945188"/>
            <a:ext cx="535305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527050" y="5938838"/>
            <a:ext cx="3997325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-7073" y="5791253"/>
            <a:ext cx="3687027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-10005" y="5787738"/>
            <a:ext cx="368995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95300" y="1481138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7288213" y="6408738"/>
            <a:ext cx="2079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4745038" y="6408738"/>
            <a:ext cx="2546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9367838" y="6408738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epidataconsulting.com/tikiwiki/tiki-read_article.php?articleId=15" TargetMode="External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epidataconsulting.com/tikiwiki/tiki-read_article.php?articleId=15" TargetMode="External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omg.org/" TargetMode="External"/><Relationship Id="rId4" Type="http://schemas.openxmlformats.org/officeDocument/2006/relationships/hyperlink" Target="http://www.uml.org/" TargetMode="External"/><Relationship Id="rId5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sparxsystems.com.ar/" TargetMode="External"/><Relationship Id="rId4" Type="http://schemas.openxmlformats.org/officeDocument/2006/relationships/hyperlink" Target="http://www.ibm.com/" TargetMode="External"/><Relationship Id="rId5" Type="http://schemas.openxmlformats.org/officeDocument/2006/relationships/hyperlink" Target="http://www.epidataconsulting.com/tikiwiki/tiki-read_article.php?articleId=15" TargetMode="External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8696325" y="6381328"/>
            <a:ext cx="1171575" cy="4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06" name="Google Shape;106;p13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Análisis de la información </a:t>
            </a:r>
            <a:endParaRPr/>
          </a:p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934144" y="1844824"/>
            <a:ext cx="8915400" cy="2232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20713" rtl="0" algn="l">
              <a:spcBef>
                <a:spcPts val="0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Introducción a la Ing.Software</a:t>
            </a:r>
            <a:endParaRPr/>
          </a:p>
          <a:p>
            <a:pPr indent="-228600" lvl="2" marL="858838" rtl="0" algn="l">
              <a:spcBef>
                <a:spcPts val="350"/>
              </a:spcBef>
              <a:spcAft>
                <a:spcPts val="0"/>
              </a:spcAft>
              <a:buSzPts val="2100"/>
              <a:buChar char="●"/>
            </a:pPr>
            <a:r>
              <a:rPr lang="es-MX"/>
              <a:t>Definición</a:t>
            </a:r>
            <a:endParaRPr/>
          </a:p>
          <a:p>
            <a:pPr indent="-228600" lvl="2" marL="858838" rtl="0" algn="l">
              <a:spcBef>
                <a:spcPts val="350"/>
              </a:spcBef>
              <a:spcAft>
                <a:spcPts val="0"/>
              </a:spcAft>
              <a:buSzPts val="2100"/>
              <a:buChar char="●"/>
            </a:pPr>
            <a:r>
              <a:rPr lang="es-MX"/>
              <a:t>Metodología</a:t>
            </a:r>
            <a:endParaRPr/>
          </a:p>
          <a:p>
            <a:pPr indent="-228600" lvl="3" marL="1143000" rtl="0" algn="l">
              <a:spcBef>
                <a:spcPts val="350"/>
              </a:spcBef>
              <a:spcAft>
                <a:spcPts val="0"/>
              </a:spcAft>
              <a:buSzPts val="1900"/>
              <a:buChar char="●"/>
            </a:pPr>
            <a:r>
              <a:rPr lang="es-MX"/>
              <a:t>Modelos</a:t>
            </a:r>
            <a:endParaRPr/>
          </a:p>
          <a:p>
            <a:pPr indent="-228600" lvl="3" marL="1143000" rtl="0" algn="l">
              <a:spcBef>
                <a:spcPts val="350"/>
              </a:spcBef>
              <a:spcAft>
                <a:spcPts val="0"/>
              </a:spcAft>
              <a:buSzPts val="1900"/>
              <a:buChar char="●"/>
            </a:pPr>
            <a:r>
              <a:rPr lang="es-MX"/>
              <a:t>Procesos</a:t>
            </a:r>
            <a:endParaRPr/>
          </a:p>
          <a:p>
            <a:pPr indent="-228600" lvl="3" marL="1143000" rtl="0" algn="l">
              <a:spcBef>
                <a:spcPts val="350"/>
              </a:spcBef>
              <a:spcAft>
                <a:spcPts val="0"/>
              </a:spcAft>
              <a:buSzPts val="1900"/>
              <a:buChar char="●"/>
            </a:pPr>
            <a:r>
              <a:rPr lang="es-MX"/>
              <a:t>Herramientas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632520" y="1340768"/>
            <a:ext cx="8915400" cy="62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MX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AGENDA</a:t>
            </a:r>
            <a:endParaRPr b="0" i="0" sz="27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920552" y="4163070"/>
            <a:ext cx="8915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20713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MX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Modelos bajo el paradigma de OO </a:t>
            </a:r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934144" y="4725144"/>
            <a:ext cx="8915400" cy="1656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20713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MX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Objetivos</a:t>
            </a:r>
            <a:endParaRPr/>
          </a:p>
          <a:p>
            <a:pPr indent="-228600" lvl="2" marL="858838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s-MX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Objetivo</a:t>
            </a:r>
            <a:endParaRPr/>
          </a:p>
          <a:p>
            <a:pPr indent="-228600" lvl="2" marL="858838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s-MX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Alcance</a:t>
            </a:r>
            <a:endParaRPr/>
          </a:p>
          <a:p>
            <a:pPr indent="-228600" lvl="2" marL="858838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s-MX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Hipótesis</a:t>
            </a:r>
            <a:endParaRPr b="0" i="0" sz="21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idx="12" type="sldNum"/>
          </p:nvPr>
        </p:nvSpPr>
        <p:spPr>
          <a:xfrm>
            <a:off x="9086850" y="6353175"/>
            <a:ext cx="1092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96" name="Google Shape;196;p22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¿Por qué modelizamos? 3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495300" y="1481138"/>
            <a:ext cx="8915400" cy="2519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La construcción de una casa necesita de “modelos” (</a:t>
            </a:r>
            <a:r>
              <a:rPr i="1" lang="es-MX" u="sng"/>
              <a:t>planos, maquetas,etc</a:t>
            </a:r>
            <a:r>
              <a:rPr lang="es-MX"/>
              <a:t>) para su correcta realización;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La construcción de sistemas necesita de “</a:t>
            </a:r>
            <a:r>
              <a:rPr i="1" lang="es-MX" u="sng"/>
              <a:t>modelos</a:t>
            </a:r>
            <a:r>
              <a:rPr lang="es-MX"/>
              <a:t>” (herramientas de modelado) que conducen a la producción de buen software.</a:t>
            </a:r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1238224" y="4429132"/>
            <a:ext cx="241141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rgbClr val="2A4A75"/>
                </a:solidFill>
                <a:latin typeface="Lucida Sans"/>
                <a:ea typeface="Lucida Sans"/>
                <a:cs typeface="Lucida Sans"/>
                <a:sym typeface="Lucida Sans"/>
              </a:rPr>
              <a:t>“PLANOS” DE SOFWARE</a:t>
            </a:r>
            <a:endParaRPr b="1" sz="2400">
              <a:solidFill>
                <a:srgbClr val="2A4A75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5953132" y="4623674"/>
            <a:ext cx="214834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3200">
                <a:solidFill>
                  <a:srgbClr val="EB747A"/>
                </a:solidFill>
                <a:latin typeface="Lucida Sans"/>
                <a:ea typeface="Lucida Sans"/>
                <a:cs typeface="Lucida Sans"/>
                <a:sym typeface="Lucida Sans"/>
              </a:rPr>
              <a:t>MODELOS</a:t>
            </a:r>
            <a:endParaRPr b="1" i="1" sz="3200">
              <a:solidFill>
                <a:srgbClr val="EB747A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015566" y="4714884"/>
            <a:ext cx="1571636" cy="357190"/>
          </a:xfrm>
          <a:prstGeom prst="rightArrow">
            <a:avLst>
              <a:gd fmla="val 50000" name="adj1"/>
              <a:gd fmla="val 81250" name="adj2"/>
            </a:avLst>
          </a:prstGeom>
          <a:solidFill>
            <a:srgbClr val="2E2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idx="12" type="sldNum"/>
          </p:nvPr>
        </p:nvSpPr>
        <p:spPr>
          <a:xfrm>
            <a:off x="8736013" y="6453188"/>
            <a:ext cx="1209675" cy="4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06" name="Google Shape;206;p23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Construcción de una casilla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818012" y="1628800"/>
            <a:ext cx="4540504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32"/>
              <a:buFont typeface="Noto Sans Symbols"/>
              <a:buChar char="🞂"/>
            </a:pPr>
            <a:r>
              <a:rPr lang="es-MX" sz="2400"/>
              <a:t>Se necesitan maderas, clavos y algunas herramientas sencillas (serrucho, martillo y cinta para medir);</a:t>
            </a:r>
            <a:endParaRPr sz="2400"/>
          </a:p>
          <a:p>
            <a:pPr indent="-256032" lvl="0" marL="36576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32"/>
              <a:buFont typeface="Noto Sans Symbols"/>
              <a:buChar char="🞂"/>
            </a:pPr>
            <a:r>
              <a:rPr lang="es-MX" sz="2400"/>
              <a:t>Con </a:t>
            </a:r>
            <a:r>
              <a:rPr b="1" lang="es-MX" sz="2400"/>
              <a:t>poca planificación</a:t>
            </a:r>
            <a:r>
              <a:rPr lang="es-MX" sz="2400"/>
              <a:t> y </a:t>
            </a:r>
            <a:r>
              <a:rPr b="1" lang="es-MX" sz="2400"/>
              <a:t>casi sin planos</a:t>
            </a:r>
            <a:r>
              <a:rPr lang="es-MX" sz="2400"/>
              <a:t> se puede construir una casilla para el perro,  sin ayuda de otras personas.</a:t>
            </a:r>
            <a:endParaRPr sz="2400"/>
          </a:p>
          <a:p>
            <a:pPr indent="-152400" lvl="0" marL="365760" rtl="0" algn="l">
              <a:spcBef>
                <a:spcPts val="10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t/>
            </a:r>
            <a:endParaRPr sz="2400"/>
          </a:p>
          <a:p>
            <a:pPr indent="-152400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t/>
            </a:r>
            <a:endParaRPr sz="2400"/>
          </a:p>
          <a:p>
            <a:pPr indent="-133350" lvl="5" marL="1600200" rtl="0" algn="l">
              <a:spcBef>
                <a:spcPts val="35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</p:txBody>
      </p:sp>
      <p:pic>
        <p:nvPicPr>
          <p:cNvPr descr="DOGHOUSE" id="208" name="Google Shape;20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500" y="1700213"/>
            <a:ext cx="354965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idx="12" type="sldNum"/>
          </p:nvPr>
        </p:nvSpPr>
        <p:spPr>
          <a:xfrm>
            <a:off x="9164638" y="6453188"/>
            <a:ext cx="858837" cy="4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14" name="Google Shape;214;p24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Construcción de una casa</a:t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584200" y="1676400"/>
            <a:ext cx="47879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1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35"/>
              <a:buFont typeface="Noto Sans Symbols"/>
              <a:buChar char="🞂"/>
            </a:pPr>
            <a:r>
              <a:rPr lang="es-MX" sz="2405"/>
              <a:t>Se necesitan planos que respondan a las necesidades de los futuros habitantes de la casa;</a:t>
            </a:r>
            <a:endParaRPr sz="2405"/>
          </a:p>
          <a:p>
            <a:pPr indent="-256031" lvl="0" marL="36576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35"/>
              <a:buFont typeface="Noto Sans Symbols"/>
              <a:buChar char="🞂"/>
            </a:pPr>
            <a:r>
              <a:rPr lang="es-MX" sz="2405"/>
              <a:t>Se realiza una planificación detallada en cuanto a tiempos de construcción y materiales requeridos,</a:t>
            </a:r>
            <a:endParaRPr sz="2405"/>
          </a:p>
          <a:p>
            <a:pPr indent="-256031" lvl="0" marL="36576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35"/>
              <a:buFont typeface="Noto Sans Symbols"/>
              <a:buChar char="🞂"/>
            </a:pPr>
            <a:r>
              <a:rPr lang="es-MX" sz="2405"/>
              <a:t>Se necesita, además, contratar un grupo de personas especializadas para su construcción.</a:t>
            </a:r>
            <a:endParaRPr/>
          </a:p>
          <a:p>
            <a:pPr indent="-168160" lvl="0" marL="36576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384"/>
              <a:buFont typeface="Noto Sans Symbols"/>
              <a:buNone/>
            </a:pPr>
            <a:r>
              <a:t/>
            </a:r>
            <a:endParaRPr sz="2035"/>
          </a:p>
          <a:p>
            <a:pPr indent="-160172" lvl="0" marL="36576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510"/>
              <a:buFont typeface="Noto Sans Symbols"/>
              <a:buNone/>
            </a:pPr>
            <a:r>
              <a:t/>
            </a:r>
            <a:endParaRPr sz="2220"/>
          </a:p>
        </p:txBody>
      </p:sp>
      <p:pic>
        <p:nvPicPr>
          <p:cNvPr descr="HOUSE" id="216" name="Google Shape;216;p24"/>
          <p:cNvPicPr preferRelativeResize="0"/>
          <p:nvPr/>
        </p:nvPicPr>
        <p:blipFill rotWithShape="1">
          <a:blip r:embed="rId3">
            <a:alphaModFix/>
          </a:blip>
          <a:srcRect b="0" l="36084" r="0" t="0"/>
          <a:stretch/>
        </p:blipFill>
        <p:spPr>
          <a:xfrm>
            <a:off x="5811838" y="1697038"/>
            <a:ext cx="3846512" cy="42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Construcción de un edificio</a:t>
            </a:r>
            <a:endParaRPr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452438" y="1579563"/>
            <a:ext cx="5029200" cy="392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96"/>
              <a:buChar char="🞂"/>
            </a:pPr>
            <a:r>
              <a:rPr lang="es-MX" sz="2200"/>
              <a:t>Se requiere de un conjunto de planos que definan tamaño, forma y estilo del edificio, acorde a la inversión económica a realizar;</a:t>
            </a:r>
            <a:endParaRPr/>
          </a:p>
          <a:p>
            <a:pPr indent="-255587" lvl="0" marL="3651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96"/>
              <a:buChar char="🞂"/>
            </a:pPr>
            <a:r>
              <a:rPr lang="es-MX" sz="2200"/>
              <a:t>La planificación es imprescindible: el costo de fallar o cambiar es muy alto una vez comenzada la construcción;</a:t>
            </a:r>
            <a:endParaRPr/>
          </a:p>
          <a:p>
            <a:pPr indent="-255587" lvl="0" marL="3651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96"/>
              <a:buChar char="🞂"/>
            </a:pPr>
            <a:r>
              <a:rPr lang="es-MX" sz="2200"/>
              <a:t>Se requiere de un grupo de trabajo interdisciplinario con distintas tareas para lograr el objetivo en tiempo y forma.</a:t>
            </a:r>
            <a:endParaRPr sz="2200"/>
          </a:p>
        </p:txBody>
      </p:sp>
      <p:pic>
        <p:nvPicPr>
          <p:cNvPr descr="!HIGHRIS" id="223" name="Google Shape;223;p25"/>
          <p:cNvPicPr preferRelativeResize="0"/>
          <p:nvPr/>
        </p:nvPicPr>
        <p:blipFill rotWithShape="1">
          <a:blip r:embed="rId3">
            <a:alphaModFix/>
          </a:blip>
          <a:srcRect b="0" l="25169" r="0" t="0"/>
          <a:stretch/>
        </p:blipFill>
        <p:spPr>
          <a:xfrm>
            <a:off x="5734050" y="1916113"/>
            <a:ext cx="3921125" cy="329088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5"/>
          <p:cNvSpPr txBox="1"/>
          <p:nvPr>
            <p:ph idx="12" type="sldNum"/>
          </p:nvPr>
        </p:nvSpPr>
        <p:spPr>
          <a:xfrm>
            <a:off x="9164638" y="6453188"/>
            <a:ext cx="858837" cy="4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idx="12" type="sldNum"/>
          </p:nvPr>
        </p:nvSpPr>
        <p:spPr>
          <a:xfrm>
            <a:off x="9050338" y="6453188"/>
            <a:ext cx="973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30" name="Google Shape;230;p26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Modelos – Ing.Civil – (ej: una casa)</a:t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495300" y="1340768"/>
            <a:ext cx="8994204" cy="504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9537" rtl="0" algn="l">
              <a:spcBef>
                <a:spcPts val="0"/>
              </a:spcBef>
              <a:spcAft>
                <a:spcPts val="0"/>
              </a:spcAft>
              <a:buSzPts val="1088"/>
              <a:buNone/>
            </a:pPr>
            <a:r>
              <a:rPr lang="es-MX" sz="1600"/>
              <a:t>Etapas en la construcción de la casa:</a:t>
            </a:r>
            <a:endParaRPr/>
          </a:p>
          <a:p>
            <a:pPr indent="-255588" lvl="0" marL="365125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lang="es-MX" sz="1600"/>
              <a:t>Captura de requerimientos: 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MX" sz="1400"/>
              <a:t>reuniones con el cliente para captar necesidades. Ej: cocina, 2 dormitorios, dos baños, living, jardín, parrilla, pileta.</a:t>
            </a:r>
            <a:endParaRPr/>
          </a:p>
          <a:p>
            <a:pPr indent="-255588" lvl="0" marL="365125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lang="es-MX" sz="1600"/>
              <a:t>Análisis de requerimientos (QUE):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1200"/>
              <a:buChar char="◦"/>
            </a:pPr>
            <a:r>
              <a:rPr lang="es-MX" sz="1200"/>
              <a:t> </a:t>
            </a:r>
            <a:r>
              <a:rPr lang="es-MX" sz="1400"/>
              <a:t>Modelos de Análisis: maquetas, planos esquemáticos, planos 3D, renderizados, etc.</a:t>
            </a:r>
            <a:endParaRPr/>
          </a:p>
          <a:p>
            <a:pPr indent="-255588" lvl="0" marL="365125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lang="es-MX" sz="1600"/>
              <a:t>Diseño (COMO):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MX" sz="1400"/>
              <a:t>Modelos de Diseño: planos estructurales, planos eléctricos, planos hidráulicos, etc.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224"/>
              <a:buChar char="🞂"/>
            </a:pPr>
            <a:r>
              <a:rPr lang="es-MX" sz="1800"/>
              <a:t>Construcción: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MX" sz="1400"/>
              <a:t>Ejecución de la obra… </a:t>
            </a:r>
            <a:endParaRPr sz="1400"/>
          </a:p>
          <a:p>
            <a:pPr indent="-255588" lvl="0" marL="365125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lang="es-MX" sz="1600"/>
              <a:t>Pruebas</a:t>
            </a:r>
            <a:endParaRPr sz="1600"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MX" sz="1400"/>
              <a:t>Pruebas hidráulicas, pruebas eléctricas, pruebas estructurales, ect.</a:t>
            </a:r>
            <a:endParaRPr/>
          </a:p>
          <a:p>
            <a:pPr indent="-255588" lvl="0" marL="365125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lang="es-MX" sz="1600"/>
              <a:t>Entrega</a:t>
            </a:r>
            <a:endParaRPr sz="1600"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MX" sz="1400"/>
              <a:t>Entrega de la Casa para comenzar a usar.</a:t>
            </a:r>
            <a:endParaRPr sz="1400"/>
          </a:p>
          <a:p>
            <a:pPr indent="-255588" lvl="0" marL="365125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lang="es-MX" sz="1600"/>
              <a:t>Mantenimiento:</a:t>
            </a:r>
            <a:endParaRPr sz="1600"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MX" sz="1400"/>
              <a:t>Mantenimiento correctivo: corregir defectos contructivos, defectos de diseño, etc.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MX" sz="1400"/>
              <a:t>Mantenimiento evolutivo: la familia crece…surgen nuevas necesidades…</a:t>
            </a:r>
            <a:endParaRPr sz="1400"/>
          </a:p>
          <a:p>
            <a:pPr indent="-139700" lvl="1" marL="620713" rtl="0" algn="l">
              <a:spcBef>
                <a:spcPts val="32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139700" lvl="1" marL="620713" rtl="0" algn="l">
              <a:spcBef>
                <a:spcPts val="32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idx="12" type="sldNum"/>
          </p:nvPr>
        </p:nvSpPr>
        <p:spPr>
          <a:xfrm>
            <a:off x="9050338" y="6453188"/>
            <a:ext cx="973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37" name="Google Shape;237;p27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Modelos – Ing.Software</a:t>
            </a:r>
            <a:endParaRPr/>
          </a:p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495300" y="1340768"/>
            <a:ext cx="8994204" cy="504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9537" rtl="0" algn="l">
              <a:spcBef>
                <a:spcPts val="0"/>
              </a:spcBef>
              <a:spcAft>
                <a:spcPts val="0"/>
              </a:spcAft>
              <a:buSzPts val="1088"/>
              <a:buNone/>
            </a:pPr>
            <a:r>
              <a:rPr lang="es-MX" sz="1600"/>
              <a:t>Etapas en la producción de un producto de Software:</a:t>
            </a:r>
            <a:endParaRPr/>
          </a:p>
          <a:p>
            <a:pPr indent="-255588" lvl="0" marL="365125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lang="es-MX" sz="1600"/>
              <a:t>Captura de requerimientos: 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MX" sz="1400"/>
              <a:t>reuniones con el cliente / cuestionarios / focus group / etc. </a:t>
            </a:r>
            <a:endParaRPr/>
          </a:p>
          <a:p>
            <a:pPr indent="-255588" lvl="0" marL="365125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lang="es-MX" sz="1600"/>
              <a:t>Análisis de requerimientos (QUE):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1200"/>
              <a:buChar char="◦"/>
            </a:pPr>
            <a:r>
              <a:rPr lang="es-MX" sz="1200"/>
              <a:t> </a:t>
            </a:r>
            <a:r>
              <a:rPr lang="es-MX" sz="1400"/>
              <a:t>Modelos de Análisis: modelo de Casos de Uso, Historias de Usuario, modelo de Objetivos, modelo de Negocio, etc.</a:t>
            </a:r>
            <a:endParaRPr/>
          </a:p>
          <a:p>
            <a:pPr indent="-255588" lvl="0" marL="365125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lang="es-MX" sz="1600"/>
              <a:t>Diseño (COMO):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MX" sz="1400"/>
              <a:t>Modelos de Diseño: modelo de Clases de Diseño, modelo de Objetos, modelo de Despliegue, etc.</a:t>
            </a:r>
            <a:endParaRPr/>
          </a:p>
          <a:p>
            <a:pPr indent="-255588" lvl="0" marL="365125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lang="es-MX" sz="1600"/>
              <a:t>Construcción: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MX" sz="1400"/>
              <a:t>Programación de los componentes, integración de componentes, etc.</a:t>
            </a:r>
            <a:endParaRPr/>
          </a:p>
          <a:p>
            <a:pPr indent="-255588" lvl="0" marL="365125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lang="es-MX" sz="1600"/>
              <a:t>Pruebas</a:t>
            </a:r>
            <a:endParaRPr sz="1600"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MX" sz="1400"/>
              <a:t>Pruebas Unitarias, Pruebas de Integración, Pruebas de Sistema, Pruebas de Usuario, etc.</a:t>
            </a:r>
            <a:endParaRPr/>
          </a:p>
          <a:p>
            <a:pPr indent="-255588" lvl="0" marL="365125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lang="es-MX" sz="1600"/>
              <a:t>Despliegue (Entrega)</a:t>
            </a:r>
            <a:endParaRPr sz="1600"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MX" sz="1400"/>
              <a:t>Despliegue del producto de software a la comunidad de usuarios.</a:t>
            </a:r>
            <a:endParaRPr sz="1400"/>
          </a:p>
          <a:p>
            <a:pPr indent="-255588" lvl="0" marL="365125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lang="es-MX" sz="1600"/>
              <a:t>Mantenimiento:</a:t>
            </a:r>
            <a:endParaRPr sz="1600"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MX" sz="1400"/>
              <a:t>Mantenimiento correctivo: corregir defectos contructivos, defectos de diseño, etc.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MX" sz="1400"/>
              <a:t>Mantenimiento evolutivo: los sistemas automatizan procesos de la empresa… la empresa es dinámica, sus procesos cambian… el sistema debe adaptarse a dichos cambios…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idx="12" type="sldNum"/>
          </p:nvPr>
        </p:nvSpPr>
        <p:spPr>
          <a:xfrm>
            <a:off x="9050338" y="6453188"/>
            <a:ext cx="973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44" name="Google Shape;244;p28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Principios de la modelización</a:t>
            </a:r>
            <a:endParaRPr/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495300" y="1317625"/>
            <a:ext cx="8915400" cy="504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La elección de qué modelos crear tiene una gran influencia sobre cómo se aborda un problema, y cómo se da forma a una solución;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Todo modelo puede ser expresado a diferentes niveles de precisión;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Los mejores modelos son los que están ligados a la realidad;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Un único modelo no es suficiente;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Todo modelo debe tener un objetivo claro, y se debe identificar el alcance del mismo.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idx="12" type="sldNum"/>
          </p:nvPr>
        </p:nvSpPr>
        <p:spPr>
          <a:xfrm>
            <a:off x="9204325" y="6453188"/>
            <a:ext cx="741363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51" name="Google Shape;251;p29"/>
          <p:cNvSpPr txBox="1"/>
          <p:nvPr>
            <p:ph type="title"/>
          </p:nvPr>
        </p:nvSpPr>
        <p:spPr>
          <a:xfrm>
            <a:off x="495561" y="274638"/>
            <a:ext cx="89150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Problemas en los desarrollos de software sin modelización</a:t>
            </a:r>
            <a:endParaRPr/>
          </a:p>
        </p:txBody>
      </p:sp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495300" y="1697038"/>
            <a:ext cx="8915400" cy="417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lang="es-MX" sz="2400"/>
              <a:t>Retrasos en los plazos;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s-MX" sz="2400"/>
              <a:t>Desvíos inevitables en lo presupuestado;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s-MX" sz="2400"/>
              <a:t>Proyectos cancelados;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s-MX" sz="2400"/>
              <a:t>Rápido deterioro del sistema instalado;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s-MX" sz="2400"/>
              <a:t>Tasa de defectos o fallos muy elevada;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s-MX" sz="2400"/>
              <a:t>Cambios frecuentes en el dominio del problema;</a:t>
            </a:r>
            <a:endParaRPr sz="1800"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s-MX" sz="2400"/>
              <a:t>Desarrollos realizados que no responden a las necesidades reales.</a:t>
            </a:r>
            <a:endParaRPr/>
          </a:p>
          <a:p>
            <a:pPr indent="-151955" lvl="0" marL="365125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idx="12" type="sldNum"/>
          </p:nvPr>
        </p:nvSpPr>
        <p:spPr>
          <a:xfrm>
            <a:off x="8970963" y="6453188"/>
            <a:ext cx="5842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58" name="Google Shape;258;p30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Beneficios de modelar</a:t>
            </a:r>
            <a:endParaRPr/>
          </a:p>
        </p:txBody>
      </p: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495300" y="1481138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lang="es-MX" sz="2400"/>
              <a:t>Funcionalidades, reglas del negocio y necesidades de los usuarios a contemplar correctas y completas.</a:t>
            </a:r>
            <a:endParaRPr/>
          </a:p>
          <a:p>
            <a:pPr indent="-255587" lvl="0" marL="365125" rtl="0" algn="l">
              <a:spcBef>
                <a:spcPts val="1000"/>
              </a:spcBef>
              <a:spcAft>
                <a:spcPts val="0"/>
              </a:spcAft>
              <a:buSzPts val="1632"/>
              <a:buChar char="🞂"/>
            </a:pPr>
            <a:r>
              <a:rPr lang="es-MX" sz="2400"/>
              <a:t>Única manera de visualizar necesidades y requerimientos contra costos reales antes de comenzar el desarrollo. </a:t>
            </a:r>
            <a:endParaRPr/>
          </a:p>
          <a:p>
            <a:pPr indent="-255587" lvl="0" marL="365125" rtl="0" algn="l">
              <a:spcBef>
                <a:spcPts val="1000"/>
              </a:spcBef>
              <a:spcAft>
                <a:spcPts val="0"/>
              </a:spcAft>
              <a:buSzPts val="1632"/>
              <a:buChar char="🞂"/>
            </a:pPr>
            <a:r>
              <a:rPr lang="es-MX" sz="2400"/>
              <a:t>Trabajo en un </a:t>
            </a:r>
            <a:r>
              <a:rPr b="1" lang="es-MX" sz="2400"/>
              <a:t>alto nivel de abstracción:</a:t>
            </a:r>
            <a:endParaRPr/>
          </a:p>
          <a:p>
            <a:pPr indent="-228600" lvl="1" marL="620713" rtl="0" algn="l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s-MX" sz="2200"/>
              <a:t>focalización de los procesos de negocio,</a:t>
            </a:r>
            <a:endParaRPr/>
          </a:p>
          <a:p>
            <a:pPr indent="-228600" lvl="1" marL="620713" rtl="0" algn="l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s-MX" sz="2200"/>
              <a:t>gran imagen en distintos aspectos del prototipo.</a:t>
            </a:r>
            <a:endParaRPr/>
          </a:p>
          <a:p>
            <a:pPr indent="-255587" lvl="0" marL="365125" rtl="0" algn="l">
              <a:spcBef>
                <a:spcPts val="1000"/>
              </a:spcBef>
              <a:spcAft>
                <a:spcPts val="0"/>
              </a:spcAft>
              <a:buSzPts val="1632"/>
              <a:buChar char="🞂"/>
            </a:pPr>
            <a:r>
              <a:rPr lang="es-MX" sz="2400"/>
              <a:t>La ecuación costo-beneficio es mayor en un proyecto cuando en el mismo se modela.</a:t>
            </a:r>
            <a:endParaRPr sz="2400"/>
          </a:p>
          <a:p>
            <a:pPr indent="-151955" lvl="0" marL="365125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idx="12" type="sldNum"/>
          </p:nvPr>
        </p:nvSpPr>
        <p:spPr>
          <a:xfrm>
            <a:off x="8970963" y="6453188"/>
            <a:ext cx="663575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65" name="Google Shape;265;p31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Formas de enfocar un modelo </a:t>
            </a:r>
            <a:endParaRPr/>
          </a:p>
        </p:txBody>
      </p:sp>
      <p:sp>
        <p:nvSpPr>
          <p:cNvPr id="266" name="Google Shape;266;p31"/>
          <p:cNvSpPr txBox="1"/>
          <p:nvPr>
            <p:ph idx="1" type="body"/>
          </p:nvPr>
        </p:nvSpPr>
        <p:spPr>
          <a:xfrm>
            <a:off x="495300" y="1481138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s-MX" u="sng"/>
              <a:t>Paradigma algorítmico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El bloque principal de construcción es el procedimiento o función;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Consisten en grandes algoritmos que se descomponen en otros más pequeños;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Son sistemas que al crecer se vuelven difíciles de mantener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MX" u="sng"/>
              <a:t>Paradigma orientado a objetos (OO)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El bloque principal de construcción es el objeto;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Un objeto tiene identidad, estado y comportamiento y forma parte de una “clase” que agrupa objetos “similares”.</a:t>
            </a:r>
            <a:endParaRPr/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82550" lvl="1" marL="620713" rtl="0" algn="l">
              <a:spcBef>
                <a:spcPts val="325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228599" lvl="1" marL="620713" rtl="0" algn="l">
              <a:spcBef>
                <a:spcPts val="325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ctrTitle"/>
          </p:nvPr>
        </p:nvSpPr>
        <p:spPr>
          <a:xfrm>
            <a:off x="743215" y="1752601"/>
            <a:ext cx="8419971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Ingeniería del Software</a:t>
            </a:r>
            <a:endParaRPr/>
          </a:p>
        </p:txBody>
      </p:sp>
      <p:sp>
        <p:nvSpPr>
          <p:cNvPr id="116" name="Google Shape;116;p14"/>
          <p:cNvSpPr txBox="1"/>
          <p:nvPr>
            <p:ph idx="1" type="subTitle"/>
          </p:nvPr>
        </p:nvSpPr>
        <p:spPr>
          <a:xfrm>
            <a:off x="742950" y="3741018"/>
            <a:ext cx="84201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es-MX"/>
              <a:t>Introducción</a:t>
            </a:r>
            <a:endParaRPr/>
          </a:p>
          <a:p>
            <a:pPr indent="0" lvl="0" marL="0" marR="0" rtl="0" algn="r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0" lvl="0" marL="0" marR="0" rtl="0" algn="r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s-MX"/>
              <a:t>  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idx="12" type="sldNum"/>
          </p:nvPr>
        </p:nvSpPr>
        <p:spPr>
          <a:xfrm>
            <a:off x="8970963" y="6453188"/>
            <a:ext cx="663575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72" name="Google Shape;272;p32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/>
              <a:t>Metodologías dependientes del paradigma</a:t>
            </a:r>
            <a:endParaRPr sz="3600"/>
          </a:p>
        </p:txBody>
      </p:sp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495300" y="1481138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Paradigma algorítmico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Gane y Sarson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Tom de Marco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. . .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Yourdon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Paradigma orientado a objetos (OO)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OMT (Rumbaugh)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Objectory (Jacobson)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Booch (Grady Booch)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OBA (Keny Rubin)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Basadas en UML</a:t>
            </a:r>
            <a:endParaRPr/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82550" lvl="1" marL="620713" rtl="0" algn="l">
              <a:spcBef>
                <a:spcPts val="325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228599" lvl="1" marL="620713" rtl="0" algn="l">
              <a:spcBef>
                <a:spcPts val="325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idx="1" type="body"/>
          </p:nvPr>
        </p:nvSpPr>
        <p:spPr>
          <a:xfrm>
            <a:off x="495300" y="1481138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Está basado en la creación de componentes reutilizables;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Es más fácil para la crear software con entornos gráficos;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Si bien el aprendizaje del paradigma lleva más tiempo que el algorítmico, la construcción del software es más rápida y dinámica;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Facilita la construcción de prototipos como parte de un ciclo de vida iterativo e incremental.</a:t>
            </a:r>
            <a:endParaRPr/>
          </a:p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Paradigma Orientado a Objetos</a:t>
            </a:r>
            <a:endParaRPr/>
          </a:p>
        </p:txBody>
      </p:sp>
      <p:sp>
        <p:nvSpPr>
          <p:cNvPr id="280" name="Google Shape;280;p33"/>
          <p:cNvSpPr txBox="1"/>
          <p:nvPr>
            <p:ph idx="12" type="sldNum"/>
          </p:nvPr>
        </p:nvSpPr>
        <p:spPr>
          <a:xfrm>
            <a:off x="8151813" y="6354763"/>
            <a:ext cx="1254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idx="12" type="sldNum"/>
          </p:nvPr>
        </p:nvSpPr>
        <p:spPr>
          <a:xfrm>
            <a:off x="8736013" y="6453188"/>
            <a:ext cx="741362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86" name="Google Shape;286;p34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UML – Antecedentes 1</a:t>
            </a:r>
            <a:endParaRPr/>
          </a:p>
        </p:txBody>
      </p:sp>
      <p:sp>
        <p:nvSpPr>
          <p:cNvPr id="287" name="Google Shape;287;p34"/>
          <p:cNvSpPr txBox="1"/>
          <p:nvPr>
            <p:ph idx="1" type="body"/>
          </p:nvPr>
        </p:nvSpPr>
        <p:spPr>
          <a:xfrm>
            <a:off x="990600" y="1600200"/>
            <a:ext cx="8420100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1496"/>
              <a:buChar char="🞂"/>
            </a:pPr>
            <a:r>
              <a:rPr lang="es-MX" sz="2200"/>
              <a:t>Los lenguajes de modelado OO aparecieron entre la </a:t>
            </a:r>
            <a:r>
              <a:rPr b="1" lang="es-MX" sz="2200"/>
              <a:t>mitad de los ’70 y finales de los ’80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496"/>
              <a:buChar char="🞂"/>
            </a:pPr>
            <a:r>
              <a:rPr lang="es-MX" sz="2200"/>
              <a:t>Entre </a:t>
            </a:r>
            <a:r>
              <a:rPr b="1" lang="es-MX" sz="2200"/>
              <a:t>1989 y 1994</a:t>
            </a:r>
            <a:r>
              <a:rPr lang="es-MX" sz="2200"/>
              <a:t> los métodos OO incrementaron de 10 a 50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496"/>
              <a:buChar char="🞂"/>
            </a:pPr>
            <a:r>
              <a:rPr lang="es-MX" sz="2200"/>
              <a:t>Se destacaron tres métodos principales: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200"/>
              <a:buChar char="◦"/>
            </a:pPr>
            <a:r>
              <a:rPr lang="es-MX" sz="2200">
                <a:solidFill>
                  <a:srgbClr val="6666FF"/>
                </a:solidFill>
              </a:rPr>
              <a:t>Método de Booch, de Grady Booch (Rational Software Corporation)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200"/>
              <a:buChar char="◦"/>
            </a:pPr>
            <a:r>
              <a:rPr lang="es-MX" sz="2200">
                <a:solidFill>
                  <a:srgbClr val="6666FF"/>
                </a:solidFill>
              </a:rPr>
              <a:t>OOSE, de Ivar Jacobson (Objectory)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200"/>
              <a:buChar char="◦"/>
            </a:pPr>
            <a:r>
              <a:rPr lang="es-MX" sz="2200">
                <a:solidFill>
                  <a:srgbClr val="6666FF"/>
                </a:solidFill>
              </a:rPr>
              <a:t>OMT, de James Rumbaugh (General Electric)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496"/>
              <a:buChar char="🞂"/>
            </a:pPr>
            <a:r>
              <a:rPr lang="es-MX" sz="2200"/>
              <a:t>Otros métodos: Fusion, Shlaer-Mellor y Coad-Yourdon</a:t>
            </a:r>
            <a:endParaRPr/>
          </a:p>
          <a:p>
            <a:pPr indent="-151955" lvl="0" marL="365125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sz="2400"/>
          </a:p>
          <a:p>
            <a:pPr indent="-88900" lvl="1" marL="620713" rtl="0" algn="l">
              <a:spcBef>
                <a:spcPts val="325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</p:txBody>
      </p:sp>
      <p:pic>
        <p:nvPicPr>
          <p:cNvPr descr="Imagen de Artículo" id="288" name="Google Shape;288;p3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0992" y="5445224"/>
            <a:ext cx="1249363" cy="909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2" type="sldNum"/>
          </p:nvPr>
        </p:nvSpPr>
        <p:spPr>
          <a:xfrm>
            <a:off x="8853488" y="6453188"/>
            <a:ext cx="5842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94" name="Google Shape;294;p35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UML – Antecedentes 2</a:t>
            </a:r>
            <a:endParaRPr/>
          </a:p>
        </p:txBody>
      </p:sp>
      <p:sp>
        <p:nvSpPr>
          <p:cNvPr id="295" name="Google Shape;295;p35"/>
          <p:cNvSpPr txBox="1"/>
          <p:nvPr>
            <p:ph idx="1" type="body"/>
          </p:nvPr>
        </p:nvSpPr>
        <p:spPr>
          <a:xfrm>
            <a:off x="990600" y="1600200"/>
            <a:ext cx="8420100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32"/>
              <a:buFont typeface="Noto Sans Symbols"/>
              <a:buChar char="🞂"/>
            </a:pPr>
            <a:r>
              <a:rPr lang="es-MX" sz="2400"/>
              <a:t>1990-1995: Booch, Jacobson y Rumbaugh empezaron cada uno a adoptar ideas de los otros dos, y decidieron unificar sus métodos.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32"/>
              <a:buFont typeface="Noto Sans Symbols"/>
              <a:buChar char="🞂"/>
            </a:pPr>
            <a:r>
              <a:rPr lang="es-MX" sz="2400"/>
              <a:t>1994-1995: Rumbaugh y Jacobson se unen a Booch en Rational, unificando los tres métodos (borrador de la versión 0.8 del Método Unificado).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32"/>
              <a:buFont typeface="Noto Sans Symbols"/>
              <a:buChar char="🞂"/>
            </a:pPr>
            <a:r>
              <a:rPr lang="es-MX" sz="2400"/>
              <a:t>1996: Piden ayuda a la comunidad internacional de Ingeniería del Software (HP, Digital, IBM, ICON, Microsoft, Oracle, Rational, etc) y definen versión 1.0 de UML.</a:t>
            </a:r>
            <a:endParaRPr/>
          </a:p>
          <a:p>
            <a:pPr indent="-152400" lvl="0" marL="36576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t/>
            </a:r>
            <a:endParaRPr sz="2400"/>
          </a:p>
          <a:p>
            <a:pPr indent="-139446" lvl="0" marL="36576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36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Imagen de Artículo" id="296" name="Google Shape;296;p3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5229225"/>
            <a:ext cx="1406525" cy="9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idx="12" type="sldNum"/>
          </p:nvPr>
        </p:nvSpPr>
        <p:spPr>
          <a:xfrm>
            <a:off x="9050338" y="6453188"/>
            <a:ext cx="66198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302" name="Google Shape;302;p36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UML – Antecedentes 3</a:t>
            </a:r>
            <a:endParaRPr/>
          </a:p>
        </p:txBody>
      </p:sp>
      <p:sp>
        <p:nvSpPr>
          <p:cNvPr id="303" name="Google Shape;303;p36"/>
          <p:cNvSpPr txBox="1"/>
          <p:nvPr>
            <p:ph idx="1" type="body"/>
          </p:nvPr>
        </p:nvSpPr>
        <p:spPr>
          <a:xfrm>
            <a:off x="990600" y="1600200"/>
            <a:ext cx="8420100" cy="3341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lang="es-MX" sz="2400"/>
              <a:t>1997: Se suman más organizaciones al proyecto. UML 1.1 fue adoptado por el OMG (</a:t>
            </a:r>
            <a:r>
              <a:rPr lang="es-MX" sz="2400" u="sng">
                <a:solidFill>
                  <a:schemeClr val="hlink"/>
                </a:solidFill>
                <a:hlinkClick r:id="rId3"/>
              </a:rPr>
              <a:t>www.omg.org</a:t>
            </a:r>
            <a:r>
              <a:rPr lang="es-MX" sz="2400"/>
              <a:t> / </a:t>
            </a:r>
            <a:r>
              <a:rPr lang="es-MX" sz="2400" u="sng">
                <a:solidFill>
                  <a:schemeClr val="hlink"/>
                </a:solidFill>
                <a:hlinkClick r:id="rId4"/>
              </a:rPr>
              <a:t>www.uml.org</a:t>
            </a:r>
            <a:r>
              <a:rPr lang="es-MX" sz="2400"/>
              <a:t>) y tiene a su cargo el control del mantenimiento de UML</a:t>
            </a:r>
            <a:endParaRPr/>
          </a:p>
          <a:p>
            <a:pPr indent="-255587" lvl="0" marL="365125" rtl="0" algn="l">
              <a:spcBef>
                <a:spcPts val="1000"/>
              </a:spcBef>
              <a:spcAft>
                <a:spcPts val="0"/>
              </a:spcAft>
              <a:buSzPts val="1632"/>
              <a:buChar char="🞂"/>
            </a:pPr>
            <a:r>
              <a:rPr lang="es-MX" sz="2400"/>
              <a:t>1998: el OMG RTF publica UML 1.3</a:t>
            </a:r>
            <a:endParaRPr/>
          </a:p>
          <a:p>
            <a:pPr indent="-255587" lvl="0" marL="365125" rtl="0" algn="l">
              <a:spcBef>
                <a:spcPts val="1000"/>
              </a:spcBef>
              <a:spcAft>
                <a:spcPts val="0"/>
              </a:spcAft>
              <a:buSzPts val="1632"/>
              <a:buChar char="🞂"/>
            </a:pPr>
            <a:r>
              <a:rPr lang="es-MX" sz="2400"/>
              <a:t>El desarrollo de UML continúa actualmente bajo el control de IBM (que adquirió Rational hace 8 años); la última versión de UML es la 2.3. </a:t>
            </a:r>
            <a:endParaRPr b="1" i="1" sz="2400" u="sng">
              <a:solidFill>
                <a:srgbClr val="FF0000"/>
              </a:solidFill>
            </a:endParaRPr>
          </a:p>
          <a:p>
            <a:pPr indent="-139001" lvl="0" marL="365125" rtl="0" algn="l">
              <a:spcBef>
                <a:spcPts val="10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pic>
        <p:nvPicPr>
          <p:cNvPr descr="cubo UML.gif" id="304" name="Google Shape;304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0825" y="5084763"/>
            <a:ext cx="72326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idx="12" type="sldNum"/>
          </p:nvPr>
        </p:nvSpPr>
        <p:spPr>
          <a:xfrm>
            <a:off x="9050338" y="6453188"/>
            <a:ext cx="66198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310" name="Google Shape;310;p37"/>
          <p:cNvSpPr txBox="1"/>
          <p:nvPr>
            <p:ph type="title"/>
          </p:nvPr>
        </p:nvSpPr>
        <p:spPr>
          <a:xfrm>
            <a:off x="1363540" y="333375"/>
            <a:ext cx="842073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/>
              <a:t>UML (Unified Modeling Language)</a:t>
            </a:r>
            <a:endParaRPr sz="3600"/>
          </a:p>
        </p:txBody>
      </p:sp>
      <p:sp>
        <p:nvSpPr>
          <p:cNvPr id="311" name="Google Shape;311;p37"/>
          <p:cNvSpPr txBox="1"/>
          <p:nvPr>
            <p:ph idx="1" type="body"/>
          </p:nvPr>
        </p:nvSpPr>
        <p:spPr>
          <a:xfrm>
            <a:off x="495300" y="1481138"/>
            <a:ext cx="8915400" cy="9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Es un lenguaje standard para escribir “planos” de software</a:t>
            </a:r>
            <a:endParaRPr/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312" name="Google Shape;312;p37"/>
          <p:cNvSpPr txBox="1"/>
          <p:nvPr/>
        </p:nvSpPr>
        <p:spPr>
          <a:xfrm>
            <a:off x="488504" y="2636912"/>
            <a:ext cx="8915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s-MX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UML es un lenguaje, no una metodología  </a:t>
            </a:r>
            <a:endParaRPr/>
          </a:p>
          <a:p>
            <a:pPr indent="-13900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3" name="Google Shape;313;p37"/>
          <p:cNvSpPr txBox="1"/>
          <p:nvPr/>
        </p:nvSpPr>
        <p:spPr>
          <a:xfrm>
            <a:off x="488504" y="3501008"/>
            <a:ext cx="8915400" cy="1368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s-MX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UML – Definición: es un lenguaje para visualizar, especificar, construir y documentar sistemas bajo el paradigma de orientación a objetos</a:t>
            </a:r>
            <a:endParaRPr/>
          </a:p>
          <a:p>
            <a:pPr indent="-13900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idx="1" type="body"/>
          </p:nvPr>
        </p:nvSpPr>
        <p:spPr>
          <a:xfrm>
            <a:off x="495300" y="1481138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b="1" lang="es-MX"/>
              <a:t>Modelado funcional o de comportamiento</a:t>
            </a:r>
            <a:r>
              <a:rPr lang="es-MX"/>
              <a:t>: muestra las funcionalidades del sistema (ej: Diagrama de Casos de Uso);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b="1" lang="es-MX"/>
              <a:t>Modelado estático o estructural </a:t>
            </a:r>
            <a:r>
              <a:rPr lang="es-MX"/>
              <a:t>: muestra la estructura básica del sistema (ej: Diagrama de Clases).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b="1" lang="es-MX"/>
              <a:t>Modelado dinámico</a:t>
            </a:r>
            <a:r>
              <a:rPr lang="es-MX"/>
              <a:t>: muestra las interacciones dinámicas en un sistema (ej: Diagrama de Interacción entre Objetos – D.Secuencia – D.Interacción). </a:t>
            </a:r>
            <a:endParaRPr/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319" name="Google Shape;319;p38"/>
          <p:cNvSpPr txBox="1"/>
          <p:nvPr>
            <p:ph type="title"/>
          </p:nvPr>
        </p:nvSpPr>
        <p:spPr>
          <a:xfrm>
            <a:off x="495829" y="274638"/>
            <a:ext cx="89156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Distintos aspectos del modelado</a:t>
            </a:r>
            <a:endParaRPr/>
          </a:p>
        </p:txBody>
      </p:sp>
      <p:sp>
        <p:nvSpPr>
          <p:cNvPr id="320" name="Google Shape;320;p38"/>
          <p:cNvSpPr txBox="1"/>
          <p:nvPr>
            <p:ph idx="12" type="sldNum"/>
          </p:nvPr>
        </p:nvSpPr>
        <p:spPr>
          <a:xfrm>
            <a:off x="8151813" y="6354763"/>
            <a:ext cx="1254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39"/>
          <p:cNvGrpSpPr/>
          <p:nvPr/>
        </p:nvGrpSpPr>
        <p:grpSpPr>
          <a:xfrm>
            <a:off x="2646599" y="1691057"/>
            <a:ext cx="4827114" cy="4738338"/>
            <a:chOff x="2194193" y="262321"/>
            <a:chExt cx="4827114" cy="4738338"/>
          </a:xfrm>
        </p:grpSpPr>
        <p:sp>
          <p:nvSpPr>
            <p:cNvPr id="326" name="Google Shape;326;p39"/>
            <p:cNvSpPr/>
            <p:nvPr/>
          </p:nvSpPr>
          <p:spPr>
            <a:xfrm>
              <a:off x="2194193" y="262321"/>
              <a:ext cx="1379175" cy="68958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2D3EE"/>
                </a:gs>
                <a:gs pos="65000">
                  <a:srgbClr val="C6ECFD"/>
                </a:gs>
                <a:gs pos="100000">
                  <a:srgbClr val="D4F2FF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9"/>
            <p:cNvSpPr txBox="1"/>
            <p:nvPr/>
          </p:nvSpPr>
          <p:spPr>
            <a:xfrm>
              <a:off x="2214390" y="282518"/>
              <a:ext cx="1338781" cy="649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20950" spcFirstLastPara="1" rIns="20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Modelado funcional o de comportamiento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2332111" y="951909"/>
              <a:ext cx="137917" cy="5461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thickThin" w="55000">
              <a:solidFill>
                <a:srgbClr val="207F9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9" name="Google Shape;329;p39"/>
            <p:cNvSpPr/>
            <p:nvPr/>
          </p:nvSpPr>
          <p:spPr>
            <a:xfrm>
              <a:off x="2470029" y="1153241"/>
              <a:ext cx="1103340" cy="68958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2AA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9"/>
            <p:cNvSpPr txBox="1"/>
            <p:nvPr/>
          </p:nvSpPr>
          <p:spPr>
            <a:xfrm>
              <a:off x="2490226" y="1173438"/>
              <a:ext cx="1062946" cy="649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Actores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2332111" y="951909"/>
              <a:ext cx="137917" cy="140811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thickThin" w="55000">
              <a:solidFill>
                <a:srgbClr val="207F9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2" name="Google Shape;332;p39"/>
            <p:cNvSpPr/>
            <p:nvPr/>
          </p:nvSpPr>
          <p:spPr>
            <a:xfrm>
              <a:off x="2470029" y="2015225"/>
              <a:ext cx="1103340" cy="68958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2AA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9"/>
            <p:cNvSpPr txBox="1"/>
            <p:nvPr/>
          </p:nvSpPr>
          <p:spPr>
            <a:xfrm>
              <a:off x="2490226" y="2035422"/>
              <a:ext cx="1062946" cy="649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Casos de Uso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2332111" y="951909"/>
              <a:ext cx="137917" cy="227009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thickThin" w="55000">
              <a:solidFill>
                <a:srgbClr val="207F9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5" name="Google Shape;335;p39"/>
            <p:cNvSpPr/>
            <p:nvPr/>
          </p:nvSpPr>
          <p:spPr>
            <a:xfrm>
              <a:off x="2470029" y="2877210"/>
              <a:ext cx="1103340" cy="68958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2AA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9"/>
            <p:cNvSpPr txBox="1"/>
            <p:nvPr/>
          </p:nvSpPr>
          <p:spPr>
            <a:xfrm>
              <a:off x="2490226" y="2897407"/>
              <a:ext cx="1062946" cy="649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Diagrama de Casos de Uso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3918163" y="262321"/>
              <a:ext cx="1379175" cy="68958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2D3EE"/>
                </a:gs>
                <a:gs pos="65000">
                  <a:srgbClr val="C6ECFD"/>
                </a:gs>
                <a:gs pos="100000">
                  <a:srgbClr val="D4F2FF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9"/>
            <p:cNvSpPr txBox="1"/>
            <p:nvPr/>
          </p:nvSpPr>
          <p:spPr>
            <a:xfrm>
              <a:off x="3938360" y="282518"/>
              <a:ext cx="1338781" cy="649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20950" spcFirstLastPara="1" rIns="20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Modelado estático o estructural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4056080" y="951909"/>
              <a:ext cx="137917" cy="5461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thickThin" w="55000">
              <a:solidFill>
                <a:srgbClr val="207F9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0" name="Google Shape;340;p39"/>
            <p:cNvSpPr/>
            <p:nvPr/>
          </p:nvSpPr>
          <p:spPr>
            <a:xfrm>
              <a:off x="4193998" y="1153241"/>
              <a:ext cx="1103340" cy="68958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2AA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9"/>
            <p:cNvSpPr txBox="1"/>
            <p:nvPr/>
          </p:nvSpPr>
          <p:spPr>
            <a:xfrm>
              <a:off x="4214195" y="1173438"/>
              <a:ext cx="1062946" cy="649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Diagrama de clases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4056080" y="951909"/>
              <a:ext cx="137917" cy="140811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thickThin" w="55000">
              <a:solidFill>
                <a:srgbClr val="207F9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3" name="Google Shape;343;p39"/>
            <p:cNvSpPr/>
            <p:nvPr/>
          </p:nvSpPr>
          <p:spPr>
            <a:xfrm>
              <a:off x="4193998" y="2015225"/>
              <a:ext cx="1103340" cy="68958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2AA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9"/>
            <p:cNvSpPr txBox="1"/>
            <p:nvPr/>
          </p:nvSpPr>
          <p:spPr>
            <a:xfrm>
              <a:off x="4214195" y="2035422"/>
              <a:ext cx="1062946" cy="649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Diagrama de objetos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4056080" y="951909"/>
              <a:ext cx="137917" cy="217896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thickThin" w="55000">
              <a:solidFill>
                <a:srgbClr val="207F9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6" name="Google Shape;346;p39"/>
            <p:cNvSpPr/>
            <p:nvPr/>
          </p:nvSpPr>
          <p:spPr>
            <a:xfrm>
              <a:off x="4193998" y="2786081"/>
              <a:ext cx="1103340" cy="68958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2AA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9"/>
            <p:cNvSpPr txBox="1"/>
            <p:nvPr/>
          </p:nvSpPr>
          <p:spPr>
            <a:xfrm>
              <a:off x="4214195" y="2806278"/>
              <a:ext cx="1062946" cy="649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Diagrama de paquetes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4056080" y="951909"/>
              <a:ext cx="137917" cy="296478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thickThin" w="55000">
              <a:solidFill>
                <a:srgbClr val="207F9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9" name="Google Shape;349;p39"/>
            <p:cNvSpPr/>
            <p:nvPr/>
          </p:nvSpPr>
          <p:spPr>
            <a:xfrm>
              <a:off x="4193998" y="3571901"/>
              <a:ext cx="1103340" cy="68958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2AA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9"/>
            <p:cNvSpPr txBox="1"/>
            <p:nvPr/>
          </p:nvSpPr>
          <p:spPr>
            <a:xfrm>
              <a:off x="4214195" y="3592098"/>
              <a:ext cx="1062946" cy="649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Diagrama de componentes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4056080" y="951909"/>
              <a:ext cx="137917" cy="370395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thickThin" w="55000">
              <a:solidFill>
                <a:srgbClr val="207F9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2" name="Google Shape;352;p39"/>
            <p:cNvSpPr/>
            <p:nvPr/>
          </p:nvSpPr>
          <p:spPr>
            <a:xfrm>
              <a:off x="4193998" y="4311072"/>
              <a:ext cx="1103340" cy="68958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2AA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9"/>
            <p:cNvSpPr txBox="1"/>
            <p:nvPr/>
          </p:nvSpPr>
          <p:spPr>
            <a:xfrm>
              <a:off x="4214195" y="4331269"/>
              <a:ext cx="1062946" cy="649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Diagrama de despliegue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5642132" y="262321"/>
              <a:ext cx="1379175" cy="68958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2D3EE"/>
                </a:gs>
                <a:gs pos="65000">
                  <a:srgbClr val="C6ECFD"/>
                </a:gs>
                <a:gs pos="100000">
                  <a:srgbClr val="D4F2FF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9"/>
            <p:cNvSpPr txBox="1"/>
            <p:nvPr/>
          </p:nvSpPr>
          <p:spPr>
            <a:xfrm>
              <a:off x="5662329" y="282518"/>
              <a:ext cx="1338781" cy="649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20950" spcFirstLastPara="1" rIns="20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Modelado dinámico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5780050" y="951909"/>
              <a:ext cx="137917" cy="5461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thickThin" w="55000">
              <a:solidFill>
                <a:srgbClr val="207F9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7" name="Google Shape;357;p39"/>
            <p:cNvSpPr/>
            <p:nvPr/>
          </p:nvSpPr>
          <p:spPr>
            <a:xfrm>
              <a:off x="5917967" y="1153241"/>
              <a:ext cx="1103340" cy="68958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2AA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9"/>
            <p:cNvSpPr txBox="1"/>
            <p:nvPr/>
          </p:nvSpPr>
          <p:spPr>
            <a:xfrm>
              <a:off x="5938164" y="1173438"/>
              <a:ext cx="1062946" cy="649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Diagramas de interacción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5780050" y="951909"/>
              <a:ext cx="137917" cy="140811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thickThin" w="55000">
              <a:solidFill>
                <a:srgbClr val="207F9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0" name="Google Shape;360;p39"/>
            <p:cNvSpPr/>
            <p:nvPr/>
          </p:nvSpPr>
          <p:spPr>
            <a:xfrm>
              <a:off x="5917967" y="2015225"/>
              <a:ext cx="1103340" cy="68958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2AA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9"/>
            <p:cNvSpPr txBox="1"/>
            <p:nvPr/>
          </p:nvSpPr>
          <p:spPr>
            <a:xfrm>
              <a:off x="5938164" y="2035422"/>
              <a:ext cx="1062946" cy="649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Diagrama de actividades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5780050" y="951909"/>
              <a:ext cx="137917" cy="227009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thickThin" w="55000">
              <a:solidFill>
                <a:srgbClr val="207F9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3" name="Google Shape;363;p39"/>
            <p:cNvSpPr/>
            <p:nvPr/>
          </p:nvSpPr>
          <p:spPr>
            <a:xfrm>
              <a:off x="5917967" y="2877210"/>
              <a:ext cx="1103340" cy="68958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2AA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9"/>
            <p:cNvSpPr txBox="1"/>
            <p:nvPr/>
          </p:nvSpPr>
          <p:spPr>
            <a:xfrm>
              <a:off x="5938164" y="2897407"/>
              <a:ext cx="1062946" cy="649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Diagrama de estados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5" name="Google Shape;365;p39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/>
              <a:t>Herramientas que se utilizan en los distintos aspectos del modelado</a:t>
            </a:r>
            <a:endParaRPr sz="3600"/>
          </a:p>
        </p:txBody>
      </p:sp>
      <p:sp>
        <p:nvSpPr>
          <p:cNvPr id="366" name="Google Shape;366;p39"/>
          <p:cNvSpPr txBox="1"/>
          <p:nvPr>
            <p:ph idx="12" type="sldNum"/>
          </p:nvPr>
        </p:nvSpPr>
        <p:spPr>
          <a:xfrm>
            <a:off x="8151813" y="6354763"/>
            <a:ext cx="1254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/>
          <p:nvPr>
            <p:ph idx="1" type="body"/>
          </p:nvPr>
        </p:nvSpPr>
        <p:spPr>
          <a:xfrm>
            <a:off x="495300" y="4422775"/>
            <a:ext cx="8915400" cy="179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1836"/>
              <a:buFont typeface="Noto Sans Symbols"/>
              <a:buNone/>
            </a:pPr>
            <a:r>
              <a:rPr lang="es-MX"/>
              <a:t>“</a:t>
            </a:r>
            <a:r>
              <a:rPr lang="es-MX" sz="2400"/>
              <a:t>Forma disciplinada de asignar tareas y recursos en un proyecto de software, con el objetivo de obtener un producto de calidad, dentro de plazos y presupuestos predecibles”</a:t>
            </a:r>
            <a:endParaRPr sz="2400"/>
          </a:p>
        </p:txBody>
      </p:sp>
      <p:sp>
        <p:nvSpPr>
          <p:cNvPr id="372" name="Google Shape;372;p40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/>
              <a:t>Qué es un Proceso de Desarrollo de SW</a:t>
            </a:r>
            <a:endParaRPr sz="3600"/>
          </a:p>
        </p:txBody>
      </p:sp>
      <p:sp>
        <p:nvSpPr>
          <p:cNvPr id="373" name="Google Shape;373;p40"/>
          <p:cNvSpPr txBox="1"/>
          <p:nvPr>
            <p:ph idx="12" type="sldNum"/>
          </p:nvPr>
        </p:nvSpPr>
        <p:spPr>
          <a:xfrm>
            <a:off x="8151813" y="6354763"/>
            <a:ext cx="1254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374" name="Google Shape;374;p40"/>
          <p:cNvSpPr/>
          <p:nvPr/>
        </p:nvSpPr>
        <p:spPr>
          <a:xfrm>
            <a:off x="3452813" y="1428750"/>
            <a:ext cx="2286000" cy="857250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Proceso de Desarrollo de SW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5" name="Google Shape;375;p40"/>
          <p:cNvGrpSpPr/>
          <p:nvPr/>
        </p:nvGrpSpPr>
        <p:grpSpPr>
          <a:xfrm>
            <a:off x="3810000" y="2890838"/>
            <a:ext cx="1500188" cy="1323975"/>
            <a:chOff x="3809992" y="2857496"/>
            <a:chExt cx="1500198" cy="1323439"/>
          </a:xfrm>
        </p:grpSpPr>
        <p:sp>
          <p:nvSpPr>
            <p:cNvPr id="376" name="Google Shape;376;p40"/>
            <p:cNvSpPr txBox="1"/>
            <p:nvPr/>
          </p:nvSpPr>
          <p:spPr>
            <a:xfrm>
              <a:off x="4095744" y="2857496"/>
              <a:ext cx="1069524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Quién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Qué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Cómo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Cuánd</a:t>
              </a:r>
              <a:r>
                <a:rPr lang="es-MX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3809992" y="2857496"/>
              <a:ext cx="357190" cy="1285354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rgbClr val="0F5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0"/>
            <p:cNvSpPr/>
            <p:nvPr/>
          </p:nvSpPr>
          <p:spPr>
            <a:xfrm flipH="1">
              <a:off x="4953000" y="2857496"/>
              <a:ext cx="357190" cy="1285354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rgbClr val="0F5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40"/>
          <p:cNvGrpSpPr/>
          <p:nvPr/>
        </p:nvGrpSpPr>
        <p:grpSpPr>
          <a:xfrm>
            <a:off x="7310439" y="2890838"/>
            <a:ext cx="2038350" cy="1285875"/>
            <a:chOff x="3809992" y="2857496"/>
            <a:chExt cx="2038155" cy="1285884"/>
          </a:xfrm>
        </p:grpSpPr>
        <p:sp>
          <p:nvSpPr>
            <p:cNvPr id="380" name="Google Shape;380;p40"/>
            <p:cNvSpPr txBox="1"/>
            <p:nvPr/>
          </p:nvSpPr>
          <p:spPr>
            <a:xfrm>
              <a:off x="4095744" y="3000372"/>
              <a:ext cx="175240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Calidad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Plazos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Presupuestos</a:t>
              </a: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3809992" y="2857496"/>
              <a:ext cx="357153" cy="1285884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rgbClr val="0F5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82" name="Google Shape;382;p40"/>
          <p:cNvCxnSpPr/>
          <p:nvPr/>
        </p:nvCxnSpPr>
        <p:spPr>
          <a:xfrm rot="5400000">
            <a:off x="4309269" y="2570957"/>
            <a:ext cx="428625" cy="1587"/>
          </a:xfrm>
          <a:prstGeom prst="straightConnector1">
            <a:avLst/>
          </a:prstGeom>
          <a:noFill/>
          <a:ln cap="flat" cmpd="sng" w="25400">
            <a:solidFill>
              <a:srgbClr val="0F5666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83" name="Google Shape;383;p40"/>
          <p:cNvSpPr/>
          <p:nvPr/>
        </p:nvSpPr>
        <p:spPr>
          <a:xfrm>
            <a:off x="809625" y="1428750"/>
            <a:ext cx="2357438" cy="78581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0F5666"/>
                </a:solidFill>
                <a:latin typeface="Arial"/>
                <a:ea typeface="Arial"/>
                <a:cs typeface="Arial"/>
                <a:sym typeface="Arial"/>
              </a:rPr>
              <a:t>Requerimientos</a:t>
            </a:r>
            <a:endParaRPr sz="1800">
              <a:solidFill>
                <a:srgbClr val="0F5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0"/>
          <p:cNvSpPr/>
          <p:nvPr/>
        </p:nvSpPr>
        <p:spPr>
          <a:xfrm>
            <a:off x="6096000" y="1428750"/>
            <a:ext cx="2357438" cy="78581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rgbClr val="0F5666"/>
                </a:solidFill>
                <a:latin typeface="Arial"/>
                <a:ea typeface="Arial"/>
                <a:cs typeface="Arial"/>
                <a:sym typeface="Arial"/>
              </a:rPr>
              <a:t>SISTEMA</a:t>
            </a:r>
            <a:endParaRPr sz="2000">
              <a:solidFill>
                <a:srgbClr val="0F5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0"/>
          <p:cNvSpPr/>
          <p:nvPr/>
        </p:nvSpPr>
        <p:spPr>
          <a:xfrm>
            <a:off x="5381625" y="3143250"/>
            <a:ext cx="1857375" cy="71437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0F5666"/>
                </a:solidFill>
                <a:latin typeface="Arial"/>
                <a:ea typeface="Arial"/>
                <a:cs typeface="Arial"/>
                <a:sym typeface="Arial"/>
              </a:rPr>
              <a:t>PRODUCTO</a:t>
            </a:r>
            <a:endParaRPr sz="1800">
              <a:solidFill>
                <a:srgbClr val="0F5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/>
          <p:nvPr>
            <p:ph idx="1" type="body"/>
          </p:nvPr>
        </p:nvSpPr>
        <p:spPr>
          <a:xfrm>
            <a:off x="719138" y="1481138"/>
            <a:ext cx="8915400" cy="4827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SOFTWARE COMERCIAL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Enterprise Architect   </a:t>
            </a:r>
            <a:r>
              <a:rPr lang="es-MX" u="sng">
                <a:solidFill>
                  <a:schemeClr val="hlink"/>
                </a:solidFill>
                <a:hlinkClick r:id="rId3"/>
              </a:rPr>
              <a:t>www.sparxsystems.com.ar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Suite Rational      </a:t>
            </a:r>
            <a:r>
              <a:rPr lang="es-MX" u="sng">
                <a:solidFill>
                  <a:schemeClr val="hlink"/>
                </a:solidFill>
                <a:hlinkClick r:id="rId4"/>
              </a:rPr>
              <a:t>www.ibm.com</a:t>
            </a:r>
            <a:endParaRPr/>
          </a:p>
          <a:p>
            <a:pPr indent="-255587" lvl="0" marL="365125" rtl="0" algn="l">
              <a:spcBef>
                <a:spcPts val="120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SOFTWARE LIBRE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Papyrus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ArgoUML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Gmodeler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Umbrello UML Modeller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Fujaba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Dia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Netbeans </a:t>
            </a:r>
            <a:endParaRPr/>
          </a:p>
          <a:p>
            <a:pPr indent="-82550" lvl="1" marL="620713" rtl="0" algn="l">
              <a:spcBef>
                <a:spcPts val="325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82550" lvl="1" marL="620713" rtl="0" algn="l">
              <a:spcBef>
                <a:spcPts val="325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82550" lvl="1" marL="620713" rtl="0" algn="l">
              <a:spcBef>
                <a:spcPts val="325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82550" lvl="1" marL="620713" rtl="0" algn="l">
              <a:spcBef>
                <a:spcPts val="325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391" name="Google Shape;391;p41"/>
          <p:cNvSpPr txBox="1"/>
          <p:nvPr>
            <p:ph type="title"/>
          </p:nvPr>
        </p:nvSpPr>
        <p:spPr>
          <a:xfrm>
            <a:off x="495829" y="274638"/>
            <a:ext cx="891552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/>
              <a:t>Algunas herramientas CASE basadas en UML</a:t>
            </a:r>
            <a:endParaRPr sz="3600"/>
          </a:p>
        </p:txBody>
      </p:sp>
      <p:sp>
        <p:nvSpPr>
          <p:cNvPr id="392" name="Google Shape;392;p41"/>
          <p:cNvSpPr txBox="1"/>
          <p:nvPr>
            <p:ph idx="12" type="sldNum"/>
          </p:nvPr>
        </p:nvSpPr>
        <p:spPr>
          <a:xfrm>
            <a:off x="8151813" y="6354763"/>
            <a:ext cx="1254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descr="Imagen de Artículo" id="393" name="Google Shape;393;p4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10375" y="3789363"/>
            <a:ext cx="1719263" cy="111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495300" y="1481138"/>
            <a:ext cx="8915400" cy="1803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Aplicación de un enfoque sistemático, disciplinado y cuantificable al desarrollo, operación y mantenimiento de productos de software (def. de la IEEE, 1993)</a:t>
            </a:r>
            <a:endParaRPr/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Ingeniería del Software</a:t>
            </a:r>
            <a:endParaRPr/>
          </a:p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8151813" y="6354763"/>
            <a:ext cx="1254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124" name="Google Shape;1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4278214"/>
            <a:ext cx="4416152" cy="181508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 txBox="1"/>
          <p:nvPr/>
        </p:nvSpPr>
        <p:spPr>
          <a:xfrm>
            <a:off x="574104" y="3284984"/>
            <a:ext cx="8915400" cy="1368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MX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Comprende principios y </a:t>
            </a:r>
            <a:r>
              <a:rPr b="1" i="1" lang="es-MX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metodologías</a:t>
            </a:r>
            <a:r>
              <a:rPr b="0" i="0" lang="es-MX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para desarrollar, operar y mantener software de calidad</a:t>
            </a:r>
            <a:endParaRPr b="0" i="0" sz="27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"/>
          <p:cNvSpPr txBox="1"/>
          <p:nvPr>
            <p:ph type="ctrTitle"/>
          </p:nvPr>
        </p:nvSpPr>
        <p:spPr>
          <a:xfrm>
            <a:off x="743215" y="1752601"/>
            <a:ext cx="8419971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Modelos bajo el paradigma Orientado a Objetos </a:t>
            </a:r>
            <a:endParaRPr/>
          </a:p>
        </p:txBody>
      </p:sp>
      <p:sp>
        <p:nvSpPr>
          <p:cNvPr id="399" name="Google Shape;399;p4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43"/>
          <p:cNvGrpSpPr/>
          <p:nvPr/>
        </p:nvGrpSpPr>
        <p:grpSpPr>
          <a:xfrm>
            <a:off x="5296" y="2366522"/>
            <a:ext cx="9400106" cy="2929808"/>
            <a:chOff x="5296" y="937786"/>
            <a:chExt cx="9400106" cy="2929808"/>
          </a:xfrm>
        </p:grpSpPr>
        <p:sp>
          <p:nvSpPr>
            <p:cNvPr id="405" name="Google Shape;405;p43"/>
            <p:cNvSpPr/>
            <p:nvPr/>
          </p:nvSpPr>
          <p:spPr>
            <a:xfrm>
              <a:off x="5296" y="1654914"/>
              <a:ext cx="3488969" cy="1495552"/>
            </a:xfrm>
            <a:prstGeom prst="roundRect">
              <a:avLst>
                <a:gd fmla="val 10000" name="adj"/>
              </a:avLst>
            </a:prstGeom>
            <a:solidFill>
              <a:srgbClr val="2AA2BF">
                <a:alpha val="80000"/>
              </a:srgbClr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3"/>
            <p:cNvSpPr txBox="1"/>
            <p:nvPr/>
          </p:nvSpPr>
          <p:spPr>
            <a:xfrm>
              <a:off x="49099" y="1698717"/>
              <a:ext cx="3401363" cy="14079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Modelos  OO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3"/>
            <p:cNvSpPr/>
            <p:nvPr/>
          </p:nvSpPr>
          <p:spPr>
            <a:xfrm rot="-2489264">
              <a:off x="3362235" y="2035633"/>
              <a:ext cx="1052443" cy="3691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thickThin" w="55000">
              <a:solidFill>
                <a:srgbClr val="61AE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3"/>
            <p:cNvSpPr txBox="1"/>
            <p:nvPr/>
          </p:nvSpPr>
          <p:spPr>
            <a:xfrm rot="-2489264">
              <a:off x="3862146" y="2027779"/>
              <a:ext cx="52622" cy="52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3"/>
            <p:cNvSpPr/>
            <p:nvPr/>
          </p:nvSpPr>
          <p:spPr>
            <a:xfrm>
              <a:off x="4282648" y="937786"/>
              <a:ext cx="5122754" cy="1535405"/>
            </a:xfrm>
            <a:prstGeom prst="roundRect">
              <a:avLst>
                <a:gd fmla="val 10000" name="adj"/>
              </a:avLst>
            </a:prstGeom>
            <a:solidFill>
              <a:srgbClr val="2AA2BF">
                <a:alpha val="69803"/>
              </a:srgbClr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3"/>
            <p:cNvSpPr txBox="1"/>
            <p:nvPr/>
          </p:nvSpPr>
          <p:spPr>
            <a:xfrm>
              <a:off x="4327618" y="982756"/>
              <a:ext cx="5032814" cy="1445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Modelo de Requerimientos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None/>
              </a:pPr>
              <a:r>
                <a:rPr lang="es-MX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(QUE)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3"/>
            <p:cNvSpPr/>
            <p:nvPr/>
          </p:nvSpPr>
          <p:spPr>
            <a:xfrm rot="2812226">
              <a:off x="3311859" y="2805040"/>
              <a:ext cx="1153196" cy="3691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thickThin" w="55000">
              <a:solidFill>
                <a:srgbClr val="61AE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3"/>
            <p:cNvSpPr txBox="1"/>
            <p:nvPr/>
          </p:nvSpPr>
          <p:spPr>
            <a:xfrm rot="2812226">
              <a:off x="3859627" y="2794667"/>
              <a:ext cx="57659" cy="576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3"/>
            <p:cNvSpPr/>
            <p:nvPr/>
          </p:nvSpPr>
          <p:spPr>
            <a:xfrm>
              <a:off x="4282648" y="2621013"/>
              <a:ext cx="5122754" cy="1246581"/>
            </a:xfrm>
            <a:prstGeom prst="roundRect">
              <a:avLst>
                <a:gd fmla="val 10000" name="adj"/>
              </a:avLst>
            </a:prstGeom>
            <a:solidFill>
              <a:srgbClr val="2AA2BF">
                <a:alpha val="69803"/>
              </a:srgbClr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3"/>
            <p:cNvSpPr txBox="1"/>
            <p:nvPr/>
          </p:nvSpPr>
          <p:spPr>
            <a:xfrm>
              <a:off x="4319159" y="2657524"/>
              <a:ext cx="5049732" cy="11735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Modelo de Diseñlo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None/>
              </a:pPr>
              <a:r>
                <a:rPr lang="es-MX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(COMO)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5" name="Google Shape;415;p43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/>
              <a:t>Modelos bajo el paradigma orientado a objetos</a:t>
            </a:r>
            <a:endParaRPr sz="3600"/>
          </a:p>
        </p:txBody>
      </p:sp>
      <p:sp>
        <p:nvSpPr>
          <p:cNvPr id="416" name="Google Shape;416;p43"/>
          <p:cNvSpPr txBox="1"/>
          <p:nvPr>
            <p:ph idx="12" type="sldNum"/>
          </p:nvPr>
        </p:nvSpPr>
        <p:spPr>
          <a:xfrm>
            <a:off x="8151813" y="6354763"/>
            <a:ext cx="1254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44"/>
          <p:cNvGrpSpPr/>
          <p:nvPr/>
        </p:nvGrpSpPr>
        <p:grpSpPr>
          <a:xfrm>
            <a:off x="279504" y="1971782"/>
            <a:ext cx="9396651" cy="3719289"/>
            <a:chOff x="7024" y="543046"/>
            <a:chExt cx="9396651" cy="3719289"/>
          </a:xfrm>
        </p:grpSpPr>
        <p:sp>
          <p:nvSpPr>
            <p:cNvPr id="422" name="Google Shape;422;p44"/>
            <p:cNvSpPr/>
            <p:nvPr/>
          </p:nvSpPr>
          <p:spPr>
            <a:xfrm>
              <a:off x="7024" y="1890955"/>
              <a:ext cx="2008041" cy="1023471"/>
            </a:xfrm>
            <a:prstGeom prst="roundRect">
              <a:avLst>
                <a:gd fmla="val 10000" name="adj"/>
              </a:avLst>
            </a:prstGeom>
            <a:solidFill>
              <a:srgbClr val="2AA2BF">
                <a:alpha val="80000"/>
              </a:srgbClr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4"/>
            <p:cNvSpPr txBox="1"/>
            <p:nvPr/>
          </p:nvSpPr>
          <p:spPr>
            <a:xfrm>
              <a:off x="37000" y="1920931"/>
              <a:ext cx="1948089" cy="963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Modelos  de Requerimientos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4"/>
            <p:cNvSpPr/>
            <p:nvPr/>
          </p:nvSpPr>
          <p:spPr>
            <a:xfrm rot="-4743423">
              <a:off x="1361793" y="1603845"/>
              <a:ext cx="1612681" cy="1433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thickThin" w="55000">
              <a:solidFill>
                <a:srgbClr val="61AE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4"/>
            <p:cNvSpPr txBox="1"/>
            <p:nvPr/>
          </p:nvSpPr>
          <p:spPr>
            <a:xfrm rot="-4743423">
              <a:off x="2127817" y="1570695"/>
              <a:ext cx="80634" cy="80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4"/>
            <p:cNvSpPr/>
            <p:nvPr/>
          </p:nvSpPr>
          <p:spPr>
            <a:xfrm>
              <a:off x="2321203" y="543046"/>
              <a:ext cx="1989221" cy="552574"/>
            </a:xfrm>
            <a:prstGeom prst="roundRect">
              <a:avLst>
                <a:gd fmla="val 10000" name="adj"/>
              </a:avLst>
            </a:prstGeom>
            <a:solidFill>
              <a:srgbClr val="2AA2BF">
                <a:alpha val="69803"/>
              </a:srgbClr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4"/>
            <p:cNvSpPr txBox="1"/>
            <p:nvPr/>
          </p:nvSpPr>
          <p:spPr>
            <a:xfrm>
              <a:off x="2337387" y="559230"/>
              <a:ext cx="1956853" cy="520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Modelo de Objetivos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4"/>
            <p:cNvSpPr/>
            <p:nvPr/>
          </p:nvSpPr>
          <p:spPr>
            <a:xfrm>
              <a:off x="4310424" y="812166"/>
              <a:ext cx="306137" cy="1433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thickThin" w="55000">
              <a:solidFill>
                <a:srgbClr val="97C4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4"/>
            <p:cNvSpPr txBox="1"/>
            <p:nvPr/>
          </p:nvSpPr>
          <p:spPr>
            <a:xfrm>
              <a:off x="4455840" y="811679"/>
              <a:ext cx="15306" cy="15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4"/>
            <p:cNvSpPr/>
            <p:nvPr/>
          </p:nvSpPr>
          <p:spPr>
            <a:xfrm>
              <a:off x="4616562" y="627997"/>
              <a:ext cx="4787113" cy="382672"/>
            </a:xfrm>
            <a:prstGeom prst="roundRect">
              <a:avLst>
                <a:gd fmla="val 10000" name="adj"/>
              </a:avLst>
            </a:prstGeom>
            <a:solidFill>
              <a:srgbClr val="2AA2BF">
                <a:alpha val="49803"/>
              </a:srgbClr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4"/>
            <p:cNvSpPr txBox="1"/>
            <p:nvPr/>
          </p:nvSpPr>
          <p:spPr>
            <a:xfrm>
              <a:off x="4627770" y="639205"/>
              <a:ext cx="4764697" cy="360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Objetivo – Alcance - Hipótesis</a:t>
              </a:r>
              <a:endParaRPr sz="1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4"/>
            <p:cNvSpPr/>
            <p:nvPr/>
          </p:nvSpPr>
          <p:spPr>
            <a:xfrm rot="-4309744">
              <a:off x="1677297" y="1929165"/>
              <a:ext cx="981673" cy="1433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thickThin" w="55000">
              <a:solidFill>
                <a:srgbClr val="61AE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4"/>
            <p:cNvSpPr txBox="1"/>
            <p:nvPr/>
          </p:nvSpPr>
          <p:spPr>
            <a:xfrm rot="-4309744">
              <a:off x="2143592" y="1911790"/>
              <a:ext cx="49083" cy="49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4"/>
            <p:cNvSpPr/>
            <p:nvPr/>
          </p:nvSpPr>
          <p:spPr>
            <a:xfrm>
              <a:off x="2321203" y="1153021"/>
              <a:ext cx="1989221" cy="633904"/>
            </a:xfrm>
            <a:prstGeom prst="roundRect">
              <a:avLst>
                <a:gd fmla="val 10000" name="adj"/>
              </a:avLst>
            </a:prstGeom>
            <a:solidFill>
              <a:srgbClr val="2AA2BF">
                <a:alpha val="69803"/>
              </a:srgbClr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4"/>
            <p:cNvSpPr txBox="1"/>
            <p:nvPr/>
          </p:nvSpPr>
          <p:spPr>
            <a:xfrm>
              <a:off x="2339769" y="1171587"/>
              <a:ext cx="1952089" cy="5967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Modelo de Negocio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4"/>
            <p:cNvSpPr/>
            <p:nvPr/>
          </p:nvSpPr>
          <p:spPr>
            <a:xfrm>
              <a:off x="4310424" y="1462806"/>
              <a:ext cx="306137" cy="1433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thickThin" w="55000">
              <a:solidFill>
                <a:srgbClr val="97C4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4"/>
            <p:cNvSpPr txBox="1"/>
            <p:nvPr/>
          </p:nvSpPr>
          <p:spPr>
            <a:xfrm>
              <a:off x="4455840" y="1462320"/>
              <a:ext cx="15306" cy="15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4"/>
            <p:cNvSpPr/>
            <p:nvPr/>
          </p:nvSpPr>
          <p:spPr>
            <a:xfrm>
              <a:off x="4616562" y="1208176"/>
              <a:ext cx="4787113" cy="523594"/>
            </a:xfrm>
            <a:prstGeom prst="roundRect">
              <a:avLst>
                <a:gd fmla="val 10000" name="adj"/>
              </a:avLst>
            </a:prstGeom>
            <a:solidFill>
              <a:srgbClr val="2AA2BF">
                <a:alpha val="49803"/>
              </a:srgbClr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4"/>
            <p:cNvSpPr txBox="1"/>
            <p:nvPr/>
          </p:nvSpPr>
          <p:spPr>
            <a:xfrm>
              <a:off x="4631898" y="1223512"/>
              <a:ext cx="4756441" cy="4929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Mapa de Procesos – Mapa de Sistemas - Diagrama de Actividad</a:t>
              </a:r>
              <a:endParaRPr sz="1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4"/>
            <p:cNvSpPr/>
            <p:nvPr/>
          </p:nvSpPr>
          <p:spPr>
            <a:xfrm rot="-2422134">
              <a:off x="1967227" y="2265395"/>
              <a:ext cx="401813" cy="1433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thickThin" w="55000">
              <a:solidFill>
                <a:srgbClr val="61AE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4"/>
            <p:cNvSpPr txBox="1"/>
            <p:nvPr/>
          </p:nvSpPr>
          <p:spPr>
            <a:xfrm rot="-2422134">
              <a:off x="2158088" y="2262517"/>
              <a:ext cx="20090" cy="20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4"/>
            <p:cNvSpPr/>
            <p:nvPr/>
          </p:nvSpPr>
          <p:spPr>
            <a:xfrm>
              <a:off x="2321203" y="1844326"/>
              <a:ext cx="1989221" cy="596214"/>
            </a:xfrm>
            <a:prstGeom prst="roundRect">
              <a:avLst>
                <a:gd fmla="val 10000" name="adj"/>
              </a:avLst>
            </a:prstGeom>
            <a:solidFill>
              <a:srgbClr val="2AA2BF">
                <a:alpha val="69803"/>
              </a:srgbClr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4"/>
            <p:cNvSpPr txBox="1"/>
            <p:nvPr/>
          </p:nvSpPr>
          <p:spPr>
            <a:xfrm>
              <a:off x="2338666" y="1861789"/>
              <a:ext cx="1954295" cy="561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Modelo de Casos de Uso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4"/>
            <p:cNvSpPr/>
            <p:nvPr/>
          </p:nvSpPr>
          <p:spPr>
            <a:xfrm>
              <a:off x="4310424" y="2135266"/>
              <a:ext cx="306137" cy="1433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thickThin" w="55000">
              <a:solidFill>
                <a:srgbClr val="97C4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4"/>
            <p:cNvSpPr txBox="1"/>
            <p:nvPr/>
          </p:nvSpPr>
          <p:spPr>
            <a:xfrm>
              <a:off x="4455840" y="2134780"/>
              <a:ext cx="15306" cy="15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4"/>
            <p:cNvSpPr/>
            <p:nvPr/>
          </p:nvSpPr>
          <p:spPr>
            <a:xfrm>
              <a:off x="4616562" y="1852553"/>
              <a:ext cx="4787113" cy="579759"/>
            </a:xfrm>
            <a:prstGeom prst="roundRect">
              <a:avLst>
                <a:gd fmla="val 10000" name="adj"/>
              </a:avLst>
            </a:prstGeom>
            <a:solidFill>
              <a:srgbClr val="2AA2BF">
                <a:alpha val="49803"/>
              </a:srgbClr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4"/>
            <p:cNvSpPr txBox="1"/>
            <p:nvPr/>
          </p:nvSpPr>
          <p:spPr>
            <a:xfrm>
              <a:off x="4633543" y="1869534"/>
              <a:ext cx="4753151" cy="545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Diagrama de Casos de Uso – Use Case 2.0 – Historias de Usuario</a:t>
              </a:r>
              <a:endParaRPr sz="1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4"/>
            <p:cNvSpPr/>
            <p:nvPr/>
          </p:nvSpPr>
          <p:spPr>
            <a:xfrm rot="3104250">
              <a:off x="1920956" y="2589603"/>
              <a:ext cx="494356" cy="1433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thickThin" w="55000">
              <a:solidFill>
                <a:srgbClr val="61AE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4"/>
            <p:cNvSpPr txBox="1"/>
            <p:nvPr/>
          </p:nvSpPr>
          <p:spPr>
            <a:xfrm rot="3104250">
              <a:off x="2155775" y="2584411"/>
              <a:ext cx="24717" cy="24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4"/>
            <p:cNvSpPr/>
            <p:nvPr/>
          </p:nvSpPr>
          <p:spPr>
            <a:xfrm>
              <a:off x="2321203" y="2497941"/>
              <a:ext cx="1989221" cy="585817"/>
            </a:xfrm>
            <a:prstGeom prst="roundRect">
              <a:avLst>
                <a:gd fmla="val 10000" name="adj"/>
              </a:avLst>
            </a:prstGeom>
            <a:solidFill>
              <a:srgbClr val="2AA2BF">
                <a:alpha val="69803"/>
              </a:srgbClr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4"/>
            <p:cNvSpPr txBox="1"/>
            <p:nvPr/>
          </p:nvSpPr>
          <p:spPr>
            <a:xfrm>
              <a:off x="2338361" y="2515099"/>
              <a:ext cx="1954905" cy="551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Modelo Conceptual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4"/>
            <p:cNvSpPr/>
            <p:nvPr/>
          </p:nvSpPr>
          <p:spPr>
            <a:xfrm>
              <a:off x="4310424" y="2783683"/>
              <a:ext cx="306137" cy="1433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thickThin" w="55000">
              <a:solidFill>
                <a:srgbClr val="97C4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4"/>
            <p:cNvSpPr txBox="1"/>
            <p:nvPr/>
          </p:nvSpPr>
          <p:spPr>
            <a:xfrm>
              <a:off x="4455840" y="2783197"/>
              <a:ext cx="15306" cy="15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4"/>
            <p:cNvSpPr/>
            <p:nvPr/>
          </p:nvSpPr>
          <p:spPr>
            <a:xfrm>
              <a:off x="4616562" y="2501317"/>
              <a:ext cx="4787113" cy="579067"/>
            </a:xfrm>
            <a:prstGeom prst="roundRect">
              <a:avLst>
                <a:gd fmla="val 10000" name="adj"/>
              </a:avLst>
            </a:prstGeom>
            <a:solidFill>
              <a:srgbClr val="2AA2BF">
                <a:alpha val="49803"/>
              </a:srgbClr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4"/>
            <p:cNvSpPr txBox="1"/>
            <p:nvPr/>
          </p:nvSpPr>
          <p:spPr>
            <a:xfrm>
              <a:off x="4633522" y="2518277"/>
              <a:ext cx="4753193" cy="5451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Diagrama de Clases Conceptuales – D.Objetos Conceptuales</a:t>
              </a:r>
              <a:endParaRPr sz="1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4"/>
            <p:cNvSpPr/>
            <p:nvPr/>
          </p:nvSpPr>
          <p:spPr>
            <a:xfrm rot="4405288">
              <a:off x="1631670" y="2909686"/>
              <a:ext cx="1072928" cy="1433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thickThin" w="55000">
              <a:solidFill>
                <a:srgbClr val="61AE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4"/>
            <p:cNvSpPr txBox="1"/>
            <p:nvPr/>
          </p:nvSpPr>
          <p:spPr>
            <a:xfrm rot="4405288">
              <a:off x="2141311" y="2890030"/>
              <a:ext cx="53646" cy="536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4"/>
            <p:cNvSpPr/>
            <p:nvPr/>
          </p:nvSpPr>
          <p:spPr>
            <a:xfrm>
              <a:off x="2321203" y="3141160"/>
              <a:ext cx="1989221" cy="579713"/>
            </a:xfrm>
            <a:prstGeom prst="roundRect">
              <a:avLst>
                <a:gd fmla="val 10000" name="adj"/>
              </a:avLst>
            </a:prstGeom>
            <a:solidFill>
              <a:srgbClr val="2AA2BF">
                <a:alpha val="69803"/>
              </a:srgbClr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4"/>
            <p:cNvSpPr txBox="1"/>
            <p:nvPr/>
          </p:nvSpPr>
          <p:spPr>
            <a:xfrm>
              <a:off x="2338182" y="3158139"/>
              <a:ext cx="1955263" cy="545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Modelo de Interacción entre objetos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4"/>
            <p:cNvSpPr/>
            <p:nvPr/>
          </p:nvSpPr>
          <p:spPr>
            <a:xfrm>
              <a:off x="4310424" y="3423850"/>
              <a:ext cx="306137" cy="1433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thickThin" w="55000">
              <a:solidFill>
                <a:srgbClr val="97C4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4"/>
            <p:cNvSpPr txBox="1"/>
            <p:nvPr/>
          </p:nvSpPr>
          <p:spPr>
            <a:xfrm>
              <a:off x="4455840" y="3423363"/>
              <a:ext cx="15306" cy="15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4"/>
            <p:cNvSpPr/>
            <p:nvPr/>
          </p:nvSpPr>
          <p:spPr>
            <a:xfrm>
              <a:off x="4616562" y="3239681"/>
              <a:ext cx="4787113" cy="382672"/>
            </a:xfrm>
            <a:prstGeom prst="roundRect">
              <a:avLst>
                <a:gd fmla="val 10000" name="adj"/>
              </a:avLst>
            </a:prstGeom>
            <a:solidFill>
              <a:srgbClr val="2AA2BF">
                <a:alpha val="49803"/>
              </a:srgbClr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4"/>
            <p:cNvSpPr txBox="1"/>
            <p:nvPr/>
          </p:nvSpPr>
          <p:spPr>
            <a:xfrm>
              <a:off x="4627770" y="3250889"/>
              <a:ext cx="4764697" cy="360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Diagrama de secuencia – Diagrama de colaboración</a:t>
              </a:r>
              <a:endParaRPr sz="1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4"/>
            <p:cNvSpPr/>
            <p:nvPr/>
          </p:nvSpPr>
          <p:spPr>
            <a:xfrm rot="4757002">
              <a:off x="1344970" y="3204331"/>
              <a:ext cx="1646328" cy="1433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thickThin" w="55000">
              <a:solidFill>
                <a:srgbClr val="61AE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4"/>
            <p:cNvSpPr txBox="1"/>
            <p:nvPr/>
          </p:nvSpPr>
          <p:spPr>
            <a:xfrm rot="4757002">
              <a:off x="2126976" y="3170339"/>
              <a:ext cx="82316" cy="823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2321203" y="3778274"/>
              <a:ext cx="1989221" cy="484061"/>
            </a:xfrm>
            <a:prstGeom prst="roundRect">
              <a:avLst>
                <a:gd fmla="val 10000" name="adj"/>
              </a:avLst>
            </a:prstGeom>
            <a:solidFill>
              <a:srgbClr val="2AA2BF">
                <a:alpha val="69803"/>
              </a:srgbClr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4"/>
            <p:cNvSpPr txBox="1"/>
            <p:nvPr/>
          </p:nvSpPr>
          <p:spPr>
            <a:xfrm>
              <a:off x="2335381" y="3792452"/>
              <a:ext cx="1960865" cy="455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Modelo de Estado de Objetos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4"/>
            <p:cNvSpPr/>
            <p:nvPr/>
          </p:nvSpPr>
          <p:spPr>
            <a:xfrm>
              <a:off x="4310424" y="4013138"/>
              <a:ext cx="306137" cy="1433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thickThin" w="55000">
              <a:solidFill>
                <a:srgbClr val="97C4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4"/>
            <p:cNvSpPr txBox="1"/>
            <p:nvPr/>
          </p:nvSpPr>
          <p:spPr>
            <a:xfrm>
              <a:off x="4455840" y="4012651"/>
              <a:ext cx="15306" cy="15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4"/>
            <p:cNvSpPr/>
            <p:nvPr/>
          </p:nvSpPr>
          <p:spPr>
            <a:xfrm>
              <a:off x="4616562" y="3828969"/>
              <a:ext cx="4787113" cy="382672"/>
            </a:xfrm>
            <a:prstGeom prst="roundRect">
              <a:avLst>
                <a:gd fmla="val 10000" name="adj"/>
              </a:avLst>
            </a:prstGeom>
            <a:solidFill>
              <a:srgbClr val="2AA2BF">
                <a:alpha val="49803"/>
              </a:srgbClr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4"/>
            <p:cNvSpPr txBox="1"/>
            <p:nvPr/>
          </p:nvSpPr>
          <p:spPr>
            <a:xfrm>
              <a:off x="4627770" y="3840177"/>
              <a:ext cx="4764697" cy="360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Diagrama de transición de estado de  objetos</a:t>
              </a:r>
              <a:endParaRPr sz="1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2" name="Google Shape;472;p44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/>
              <a:t>Modelos bajo el paradigma orientado a objetos</a:t>
            </a:r>
            <a:endParaRPr sz="3600"/>
          </a:p>
        </p:txBody>
      </p:sp>
      <p:sp>
        <p:nvSpPr>
          <p:cNvPr id="473" name="Google Shape;473;p44"/>
          <p:cNvSpPr txBox="1"/>
          <p:nvPr>
            <p:ph idx="12" type="sldNum"/>
          </p:nvPr>
        </p:nvSpPr>
        <p:spPr>
          <a:xfrm>
            <a:off x="8151813" y="6354763"/>
            <a:ext cx="1254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474" name="Google Shape;474;p44"/>
          <p:cNvSpPr/>
          <p:nvPr/>
        </p:nvSpPr>
        <p:spPr>
          <a:xfrm rot="-5400000">
            <a:off x="7149244" y="3681029"/>
            <a:ext cx="216023" cy="4608512"/>
          </a:xfrm>
          <a:prstGeom prst="leftBrace">
            <a:avLst>
              <a:gd fmla="val 8333" name="adj1"/>
              <a:gd fmla="val 53161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4"/>
          <p:cNvSpPr txBox="1"/>
          <p:nvPr/>
        </p:nvSpPr>
        <p:spPr>
          <a:xfrm>
            <a:off x="6321152" y="6186790"/>
            <a:ext cx="22461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Técnicas de Modelado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4"/>
          <p:cNvSpPr/>
          <p:nvPr/>
        </p:nvSpPr>
        <p:spPr>
          <a:xfrm rot="-5400000">
            <a:off x="3548842" y="5049181"/>
            <a:ext cx="216026" cy="1872209"/>
          </a:xfrm>
          <a:prstGeom prst="leftBrace">
            <a:avLst>
              <a:gd fmla="val 8333" name="adj1"/>
              <a:gd fmla="val 53161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4"/>
          <p:cNvSpPr txBox="1"/>
          <p:nvPr/>
        </p:nvSpPr>
        <p:spPr>
          <a:xfrm>
            <a:off x="3274003" y="6165304"/>
            <a:ext cx="9589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5"/>
          <p:cNvSpPr/>
          <p:nvPr/>
        </p:nvSpPr>
        <p:spPr>
          <a:xfrm>
            <a:off x="136647" y="3476970"/>
            <a:ext cx="2008041" cy="1023471"/>
          </a:xfrm>
          <a:custGeom>
            <a:rect b="b" l="l" r="r" t="t"/>
            <a:pathLst>
              <a:path extrusionOk="0" h="1023471" w="2008041">
                <a:moveTo>
                  <a:pt x="0" y="102347"/>
                </a:moveTo>
                <a:cubicBezTo>
                  <a:pt x="0" y="45822"/>
                  <a:pt x="45822" y="0"/>
                  <a:pt x="102347" y="0"/>
                </a:cubicBezTo>
                <a:lnTo>
                  <a:pt x="1905694" y="0"/>
                </a:lnTo>
                <a:cubicBezTo>
                  <a:pt x="1962219" y="0"/>
                  <a:pt x="2008041" y="45822"/>
                  <a:pt x="2008041" y="102347"/>
                </a:cubicBezTo>
                <a:lnTo>
                  <a:pt x="2008041" y="921124"/>
                </a:lnTo>
                <a:cubicBezTo>
                  <a:pt x="2008041" y="977649"/>
                  <a:pt x="1962219" y="1023471"/>
                  <a:pt x="1905694" y="1023471"/>
                </a:cubicBezTo>
                <a:lnTo>
                  <a:pt x="102347" y="1023471"/>
                </a:lnTo>
                <a:cubicBezTo>
                  <a:pt x="45822" y="1023471"/>
                  <a:pt x="0" y="977649"/>
                  <a:pt x="0" y="921124"/>
                </a:cubicBezTo>
                <a:lnTo>
                  <a:pt x="0" y="102347"/>
                </a:lnTo>
                <a:close/>
              </a:path>
            </a:pathLst>
          </a:custGeom>
          <a:solidFill>
            <a:srgbClr val="2AA2BF">
              <a:alpha val="80000"/>
            </a:srgbClr>
          </a:solidFill>
          <a:ln cap="flat" cmpd="thickThin" w="55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125" lIns="40125" spcFirstLastPara="1" rIns="40125" wrap="square" tIns="401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Modelos  de Diseño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5"/>
          <p:cNvSpPr/>
          <p:nvPr/>
        </p:nvSpPr>
        <p:spPr>
          <a:xfrm>
            <a:off x="2321172" y="2334765"/>
            <a:ext cx="1989221" cy="596214"/>
          </a:xfrm>
          <a:custGeom>
            <a:rect b="b" l="l" r="r" t="t"/>
            <a:pathLst>
              <a:path extrusionOk="0" h="596214" w="1989221">
                <a:moveTo>
                  <a:pt x="0" y="59621"/>
                </a:moveTo>
                <a:cubicBezTo>
                  <a:pt x="0" y="26693"/>
                  <a:pt x="26693" y="0"/>
                  <a:pt x="59621" y="0"/>
                </a:cubicBezTo>
                <a:lnTo>
                  <a:pt x="1929600" y="0"/>
                </a:lnTo>
                <a:cubicBezTo>
                  <a:pt x="1962528" y="0"/>
                  <a:pt x="1989221" y="26693"/>
                  <a:pt x="1989221" y="59621"/>
                </a:cubicBezTo>
                <a:lnTo>
                  <a:pt x="1989221" y="536593"/>
                </a:lnTo>
                <a:cubicBezTo>
                  <a:pt x="1989221" y="569521"/>
                  <a:pt x="1962528" y="596214"/>
                  <a:pt x="1929600" y="596214"/>
                </a:cubicBezTo>
                <a:lnTo>
                  <a:pt x="59621" y="596214"/>
                </a:lnTo>
                <a:cubicBezTo>
                  <a:pt x="26693" y="596214"/>
                  <a:pt x="0" y="569521"/>
                  <a:pt x="0" y="536593"/>
                </a:cubicBezTo>
                <a:lnTo>
                  <a:pt x="0" y="59621"/>
                </a:lnTo>
                <a:close/>
              </a:path>
            </a:pathLst>
          </a:custGeom>
          <a:solidFill>
            <a:srgbClr val="2AA2BF">
              <a:alpha val="69803"/>
            </a:srgbClr>
          </a:solidFill>
          <a:ln cap="flat" cmpd="thickThin" w="55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425" lIns="24425" spcFirstLastPara="1" rIns="24425" wrap="square" tIns="24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Modelo de Arquitectura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45"/>
          <p:cNvSpPr/>
          <p:nvPr/>
        </p:nvSpPr>
        <p:spPr>
          <a:xfrm>
            <a:off x="2321172" y="3763881"/>
            <a:ext cx="1989221" cy="484061"/>
          </a:xfrm>
          <a:custGeom>
            <a:rect b="b" l="l" r="r" t="t"/>
            <a:pathLst>
              <a:path extrusionOk="0" h="484061" w="1989221">
                <a:moveTo>
                  <a:pt x="0" y="48406"/>
                </a:moveTo>
                <a:cubicBezTo>
                  <a:pt x="0" y="21672"/>
                  <a:pt x="21672" y="0"/>
                  <a:pt x="48406" y="0"/>
                </a:cubicBezTo>
                <a:lnTo>
                  <a:pt x="1940815" y="0"/>
                </a:lnTo>
                <a:cubicBezTo>
                  <a:pt x="1967549" y="0"/>
                  <a:pt x="1989221" y="21672"/>
                  <a:pt x="1989221" y="48406"/>
                </a:cubicBezTo>
                <a:lnTo>
                  <a:pt x="1989221" y="435655"/>
                </a:lnTo>
                <a:cubicBezTo>
                  <a:pt x="1989221" y="462389"/>
                  <a:pt x="1967549" y="484061"/>
                  <a:pt x="1940815" y="484061"/>
                </a:cubicBezTo>
                <a:lnTo>
                  <a:pt x="48406" y="484061"/>
                </a:lnTo>
                <a:cubicBezTo>
                  <a:pt x="21672" y="484061"/>
                  <a:pt x="0" y="462389"/>
                  <a:pt x="0" y="435655"/>
                </a:cubicBezTo>
                <a:lnTo>
                  <a:pt x="0" y="48406"/>
                </a:lnTo>
                <a:close/>
              </a:path>
            </a:pathLst>
          </a:custGeom>
          <a:solidFill>
            <a:srgbClr val="2AA2BF">
              <a:alpha val="69803"/>
            </a:srgbClr>
          </a:solidFill>
          <a:ln cap="flat" cmpd="thickThin" w="55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150" lIns="21150" spcFirstLastPara="1" rIns="21150" wrap="square" tIns="21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Modelo de Interacción e. Objetos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5"/>
          <p:cNvSpPr/>
          <p:nvPr/>
        </p:nvSpPr>
        <p:spPr>
          <a:xfrm>
            <a:off x="4630824" y="1509049"/>
            <a:ext cx="1187896" cy="552574"/>
          </a:xfrm>
          <a:custGeom>
            <a:rect b="b" l="l" r="r" t="t"/>
            <a:pathLst>
              <a:path extrusionOk="0" h="552574" w="971872">
                <a:moveTo>
                  <a:pt x="0" y="55257"/>
                </a:moveTo>
                <a:cubicBezTo>
                  <a:pt x="0" y="24739"/>
                  <a:pt x="24739" y="0"/>
                  <a:pt x="55257" y="0"/>
                </a:cubicBezTo>
                <a:lnTo>
                  <a:pt x="916615" y="0"/>
                </a:lnTo>
                <a:cubicBezTo>
                  <a:pt x="947133" y="0"/>
                  <a:pt x="971872" y="24739"/>
                  <a:pt x="971872" y="55257"/>
                </a:cubicBezTo>
                <a:lnTo>
                  <a:pt x="971872" y="497317"/>
                </a:lnTo>
                <a:cubicBezTo>
                  <a:pt x="971872" y="527835"/>
                  <a:pt x="947133" y="552574"/>
                  <a:pt x="916615" y="552574"/>
                </a:cubicBezTo>
                <a:lnTo>
                  <a:pt x="55257" y="552574"/>
                </a:lnTo>
                <a:cubicBezTo>
                  <a:pt x="24739" y="552574"/>
                  <a:pt x="0" y="527835"/>
                  <a:pt x="0" y="497317"/>
                </a:cubicBezTo>
                <a:lnTo>
                  <a:pt x="0" y="55257"/>
                </a:lnTo>
                <a:close/>
              </a:path>
            </a:pathLst>
          </a:custGeom>
          <a:solidFill>
            <a:srgbClr val="2AA2BF">
              <a:alpha val="80000"/>
            </a:srgbClr>
          </a:solidFill>
          <a:ln cap="flat" cmpd="thickThin" w="55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3150" lIns="23150" spcFirstLastPara="1" rIns="23150" wrap="square" tIns="23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Vista de Módulos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5"/>
          <p:cNvSpPr/>
          <p:nvPr/>
        </p:nvSpPr>
        <p:spPr>
          <a:xfrm>
            <a:off x="6195880" y="1594000"/>
            <a:ext cx="2338830" cy="382672"/>
          </a:xfrm>
          <a:custGeom>
            <a:rect b="b" l="l" r="r" t="t"/>
            <a:pathLst>
              <a:path extrusionOk="0" h="382672" w="2338830">
                <a:moveTo>
                  <a:pt x="0" y="38267"/>
                </a:moveTo>
                <a:cubicBezTo>
                  <a:pt x="0" y="17133"/>
                  <a:pt x="17133" y="0"/>
                  <a:pt x="38267" y="0"/>
                </a:cubicBezTo>
                <a:lnTo>
                  <a:pt x="2300563" y="0"/>
                </a:lnTo>
                <a:cubicBezTo>
                  <a:pt x="2321697" y="0"/>
                  <a:pt x="2338830" y="17133"/>
                  <a:pt x="2338830" y="38267"/>
                </a:cubicBezTo>
                <a:lnTo>
                  <a:pt x="2338830" y="344405"/>
                </a:lnTo>
                <a:cubicBezTo>
                  <a:pt x="2338830" y="365539"/>
                  <a:pt x="2321697" y="382672"/>
                  <a:pt x="2300563" y="382672"/>
                </a:cubicBezTo>
                <a:lnTo>
                  <a:pt x="38267" y="382672"/>
                </a:lnTo>
                <a:cubicBezTo>
                  <a:pt x="17133" y="382672"/>
                  <a:pt x="0" y="365539"/>
                  <a:pt x="0" y="344405"/>
                </a:cubicBezTo>
                <a:lnTo>
                  <a:pt x="0" y="38267"/>
                </a:lnTo>
                <a:close/>
              </a:path>
            </a:pathLst>
          </a:custGeom>
          <a:solidFill>
            <a:srgbClr val="2AA2BF">
              <a:alpha val="69803"/>
            </a:srgbClr>
          </a:solidFill>
          <a:ln cap="flat" cmpd="thickThin" w="55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175" lIns="18175" spcFirstLastPara="1" rIns="18175" wrap="square" tIns="181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D.Clases – D. Paquetes</a:t>
            </a:r>
            <a:endParaRPr sz="11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45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/>
              <a:t>Modelos bajo el paradigma orientado a objetos</a:t>
            </a:r>
            <a:endParaRPr sz="3600"/>
          </a:p>
        </p:txBody>
      </p:sp>
      <p:sp>
        <p:nvSpPr>
          <p:cNvPr id="488" name="Google Shape;488;p45"/>
          <p:cNvSpPr txBox="1"/>
          <p:nvPr>
            <p:ph idx="12" type="sldNum"/>
          </p:nvPr>
        </p:nvSpPr>
        <p:spPr>
          <a:xfrm>
            <a:off x="8151813" y="6354763"/>
            <a:ext cx="1254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489" name="Google Shape;489;p45"/>
          <p:cNvSpPr/>
          <p:nvPr/>
        </p:nvSpPr>
        <p:spPr>
          <a:xfrm>
            <a:off x="4631735" y="2356585"/>
            <a:ext cx="1187896" cy="552574"/>
          </a:xfrm>
          <a:custGeom>
            <a:rect b="b" l="l" r="r" t="t"/>
            <a:pathLst>
              <a:path extrusionOk="0" h="552574" w="971872">
                <a:moveTo>
                  <a:pt x="0" y="55257"/>
                </a:moveTo>
                <a:cubicBezTo>
                  <a:pt x="0" y="24739"/>
                  <a:pt x="24739" y="0"/>
                  <a:pt x="55257" y="0"/>
                </a:cubicBezTo>
                <a:lnTo>
                  <a:pt x="916615" y="0"/>
                </a:lnTo>
                <a:cubicBezTo>
                  <a:pt x="947133" y="0"/>
                  <a:pt x="971872" y="24739"/>
                  <a:pt x="971872" y="55257"/>
                </a:cubicBezTo>
                <a:lnTo>
                  <a:pt x="971872" y="497317"/>
                </a:lnTo>
                <a:cubicBezTo>
                  <a:pt x="971872" y="527835"/>
                  <a:pt x="947133" y="552574"/>
                  <a:pt x="916615" y="552574"/>
                </a:cubicBezTo>
                <a:lnTo>
                  <a:pt x="55257" y="552574"/>
                </a:lnTo>
                <a:cubicBezTo>
                  <a:pt x="24739" y="552574"/>
                  <a:pt x="0" y="527835"/>
                  <a:pt x="0" y="497317"/>
                </a:cubicBezTo>
                <a:lnTo>
                  <a:pt x="0" y="55257"/>
                </a:lnTo>
                <a:close/>
              </a:path>
            </a:pathLst>
          </a:custGeom>
          <a:solidFill>
            <a:srgbClr val="2AA2BF">
              <a:alpha val="80000"/>
            </a:srgbClr>
          </a:solidFill>
          <a:ln cap="flat" cmpd="thickThin" w="55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3150" lIns="23150" spcFirstLastPara="1" rIns="23150" wrap="square" tIns="23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Vista de Componentes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45"/>
          <p:cNvSpPr/>
          <p:nvPr/>
        </p:nvSpPr>
        <p:spPr>
          <a:xfrm>
            <a:off x="4629103" y="3166427"/>
            <a:ext cx="1187896" cy="552574"/>
          </a:xfrm>
          <a:custGeom>
            <a:rect b="b" l="l" r="r" t="t"/>
            <a:pathLst>
              <a:path extrusionOk="0" h="552574" w="971872">
                <a:moveTo>
                  <a:pt x="0" y="55257"/>
                </a:moveTo>
                <a:cubicBezTo>
                  <a:pt x="0" y="24739"/>
                  <a:pt x="24739" y="0"/>
                  <a:pt x="55257" y="0"/>
                </a:cubicBezTo>
                <a:lnTo>
                  <a:pt x="916615" y="0"/>
                </a:lnTo>
                <a:cubicBezTo>
                  <a:pt x="947133" y="0"/>
                  <a:pt x="971872" y="24739"/>
                  <a:pt x="971872" y="55257"/>
                </a:cubicBezTo>
                <a:lnTo>
                  <a:pt x="971872" y="497317"/>
                </a:lnTo>
                <a:cubicBezTo>
                  <a:pt x="971872" y="527835"/>
                  <a:pt x="947133" y="552574"/>
                  <a:pt x="916615" y="552574"/>
                </a:cubicBezTo>
                <a:lnTo>
                  <a:pt x="55257" y="552574"/>
                </a:lnTo>
                <a:cubicBezTo>
                  <a:pt x="24739" y="552574"/>
                  <a:pt x="0" y="527835"/>
                  <a:pt x="0" y="497317"/>
                </a:cubicBezTo>
                <a:lnTo>
                  <a:pt x="0" y="55257"/>
                </a:lnTo>
                <a:close/>
              </a:path>
            </a:pathLst>
          </a:custGeom>
          <a:solidFill>
            <a:srgbClr val="2AA2BF">
              <a:alpha val="80000"/>
            </a:srgbClr>
          </a:solidFill>
          <a:ln cap="flat" cmpd="thickThin" w="55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3150" lIns="23150" spcFirstLastPara="1" rIns="23150" wrap="square" tIns="23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Vista de Despliegue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5"/>
          <p:cNvSpPr/>
          <p:nvPr/>
        </p:nvSpPr>
        <p:spPr>
          <a:xfrm>
            <a:off x="2360712" y="5283585"/>
            <a:ext cx="1989221" cy="484061"/>
          </a:xfrm>
          <a:custGeom>
            <a:rect b="b" l="l" r="r" t="t"/>
            <a:pathLst>
              <a:path extrusionOk="0" h="484061" w="1989221">
                <a:moveTo>
                  <a:pt x="0" y="48406"/>
                </a:moveTo>
                <a:cubicBezTo>
                  <a:pt x="0" y="21672"/>
                  <a:pt x="21672" y="0"/>
                  <a:pt x="48406" y="0"/>
                </a:cubicBezTo>
                <a:lnTo>
                  <a:pt x="1940815" y="0"/>
                </a:lnTo>
                <a:cubicBezTo>
                  <a:pt x="1967549" y="0"/>
                  <a:pt x="1989221" y="21672"/>
                  <a:pt x="1989221" y="48406"/>
                </a:cubicBezTo>
                <a:lnTo>
                  <a:pt x="1989221" y="435655"/>
                </a:lnTo>
                <a:cubicBezTo>
                  <a:pt x="1989221" y="462389"/>
                  <a:pt x="1967549" y="484061"/>
                  <a:pt x="1940815" y="484061"/>
                </a:cubicBezTo>
                <a:lnTo>
                  <a:pt x="48406" y="484061"/>
                </a:lnTo>
                <a:cubicBezTo>
                  <a:pt x="21672" y="484061"/>
                  <a:pt x="0" y="462389"/>
                  <a:pt x="0" y="435655"/>
                </a:cubicBezTo>
                <a:lnTo>
                  <a:pt x="0" y="48406"/>
                </a:lnTo>
                <a:close/>
              </a:path>
            </a:pathLst>
          </a:custGeom>
          <a:solidFill>
            <a:srgbClr val="2AA2BF">
              <a:alpha val="69803"/>
            </a:srgbClr>
          </a:solidFill>
          <a:ln cap="flat" cmpd="thickThin" w="55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150" lIns="21150" spcFirstLastPara="1" rIns="21150" wrap="square" tIns="21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Modelo de Estado de  Objetos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5"/>
          <p:cNvSpPr/>
          <p:nvPr/>
        </p:nvSpPr>
        <p:spPr>
          <a:xfrm>
            <a:off x="6187329" y="2441536"/>
            <a:ext cx="2338830" cy="382672"/>
          </a:xfrm>
          <a:custGeom>
            <a:rect b="b" l="l" r="r" t="t"/>
            <a:pathLst>
              <a:path extrusionOk="0" h="382672" w="2338830">
                <a:moveTo>
                  <a:pt x="0" y="38267"/>
                </a:moveTo>
                <a:cubicBezTo>
                  <a:pt x="0" y="17133"/>
                  <a:pt x="17133" y="0"/>
                  <a:pt x="38267" y="0"/>
                </a:cubicBezTo>
                <a:lnTo>
                  <a:pt x="2300563" y="0"/>
                </a:lnTo>
                <a:cubicBezTo>
                  <a:pt x="2321697" y="0"/>
                  <a:pt x="2338830" y="17133"/>
                  <a:pt x="2338830" y="38267"/>
                </a:cubicBezTo>
                <a:lnTo>
                  <a:pt x="2338830" y="344405"/>
                </a:lnTo>
                <a:cubicBezTo>
                  <a:pt x="2338830" y="365539"/>
                  <a:pt x="2321697" y="382672"/>
                  <a:pt x="2300563" y="382672"/>
                </a:cubicBezTo>
                <a:lnTo>
                  <a:pt x="38267" y="382672"/>
                </a:lnTo>
                <a:cubicBezTo>
                  <a:pt x="17133" y="382672"/>
                  <a:pt x="0" y="365539"/>
                  <a:pt x="0" y="344405"/>
                </a:cubicBezTo>
                <a:lnTo>
                  <a:pt x="0" y="38267"/>
                </a:lnTo>
                <a:close/>
              </a:path>
            </a:pathLst>
          </a:custGeom>
          <a:solidFill>
            <a:srgbClr val="2AA2BF">
              <a:alpha val="69803"/>
            </a:srgbClr>
          </a:solidFill>
          <a:ln cap="flat" cmpd="thickThin" w="55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175" lIns="18175" spcFirstLastPara="1" rIns="18175" wrap="square" tIns="181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D.Objetos – D. Componentes</a:t>
            </a:r>
            <a:endParaRPr sz="11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5"/>
          <p:cNvSpPr/>
          <p:nvPr/>
        </p:nvSpPr>
        <p:spPr>
          <a:xfrm>
            <a:off x="6195880" y="3223210"/>
            <a:ext cx="2338830" cy="382672"/>
          </a:xfrm>
          <a:custGeom>
            <a:rect b="b" l="l" r="r" t="t"/>
            <a:pathLst>
              <a:path extrusionOk="0" h="382672" w="2338830">
                <a:moveTo>
                  <a:pt x="0" y="38267"/>
                </a:moveTo>
                <a:cubicBezTo>
                  <a:pt x="0" y="17133"/>
                  <a:pt x="17133" y="0"/>
                  <a:pt x="38267" y="0"/>
                </a:cubicBezTo>
                <a:lnTo>
                  <a:pt x="2300563" y="0"/>
                </a:lnTo>
                <a:cubicBezTo>
                  <a:pt x="2321697" y="0"/>
                  <a:pt x="2338830" y="17133"/>
                  <a:pt x="2338830" y="38267"/>
                </a:cubicBezTo>
                <a:lnTo>
                  <a:pt x="2338830" y="344405"/>
                </a:lnTo>
                <a:cubicBezTo>
                  <a:pt x="2338830" y="365539"/>
                  <a:pt x="2321697" y="382672"/>
                  <a:pt x="2300563" y="382672"/>
                </a:cubicBezTo>
                <a:lnTo>
                  <a:pt x="38267" y="382672"/>
                </a:lnTo>
                <a:cubicBezTo>
                  <a:pt x="17133" y="382672"/>
                  <a:pt x="0" y="365539"/>
                  <a:pt x="0" y="344405"/>
                </a:cubicBezTo>
                <a:lnTo>
                  <a:pt x="0" y="38267"/>
                </a:lnTo>
                <a:close/>
              </a:path>
            </a:pathLst>
          </a:custGeom>
          <a:solidFill>
            <a:srgbClr val="2AA2BF">
              <a:alpha val="69803"/>
            </a:srgbClr>
          </a:solidFill>
          <a:ln cap="flat" cmpd="thickThin" w="55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175" lIns="18175" spcFirstLastPara="1" rIns="18175" wrap="square" tIns="181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sz="11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4" name="Google Shape;494;p45"/>
          <p:cNvCxnSpPr/>
          <p:nvPr/>
        </p:nvCxnSpPr>
        <p:spPr>
          <a:xfrm flipH="1" rot="10800000">
            <a:off x="4307761" y="1770275"/>
            <a:ext cx="321342" cy="84753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5" name="Google Shape;495;p45"/>
          <p:cNvCxnSpPr/>
          <p:nvPr/>
        </p:nvCxnSpPr>
        <p:spPr>
          <a:xfrm>
            <a:off x="4307761" y="2632872"/>
            <a:ext cx="32397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6" name="Google Shape;496;p45"/>
          <p:cNvCxnSpPr/>
          <p:nvPr/>
        </p:nvCxnSpPr>
        <p:spPr>
          <a:xfrm>
            <a:off x="4307761" y="2617811"/>
            <a:ext cx="323974" cy="85915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7" name="Google Shape;497;p45"/>
          <p:cNvCxnSpPr/>
          <p:nvPr/>
        </p:nvCxnSpPr>
        <p:spPr>
          <a:xfrm flipH="1" rot="10800000">
            <a:off x="2144688" y="2632872"/>
            <a:ext cx="176484" cy="135583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8" name="Google Shape;498;p45"/>
          <p:cNvCxnSpPr/>
          <p:nvPr/>
        </p:nvCxnSpPr>
        <p:spPr>
          <a:xfrm>
            <a:off x="2144688" y="4005911"/>
            <a:ext cx="17648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9" name="Google Shape;499;p45"/>
          <p:cNvCxnSpPr/>
          <p:nvPr/>
        </p:nvCxnSpPr>
        <p:spPr>
          <a:xfrm>
            <a:off x="2144688" y="4005911"/>
            <a:ext cx="216024" cy="151970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0" name="Google Shape;500;p45"/>
          <p:cNvCxnSpPr/>
          <p:nvPr/>
        </p:nvCxnSpPr>
        <p:spPr>
          <a:xfrm>
            <a:off x="5816999" y="1785336"/>
            <a:ext cx="37888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1" name="Google Shape;501;p45"/>
          <p:cNvCxnSpPr/>
          <p:nvPr/>
        </p:nvCxnSpPr>
        <p:spPr>
          <a:xfrm>
            <a:off x="5819631" y="2632872"/>
            <a:ext cx="37888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2" name="Google Shape;502;p45"/>
          <p:cNvCxnSpPr/>
          <p:nvPr/>
        </p:nvCxnSpPr>
        <p:spPr>
          <a:xfrm>
            <a:off x="5808448" y="3442714"/>
            <a:ext cx="37888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6"/>
          <p:cNvSpPr/>
          <p:nvPr/>
        </p:nvSpPr>
        <p:spPr>
          <a:xfrm>
            <a:off x="2768600" y="1916609"/>
            <a:ext cx="4679950" cy="237648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495300" y="1481138"/>
            <a:ext cx="8915400" cy="1803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9537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es-MX"/>
              <a:t>Enfoque…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Sistemático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Disciplinado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Cuantificable</a:t>
            </a:r>
            <a:endParaRPr/>
          </a:p>
        </p:txBody>
      </p:sp>
      <p:sp>
        <p:nvSpPr>
          <p:cNvPr id="131" name="Google Shape;131;p16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Ingeniería del Software</a:t>
            </a:r>
            <a:endParaRPr/>
          </a:p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151813" y="6354763"/>
            <a:ext cx="1254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4278214"/>
            <a:ext cx="4416152" cy="181508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/>
        </p:nvSpPr>
        <p:spPr>
          <a:xfrm>
            <a:off x="4092229" y="3368204"/>
            <a:ext cx="403244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…al desarrollo, operación y mantenimiento de productos de software…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3368824" y="1988840"/>
            <a:ext cx="432048" cy="122413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4232920" y="2277742"/>
            <a:ext cx="26340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definitiva…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Enfoque Ingenieril…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Ingeniería del Software</a:t>
            </a:r>
            <a:endParaRPr/>
          </a:p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151813" y="6354763"/>
            <a:ext cx="1254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143" name="Google Shape;14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4278214"/>
            <a:ext cx="4416152" cy="181508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/>
        </p:nvSpPr>
        <p:spPr>
          <a:xfrm>
            <a:off x="495300" y="1417638"/>
            <a:ext cx="8915400" cy="1368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s-MX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Comprende principios y </a:t>
            </a:r>
            <a:r>
              <a:rPr b="1" i="1" lang="es-MX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metodologías</a:t>
            </a:r>
            <a:r>
              <a:rPr lang="es-MX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para desarrollar, operar y mantener software de calidad</a:t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3080792" y="3140968"/>
            <a:ext cx="3456384" cy="864096"/>
          </a:xfrm>
          <a:prstGeom prst="ellipse">
            <a:avLst/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Metodologías…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523844" y="214290"/>
            <a:ext cx="8915400" cy="1011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¿Qué es una metodología?</a:t>
            </a:r>
            <a:endParaRPr/>
          </a:p>
        </p:txBody>
      </p:sp>
      <p:sp>
        <p:nvSpPr>
          <p:cNvPr id="151" name="Google Shape;151;p18"/>
          <p:cNvSpPr txBox="1"/>
          <p:nvPr>
            <p:ph idx="12" type="sldNum"/>
          </p:nvPr>
        </p:nvSpPr>
        <p:spPr>
          <a:xfrm>
            <a:off x="8151813" y="6354763"/>
            <a:ext cx="1254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grpSp>
        <p:nvGrpSpPr>
          <p:cNvPr id="152" name="Google Shape;152;p18"/>
          <p:cNvGrpSpPr/>
          <p:nvPr/>
        </p:nvGrpSpPr>
        <p:grpSpPr>
          <a:xfrm>
            <a:off x="704528" y="1190625"/>
            <a:ext cx="8502799" cy="3868738"/>
            <a:chOff x="704559" y="1190138"/>
            <a:chExt cx="8502091" cy="3869195"/>
          </a:xfrm>
        </p:grpSpPr>
        <p:grpSp>
          <p:nvGrpSpPr>
            <p:cNvPr id="153" name="Google Shape;153;p18"/>
            <p:cNvGrpSpPr/>
            <p:nvPr/>
          </p:nvGrpSpPr>
          <p:grpSpPr>
            <a:xfrm>
              <a:off x="2238279" y="1571183"/>
              <a:ext cx="4928777" cy="3488150"/>
              <a:chOff x="2595466" y="1713970"/>
              <a:chExt cx="5143072" cy="4214636"/>
            </a:xfrm>
          </p:grpSpPr>
          <p:sp>
            <p:nvSpPr>
              <p:cNvPr id="154" name="Google Shape;154;p18"/>
              <p:cNvSpPr/>
              <p:nvPr/>
            </p:nvSpPr>
            <p:spPr>
              <a:xfrm>
                <a:off x="2809140" y="1855928"/>
                <a:ext cx="4644501" cy="3857822"/>
              </a:xfrm>
              <a:prstGeom prst="triangle">
                <a:avLst>
                  <a:gd fmla="val 50000" name="adj"/>
                </a:avLst>
              </a:prstGeom>
              <a:noFill/>
              <a:ln cap="flat" cmpd="thickThin" w="55000">
                <a:solidFill>
                  <a:srgbClr val="20768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8"/>
              <p:cNvSpPr/>
              <p:nvPr/>
            </p:nvSpPr>
            <p:spPr>
              <a:xfrm>
                <a:off x="4810052" y="1713970"/>
                <a:ext cx="571452" cy="500692"/>
              </a:xfrm>
              <a:prstGeom prst="ellipse">
                <a:avLst/>
              </a:prstGeom>
              <a:solidFill>
                <a:schemeClr val="accent1"/>
              </a:solidFill>
              <a:ln cap="flat" cmpd="thickThin" w="55000">
                <a:solidFill>
                  <a:srgbClr val="20768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8"/>
              <p:cNvSpPr/>
              <p:nvPr/>
            </p:nvSpPr>
            <p:spPr>
              <a:xfrm>
                <a:off x="7167085" y="5427914"/>
                <a:ext cx="571453" cy="500692"/>
              </a:xfrm>
              <a:prstGeom prst="ellipse">
                <a:avLst/>
              </a:prstGeom>
              <a:solidFill>
                <a:schemeClr val="accent1"/>
              </a:solidFill>
              <a:ln cap="flat" cmpd="thickThin" w="55000">
                <a:solidFill>
                  <a:srgbClr val="20768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8"/>
              <p:cNvSpPr/>
              <p:nvPr/>
            </p:nvSpPr>
            <p:spPr>
              <a:xfrm>
                <a:off x="2595466" y="5427914"/>
                <a:ext cx="571453" cy="500692"/>
              </a:xfrm>
              <a:prstGeom prst="ellipse">
                <a:avLst/>
              </a:prstGeom>
              <a:solidFill>
                <a:schemeClr val="accent1"/>
              </a:solidFill>
              <a:ln cap="flat" cmpd="thickThin" w="55000">
                <a:solidFill>
                  <a:srgbClr val="20768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8" name="Google Shape;158;p18"/>
            <p:cNvSpPr txBox="1"/>
            <p:nvPr/>
          </p:nvSpPr>
          <p:spPr>
            <a:xfrm>
              <a:off x="3944650" y="1190138"/>
              <a:ext cx="1338717" cy="369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MODELOS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8"/>
            <p:cNvSpPr txBox="1"/>
            <p:nvPr/>
          </p:nvSpPr>
          <p:spPr>
            <a:xfrm>
              <a:off x="704559" y="4220959"/>
              <a:ext cx="2001216" cy="369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HERRAMIENTAS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6931857" y="4004910"/>
              <a:ext cx="2274793" cy="646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PROCESO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 desarrollo de SW</a:t>
              </a:r>
              <a:endParaRPr/>
            </a:p>
          </p:txBody>
        </p:sp>
      </p:grpSp>
      <p:sp>
        <p:nvSpPr>
          <p:cNvPr id="161" name="Google Shape;161;p18"/>
          <p:cNvSpPr/>
          <p:nvPr/>
        </p:nvSpPr>
        <p:spPr>
          <a:xfrm>
            <a:off x="3381375" y="2428875"/>
            <a:ext cx="2643188" cy="2630488"/>
          </a:xfrm>
          <a:prstGeom prst="ellipse">
            <a:avLst/>
          </a:prstGeom>
          <a:noFill/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rgbClr val="0F5666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endParaRPr sz="2000">
              <a:solidFill>
                <a:srgbClr val="0F5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628972" y="5500688"/>
            <a:ext cx="85725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2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Conjunto de lenguaje de modelado, proceso de desarrollo y herramientas específicas a ser utilizadas en un proyecto</a:t>
            </a:r>
            <a:endParaRPr b="1" i="1" sz="2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18"/>
          <p:cNvCxnSpPr/>
          <p:nvPr/>
        </p:nvCxnSpPr>
        <p:spPr>
          <a:xfrm rot="5400000">
            <a:off x="3988594" y="4822032"/>
            <a:ext cx="1500187" cy="0"/>
          </a:xfrm>
          <a:prstGeom prst="straightConnector1">
            <a:avLst/>
          </a:prstGeom>
          <a:noFill/>
          <a:ln cap="flat" cmpd="sng" w="25400">
            <a:solidFill>
              <a:srgbClr val="1C314E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164" name="Google Shape;164;p18"/>
          <p:cNvSpPr txBox="1"/>
          <p:nvPr/>
        </p:nvSpPr>
        <p:spPr>
          <a:xfrm>
            <a:off x="5274939" y="1324309"/>
            <a:ext cx="3615092" cy="5232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necesitan de… un “Lenguaje de Modelado”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Ej: UML (Unified Modeling Language)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6745723" y="3597098"/>
            <a:ext cx="2812180" cy="30777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Ej: RUP, XP, Crystal, SCRUM… 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261093" y="4561383"/>
            <a:ext cx="1739579" cy="30777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Ej: Suite Rational…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idx="12" type="sldNum"/>
          </p:nvPr>
        </p:nvSpPr>
        <p:spPr>
          <a:xfrm>
            <a:off x="8696325" y="6381328"/>
            <a:ext cx="1171575" cy="4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72" name="Google Shape;172;p19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Qué es un modelo?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646112" y="2489250"/>
            <a:ext cx="8915400" cy="579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20713" rtl="0" algn="l">
              <a:spcBef>
                <a:spcPts val="0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La “realidad” de por si es compleja. Lo que hacemos es aplicarle el concepto de “Abstracción”.  </a:t>
            </a:r>
            <a:endParaRPr/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632520" y="1556792"/>
            <a:ext cx="8915400" cy="62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s-MX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 una simplificación de la realidad;</a:t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718120" y="3922113"/>
            <a:ext cx="8915400" cy="137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lang="es-MX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Abstracción: incluir aquellos elementos que tienen una gran influencia y omitir aquellos no relevantes.</a:t>
            </a:r>
            <a:endParaRPr/>
          </a:p>
          <a:p>
            <a:pPr indent="-13900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idx="12" type="sldNum"/>
          </p:nvPr>
        </p:nvSpPr>
        <p:spPr>
          <a:xfrm>
            <a:off x="9086850" y="6353175"/>
            <a:ext cx="1092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81" name="Google Shape;181;p20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¿Por qué modelizamos? 1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495300" y="1481138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Para </a:t>
            </a:r>
            <a:r>
              <a:rPr b="1" i="1" lang="es-MX"/>
              <a:t>comprender</a:t>
            </a:r>
            <a:r>
              <a:rPr lang="es-MX"/>
              <a:t>  mejor el sistema que estamos desarrollando;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Para </a:t>
            </a:r>
            <a:r>
              <a:rPr b="1" i="1" lang="es-MX"/>
              <a:t>comunicar</a:t>
            </a:r>
            <a:r>
              <a:rPr lang="es-MX"/>
              <a:t>  al cliente y al equipo de diseño estructura y comportamiento deseado;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Para </a:t>
            </a:r>
            <a:r>
              <a:rPr b="1" i="1" lang="es-MX"/>
              <a:t>visualizar</a:t>
            </a:r>
            <a:r>
              <a:rPr lang="es-MX"/>
              <a:t>  y </a:t>
            </a:r>
            <a:r>
              <a:rPr b="1" i="1" lang="es-MX"/>
              <a:t>controlar</a:t>
            </a:r>
            <a:r>
              <a:rPr lang="es-MX"/>
              <a:t>  la arquitectura del sistema;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Para </a:t>
            </a:r>
            <a:r>
              <a:rPr b="1" i="1" lang="es-MX"/>
              <a:t>gestionar</a:t>
            </a:r>
            <a:r>
              <a:rPr lang="es-MX"/>
              <a:t>  el riesgo del proyecto.</a:t>
            </a:r>
            <a:endParaRPr/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idx="12" type="sldNum"/>
          </p:nvPr>
        </p:nvSpPr>
        <p:spPr>
          <a:xfrm>
            <a:off x="9086850" y="6353175"/>
            <a:ext cx="1092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88" name="Google Shape;188;p21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¿Por qué modelizamos? 2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133476" y="5695980"/>
            <a:ext cx="8034366" cy="51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ctr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es-MX"/>
              <a:t>PARA QUE ESTO NO OCURRA!!!!</a:t>
            </a:r>
            <a:endParaRPr/>
          </a:p>
        </p:txBody>
      </p:sp>
      <p:pic>
        <p:nvPicPr>
          <p:cNvPr descr="proyectocolumpio.jpg" id="190" name="Google Shape;19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604" y="1357298"/>
            <a:ext cx="6500858" cy="4071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Concourse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Concourse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 xmlns:r="http://schemas.openxmlformats.org/officeDocument/2006/relationships">
  <a:clrScheme name="Concourse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 xmlns:r="http://schemas.openxmlformats.org/officeDocument/2006/relationships">
  <a:clrScheme name="Concourse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