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24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24.xml"/>
  <Override ContentType="application/vnd.openxmlformats-officedocument.theme+xml" PartName="/ppt/theme/theme5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23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4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16.xml"/>
  <Override ContentType="application/vnd.openxmlformats-officedocument.theme+xml" PartName="/ppt/theme/theme25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  <p:sldMasterId id="2147483672" r:id="rId7"/>
    <p:sldMasterId id="2147483673" r:id="rId8"/>
    <p:sldMasterId id="2147483674" r:id="rId9"/>
    <p:sldMasterId id="2147483675" r:id="rId10"/>
    <p:sldMasterId id="2147483676" r:id="rId11"/>
    <p:sldMasterId id="2147483677" r:id="rId12"/>
    <p:sldMasterId id="2147483678" r:id="rId13"/>
    <p:sldMasterId id="2147483679" r:id="rId14"/>
    <p:sldMasterId id="2147483680" r:id="rId15"/>
    <p:sldMasterId id="2147483681" r:id="rId16"/>
    <p:sldMasterId id="2147483682" r:id="rId17"/>
    <p:sldMasterId id="2147483683" r:id="rId18"/>
    <p:sldMasterId id="2147483684" r:id="rId19"/>
    <p:sldMasterId id="2147483685" r:id="rId20"/>
    <p:sldMasterId id="2147483686" r:id="rId21"/>
    <p:sldMasterId id="2147483687" r:id="rId22"/>
    <p:sldMasterId id="2147483688" r:id="rId23"/>
    <p:sldMasterId id="2147483689" r:id="rId24"/>
    <p:sldMasterId id="2147483690" r:id="rId25"/>
    <p:sldMasterId id="2147483691" r:id="rId26"/>
    <p:sldMasterId id="2147483692" r:id="rId27"/>
    <p:sldMasterId id="2147483693" r:id="rId28"/>
  </p:sldMasterIdLst>
  <p:notesMasterIdLst>
    <p:notesMasterId r:id="rId29"/>
  </p:notes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</p:sldIdLst>
  <p:sldSz cy="6858000" cx="9144000"/>
  <p:notesSz cx="6858000" cy="9144000"/>
  <p:embeddedFontLst>
    <p:embeddedFont>
      <p:font typeface="Arial Narrow"/>
      <p:regular r:id="rId68"/>
      <p:bold r:id="rId69"/>
      <p:italic r:id="rId70"/>
      <p:boldItalic r:id="rId71"/>
    </p:embeddedFont>
    <p:embeddedFont>
      <p:font typeface="Tahoma"/>
      <p:regular r:id="rId72"/>
      <p:bold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DCE881-D959-40FB-943C-9847FD63C4CB}">
  <a:tblStyle styleId="{45DCE881-D959-40FB-943C-9847FD63C4C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1.xml"/><Relationship Id="rId42" Type="http://schemas.openxmlformats.org/officeDocument/2006/relationships/slide" Target="slides/slide13.xml"/><Relationship Id="rId41" Type="http://schemas.openxmlformats.org/officeDocument/2006/relationships/slide" Target="slides/slide12.xml"/><Relationship Id="rId44" Type="http://schemas.openxmlformats.org/officeDocument/2006/relationships/slide" Target="slides/slide15.xml"/><Relationship Id="rId43" Type="http://schemas.openxmlformats.org/officeDocument/2006/relationships/slide" Target="slides/slide14.xml"/><Relationship Id="rId46" Type="http://schemas.openxmlformats.org/officeDocument/2006/relationships/slide" Target="slides/slide17.xml"/><Relationship Id="rId45" Type="http://schemas.openxmlformats.org/officeDocument/2006/relationships/slide" Target="slides/slide16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19.xml"/><Relationship Id="rId47" Type="http://schemas.openxmlformats.org/officeDocument/2006/relationships/slide" Target="slides/slide18.xml"/><Relationship Id="rId49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font" Target="fonts/Tahoma-bold.fntdata"/><Relationship Id="rId72" Type="http://schemas.openxmlformats.org/officeDocument/2006/relationships/font" Target="fonts/Tahoma-regular.fntdata"/><Relationship Id="rId31" Type="http://schemas.openxmlformats.org/officeDocument/2006/relationships/slide" Target="slides/slide2.xml"/><Relationship Id="rId30" Type="http://schemas.openxmlformats.org/officeDocument/2006/relationships/slide" Target="slides/slide1.xml"/><Relationship Id="rId33" Type="http://schemas.openxmlformats.org/officeDocument/2006/relationships/slide" Target="slides/slide4.xml"/><Relationship Id="rId32" Type="http://schemas.openxmlformats.org/officeDocument/2006/relationships/slide" Target="slides/slide3.xml"/><Relationship Id="rId35" Type="http://schemas.openxmlformats.org/officeDocument/2006/relationships/slide" Target="slides/slide6.xml"/><Relationship Id="rId34" Type="http://schemas.openxmlformats.org/officeDocument/2006/relationships/slide" Target="slides/slide5.xml"/><Relationship Id="rId71" Type="http://schemas.openxmlformats.org/officeDocument/2006/relationships/font" Target="fonts/ArialNarrow-boldItalic.fntdata"/><Relationship Id="rId70" Type="http://schemas.openxmlformats.org/officeDocument/2006/relationships/font" Target="fonts/ArialNarrow-italic.fntdata"/><Relationship Id="rId37" Type="http://schemas.openxmlformats.org/officeDocument/2006/relationships/slide" Target="slides/slide8.xml"/><Relationship Id="rId36" Type="http://schemas.openxmlformats.org/officeDocument/2006/relationships/slide" Target="slides/slide7.xml"/><Relationship Id="rId39" Type="http://schemas.openxmlformats.org/officeDocument/2006/relationships/slide" Target="slides/slide10.xml"/><Relationship Id="rId38" Type="http://schemas.openxmlformats.org/officeDocument/2006/relationships/slide" Target="slides/slide9.xml"/><Relationship Id="rId62" Type="http://schemas.openxmlformats.org/officeDocument/2006/relationships/slide" Target="slides/slide33.xml"/><Relationship Id="rId61" Type="http://schemas.openxmlformats.org/officeDocument/2006/relationships/slide" Target="slides/slide32.xml"/><Relationship Id="rId20" Type="http://schemas.openxmlformats.org/officeDocument/2006/relationships/slideMaster" Target="slideMasters/slideMaster16.xml"/><Relationship Id="rId64" Type="http://schemas.openxmlformats.org/officeDocument/2006/relationships/slide" Target="slides/slide35.xml"/><Relationship Id="rId63" Type="http://schemas.openxmlformats.org/officeDocument/2006/relationships/slide" Target="slides/slide34.xml"/><Relationship Id="rId22" Type="http://schemas.openxmlformats.org/officeDocument/2006/relationships/slideMaster" Target="slideMasters/slideMaster18.xml"/><Relationship Id="rId66" Type="http://schemas.openxmlformats.org/officeDocument/2006/relationships/slide" Target="slides/slide37.xml"/><Relationship Id="rId21" Type="http://schemas.openxmlformats.org/officeDocument/2006/relationships/slideMaster" Target="slideMasters/slideMaster17.xml"/><Relationship Id="rId65" Type="http://schemas.openxmlformats.org/officeDocument/2006/relationships/slide" Target="slides/slide36.xml"/><Relationship Id="rId24" Type="http://schemas.openxmlformats.org/officeDocument/2006/relationships/slideMaster" Target="slideMasters/slideMaster20.xml"/><Relationship Id="rId68" Type="http://schemas.openxmlformats.org/officeDocument/2006/relationships/font" Target="fonts/ArialNarrow-regular.fntdata"/><Relationship Id="rId23" Type="http://schemas.openxmlformats.org/officeDocument/2006/relationships/slideMaster" Target="slideMasters/slideMaster19.xml"/><Relationship Id="rId67" Type="http://schemas.openxmlformats.org/officeDocument/2006/relationships/slide" Target="slides/slide38.xml"/><Relationship Id="rId60" Type="http://schemas.openxmlformats.org/officeDocument/2006/relationships/slide" Target="slides/slide31.xml"/><Relationship Id="rId26" Type="http://schemas.openxmlformats.org/officeDocument/2006/relationships/slideMaster" Target="slideMasters/slideMaster22.xml"/><Relationship Id="rId25" Type="http://schemas.openxmlformats.org/officeDocument/2006/relationships/slideMaster" Target="slideMasters/slideMaster21.xml"/><Relationship Id="rId69" Type="http://schemas.openxmlformats.org/officeDocument/2006/relationships/font" Target="fonts/ArialNarrow-bold.fntdata"/><Relationship Id="rId28" Type="http://schemas.openxmlformats.org/officeDocument/2006/relationships/slideMaster" Target="slideMasters/slideMaster24.xml"/><Relationship Id="rId27" Type="http://schemas.openxmlformats.org/officeDocument/2006/relationships/slideMaster" Target="slideMasters/slideMaster23.xml"/><Relationship Id="rId29" Type="http://schemas.openxmlformats.org/officeDocument/2006/relationships/notesMaster" Target="notesMasters/notesMaster1.xml"/><Relationship Id="rId51" Type="http://schemas.openxmlformats.org/officeDocument/2006/relationships/slide" Target="slides/slide22.xml"/><Relationship Id="rId50" Type="http://schemas.openxmlformats.org/officeDocument/2006/relationships/slide" Target="slides/slide21.xml"/><Relationship Id="rId53" Type="http://schemas.openxmlformats.org/officeDocument/2006/relationships/slide" Target="slides/slide24.xml"/><Relationship Id="rId52" Type="http://schemas.openxmlformats.org/officeDocument/2006/relationships/slide" Target="slides/slide23.xml"/><Relationship Id="rId11" Type="http://schemas.openxmlformats.org/officeDocument/2006/relationships/slideMaster" Target="slideMasters/slideMaster7.xml"/><Relationship Id="rId55" Type="http://schemas.openxmlformats.org/officeDocument/2006/relationships/slide" Target="slides/slide26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25.xml"/><Relationship Id="rId13" Type="http://schemas.openxmlformats.org/officeDocument/2006/relationships/slideMaster" Target="slideMasters/slideMaster9.xml"/><Relationship Id="rId57" Type="http://schemas.openxmlformats.org/officeDocument/2006/relationships/slide" Target="slides/slide28.xml"/><Relationship Id="rId12" Type="http://schemas.openxmlformats.org/officeDocument/2006/relationships/slideMaster" Target="slideMasters/slideMaster8.xml"/><Relationship Id="rId56" Type="http://schemas.openxmlformats.org/officeDocument/2006/relationships/slide" Target="slides/slide27.xml"/><Relationship Id="rId15" Type="http://schemas.openxmlformats.org/officeDocument/2006/relationships/slideMaster" Target="slideMasters/slideMaster11.xml"/><Relationship Id="rId59" Type="http://schemas.openxmlformats.org/officeDocument/2006/relationships/slide" Target="slides/slide30.xml"/><Relationship Id="rId14" Type="http://schemas.openxmlformats.org/officeDocument/2006/relationships/slideMaster" Target="slideMasters/slideMaster10.xml"/><Relationship Id="rId58" Type="http://schemas.openxmlformats.org/officeDocument/2006/relationships/slide" Target="slides/slide29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slideMaster" Target="slideMasters/slideMaster15.xml"/><Relationship Id="rId18" Type="http://schemas.openxmlformats.org/officeDocument/2006/relationships/slideMaster" Target="slideMasters/slideMaster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2" name="Google Shape;5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10" name="Google Shape;6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18" name="Google Shape;6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1" name="Google Shape;6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9" name="Google Shape;6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55" name="Google Shape;6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82" name="Google Shape;6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48" name="Google Shape;7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56" name="Google Shape;7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4" name="Google Shape;7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2" name="Google Shape;7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0" name="Google Shape;7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0" name="Google Shape;4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8" name="Google Shape;78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6" name="Google Shape;79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04" name="Google Shape;80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2" name="Google Shape;81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0" name="Google Shape;8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32" name="Google Shape;8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2" name="Google Shape;84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3" name="Google Shape;8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7" name="Google Shape;187;p2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0" name="Google Shape;260;p3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p3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7" name="Google Shape;277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0" name="Google Shape;290;p34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1" name="Google Shape;291;p34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3" name="Google Shape;293;p3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4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6" name="Google Shape;336;p4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7" name="Google Shape;337;p4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0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4" name="Google Shape;354;p4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5" name="Google Shape;355;p4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2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3" name="Google Shape;373;p4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4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0" name="Google Shape;390;p4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6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8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8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15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17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10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2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1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6.xml"/></Relationships>
</file>

<file path=ppt/slideMasters/_rels/slideMaster2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24.xml"/></Relationships>
</file>

<file path=ppt/slideMasters/_rels/slideMaster2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11.xml"/></Relationships>
</file>

<file path=ppt/slideMasters/_rels/slideMaster2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2.xml"/><Relationship Id="rId4" Type="http://schemas.openxmlformats.org/officeDocument/2006/relationships/theme" Target="../theme/theme1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theme" Target="../theme/theme2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theme" Target="../theme/theme1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1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2" name="Google Shape;182;p2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17" name="Google Shape;217;p2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2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7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229" name="Google Shape;229;p27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232" name="Google Shape;232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4" name="Google Shape;254;p2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2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1" name="Google Shape;271;p3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31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84" name="Google Shape;284;p3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3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0" name="Google Shape;3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4" name="Google Shape;304;p3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Google Shape;305;p3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62915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0" name="Google Shape;320;p3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p3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37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0" name="Google Shape;330;p3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3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44" name="Google Shape;3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1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1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8" name="Google Shape;348;p4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9" name="Google Shape;349;p4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4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41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63" name="Google Shape;36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3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6" name="Google Shape;366;p4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7" name="Google Shape;367;p4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4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43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80" name="Google Shape;38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5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3" name="Google Shape;383;p4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4" name="Google Shape;384;p4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4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45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462915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4484687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Unificado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8" name="Google Shape;398;p47"/>
          <p:cNvSpPr txBox="1"/>
          <p:nvPr>
            <p:ph idx="1" type="subTitle"/>
          </p:nvPr>
        </p:nvSpPr>
        <p:spPr>
          <a:xfrm>
            <a:off x="685800" y="3611562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6"/>
          <p:cNvSpPr txBox="1"/>
          <p:nvPr/>
        </p:nvSpPr>
        <p:spPr>
          <a:xfrm>
            <a:off x="473075" y="501650"/>
            <a:ext cx="80597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Desarrollo iterativo e incremental 5</a:t>
            </a:r>
            <a:endParaRPr/>
          </a:p>
        </p:txBody>
      </p:sp>
      <p:sp>
        <p:nvSpPr>
          <p:cNvPr id="560" name="Google Shape;560;p56"/>
          <p:cNvSpPr txBox="1"/>
          <p:nvPr/>
        </p:nvSpPr>
        <p:spPr>
          <a:xfrm>
            <a:off x="990600" y="1341437"/>
            <a:ext cx="74676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RUP divide el proceso de desarrollo en ciclos, teniendo un producto al final de cada ciclo.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Cada ciclo se divide en cuatro Fases: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Inicio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Elaboración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Construcción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Transición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Cada fase concluye con un hito bien definido donde deben tomarse ciertas decisiones.</a:t>
            </a:r>
            <a:endParaRPr/>
          </a:p>
        </p:txBody>
      </p:sp>
      <p:sp>
        <p:nvSpPr>
          <p:cNvPr id="561" name="Google Shape;561;p56"/>
          <p:cNvSpPr txBox="1"/>
          <p:nvPr/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62" name="Google Shape;562;p56"/>
          <p:cNvSpPr txBox="1"/>
          <p:nvPr/>
        </p:nvSpPr>
        <p:spPr>
          <a:xfrm>
            <a:off x="4379912" y="6408737"/>
            <a:ext cx="3000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idx="4294967295" type="title"/>
          </p:nvPr>
        </p:nvSpPr>
        <p:spPr>
          <a:xfrm>
            <a:off x="457200" y="4286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Desarrollo iterativo e incremental 6</a:t>
            </a:r>
            <a:endParaRPr b="1" i="0" sz="36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68" name="Google Shape;568;p57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69" name="Google Shape;569;p57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  <p:grpSp>
        <p:nvGrpSpPr>
          <p:cNvPr id="570" name="Google Shape;570;p57"/>
          <p:cNvGrpSpPr/>
          <p:nvPr/>
        </p:nvGrpSpPr>
        <p:grpSpPr>
          <a:xfrm>
            <a:off x="546100" y="2498725"/>
            <a:ext cx="8180387" cy="2665412"/>
            <a:chOff x="546100" y="2498725"/>
            <a:chExt cx="8180388" cy="2665413"/>
          </a:xfrm>
        </p:grpSpPr>
        <p:cxnSp>
          <p:nvCxnSpPr>
            <p:cNvPr id="571" name="Google Shape;571;p57"/>
            <p:cNvCxnSpPr/>
            <p:nvPr/>
          </p:nvCxnSpPr>
          <p:spPr>
            <a:xfrm>
              <a:off x="685800" y="4813300"/>
              <a:ext cx="7632700" cy="0"/>
            </a:xfrm>
            <a:prstGeom prst="straightConnector1">
              <a:avLst/>
            </a:prstGeom>
            <a:noFill/>
            <a:ln cap="flat" cmpd="sng" w="349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572" name="Google Shape;572;p57"/>
            <p:cNvSpPr txBox="1"/>
            <p:nvPr/>
          </p:nvSpPr>
          <p:spPr>
            <a:xfrm>
              <a:off x="546100" y="4797425"/>
              <a:ext cx="8763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tiempo</a:t>
              </a:r>
              <a:endParaRPr/>
            </a:p>
          </p:txBody>
        </p:sp>
        <p:sp>
          <p:nvSpPr>
            <p:cNvPr id="573" name="Google Shape;573;p57"/>
            <p:cNvSpPr txBox="1"/>
            <p:nvPr/>
          </p:nvSpPr>
          <p:spPr>
            <a:xfrm>
              <a:off x="1403350" y="3500438"/>
              <a:ext cx="1127125" cy="91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Objetivos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(Vision)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4" name="Google Shape;574;p57"/>
            <p:cNvSpPr/>
            <p:nvPr/>
          </p:nvSpPr>
          <p:spPr>
            <a:xfrm>
              <a:off x="1793875" y="3079750"/>
              <a:ext cx="381000" cy="381000"/>
            </a:xfrm>
            <a:prstGeom prst="triangle">
              <a:avLst>
                <a:gd fmla="val 50000" name="adj"/>
              </a:avLst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7"/>
            <p:cNvSpPr txBox="1"/>
            <p:nvPr/>
          </p:nvSpPr>
          <p:spPr>
            <a:xfrm>
              <a:off x="2881313" y="3619500"/>
              <a:ext cx="1489075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Arquitectura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6" name="Google Shape;576;p57"/>
            <p:cNvSpPr/>
            <p:nvPr/>
          </p:nvSpPr>
          <p:spPr>
            <a:xfrm>
              <a:off x="3435350" y="3079750"/>
              <a:ext cx="381000" cy="381000"/>
            </a:xfrm>
            <a:prstGeom prst="triangle">
              <a:avLst>
                <a:gd fmla="val 50000" name="adj"/>
              </a:avLst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7"/>
            <p:cNvSpPr txBox="1"/>
            <p:nvPr/>
          </p:nvSpPr>
          <p:spPr>
            <a:xfrm>
              <a:off x="5397500" y="3606800"/>
              <a:ext cx="1377950" cy="1190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Capacidad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Operacional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Inicial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" name="Google Shape;578;p57"/>
            <p:cNvSpPr/>
            <p:nvPr/>
          </p:nvSpPr>
          <p:spPr>
            <a:xfrm>
              <a:off x="5895975" y="3067050"/>
              <a:ext cx="381000" cy="381000"/>
            </a:xfrm>
            <a:prstGeom prst="triangle">
              <a:avLst>
                <a:gd fmla="val 50000" name="adj"/>
              </a:avLst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7"/>
            <p:cNvSpPr txBox="1"/>
            <p:nvPr/>
          </p:nvSpPr>
          <p:spPr>
            <a:xfrm>
              <a:off x="7280275" y="3619500"/>
              <a:ext cx="1446213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Release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del Producto</a:t>
              </a:r>
              <a:endParaRPr/>
            </a:p>
          </p:txBody>
        </p:sp>
        <p:sp>
          <p:nvSpPr>
            <p:cNvPr id="580" name="Google Shape;580;p57"/>
            <p:cNvSpPr/>
            <p:nvPr/>
          </p:nvSpPr>
          <p:spPr>
            <a:xfrm>
              <a:off x="7810500" y="3079750"/>
              <a:ext cx="381000" cy="381000"/>
            </a:xfrm>
            <a:prstGeom prst="triangle">
              <a:avLst>
                <a:gd fmla="val 50000" name="adj"/>
              </a:avLst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7"/>
            <p:cNvSpPr txBox="1"/>
            <p:nvPr/>
          </p:nvSpPr>
          <p:spPr>
            <a:xfrm>
              <a:off x="685800" y="2498725"/>
              <a:ext cx="7315200" cy="568325"/>
            </a:xfrm>
            <a:prstGeom prst="rect">
              <a:avLst/>
            </a:prstGeom>
            <a:gradFill>
              <a:gsLst>
                <a:gs pos="0">
                  <a:srgbClr val="33CCCC"/>
                </a:gs>
                <a:gs pos="100000">
                  <a:srgbClr val="0000C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7"/>
            <p:cNvSpPr txBox="1"/>
            <p:nvPr/>
          </p:nvSpPr>
          <p:spPr>
            <a:xfrm>
              <a:off x="685800" y="2498725"/>
              <a:ext cx="7315200" cy="5683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3" name="Google Shape;583;p57"/>
            <p:cNvCxnSpPr/>
            <p:nvPr/>
          </p:nvCxnSpPr>
          <p:spPr>
            <a:xfrm rot="10800000">
              <a:off x="1984375" y="2498725"/>
              <a:ext cx="0" cy="571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4" name="Google Shape;584;p57"/>
            <p:cNvCxnSpPr/>
            <p:nvPr/>
          </p:nvCxnSpPr>
          <p:spPr>
            <a:xfrm rot="10800000">
              <a:off x="3625850" y="2498725"/>
              <a:ext cx="0" cy="58102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5" name="Google Shape;585;p57"/>
            <p:cNvCxnSpPr/>
            <p:nvPr/>
          </p:nvCxnSpPr>
          <p:spPr>
            <a:xfrm rot="10800000">
              <a:off x="6086475" y="2498725"/>
              <a:ext cx="0" cy="58102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6" name="Google Shape;586;p57"/>
            <p:cNvSpPr txBox="1"/>
            <p:nvPr/>
          </p:nvSpPr>
          <p:spPr>
            <a:xfrm>
              <a:off x="611188" y="2574925"/>
              <a:ext cx="14398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Concepci</a:t>
              </a: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ón</a:t>
              </a:r>
              <a:endParaRPr/>
            </a:p>
          </p:txBody>
        </p:sp>
        <p:sp>
          <p:nvSpPr>
            <p:cNvPr id="587" name="Google Shape;587;p57"/>
            <p:cNvSpPr txBox="1"/>
            <p:nvPr/>
          </p:nvSpPr>
          <p:spPr>
            <a:xfrm>
              <a:off x="2133600" y="2574925"/>
              <a:ext cx="1487488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Elaboración</a:t>
              </a:r>
              <a:endParaRPr/>
            </a:p>
          </p:txBody>
        </p:sp>
        <p:sp>
          <p:nvSpPr>
            <p:cNvPr id="588" name="Google Shape;588;p57"/>
            <p:cNvSpPr txBox="1"/>
            <p:nvPr/>
          </p:nvSpPr>
          <p:spPr>
            <a:xfrm>
              <a:off x="3924300" y="2574925"/>
              <a:ext cx="19431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Construcción</a:t>
              </a:r>
              <a:endParaRPr/>
            </a:p>
          </p:txBody>
        </p:sp>
        <p:sp>
          <p:nvSpPr>
            <p:cNvPr id="589" name="Google Shape;589;p57"/>
            <p:cNvSpPr txBox="1"/>
            <p:nvPr/>
          </p:nvSpPr>
          <p:spPr>
            <a:xfrm>
              <a:off x="6440488" y="2589213"/>
              <a:ext cx="1309687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Transicion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8"/>
          <p:cNvSpPr txBox="1"/>
          <p:nvPr>
            <p:ph idx="1" type="body"/>
          </p:nvPr>
        </p:nvSpPr>
        <p:spPr>
          <a:xfrm>
            <a:off x="495300" y="15176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Las actividades se encadenan en una mini-cascada con un alcance limitado por los objetivos de la iteración</a:t>
            </a:r>
            <a:endParaRPr/>
          </a:p>
        </p:txBody>
      </p:sp>
      <p:grpSp>
        <p:nvGrpSpPr>
          <p:cNvPr id="595" name="Google Shape;595;p58"/>
          <p:cNvGrpSpPr/>
          <p:nvPr/>
        </p:nvGrpSpPr>
        <p:grpSpPr>
          <a:xfrm>
            <a:off x="1928812" y="3198812"/>
            <a:ext cx="5243512" cy="3165475"/>
            <a:chOff x="1075" y="2046"/>
            <a:chExt cx="3679" cy="2261"/>
          </a:xfrm>
        </p:grpSpPr>
        <p:sp>
          <p:nvSpPr>
            <p:cNvPr id="596" name="Google Shape;596;p58"/>
            <p:cNvSpPr txBox="1"/>
            <p:nvPr/>
          </p:nvSpPr>
          <p:spPr>
            <a:xfrm>
              <a:off x="1075" y="2046"/>
              <a:ext cx="873" cy="64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Análisis</a:t>
              </a:r>
              <a:endParaRPr/>
            </a:p>
          </p:txBody>
        </p:sp>
        <p:sp>
          <p:nvSpPr>
            <p:cNvPr id="597" name="Google Shape;597;p58"/>
            <p:cNvSpPr txBox="1"/>
            <p:nvPr/>
          </p:nvSpPr>
          <p:spPr>
            <a:xfrm>
              <a:off x="1891" y="2531"/>
              <a:ext cx="873" cy="64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Diseño</a:t>
              </a:r>
              <a:endParaRPr/>
            </a:p>
          </p:txBody>
        </p:sp>
        <p:sp>
          <p:nvSpPr>
            <p:cNvPr id="598" name="Google Shape;598;p58"/>
            <p:cNvSpPr txBox="1"/>
            <p:nvPr/>
          </p:nvSpPr>
          <p:spPr>
            <a:xfrm>
              <a:off x="2689" y="3078"/>
              <a:ext cx="873" cy="64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Codific.</a:t>
              </a:r>
              <a:endParaRPr/>
            </a:p>
          </p:txBody>
        </p:sp>
        <p:sp>
          <p:nvSpPr>
            <p:cNvPr id="599" name="Google Shape;599;p58"/>
            <p:cNvSpPr txBox="1"/>
            <p:nvPr/>
          </p:nvSpPr>
          <p:spPr>
            <a:xfrm>
              <a:off x="3472" y="3529"/>
              <a:ext cx="1282" cy="64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Pruebas 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Integración</a:t>
              </a:r>
              <a:endParaRPr/>
            </a:p>
          </p:txBody>
        </p:sp>
        <p:cxnSp>
          <p:nvCxnSpPr>
            <p:cNvPr id="600" name="Google Shape;600;p58"/>
            <p:cNvCxnSpPr/>
            <p:nvPr/>
          </p:nvCxnSpPr>
          <p:spPr>
            <a:xfrm>
              <a:off x="1977" y="2240"/>
              <a:ext cx="469" cy="25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01" name="Google Shape;601;p58"/>
            <p:cNvCxnSpPr/>
            <p:nvPr/>
          </p:nvCxnSpPr>
          <p:spPr>
            <a:xfrm>
              <a:off x="2812" y="2755"/>
              <a:ext cx="468" cy="29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02" name="Google Shape;602;p58"/>
            <p:cNvCxnSpPr/>
            <p:nvPr/>
          </p:nvCxnSpPr>
          <p:spPr>
            <a:xfrm>
              <a:off x="3577" y="3201"/>
              <a:ext cx="538" cy="33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03" name="Google Shape;603;p58"/>
            <p:cNvSpPr/>
            <p:nvPr/>
          </p:nvSpPr>
          <p:spPr>
            <a:xfrm>
              <a:off x="1520" y="2789"/>
              <a:ext cx="1840" cy="1518"/>
            </a:xfrm>
            <a:custGeom>
              <a:rect b="b" l="l" r="r" t="t"/>
              <a:pathLst>
                <a:path extrusionOk="0" h="1518" w="1840">
                  <a:moveTo>
                    <a:pt x="1840" y="1292"/>
                  </a:moveTo>
                  <a:cubicBezTo>
                    <a:pt x="1268" y="1405"/>
                    <a:pt x="696" y="1518"/>
                    <a:pt x="389" y="1303"/>
                  </a:cubicBezTo>
                  <a:cubicBezTo>
                    <a:pt x="82" y="1088"/>
                    <a:pt x="41" y="544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4" name="Google Shape;604;p58"/>
          <p:cNvSpPr txBox="1"/>
          <p:nvPr/>
        </p:nvSpPr>
        <p:spPr>
          <a:xfrm>
            <a:off x="1350962" y="5367337"/>
            <a:ext cx="1703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veces</a:t>
            </a:r>
            <a:endParaRPr/>
          </a:p>
        </p:txBody>
      </p:sp>
      <p:sp>
        <p:nvSpPr>
          <p:cNvPr id="605" name="Google Shape;605;p58"/>
          <p:cNvSpPr txBox="1"/>
          <p:nvPr>
            <p:ph idx="4294967295" type="title"/>
          </p:nvPr>
        </p:nvSpPr>
        <p:spPr>
          <a:xfrm>
            <a:off x="519435" y="266700"/>
            <a:ext cx="8301037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Desarrollo iterativo e incremental 7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6" name="Google Shape;606;p58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07" name="Google Shape;607;p58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9"/>
          <p:cNvSpPr txBox="1"/>
          <p:nvPr>
            <p:ph idx="1" type="body"/>
          </p:nvPr>
        </p:nvSpPr>
        <p:spPr>
          <a:xfrm>
            <a:off x="444500" y="1701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1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Cada iteración comprende: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Planificar la iteración (estudio de riesgos)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Análisis de los Casos de Uso y escenarios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Diseño de opciones arquitectónicas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Codificación y pruebas (la integración del nuevo código con el existente de iteraciones anteriores se hace gradualmente durante la construcción)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Evaluación de la entrega ejecutable (evaluación del ejecutable en función de las pruebas y de los criterios definidos)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Preparación de la entrega (documentación e instalación del ejecutable)</a:t>
            </a:r>
            <a:endParaRPr/>
          </a:p>
        </p:txBody>
      </p:sp>
      <p:sp>
        <p:nvSpPr>
          <p:cNvPr id="613" name="Google Shape;613;p59"/>
          <p:cNvSpPr txBox="1"/>
          <p:nvPr>
            <p:ph idx="4294967295" type="title"/>
          </p:nvPr>
        </p:nvSpPr>
        <p:spPr>
          <a:xfrm>
            <a:off x="220663" y="266700"/>
            <a:ext cx="8512175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Desarrollo iterativo e incremental 8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14" name="Google Shape;614;p59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15" name="Google Shape;615;p59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0"/>
          <p:cNvSpPr txBox="1"/>
          <p:nvPr/>
        </p:nvSpPr>
        <p:spPr>
          <a:xfrm>
            <a:off x="2641600" y="3573462"/>
            <a:ext cx="5486400" cy="26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0"/>
          <p:cNvSpPr txBox="1"/>
          <p:nvPr/>
        </p:nvSpPr>
        <p:spPr>
          <a:xfrm>
            <a:off x="2641600" y="1600200"/>
            <a:ext cx="54864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Desarrollo iterativo e incremental 9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3" name="Google Shape;623;p60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pic>
        <p:nvPicPr>
          <p:cNvPr descr="C:\Archivos de programa\Rational\RationalUnifiedProcess2000\process\workflow\manageme\images\waterfall.gif" id="624" name="Google Shape;62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800" y="1752600"/>
            <a:ext cx="5334000" cy="1236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Archivos de programa\Rational\RationalUnifiedProcess2000\process\workflow\manageme\images\iterative.gif" id="625" name="Google Shape;62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000" y="3673475"/>
            <a:ext cx="5132387" cy="2503487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60"/>
          <p:cNvSpPr txBox="1"/>
          <p:nvPr/>
        </p:nvSpPr>
        <p:spPr>
          <a:xfrm>
            <a:off x="611187" y="1905000"/>
            <a:ext cx="1335087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 Narrow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Enfoque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 Narrow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Cascada</a:t>
            </a:r>
            <a:endParaRPr/>
          </a:p>
        </p:txBody>
      </p:sp>
      <p:sp>
        <p:nvSpPr>
          <p:cNvPr id="627" name="Google Shape;627;p60"/>
          <p:cNvSpPr txBox="1"/>
          <p:nvPr/>
        </p:nvSpPr>
        <p:spPr>
          <a:xfrm>
            <a:off x="611187" y="4233862"/>
            <a:ext cx="1706562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 Narrow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Enfoque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 Narrow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Iterativo 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 Narrow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Incremental</a:t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162050"/>
            <a:ext cx="7416800" cy="4887912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1"/>
          <p:cNvSpPr txBox="1"/>
          <p:nvPr/>
        </p:nvSpPr>
        <p:spPr>
          <a:xfrm>
            <a:off x="1214437" y="500062"/>
            <a:ext cx="78501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Matriz de esfuerzos según fases 1</a:t>
            </a:r>
            <a:endParaRPr/>
          </a:p>
        </p:txBody>
      </p:sp>
      <p:sp>
        <p:nvSpPr>
          <p:cNvPr id="635" name="Google Shape;635;p61"/>
          <p:cNvSpPr txBox="1"/>
          <p:nvPr/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36" name="Google Shape;636;p61"/>
          <p:cNvSpPr txBox="1"/>
          <p:nvPr/>
        </p:nvSpPr>
        <p:spPr>
          <a:xfrm>
            <a:off x="4379912" y="6448425"/>
            <a:ext cx="3071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1689100"/>
            <a:ext cx="8867775" cy="413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2"/>
          <p:cNvSpPr txBox="1"/>
          <p:nvPr/>
        </p:nvSpPr>
        <p:spPr>
          <a:xfrm>
            <a:off x="1071562" y="428625"/>
            <a:ext cx="7850187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Matriz de esfuerzos según fases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3" name="Google Shape;643;p62"/>
          <p:cNvSpPr txBox="1"/>
          <p:nvPr/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44" name="Google Shape;644;p62"/>
          <p:cNvSpPr txBox="1"/>
          <p:nvPr/>
        </p:nvSpPr>
        <p:spPr>
          <a:xfrm>
            <a:off x="4379912" y="6448425"/>
            <a:ext cx="3071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3"/>
          <p:cNvSpPr txBox="1"/>
          <p:nvPr/>
        </p:nvSpPr>
        <p:spPr>
          <a:xfrm>
            <a:off x="471487" y="549275"/>
            <a:ext cx="83121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dirigido por Casos de Uso 1</a:t>
            </a:r>
            <a:endParaRPr/>
          </a:p>
        </p:txBody>
      </p:sp>
      <p:sp>
        <p:nvSpPr>
          <p:cNvPr id="650" name="Google Shape;650;p63"/>
          <p:cNvSpPr txBox="1"/>
          <p:nvPr/>
        </p:nvSpPr>
        <p:spPr>
          <a:xfrm>
            <a:off x="798512" y="1484312"/>
            <a:ext cx="83820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RUP contribuye a:</a:t>
            </a:r>
            <a:endParaRPr/>
          </a:p>
          <a:p>
            <a:pPr indent="-228599" lvl="1" marL="11699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Obtener los requerimientos</a:t>
            </a:r>
            <a:endParaRPr/>
          </a:p>
          <a:p>
            <a:pPr indent="-228599" lvl="1" marL="11699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Organizarlos</a:t>
            </a:r>
            <a:endParaRPr/>
          </a:p>
          <a:p>
            <a:pPr indent="-228599" lvl="1" marL="11699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Documentar requerimientos de funcionalidad y restricciones</a:t>
            </a:r>
            <a:endParaRPr/>
          </a:p>
          <a:p>
            <a:pPr indent="-228599" lvl="1" marL="11699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Rastrear y documentar decisiones</a:t>
            </a:r>
            <a:endParaRPr/>
          </a:p>
          <a:p>
            <a:pPr indent="-228599" lvl="1" marL="11699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Captar y comunicar requerimientos del negocio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casos de uso y los escenarios indicados por el proceso han probado ser una buena forma de captar requerimientos y guiar el diseño, la implementación y las pruebas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/>
          </a:p>
        </p:txBody>
      </p:sp>
      <p:sp>
        <p:nvSpPr>
          <p:cNvPr id="651" name="Google Shape;651;p63"/>
          <p:cNvSpPr txBox="1"/>
          <p:nvPr/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52" name="Google Shape;652;p63"/>
          <p:cNvSpPr txBox="1"/>
          <p:nvPr/>
        </p:nvSpPr>
        <p:spPr>
          <a:xfrm>
            <a:off x="4379912" y="6448425"/>
            <a:ext cx="3071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4"/>
          <p:cNvSpPr txBox="1"/>
          <p:nvPr/>
        </p:nvSpPr>
        <p:spPr>
          <a:xfrm>
            <a:off x="1141412" y="2209800"/>
            <a:ext cx="4802187" cy="457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4"/>
          <p:cNvSpPr txBox="1"/>
          <p:nvPr/>
        </p:nvSpPr>
        <p:spPr>
          <a:xfrm>
            <a:off x="1066800" y="2209800"/>
            <a:ext cx="165417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3375" lIns="86750" spcFirstLastPara="1" rIns="86750" wrap="square" tIns="43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endParaRPr/>
          </a:p>
        </p:txBody>
      </p:sp>
      <p:sp>
        <p:nvSpPr>
          <p:cNvPr id="659" name="Google Shape;659;p64"/>
          <p:cNvSpPr txBox="1"/>
          <p:nvPr/>
        </p:nvSpPr>
        <p:spPr>
          <a:xfrm>
            <a:off x="5940425" y="2133600"/>
            <a:ext cx="3124200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Capturar, definir 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validar los casos de uso</a:t>
            </a:r>
            <a:endParaRPr/>
          </a:p>
        </p:txBody>
      </p:sp>
      <p:sp>
        <p:nvSpPr>
          <p:cNvPr id="660" name="Google Shape;660;p64"/>
          <p:cNvSpPr txBox="1"/>
          <p:nvPr/>
        </p:nvSpPr>
        <p:spPr>
          <a:xfrm>
            <a:off x="6011862" y="2898775"/>
            <a:ext cx="2919412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Realizar los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/>
          </a:p>
        </p:txBody>
      </p:sp>
      <p:sp>
        <p:nvSpPr>
          <p:cNvPr id="661" name="Google Shape;661;p64"/>
          <p:cNvSpPr txBox="1"/>
          <p:nvPr/>
        </p:nvSpPr>
        <p:spPr>
          <a:xfrm>
            <a:off x="6035675" y="3860800"/>
            <a:ext cx="2424112" cy="93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Verificar que se satisfacen los casos de uso</a:t>
            </a:r>
            <a:endParaRPr/>
          </a:p>
        </p:txBody>
      </p:sp>
      <p:sp>
        <p:nvSpPr>
          <p:cNvPr id="662" name="Google Shape;662;p64"/>
          <p:cNvSpPr txBox="1"/>
          <p:nvPr/>
        </p:nvSpPr>
        <p:spPr>
          <a:xfrm>
            <a:off x="-492125" y="550862"/>
            <a:ext cx="96361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dirigido por los Casos de Uso 2</a:t>
            </a:r>
            <a:endParaRPr/>
          </a:p>
        </p:txBody>
      </p:sp>
      <p:sp>
        <p:nvSpPr>
          <p:cNvPr id="663" name="Google Shape;663;p64"/>
          <p:cNvSpPr txBox="1"/>
          <p:nvPr/>
        </p:nvSpPr>
        <p:spPr>
          <a:xfrm>
            <a:off x="1143000" y="2895600"/>
            <a:ext cx="4800600" cy="457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4"/>
          <p:cNvSpPr txBox="1"/>
          <p:nvPr/>
        </p:nvSpPr>
        <p:spPr>
          <a:xfrm>
            <a:off x="1143000" y="3657600"/>
            <a:ext cx="4800600" cy="457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4"/>
          <p:cNvSpPr txBox="1"/>
          <p:nvPr/>
        </p:nvSpPr>
        <p:spPr>
          <a:xfrm>
            <a:off x="1143000" y="4419600"/>
            <a:ext cx="4800600" cy="457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4"/>
          <p:cNvSpPr txBox="1"/>
          <p:nvPr/>
        </p:nvSpPr>
        <p:spPr>
          <a:xfrm>
            <a:off x="1187450" y="2924175"/>
            <a:ext cx="2376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3375" lIns="86750" spcFirstLastPara="1" rIns="86750" wrap="square" tIns="43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 &amp; Diseño</a:t>
            </a:r>
            <a:endParaRPr/>
          </a:p>
        </p:txBody>
      </p:sp>
      <p:sp>
        <p:nvSpPr>
          <p:cNvPr id="667" name="Google Shape;667;p64"/>
          <p:cNvSpPr txBox="1"/>
          <p:nvPr/>
        </p:nvSpPr>
        <p:spPr>
          <a:xfrm>
            <a:off x="1143000" y="3657600"/>
            <a:ext cx="2209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3375" lIns="86750" spcFirstLastPara="1" rIns="86750" wrap="square" tIns="43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endParaRPr/>
          </a:p>
        </p:txBody>
      </p:sp>
      <p:sp>
        <p:nvSpPr>
          <p:cNvPr id="668" name="Google Shape;668;p64"/>
          <p:cNvSpPr txBox="1"/>
          <p:nvPr/>
        </p:nvSpPr>
        <p:spPr>
          <a:xfrm>
            <a:off x="1066800" y="4419600"/>
            <a:ext cx="15176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3375" lIns="86750" spcFirstLastPara="1" rIns="86750" wrap="square" tIns="43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endParaRPr/>
          </a:p>
        </p:txBody>
      </p:sp>
      <p:sp>
        <p:nvSpPr>
          <p:cNvPr id="669" name="Google Shape;669;p64"/>
          <p:cNvSpPr/>
          <p:nvPr/>
        </p:nvSpPr>
        <p:spPr>
          <a:xfrm>
            <a:off x="3581400" y="2133600"/>
            <a:ext cx="2286000" cy="2743200"/>
          </a:xfrm>
          <a:custGeom>
            <a:rect b="b" l="l" r="r" t="t"/>
            <a:pathLst>
              <a:path extrusionOk="0" h="120000" w="120000">
                <a:moveTo>
                  <a:pt x="0" y="31126"/>
                </a:moveTo>
                <a:lnTo>
                  <a:pt x="45000" y="31126"/>
                </a:lnTo>
                <a:lnTo>
                  <a:pt x="45000" y="25000"/>
                </a:lnTo>
                <a:lnTo>
                  <a:pt x="30000" y="25000"/>
                </a:lnTo>
                <a:lnTo>
                  <a:pt x="60000" y="0"/>
                </a:lnTo>
                <a:lnTo>
                  <a:pt x="90000" y="25000"/>
                </a:lnTo>
                <a:lnTo>
                  <a:pt x="75000" y="25000"/>
                </a:lnTo>
                <a:lnTo>
                  <a:pt x="75000" y="31126"/>
                </a:lnTo>
                <a:lnTo>
                  <a:pt x="120000" y="31126"/>
                </a:lnTo>
                <a:lnTo>
                  <a:pt x="120000" y="88874"/>
                </a:lnTo>
                <a:lnTo>
                  <a:pt x="75000" y="88874"/>
                </a:lnTo>
                <a:lnTo>
                  <a:pt x="75000" y="95000"/>
                </a:lnTo>
                <a:lnTo>
                  <a:pt x="90000" y="95000"/>
                </a:lnTo>
                <a:lnTo>
                  <a:pt x="60000" y="120000"/>
                </a:lnTo>
                <a:lnTo>
                  <a:pt x="30000" y="95000"/>
                </a:lnTo>
                <a:lnTo>
                  <a:pt x="45000" y="95000"/>
                </a:lnTo>
                <a:lnTo>
                  <a:pt x="45000" y="88874"/>
                </a:lnTo>
                <a:lnTo>
                  <a:pt x="0" y="88874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Casos de Uso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 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4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71" name="Google Shape;671;p64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5"/>
          <p:cNvSpPr txBox="1"/>
          <p:nvPr/>
        </p:nvSpPr>
        <p:spPr>
          <a:xfrm>
            <a:off x="2627312" y="476250"/>
            <a:ext cx="6007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Arquitecturas basadas en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 1</a:t>
            </a:r>
            <a:endParaRPr/>
          </a:p>
        </p:txBody>
      </p:sp>
      <p:sp>
        <p:nvSpPr>
          <p:cNvPr id="677" name="Google Shape;677;p65"/>
          <p:cNvSpPr txBox="1"/>
          <p:nvPr/>
        </p:nvSpPr>
        <p:spPr>
          <a:xfrm>
            <a:off x="762000" y="1700212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proceso se basa en diseñar tempranamente una arquitectura base ejecutable.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arquitectura debe ser: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Flexible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Fácil de modificar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Intuitivamente comprensible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Promueve la reutilización de componentes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RUP apoya el desarrollo basado en componentes, tanto nuevos como preexistentes.</a:t>
            </a:r>
            <a:endParaRPr/>
          </a:p>
        </p:txBody>
      </p:sp>
      <p:sp>
        <p:nvSpPr>
          <p:cNvPr id="678" name="Google Shape;678;p65"/>
          <p:cNvSpPr txBox="1"/>
          <p:nvPr/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79" name="Google Shape;679;p65"/>
          <p:cNvSpPr txBox="1"/>
          <p:nvPr/>
        </p:nvSpPr>
        <p:spPr>
          <a:xfrm>
            <a:off x="4379912" y="6448425"/>
            <a:ext cx="3071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>
            <p:ph idx="4294967295" type="title"/>
          </p:nvPr>
        </p:nvSpPr>
        <p:spPr>
          <a:xfrm>
            <a:off x="483548" y="214290"/>
            <a:ext cx="8229600" cy="101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¿Qué es una metodología?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grpSp>
        <p:nvGrpSpPr>
          <p:cNvPr id="405" name="Google Shape;405;p48"/>
          <p:cNvGrpSpPr/>
          <p:nvPr/>
        </p:nvGrpSpPr>
        <p:grpSpPr>
          <a:xfrm>
            <a:off x="1274762" y="1190625"/>
            <a:ext cx="6878637" cy="4238625"/>
            <a:chOff x="1381100" y="1190138"/>
            <a:chExt cx="7451185" cy="4239170"/>
          </a:xfrm>
        </p:grpSpPr>
        <p:grpSp>
          <p:nvGrpSpPr>
            <p:cNvPr id="406" name="Google Shape;406;p48"/>
            <p:cNvGrpSpPr/>
            <p:nvPr/>
          </p:nvGrpSpPr>
          <p:grpSpPr>
            <a:xfrm>
              <a:off x="2239197" y="1571187"/>
              <a:ext cx="4928479" cy="3488187"/>
              <a:chOff x="2596424" y="1713974"/>
              <a:chExt cx="5142761" cy="4214681"/>
            </a:xfrm>
          </p:grpSpPr>
          <p:sp>
            <p:nvSpPr>
              <p:cNvPr id="407" name="Google Shape;407;p48"/>
              <p:cNvSpPr/>
              <p:nvPr/>
            </p:nvSpPr>
            <p:spPr>
              <a:xfrm>
                <a:off x="2809959" y="1855934"/>
                <a:ext cx="4643916" cy="3857862"/>
              </a:xfrm>
              <a:prstGeom prst="triangle">
                <a:avLst>
                  <a:gd fmla="val 50000" name="adj"/>
                </a:avLst>
              </a:prstGeom>
              <a:noFill/>
              <a:ln cap="flat" cmpd="thickThin" w="55000">
                <a:solidFill>
                  <a:srgbClr val="1E76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8"/>
              <p:cNvSpPr/>
              <p:nvPr/>
            </p:nvSpPr>
            <p:spPr>
              <a:xfrm>
                <a:off x="4810718" y="1713974"/>
                <a:ext cx="570620" cy="500698"/>
              </a:xfrm>
              <a:prstGeom prst="ellipse">
                <a:avLst/>
              </a:prstGeom>
              <a:solidFill>
                <a:schemeClr val="accent1"/>
              </a:solidFill>
              <a:ln cap="flat" cmpd="thickThin" w="55000">
                <a:solidFill>
                  <a:srgbClr val="1E76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8"/>
              <p:cNvSpPr/>
              <p:nvPr/>
            </p:nvSpPr>
            <p:spPr>
              <a:xfrm>
                <a:off x="7166771" y="5427957"/>
                <a:ext cx="572414" cy="500698"/>
              </a:xfrm>
              <a:prstGeom prst="ellipse">
                <a:avLst/>
              </a:prstGeom>
              <a:solidFill>
                <a:schemeClr val="accent1"/>
              </a:solidFill>
              <a:ln cap="flat" cmpd="thickThin" w="55000">
                <a:solidFill>
                  <a:srgbClr val="1E76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8"/>
              <p:cNvSpPr/>
              <p:nvPr/>
            </p:nvSpPr>
            <p:spPr>
              <a:xfrm>
                <a:off x="2596424" y="5427957"/>
                <a:ext cx="570620" cy="500698"/>
              </a:xfrm>
              <a:prstGeom prst="ellipse">
                <a:avLst/>
              </a:prstGeom>
              <a:solidFill>
                <a:schemeClr val="accent1"/>
              </a:solidFill>
              <a:ln cap="flat" cmpd="thickThin" w="55000">
                <a:solidFill>
                  <a:srgbClr val="1E76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p48"/>
            <p:cNvSpPr txBox="1"/>
            <p:nvPr/>
          </p:nvSpPr>
          <p:spPr>
            <a:xfrm>
              <a:off x="3524240" y="1190138"/>
              <a:ext cx="2742189" cy="369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Lenguaje de Modelado</a:t>
              </a:r>
              <a:endParaRPr/>
            </a:p>
          </p:txBody>
        </p:sp>
        <p:sp>
          <p:nvSpPr>
            <p:cNvPr id="412" name="Google Shape;412;p48"/>
            <p:cNvSpPr txBox="1"/>
            <p:nvPr/>
          </p:nvSpPr>
          <p:spPr>
            <a:xfrm>
              <a:off x="1381100" y="5059932"/>
              <a:ext cx="3395091" cy="369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Herramientas automatizadas</a:t>
              </a:r>
              <a:endParaRPr/>
            </a:p>
          </p:txBody>
        </p:sp>
        <p:sp>
          <p:nvSpPr>
            <p:cNvPr id="413" name="Google Shape;413;p48"/>
            <p:cNvSpPr txBox="1"/>
            <p:nvPr/>
          </p:nvSpPr>
          <p:spPr>
            <a:xfrm>
              <a:off x="5381628" y="5059932"/>
              <a:ext cx="3450657" cy="369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Proceso de desarrollo de SW</a:t>
              </a:r>
              <a:endParaRPr/>
            </a:p>
          </p:txBody>
        </p:sp>
      </p:grpSp>
      <p:sp>
        <p:nvSpPr>
          <p:cNvPr id="414" name="Google Shape;414;p48"/>
          <p:cNvSpPr/>
          <p:nvPr/>
        </p:nvSpPr>
        <p:spPr>
          <a:xfrm>
            <a:off x="3000375" y="2286000"/>
            <a:ext cx="2714625" cy="2773362"/>
          </a:xfrm>
          <a:prstGeom prst="ellipse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rgbClr val="105766"/>
                </a:solidFill>
                <a:latin typeface="Lucida Sans"/>
                <a:ea typeface="Lucida Sans"/>
                <a:cs typeface="Lucida Sans"/>
                <a:sym typeface="Lucida Sans"/>
              </a:rPr>
              <a:t>METODOLOGIA</a:t>
            </a:r>
            <a:endParaRPr/>
          </a:p>
        </p:txBody>
      </p:sp>
      <p:sp>
        <p:nvSpPr>
          <p:cNvPr id="415" name="Google Shape;415;p48"/>
          <p:cNvSpPr txBox="1"/>
          <p:nvPr/>
        </p:nvSpPr>
        <p:spPr>
          <a:xfrm>
            <a:off x="549275" y="5500687"/>
            <a:ext cx="79136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1D314E"/>
                </a:solidFill>
                <a:latin typeface="Arial"/>
                <a:ea typeface="Arial"/>
                <a:cs typeface="Arial"/>
                <a:sym typeface="Arial"/>
              </a:rPr>
              <a:t>Conjunto de lenguaje de modelado, proceso de desarrollo y herramientas específicas a ser utilizadas en un proyecto</a:t>
            </a:r>
            <a:endParaRPr/>
          </a:p>
        </p:txBody>
      </p:sp>
      <p:cxnSp>
        <p:nvCxnSpPr>
          <p:cNvPr id="416" name="Google Shape;416;p48"/>
          <p:cNvCxnSpPr/>
          <p:nvPr/>
        </p:nvCxnSpPr>
        <p:spPr>
          <a:xfrm rot="5400000">
            <a:off x="3623468" y="4822031"/>
            <a:ext cx="1500187" cy="0"/>
          </a:xfrm>
          <a:prstGeom prst="straightConnector1">
            <a:avLst/>
          </a:prstGeom>
          <a:noFill/>
          <a:ln cap="flat" cmpd="sng" w="25400">
            <a:solidFill>
              <a:srgbClr val="1D314E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417" name="Google Shape;417;p48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Arquitecturas basadas en </a:t>
            </a:r>
            <a:b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 2</a:t>
            </a:r>
            <a:endParaRPr b="1" i="0" sz="36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85" name="Google Shape;685;p66"/>
          <p:cNvSpPr txBox="1"/>
          <p:nvPr>
            <p:ph idx="1" type="body"/>
          </p:nvPr>
        </p:nvSpPr>
        <p:spPr>
          <a:xfrm>
            <a:off x="914400" y="1524000"/>
            <a:ext cx="77724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512" lvl="0" marL="2905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Arquitectura de un sistema es la organización o estructura de sus partes más relevantes</a:t>
            </a:r>
            <a:endParaRPr/>
          </a:p>
          <a:p>
            <a:pPr indent="-214311" lvl="0" marL="290512" rtl="0" algn="l">
              <a:lnSpc>
                <a:spcPct val="1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90512" lvl="0" marL="290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 arquitectura ejecutable es una implementación parcial del sistema, pero a partir de la cuál dicha arquitectura se mantiene estable</a:t>
            </a:r>
            <a:endParaRPr/>
          </a:p>
          <a:p>
            <a:pPr indent="-214311" lvl="0" marL="290512" rtl="0" algn="l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686" name="Google Shape;686;p66"/>
          <p:cNvGrpSpPr/>
          <p:nvPr/>
        </p:nvGrpSpPr>
        <p:grpSpPr>
          <a:xfrm>
            <a:off x="1670050" y="5130800"/>
            <a:ext cx="6483350" cy="550862"/>
            <a:chOff x="1369" y="3260"/>
            <a:chExt cx="4084" cy="347"/>
          </a:xfrm>
        </p:grpSpPr>
        <p:sp>
          <p:nvSpPr>
            <p:cNvPr id="687" name="Google Shape;687;p66"/>
            <p:cNvSpPr/>
            <p:nvPr/>
          </p:nvSpPr>
          <p:spPr>
            <a:xfrm>
              <a:off x="1369" y="3260"/>
              <a:ext cx="1109" cy="347"/>
            </a:xfrm>
            <a:prstGeom prst="triangle">
              <a:avLst>
                <a:gd fmla="val 21600" name="adj"/>
              </a:avLst>
            </a:prstGeom>
            <a:solidFill>
              <a:srgbClr val="00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6"/>
            <p:cNvSpPr txBox="1"/>
            <p:nvPr/>
          </p:nvSpPr>
          <p:spPr>
            <a:xfrm>
              <a:off x="2469" y="3262"/>
              <a:ext cx="2984" cy="342"/>
            </a:xfrm>
            <a:prstGeom prst="rect">
              <a:avLst/>
            </a:prstGeom>
            <a:gradFill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6"/>
            <p:cNvSpPr txBox="1"/>
            <p:nvPr/>
          </p:nvSpPr>
          <p:spPr>
            <a:xfrm>
              <a:off x="2589" y="3339"/>
              <a:ext cx="1152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Arquitectura</a:t>
              </a:r>
              <a:endParaRPr/>
            </a:p>
          </p:txBody>
        </p:sp>
      </p:grpSp>
      <p:sp>
        <p:nvSpPr>
          <p:cNvPr id="690" name="Google Shape;690;p66"/>
          <p:cNvSpPr txBox="1"/>
          <p:nvPr/>
        </p:nvSpPr>
        <p:spPr>
          <a:xfrm>
            <a:off x="831850" y="4292600"/>
            <a:ext cx="7315200" cy="568325"/>
          </a:xfrm>
          <a:prstGeom prst="rect">
            <a:avLst/>
          </a:prstGeom>
          <a:gradFill>
            <a:gsLst>
              <a:gs pos="0">
                <a:srgbClr val="33CCCC"/>
              </a:gs>
              <a:gs pos="100000">
                <a:srgbClr val="0000C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6"/>
          <p:cNvSpPr txBox="1"/>
          <p:nvPr/>
        </p:nvSpPr>
        <p:spPr>
          <a:xfrm>
            <a:off x="831850" y="4292600"/>
            <a:ext cx="7315200" cy="568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66"/>
          <p:cNvCxnSpPr/>
          <p:nvPr/>
        </p:nvCxnSpPr>
        <p:spPr>
          <a:xfrm rot="10800000">
            <a:off x="2130425" y="4292600"/>
            <a:ext cx="0" cy="571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3" name="Google Shape;693;p66"/>
          <p:cNvCxnSpPr/>
          <p:nvPr/>
        </p:nvCxnSpPr>
        <p:spPr>
          <a:xfrm rot="10800000">
            <a:off x="3771900" y="4292600"/>
            <a:ext cx="0" cy="5810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4" name="Google Shape;694;p66"/>
          <p:cNvCxnSpPr/>
          <p:nvPr/>
        </p:nvCxnSpPr>
        <p:spPr>
          <a:xfrm rot="10800000">
            <a:off x="6232525" y="4292600"/>
            <a:ext cx="0" cy="5810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5" name="Google Shape;695;p66"/>
          <p:cNvSpPr txBox="1"/>
          <p:nvPr/>
        </p:nvSpPr>
        <p:spPr>
          <a:xfrm>
            <a:off x="779462" y="4368800"/>
            <a:ext cx="13446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Concepción</a:t>
            </a:r>
            <a:endParaRPr/>
          </a:p>
        </p:txBody>
      </p:sp>
      <p:sp>
        <p:nvSpPr>
          <p:cNvPr id="696" name="Google Shape;696;p66"/>
          <p:cNvSpPr txBox="1"/>
          <p:nvPr/>
        </p:nvSpPr>
        <p:spPr>
          <a:xfrm>
            <a:off x="2279650" y="4368800"/>
            <a:ext cx="1357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Elaboración</a:t>
            </a:r>
            <a:endParaRPr/>
          </a:p>
        </p:txBody>
      </p:sp>
      <p:sp>
        <p:nvSpPr>
          <p:cNvPr id="697" name="Google Shape;697;p66"/>
          <p:cNvSpPr txBox="1"/>
          <p:nvPr/>
        </p:nvSpPr>
        <p:spPr>
          <a:xfrm>
            <a:off x="4184650" y="4368800"/>
            <a:ext cx="1485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Construcción</a:t>
            </a:r>
            <a:endParaRPr/>
          </a:p>
        </p:txBody>
      </p:sp>
      <p:sp>
        <p:nvSpPr>
          <p:cNvPr id="698" name="Google Shape;698;p66"/>
          <p:cNvSpPr txBox="1"/>
          <p:nvPr/>
        </p:nvSpPr>
        <p:spPr>
          <a:xfrm>
            <a:off x="6586537" y="4383087"/>
            <a:ext cx="11953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Transición</a:t>
            </a:r>
            <a:endParaRPr/>
          </a:p>
        </p:txBody>
      </p:sp>
      <p:sp>
        <p:nvSpPr>
          <p:cNvPr id="699" name="Google Shape;699;p66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00" name="Google Shape;700;p66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7"/>
          <p:cNvSpPr txBox="1"/>
          <p:nvPr/>
        </p:nvSpPr>
        <p:spPr>
          <a:xfrm>
            <a:off x="466725" y="550862"/>
            <a:ext cx="81057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Modelado visual del software (UML)</a:t>
            </a:r>
            <a:endParaRPr/>
          </a:p>
        </p:txBody>
      </p:sp>
      <p:sp>
        <p:nvSpPr>
          <p:cNvPr id="706" name="Google Shape;706;p67"/>
          <p:cNvSpPr txBox="1"/>
          <p:nvPr/>
        </p:nvSpPr>
        <p:spPr>
          <a:xfrm>
            <a:off x="925512" y="1412875"/>
            <a:ext cx="7894637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Modelado visual de la estructura y el comportamiento de la arquitectura y los componentes.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Bloques de construcción: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Ocultan detalles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Permiten la comunicación en el equipo de desarrollo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Permiten analizar la consistencia: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entre las componentes</a:t>
            </a:r>
            <a:endParaRPr/>
          </a:p>
          <a:p>
            <a:pPr indent="-228600" lvl="1" marL="1247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entre diseño e implementación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UML es la base del modelado visual de RUP.</a:t>
            </a:r>
            <a:endParaRPr/>
          </a:p>
        </p:txBody>
      </p:sp>
      <p:sp>
        <p:nvSpPr>
          <p:cNvPr id="707" name="Google Shape;707;p67"/>
          <p:cNvSpPr txBox="1"/>
          <p:nvPr/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08" name="Google Shape;708;p67"/>
          <p:cNvSpPr txBox="1"/>
          <p:nvPr/>
        </p:nvSpPr>
        <p:spPr>
          <a:xfrm>
            <a:off x="4379912" y="6448425"/>
            <a:ext cx="3071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8"/>
          <p:cNvSpPr txBox="1"/>
          <p:nvPr/>
        </p:nvSpPr>
        <p:spPr>
          <a:xfrm>
            <a:off x="1114425" y="549275"/>
            <a:ext cx="73802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Verificación de la calidad del SW</a:t>
            </a:r>
            <a:endParaRPr/>
          </a:p>
        </p:txBody>
      </p:sp>
      <p:sp>
        <p:nvSpPr>
          <p:cNvPr id="714" name="Google Shape;714;p68"/>
          <p:cNvSpPr txBox="1"/>
          <p:nvPr/>
        </p:nvSpPr>
        <p:spPr>
          <a:xfrm>
            <a:off x="684212" y="14287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fundamental la calidad en funcionalidad, rendimiento y confiabilidad.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RUP ayuda a planificar, diseñar, implementar, ejecutar y evaluar pruebas que verifiquen estas cualidades.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aseguramiento de la calidad es parte del proceso de desarrollo y no la responsabilidad de un grupo independiente.</a:t>
            </a:r>
            <a:endParaRPr/>
          </a:p>
        </p:txBody>
      </p:sp>
      <p:sp>
        <p:nvSpPr>
          <p:cNvPr id="715" name="Google Shape;715;p68"/>
          <p:cNvSpPr txBox="1"/>
          <p:nvPr/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16" name="Google Shape;716;p68"/>
          <p:cNvSpPr txBox="1"/>
          <p:nvPr/>
        </p:nvSpPr>
        <p:spPr>
          <a:xfrm>
            <a:off x="4379912" y="6448425"/>
            <a:ext cx="3071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9"/>
          <p:cNvSpPr txBox="1"/>
          <p:nvPr/>
        </p:nvSpPr>
        <p:spPr>
          <a:xfrm>
            <a:off x="3995737" y="549275"/>
            <a:ext cx="45577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Control de cambios</a:t>
            </a:r>
            <a:endParaRPr/>
          </a:p>
        </p:txBody>
      </p:sp>
      <p:sp>
        <p:nvSpPr>
          <p:cNvPr id="722" name="Google Shape;722;p69"/>
          <p:cNvSpPr txBox="1"/>
          <p:nvPr/>
        </p:nvSpPr>
        <p:spPr>
          <a:xfrm>
            <a:off x="685800" y="1500187"/>
            <a:ext cx="7772400" cy="550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cambios son inevitables, pero es necesario evaluar si éstos son necesarios y rastrear su impacto.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Ante un cambio se evaluará la relación costo/beneficio de introducirlo en la versión actualmente en desarrollo o en una fase posterior.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RUP indica cómo controlar, rastrear y monitorear los cambios dentro del proceso iterativo de desarrollo.</a:t>
            </a:r>
            <a:endParaRPr/>
          </a:p>
        </p:txBody>
      </p:sp>
      <p:sp>
        <p:nvSpPr>
          <p:cNvPr id="723" name="Google Shape;723;p69"/>
          <p:cNvSpPr txBox="1"/>
          <p:nvPr/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24" name="Google Shape;724;p69"/>
          <p:cNvSpPr txBox="1"/>
          <p:nvPr/>
        </p:nvSpPr>
        <p:spPr>
          <a:xfrm>
            <a:off x="4379912" y="6448425"/>
            <a:ext cx="3071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0"/>
          <p:cNvSpPr txBox="1"/>
          <p:nvPr/>
        </p:nvSpPr>
        <p:spPr>
          <a:xfrm>
            <a:off x="3995737" y="549275"/>
            <a:ext cx="45577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Control de cambios</a:t>
            </a:r>
            <a:endParaRPr/>
          </a:p>
        </p:txBody>
      </p:sp>
      <p:sp>
        <p:nvSpPr>
          <p:cNvPr id="730" name="Google Shape;730;p70"/>
          <p:cNvSpPr txBox="1"/>
          <p:nvPr/>
        </p:nvSpPr>
        <p:spPr>
          <a:xfrm>
            <a:off x="179387" y="1700212"/>
            <a:ext cx="1870075" cy="56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cida Sans"/>
              <a:buNone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Cambio</a:t>
            </a:r>
            <a:endParaRPr/>
          </a:p>
        </p:txBody>
      </p:sp>
      <p:sp>
        <p:nvSpPr>
          <p:cNvPr id="731" name="Google Shape;731;p70"/>
          <p:cNvSpPr txBox="1"/>
          <p:nvPr/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32" name="Google Shape;732;p70"/>
          <p:cNvSpPr txBox="1"/>
          <p:nvPr/>
        </p:nvSpPr>
        <p:spPr>
          <a:xfrm>
            <a:off x="4379912" y="6448425"/>
            <a:ext cx="3071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  <p:cxnSp>
        <p:nvCxnSpPr>
          <p:cNvPr id="733" name="Google Shape;733;p70"/>
          <p:cNvCxnSpPr/>
          <p:nvPr/>
        </p:nvCxnSpPr>
        <p:spPr>
          <a:xfrm>
            <a:off x="1114425" y="2260600"/>
            <a:ext cx="790500" cy="358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4" name="Google Shape;734;p70"/>
          <p:cNvSpPr txBox="1"/>
          <p:nvPr/>
        </p:nvSpPr>
        <p:spPr>
          <a:xfrm>
            <a:off x="1689100" y="2347912"/>
            <a:ext cx="1870075" cy="56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necesario?</a:t>
            </a:r>
            <a:endParaRPr/>
          </a:p>
        </p:txBody>
      </p:sp>
      <p:cxnSp>
        <p:nvCxnSpPr>
          <p:cNvPr id="735" name="Google Shape;735;p70"/>
          <p:cNvCxnSpPr/>
          <p:nvPr/>
        </p:nvCxnSpPr>
        <p:spPr>
          <a:xfrm>
            <a:off x="2770187" y="3124200"/>
            <a:ext cx="792300" cy="360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6" name="Google Shape;736;p70"/>
          <p:cNvSpPr txBox="1"/>
          <p:nvPr/>
        </p:nvSpPr>
        <p:spPr>
          <a:xfrm>
            <a:off x="1403350" y="4867275"/>
            <a:ext cx="2232025" cy="64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Oportunidad del Cambio</a:t>
            </a:r>
            <a:endParaRPr/>
          </a:p>
        </p:txBody>
      </p:sp>
      <p:cxnSp>
        <p:nvCxnSpPr>
          <p:cNvPr id="737" name="Google Shape;737;p70"/>
          <p:cNvCxnSpPr/>
          <p:nvPr/>
        </p:nvCxnSpPr>
        <p:spPr>
          <a:xfrm flipH="1" rot="10800000">
            <a:off x="3635375" y="4779962"/>
            <a:ext cx="434975" cy="4127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8" name="Google Shape;738;p70"/>
          <p:cNvSpPr txBox="1"/>
          <p:nvPr/>
        </p:nvSpPr>
        <p:spPr>
          <a:xfrm>
            <a:off x="4070350" y="4508500"/>
            <a:ext cx="17970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Fase actual</a:t>
            </a:r>
            <a:endParaRPr/>
          </a:p>
        </p:txBody>
      </p:sp>
      <p:sp>
        <p:nvSpPr>
          <p:cNvPr id="739" name="Google Shape;739;p70"/>
          <p:cNvSpPr txBox="1"/>
          <p:nvPr/>
        </p:nvSpPr>
        <p:spPr>
          <a:xfrm>
            <a:off x="4070350" y="5591175"/>
            <a:ext cx="17970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Fase futura</a:t>
            </a:r>
            <a:endParaRPr/>
          </a:p>
        </p:txBody>
      </p:sp>
      <p:sp>
        <p:nvSpPr>
          <p:cNvPr id="740" name="Google Shape;740;p70"/>
          <p:cNvSpPr txBox="1"/>
          <p:nvPr/>
        </p:nvSpPr>
        <p:spPr>
          <a:xfrm>
            <a:off x="3565525" y="3213100"/>
            <a:ext cx="187007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Evaluación del Impacto</a:t>
            </a:r>
            <a:endParaRPr/>
          </a:p>
        </p:txBody>
      </p:sp>
      <p:sp>
        <p:nvSpPr>
          <p:cNvPr id="741" name="Google Shape;741;p70"/>
          <p:cNvSpPr/>
          <p:nvPr/>
        </p:nvSpPr>
        <p:spPr>
          <a:xfrm>
            <a:off x="5292725" y="2997200"/>
            <a:ext cx="188912" cy="1223962"/>
          </a:xfrm>
          <a:prstGeom prst="leftBrace">
            <a:avLst>
              <a:gd fmla="val 278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70"/>
          <p:cNvSpPr txBox="1"/>
          <p:nvPr/>
        </p:nvSpPr>
        <p:spPr>
          <a:xfrm>
            <a:off x="5581650" y="2924175"/>
            <a:ext cx="17986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Plazos</a:t>
            </a:r>
            <a:endParaRPr/>
          </a:p>
        </p:txBody>
      </p:sp>
      <p:sp>
        <p:nvSpPr>
          <p:cNvPr id="743" name="Google Shape;743;p70"/>
          <p:cNvSpPr txBox="1"/>
          <p:nvPr/>
        </p:nvSpPr>
        <p:spPr>
          <a:xfrm>
            <a:off x="5580062" y="3430587"/>
            <a:ext cx="17986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Costos</a:t>
            </a:r>
            <a:endParaRPr/>
          </a:p>
        </p:txBody>
      </p:sp>
      <p:sp>
        <p:nvSpPr>
          <p:cNvPr id="744" name="Google Shape;744;p70"/>
          <p:cNvSpPr txBox="1"/>
          <p:nvPr/>
        </p:nvSpPr>
        <p:spPr>
          <a:xfrm>
            <a:off x="5581650" y="3933825"/>
            <a:ext cx="17986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Beneficios</a:t>
            </a:r>
            <a:endParaRPr/>
          </a:p>
        </p:txBody>
      </p:sp>
      <p:cxnSp>
        <p:nvCxnSpPr>
          <p:cNvPr id="745" name="Google Shape;745;p70"/>
          <p:cNvCxnSpPr/>
          <p:nvPr/>
        </p:nvCxnSpPr>
        <p:spPr>
          <a:xfrm>
            <a:off x="3633787" y="5353050"/>
            <a:ext cx="436562" cy="4175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Fases del Ciclo de Vida 1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1" name="Google Shape;751;p71"/>
          <p:cNvSpPr txBox="1"/>
          <p:nvPr>
            <p:ph idx="1" type="body"/>
          </p:nvPr>
        </p:nvSpPr>
        <p:spPr>
          <a:xfrm>
            <a:off x="495300" y="1725612"/>
            <a:ext cx="8037512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1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Inicio o Estudio de oportunidad (concepción)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Define el ámbito y objetivos del proyecto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definen las funcionalidad es del proyecto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identifican todas las entidades externas con las que se trata (actores) y se define la interacción a un alto nivel de abstracción: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inicial de casos de uso (10% a 20 % listos)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Glosario.</a:t>
            </a:r>
            <a:endParaRPr/>
          </a:p>
          <a:p>
            <a:pPr indent="-82549" lvl="1" marL="620712" rtl="0" algn="l">
              <a:lnSpc>
                <a:spcPct val="4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32"/>
              <a:buNone/>
            </a:pPr>
            <a:r>
              <a:rPr b="1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endParaRPr/>
          </a:p>
          <a:p>
            <a:pPr indent="-151955" lvl="0" marL="365125" rtl="0" algn="l">
              <a:spcBef>
                <a:spcPts val="16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2" name="Google Shape;752;p71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53" name="Google Shape;753;p71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Fases del Ciclo de Vida 1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9" name="Google Shape;759;p72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60" name="Google Shape;760;p72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  <p:graphicFrame>
        <p:nvGraphicFramePr>
          <p:cNvPr id="761" name="Google Shape;761;p72"/>
          <p:cNvGraphicFramePr/>
          <p:nvPr/>
        </p:nvGraphicFramePr>
        <p:xfrm>
          <a:off x="457200" y="177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{45DCE881-D959-40FB-943C-9847FD63C4CB}</a:tableStyleId>
              </a:tblPr>
              <a:tblGrid>
                <a:gridCol w="2163750"/>
                <a:gridCol w="723900"/>
                <a:gridCol w="2163750"/>
                <a:gridCol w="1697025"/>
                <a:gridCol w="1481125"/>
              </a:tblGrid>
              <a:tr h="3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</a:t>
                      </a:r>
                      <a:endParaRPr/>
                    </a:p>
                  </a:txBody>
                  <a:tcPr marT="7750" marB="0" marR="7750" marL="77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Hito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Conceptos Involucrados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Productos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Comentarios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604825"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endParaRPr/>
                    </a:p>
                  </a:txBody>
                  <a:tcPr marT="7750" marB="0" marR="7750" marL="7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</a:t>
                      </a:r>
                      <a:endParaRPr/>
                    </a:p>
                  </a:txBody>
                  <a:tcPr marT="7750" marB="0" marR="7750" marL="77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Alcance del Proyecto y estimación de tiempo y costo</a:t>
                      </a:r>
                      <a:endParaRPr/>
                    </a:p>
                  </a:txBody>
                  <a:tcPr marT="7750" marB="0" marR="7750" marL="77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 de Visión General</a:t>
                      </a:r>
                      <a:endParaRPr/>
                    </a:p>
                  </a:txBody>
                  <a:tcPr marT="7750" marB="0" marR="7750" marL="77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Comprensión de requerimientos</a:t>
                      </a:r>
                      <a:endParaRPr/>
                    </a:p>
                  </a:txBody>
                  <a:tcPr marT="7750" marB="0" marR="7750" marL="77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Modelo inicial de casos de uso (20% finalizados)</a:t>
                      </a:r>
                      <a:endParaRPr/>
                    </a:p>
                  </a:txBody>
                  <a:tcPr marT="7750" marB="0" marR="7750" marL="77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7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Oportunidad del Negocio</a:t>
                      </a:r>
                      <a:endParaRPr/>
                    </a:p>
                  </a:txBody>
                  <a:tcPr marT="7750" marB="0" marR="7750" marL="77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Caso de negocio: Criterios de éxito / Pronóstico financiero</a:t>
                      </a:r>
                      <a:endParaRPr/>
                    </a:p>
                  </a:txBody>
                  <a:tcPr marT="7750" marB="0" marR="7750" marL="77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 vMerge="1"/>
                <a:tc vMerge="1"/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Otros Productos</a:t>
                      </a:r>
                      <a:endParaRPr/>
                    </a:p>
                  </a:txBody>
                  <a:tcPr marT="7750" marB="0" marR="7750" marL="77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Proyecto Inicial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Inicial de Riesgos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Uno o más prototipos iniciales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7750" marB="0" marR="7750" marL="77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Fases del Ciclo de Vida 2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67" name="Google Shape;767;p73"/>
          <p:cNvSpPr txBox="1"/>
          <p:nvPr>
            <p:ph idx="1" type="body"/>
          </p:nvPr>
        </p:nvSpPr>
        <p:spPr>
          <a:xfrm>
            <a:off x="495300" y="1725612"/>
            <a:ext cx="8037512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Elaboración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Tanto la funcionalidad como el dominio del problema se estudian en profundidad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define una arquitectura básica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planifica el proyecto considerando recursos disponibles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 (80% completo) con descripciones detalladas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Otros requerimientos no funcionales o no asociados a casos de uso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 de la Arquitectura del Software</a:t>
            </a:r>
            <a:endParaRPr/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68" name="Google Shape;768;p73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69" name="Google Shape;769;p73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Fases del Ciclo de Vida 2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75" name="Google Shape;775;p74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76" name="Google Shape;776;p74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  <p:graphicFrame>
        <p:nvGraphicFramePr>
          <p:cNvPr id="777" name="Google Shape;777;p74"/>
          <p:cNvGraphicFramePr/>
          <p:nvPr/>
        </p:nvGraphicFramePr>
        <p:xfrm>
          <a:off x="323850" y="16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{45DCE881-D959-40FB-943C-9847FD63C4CB}</a:tableStyleId>
              </a:tblPr>
              <a:tblGrid>
                <a:gridCol w="2271700"/>
                <a:gridCol w="760400"/>
                <a:gridCol w="2271700"/>
                <a:gridCol w="1782750"/>
                <a:gridCol w="1554150"/>
              </a:tblGrid>
              <a:tr h="3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</a:t>
                      </a:r>
                      <a:endParaRPr/>
                    </a:p>
                  </a:txBody>
                  <a:tcPr marT="7550" marB="0" marR="7550" marL="75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Hito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Conceptos Involucrados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Productos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Comentarios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614350"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ELABORACIÓN</a:t>
                      </a:r>
                      <a:endParaRPr/>
                    </a:p>
                  </a:txBody>
                  <a:tcPr marT="7550" marB="0" marR="7550" marL="75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Arquitectura del Sistema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Analizar el Dominio del Problema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Modelo de Casos de Uso (100% finalizados)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partir de este Hito, la arquitectura, los requerimientos y los planes de desarrollo son estables.                                       Hay menos riesgos y se puede planificar el resto del Proyecto con menor incertidumbre.                                                                                                                                                                                                                                                     Se construye una arquitectura ejecutable que contemple: Casos de Uso críticos y Riesgos identificados.</a:t>
                      </a:r>
                      <a:endParaRPr/>
                    </a:p>
                  </a:txBody>
                  <a:tcPr marT="7550" marB="0" marR="7550" marL="7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Establecer una arquitectura base sólida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 la Arquitectura del Software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603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 prototipo ejecutable de la arquitectura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540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Desarrollar un Plan de Proyecto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Proyecto Completo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58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Eliminar los elementos de mayor riesgo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Lista revisada de riesgos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746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Otros Productos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del Usuario preliminar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Fases del Ciclo de Vida 3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3" name="Google Shape;783;p75"/>
          <p:cNvSpPr txBox="1"/>
          <p:nvPr>
            <p:ph idx="1" type="body"/>
          </p:nvPr>
        </p:nvSpPr>
        <p:spPr>
          <a:xfrm>
            <a:off x="495300" y="1565275"/>
            <a:ext cx="77724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1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Construcción</a:t>
            </a:r>
            <a:endParaRPr/>
          </a:p>
          <a:p>
            <a:pPr indent="-228599" lvl="1" marL="712787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producto se desarrolla a través de iteraciones donde cada iteración involucra tareas de análisis, diseño e implementación</a:t>
            </a:r>
            <a:endParaRPr/>
          </a:p>
          <a:p>
            <a:pPr indent="-228599" lvl="1" marL="7127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Las fases de estudio y análisis sólo dieron una arquitectura básica que es aquí refinada de manera incremental conforme se construye (se permiten cambios en la estructura)</a:t>
            </a:r>
            <a:endParaRPr/>
          </a:p>
          <a:p>
            <a:pPr indent="-228599" lvl="1" marL="7127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Gran parte del trabajo es programación y pruebas</a:t>
            </a:r>
            <a:endParaRPr/>
          </a:p>
          <a:p>
            <a:pPr indent="-228599" lvl="1" marL="7127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documenta tanto el sistema construido como el manejo del mismo</a:t>
            </a:r>
            <a:endParaRPr/>
          </a:p>
          <a:p>
            <a:pPr indent="-228599" lvl="1" marL="7127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Esta fase proporciona un producto construido junto con la documentación</a:t>
            </a:r>
            <a:endParaRPr/>
          </a:p>
        </p:txBody>
      </p:sp>
      <p:sp>
        <p:nvSpPr>
          <p:cNvPr id="784" name="Google Shape;784;p75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85" name="Google Shape;785;p75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>
            <p:ph idx="4294967295" type="title"/>
          </p:nvPr>
        </p:nvSpPr>
        <p:spPr>
          <a:xfrm>
            <a:off x="268163" y="197768"/>
            <a:ext cx="86963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¿Qué es un Proceso de Desarrollo de SW? 1 </a:t>
            </a:r>
            <a:endParaRPr b="1" i="0" sz="36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3" name="Google Shape;423;p49"/>
          <p:cNvSpPr txBox="1"/>
          <p:nvPr>
            <p:ph idx="1" type="body"/>
          </p:nvPr>
        </p:nvSpPr>
        <p:spPr>
          <a:xfrm>
            <a:off x="684212" y="1341437"/>
            <a:ext cx="7924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975" lIns="107950" spcFirstLastPara="1" rIns="107950" wrap="square" tIns="539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una forma disciplinada de asignar tareas y responsabilidades en un proyecto de desarrollo de SW con el objetivo de obtener un producto de calidad dentro de los plazos y presupuestos predecibles.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No existe un proceso de desarrollo de software universal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Las características de cada proyecto (equipo de desarrollo, recursos, etc.) exigen que el proceso sea configurable</a:t>
            </a:r>
            <a:endParaRPr/>
          </a:p>
          <a:p>
            <a:pPr indent="-239268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17411" lvl="0" marL="365125" rtl="0" algn="l">
              <a:spcBef>
                <a:spcPts val="40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7772400" y="635000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25" name="Google Shape;425;p49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Fases del Ciclo de Vida 3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1" name="Google Shape;791;p76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92" name="Google Shape;792;p76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  <p:graphicFrame>
        <p:nvGraphicFramePr>
          <p:cNvPr id="793" name="Google Shape;793;p76"/>
          <p:cNvGraphicFramePr/>
          <p:nvPr/>
        </p:nvGraphicFramePr>
        <p:xfrm>
          <a:off x="250825" y="18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{45DCE881-D959-40FB-943C-9847FD63C4CB}</a:tableStyleId>
              </a:tblPr>
              <a:tblGrid>
                <a:gridCol w="2290750"/>
                <a:gridCol w="766750"/>
                <a:gridCol w="2290750"/>
                <a:gridCol w="1797050"/>
                <a:gridCol w="1568450"/>
              </a:tblGrid>
              <a:tr h="3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</a:t>
                      </a:r>
                      <a:endParaRPr/>
                    </a:p>
                  </a:txBody>
                  <a:tcPr marT="7550" marB="0" marR="7550" marL="75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Hito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Conceptos Involucrados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Productos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Comentarios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873125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CONSTRUCCIÓN</a:t>
                      </a:r>
                      <a:endParaRPr/>
                    </a:p>
                  </a:txBody>
                  <a:tcPr marT="7550" marB="0" marR="7550" marL="75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Capacidad Operacional Inicial (Producto Beta)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Todas las componentes restantes se desarrollan e incorporan al producto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 de software integrado y corriendo en la plataforma adecuada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obtiene un producto Beta que debe decidirse si puede ponerse en ejecución sin mayores riesgos.</a:t>
                      </a:r>
                      <a:endParaRPr/>
                    </a:p>
                  </a:txBody>
                  <a:tcPr marT="7550" marB="0" marR="7550" marL="7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1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Todos es probado en profundidad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239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Enfasis en Producción Eficiente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87350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Otros Productos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Manuales de Usuario 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81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"release" actual.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Fases del Ciclo de Vida 4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9" name="Google Shape;799;p77"/>
          <p:cNvSpPr txBox="1"/>
          <p:nvPr>
            <p:ph idx="1" type="body"/>
          </p:nvPr>
        </p:nvSpPr>
        <p:spPr>
          <a:xfrm>
            <a:off x="495300" y="1565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1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Transición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libera el producto y se entrega al usuario para un uso real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incluyen tareas de marketing, empaquetado atractivo, instalación, configuración, entrenamiento, soporte, mantenimiento, etc.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manuales de usuario se completan y refinan con la información anterior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Estas tareas se realizan también en iteraciones</a:t>
            </a:r>
            <a:endParaRPr/>
          </a:p>
        </p:txBody>
      </p:sp>
      <p:sp>
        <p:nvSpPr>
          <p:cNvPr id="800" name="Google Shape;800;p77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01" name="Google Shape;801;p77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Fases del Ciclo de Vida 4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07" name="Google Shape;807;p78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08" name="Google Shape;808;p78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  <p:graphicFrame>
        <p:nvGraphicFramePr>
          <p:cNvPr id="809" name="Google Shape;809;p78"/>
          <p:cNvGraphicFramePr/>
          <p:nvPr/>
        </p:nvGraphicFramePr>
        <p:xfrm>
          <a:off x="457200" y="1916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{45DCE881-D959-40FB-943C-9847FD63C4CB}</a:tableStyleId>
              </a:tblPr>
              <a:tblGrid>
                <a:gridCol w="2163750"/>
                <a:gridCol w="723900"/>
                <a:gridCol w="2163750"/>
                <a:gridCol w="1697025"/>
                <a:gridCol w="1481125"/>
              </a:tblGrid>
              <a:tr h="3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</a:t>
                      </a:r>
                      <a:endParaRPr/>
                    </a:p>
                  </a:txBody>
                  <a:tcPr marT="7550" marB="0" marR="7550" marL="75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Hito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Conceptos Involucrados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Productos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Comentarios</a:t>
                      </a:r>
                      <a:endParaRPr/>
                    </a:p>
                  </a:txBody>
                  <a:tcPr marT="7550" marB="0" marR="7550" marL="7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763575"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TRANSICIÓN</a:t>
                      </a:r>
                      <a:endParaRPr/>
                    </a:p>
                  </a:txBody>
                  <a:tcPr marT="7550" marB="0" marR="7550" marL="75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Release del Producto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Traspasar el software desarrollado a la comunidad de usuarios.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Obtener autosuficiencia de parte de los usuarios.                                                       Lograr consenso para liberar el producto al mercado.</a:t>
                      </a:r>
                      <a:endParaRPr/>
                    </a:p>
                  </a:txBody>
                  <a:tcPr marT="7550" marB="0" marR="7550" marL="7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Incluye: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vMerge="1"/>
                <a:tc vMerge="1"/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Beta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3825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Ejecución paralela con sistemas legacy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3825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Migración de Datos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Capacitación de usuarios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4016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Distribución del Producto</a:t>
                      </a:r>
                      <a:endParaRPr/>
                    </a:p>
                  </a:txBody>
                  <a:tcPr marT="7550" marB="0" marR="7550" marL="7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9"/>
          <p:cNvSpPr txBox="1"/>
          <p:nvPr>
            <p:ph idx="4294967295" type="title"/>
          </p:nvPr>
        </p:nvSpPr>
        <p:spPr>
          <a:xfrm>
            <a:off x="285720" y="142852"/>
            <a:ext cx="86439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 del proceso iterativo en RUP </a:t>
            </a:r>
            <a:endParaRPr b="1" i="0" sz="36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5" name="Google Shape;815;p79"/>
          <p:cNvSpPr txBox="1"/>
          <p:nvPr>
            <p:ph idx="1" type="body"/>
          </p:nvPr>
        </p:nvSpPr>
        <p:spPr>
          <a:xfrm>
            <a:off x="857250" y="1247775"/>
            <a:ext cx="7758112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540" lvl="0" marL="34290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b="1" i="0" lang="en-US" sz="22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 del proceso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Business Modeling (Modelado del Negocio)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Requirements (Requisitos)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Analysis &amp; Design (Análisis y Diseño)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Implementation (Implementación)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Test (Pruebas)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Verdana"/>
              <a:buChar char="◦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Deployment (Despliegue)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rPr b="1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b="1" i="0" lang="en-US" sz="22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 del soporte al proceso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Environment (Entorno)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Project Management (Gestión del Proyecto)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Configuration &amp; Change Management (Gestión de Configuración y Cambios)</a:t>
            </a:r>
            <a:endParaRPr/>
          </a:p>
          <a:p>
            <a:pPr indent="-160591" lvl="0" marL="365125" rtl="0" algn="l"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6" name="Google Shape;816;p79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17" name="Google Shape;817;p79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Elementos en RUP 1 </a:t>
            </a:r>
            <a:endParaRPr b="1" i="0" sz="36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3" name="Google Shape;823;p80"/>
          <p:cNvSpPr txBox="1"/>
          <p:nvPr>
            <p:ph idx="1" type="body"/>
          </p:nvPr>
        </p:nvSpPr>
        <p:spPr>
          <a:xfrm>
            <a:off x="755650" y="1125537"/>
            <a:ext cx="7848600" cy="5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Trabajador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Identifica un “Rol” específico en el Proyecto de Software.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342899" lvl="1" marL="5984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Diseñador de Objetos</a:t>
            </a:r>
            <a:endParaRPr/>
          </a:p>
          <a:p>
            <a:pPr indent="-342899" lvl="1" marL="5984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Autor de Casos de Uso</a:t>
            </a:r>
            <a:endParaRPr/>
          </a:p>
          <a:p>
            <a:pPr indent="-342899" lvl="1" marL="5984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Diseñador de Casos de Uso</a:t>
            </a:r>
            <a:endParaRPr/>
          </a:p>
          <a:p>
            <a:pPr indent="-215899" lvl="1" marL="5984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15899" lvl="1" marL="5984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8" lvl="0" marL="365125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4" name="Google Shape;824;p80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25" name="Google Shape;825;p80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  <p:grpSp>
        <p:nvGrpSpPr>
          <p:cNvPr id="826" name="Google Shape;826;p80"/>
          <p:cNvGrpSpPr/>
          <p:nvPr/>
        </p:nvGrpSpPr>
        <p:grpSpPr>
          <a:xfrm>
            <a:off x="3708400" y="4724400"/>
            <a:ext cx="358775" cy="1081087"/>
            <a:chOff x="3707904" y="4293096"/>
            <a:chExt cx="360040" cy="1080120"/>
          </a:xfrm>
        </p:grpSpPr>
        <p:sp>
          <p:nvSpPr>
            <p:cNvPr id="827" name="Google Shape;827;p80"/>
            <p:cNvSpPr/>
            <p:nvPr/>
          </p:nvSpPr>
          <p:spPr>
            <a:xfrm>
              <a:off x="3707904" y="4724509"/>
              <a:ext cx="288351" cy="648707"/>
            </a:xfrm>
            <a:prstGeom prst="parallelogram">
              <a:avLst>
                <a:gd fmla="val 25000" name="adj"/>
              </a:avLst>
            </a:prstGeom>
            <a:solidFill>
              <a:schemeClr val="accent1"/>
            </a:solidFill>
            <a:ln cap="flat" cmpd="thickThin" w="55000">
              <a:solidFill>
                <a:srgbClr val="1E76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0"/>
            <p:cNvSpPr/>
            <p:nvPr/>
          </p:nvSpPr>
          <p:spPr>
            <a:xfrm>
              <a:off x="3779594" y="4293096"/>
              <a:ext cx="288350" cy="288666"/>
            </a:xfrm>
            <a:prstGeom prst="ellipse">
              <a:avLst/>
            </a:prstGeom>
            <a:solidFill>
              <a:schemeClr val="accent1"/>
            </a:solidFill>
            <a:ln cap="flat" cmpd="thickThin" w="55000">
              <a:solidFill>
                <a:srgbClr val="1E76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p80"/>
          <p:cNvSpPr txBox="1"/>
          <p:nvPr/>
        </p:nvSpPr>
        <p:spPr>
          <a:xfrm>
            <a:off x="1187450" y="4932362"/>
            <a:ext cx="2325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 gráfico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8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Elementos en RUP 2 </a:t>
            </a:r>
            <a:endParaRPr b="1" i="0" sz="36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5" name="Google Shape;835;p81"/>
          <p:cNvSpPr txBox="1"/>
          <p:nvPr>
            <p:ph idx="1" type="body"/>
          </p:nvPr>
        </p:nvSpPr>
        <p:spPr>
          <a:xfrm>
            <a:off x="755650" y="1125537"/>
            <a:ext cx="7848600" cy="5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Actividad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Tarea quie es responsabilidad de un trabajador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 de Actividad:</a:t>
            </a:r>
            <a:endParaRPr/>
          </a:p>
          <a:p>
            <a:pPr indent="-342899" lvl="1" marL="5984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Diseñar Objetos</a:t>
            </a:r>
            <a:endParaRPr/>
          </a:p>
          <a:p>
            <a:pPr indent="-342899" lvl="1" marL="5984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Especificar Casos de Uso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Duración: entre 2 hs y 2 días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realizada por un “trabajador” y produce un nro. pequeño de artefactos.</a:t>
            </a:r>
            <a:endParaRPr/>
          </a:p>
          <a:p>
            <a:pPr indent="-215899" lvl="1" marL="5984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15899" lvl="1" marL="5984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8" lvl="0" marL="365125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6" name="Google Shape;836;p81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37" name="Google Shape;837;p81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  <p:sp>
        <p:nvSpPr>
          <p:cNvPr id="838" name="Google Shape;838;p81"/>
          <p:cNvSpPr txBox="1"/>
          <p:nvPr/>
        </p:nvSpPr>
        <p:spPr>
          <a:xfrm>
            <a:off x="1692275" y="5003800"/>
            <a:ext cx="2325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 gráfico </a:t>
            </a:r>
            <a:endParaRPr/>
          </a:p>
        </p:txBody>
      </p:sp>
      <p:sp>
        <p:nvSpPr>
          <p:cNvPr id="839" name="Google Shape;839;p81"/>
          <p:cNvSpPr/>
          <p:nvPr/>
        </p:nvSpPr>
        <p:spPr>
          <a:xfrm>
            <a:off x="4379912" y="4797425"/>
            <a:ext cx="1487487" cy="863600"/>
          </a:xfrm>
          <a:prstGeom prst="homePlate">
            <a:avLst>
              <a:gd fmla="val 15330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Elementos en RUP 3 </a:t>
            </a:r>
            <a:endParaRPr b="1" i="0" sz="36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5" name="Google Shape;845;p82"/>
          <p:cNvSpPr txBox="1"/>
          <p:nvPr>
            <p:ph idx="1" type="body"/>
          </p:nvPr>
        </p:nvSpPr>
        <p:spPr>
          <a:xfrm>
            <a:off x="755650" y="1125537"/>
            <a:ext cx="7848600" cy="5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Artefactos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Resultado parcial o final que es producido y usado durante el proyecto. Son las entradas y salidas de las actividades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 artefacto puede ser un documento, un modelo o un elemento de modelo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Conjuntos de Artefactos:</a:t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6" name="Google Shape;846;p82"/>
          <p:cNvSpPr txBox="1"/>
          <p:nvPr/>
        </p:nvSpPr>
        <p:spPr>
          <a:xfrm>
            <a:off x="4932362" y="4583112"/>
            <a:ext cx="3830637" cy="136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0512" lvl="0" marL="2905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Gestión de la configuración y del cambio</a:t>
            </a:r>
            <a:endParaRPr/>
          </a:p>
          <a:p>
            <a:pPr indent="-290512" lvl="0" marL="290512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Gestión del proyecto</a:t>
            </a:r>
            <a:endParaRPr/>
          </a:p>
          <a:p>
            <a:pPr indent="-290512" lvl="0" marL="290512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Entorno</a:t>
            </a:r>
            <a:endParaRPr/>
          </a:p>
        </p:txBody>
      </p:sp>
      <p:sp>
        <p:nvSpPr>
          <p:cNvPr id="847" name="Google Shape;847;p82"/>
          <p:cNvSpPr txBox="1"/>
          <p:nvPr/>
        </p:nvSpPr>
        <p:spPr>
          <a:xfrm>
            <a:off x="1219200" y="4149725"/>
            <a:ext cx="3281362" cy="252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5737" lvl="0" marL="185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Modelado del negocio</a:t>
            </a:r>
            <a:endParaRPr/>
          </a:p>
          <a:p>
            <a:pPr indent="-185737" lvl="0" marL="1857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Requisitos</a:t>
            </a:r>
            <a:endParaRPr/>
          </a:p>
          <a:p>
            <a:pPr indent="-185737" lvl="0" marL="1857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Análisis y diseño</a:t>
            </a:r>
            <a:endParaRPr/>
          </a:p>
          <a:p>
            <a:pPr indent="-185737" lvl="0" marL="1857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Implementación</a:t>
            </a:r>
            <a:endParaRPr/>
          </a:p>
          <a:p>
            <a:pPr indent="-185737" lvl="0" marL="1857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Pruebas</a:t>
            </a:r>
            <a:endParaRPr/>
          </a:p>
          <a:p>
            <a:pPr indent="-185737" lvl="0" marL="1857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Despliegue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8" name="Google Shape;848;p82"/>
          <p:cNvSpPr txBox="1"/>
          <p:nvPr/>
        </p:nvSpPr>
        <p:spPr>
          <a:xfrm>
            <a:off x="5076825" y="4076700"/>
            <a:ext cx="27463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1" i="1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Disciplinas de apoyo</a:t>
            </a:r>
            <a:endParaRPr/>
          </a:p>
        </p:txBody>
      </p:sp>
      <p:sp>
        <p:nvSpPr>
          <p:cNvPr id="849" name="Google Shape;849;p82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50" name="Google Shape;850;p82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Elementos en RUP 4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6" name="Google Shape;856;p83"/>
          <p:cNvSpPr txBox="1"/>
          <p:nvPr>
            <p:ph idx="1" type="body"/>
          </p:nvPr>
        </p:nvSpPr>
        <p:spPr>
          <a:xfrm>
            <a:off x="838200" y="13716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Artefactos, Workers, Actividades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Business Modeling Artifact Set</a:t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8" lvl="0" marL="365125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:\Archivos de programa\Rational\RationalUnifiedProcess2000\process\artifact\images\ars_bm.gif" id="857" name="Google Shape;85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490787"/>
            <a:ext cx="5407025" cy="3817937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83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59" name="Google Shape;859;p83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4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n-US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  <p:sp>
        <p:nvSpPr>
          <p:cNvPr id="865" name="Google Shape;865;p84"/>
          <p:cNvSpPr txBox="1"/>
          <p:nvPr/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>
            <p:ph idx="1" type="body"/>
          </p:nvPr>
        </p:nvSpPr>
        <p:spPr>
          <a:xfrm>
            <a:off x="457200" y="4422775"/>
            <a:ext cx="8229600" cy="179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Forma disciplinada de asignar tareas y recursos en un proyecto de software, con el objetivo de obtener un producto de calidad, dentro de plazos y presupuestos predecibles”</a:t>
            </a:r>
            <a:endParaRPr/>
          </a:p>
        </p:txBody>
      </p:sp>
      <p:sp>
        <p:nvSpPr>
          <p:cNvPr id="431" name="Google Shape;431;p5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Qué es un Proceso de Desarrollo de SW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2" name="Google Shape;432;p50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33" name="Google Shape;433;p50"/>
          <p:cNvSpPr txBox="1"/>
          <p:nvPr/>
        </p:nvSpPr>
        <p:spPr>
          <a:xfrm>
            <a:off x="3187700" y="1428750"/>
            <a:ext cx="2109787" cy="85725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de SW</a:t>
            </a:r>
            <a:endParaRPr/>
          </a:p>
        </p:txBody>
      </p:sp>
      <p:grpSp>
        <p:nvGrpSpPr>
          <p:cNvPr id="434" name="Google Shape;434;p50"/>
          <p:cNvGrpSpPr/>
          <p:nvPr/>
        </p:nvGrpSpPr>
        <p:grpSpPr>
          <a:xfrm>
            <a:off x="3516312" y="2890837"/>
            <a:ext cx="1385887" cy="1323975"/>
            <a:chOff x="3809992" y="2857496"/>
            <a:chExt cx="1500198" cy="1322903"/>
          </a:xfrm>
        </p:grpSpPr>
        <p:sp>
          <p:nvSpPr>
            <p:cNvPr id="435" name="Google Shape;435;p50"/>
            <p:cNvSpPr txBox="1"/>
            <p:nvPr/>
          </p:nvSpPr>
          <p:spPr>
            <a:xfrm>
              <a:off x="4095744" y="2857496"/>
              <a:ext cx="1158659" cy="1322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Quién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Qué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Cómo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Cuánd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436" name="Google Shape;436;p50"/>
            <p:cNvSpPr/>
            <p:nvPr/>
          </p:nvSpPr>
          <p:spPr>
            <a:xfrm>
              <a:off x="3809992" y="2857496"/>
              <a:ext cx="357436" cy="1284834"/>
            </a:xfrm>
            <a:prstGeom prst="leftBrace">
              <a:avLst>
                <a:gd fmla="val 501" name="adj1"/>
                <a:gd fmla="val 50000" name="adj2"/>
              </a:avLst>
            </a:prstGeom>
            <a:noFill/>
            <a:ln cap="flat" cmpd="sng" w="25400">
              <a:solidFill>
                <a:srgbClr val="1057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0"/>
            <p:cNvSpPr/>
            <p:nvPr/>
          </p:nvSpPr>
          <p:spPr>
            <a:xfrm flipH="1">
              <a:off x="4952754" y="2857496"/>
              <a:ext cx="357436" cy="1284834"/>
            </a:xfrm>
            <a:prstGeom prst="leftBrace">
              <a:avLst>
                <a:gd fmla="val 501" name="adj1"/>
                <a:gd fmla="val 50000" name="adj2"/>
              </a:avLst>
            </a:prstGeom>
            <a:noFill/>
            <a:ln cap="flat" cmpd="sng" w="25400">
              <a:solidFill>
                <a:srgbClr val="1057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50"/>
          <p:cNvGrpSpPr/>
          <p:nvPr/>
        </p:nvGrpSpPr>
        <p:grpSpPr>
          <a:xfrm>
            <a:off x="6748462" y="2890837"/>
            <a:ext cx="2016125" cy="1285875"/>
            <a:chOff x="3809992" y="2857496"/>
            <a:chExt cx="2184007" cy="1285884"/>
          </a:xfrm>
        </p:grpSpPr>
        <p:sp>
          <p:nvSpPr>
            <p:cNvPr id="439" name="Google Shape;439;p50"/>
            <p:cNvSpPr txBox="1"/>
            <p:nvPr/>
          </p:nvSpPr>
          <p:spPr>
            <a:xfrm>
              <a:off x="4095744" y="3000372"/>
              <a:ext cx="1898255" cy="1015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Calidad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Plazos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Presupuestos</a:t>
              </a:r>
              <a:endParaRPr/>
            </a:p>
          </p:txBody>
        </p:sp>
        <p:sp>
          <p:nvSpPr>
            <p:cNvPr id="440" name="Google Shape;440;p50"/>
            <p:cNvSpPr/>
            <p:nvPr/>
          </p:nvSpPr>
          <p:spPr>
            <a:xfrm>
              <a:off x="3809992" y="2857496"/>
              <a:ext cx="357696" cy="1285884"/>
            </a:xfrm>
            <a:prstGeom prst="leftBrace">
              <a:avLst>
                <a:gd fmla="val 501" name="adj1"/>
                <a:gd fmla="val 50000" name="adj2"/>
              </a:avLst>
            </a:prstGeom>
            <a:noFill/>
            <a:ln cap="flat" cmpd="sng" w="25400">
              <a:solidFill>
                <a:srgbClr val="1057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1" name="Google Shape;441;p50"/>
          <p:cNvCxnSpPr/>
          <p:nvPr/>
        </p:nvCxnSpPr>
        <p:spPr>
          <a:xfrm rot="5400000">
            <a:off x="3961606" y="2570956"/>
            <a:ext cx="428625" cy="1587"/>
          </a:xfrm>
          <a:prstGeom prst="straightConnector1">
            <a:avLst/>
          </a:prstGeom>
          <a:noFill/>
          <a:ln cap="flat" cmpd="sng" w="25400">
            <a:solidFill>
              <a:srgbClr val="105766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42" name="Google Shape;442;p50"/>
          <p:cNvSpPr/>
          <p:nvPr/>
        </p:nvSpPr>
        <p:spPr>
          <a:xfrm>
            <a:off x="747712" y="1428750"/>
            <a:ext cx="2176462" cy="785812"/>
          </a:xfrm>
          <a:prstGeom prst="rightArrow">
            <a:avLst>
              <a:gd fmla="val 17701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105766"/>
                </a:solidFill>
                <a:latin typeface="Lucida Sans"/>
                <a:ea typeface="Lucida Sans"/>
                <a:cs typeface="Lucida Sans"/>
                <a:sym typeface="Lucida Sans"/>
              </a:rPr>
              <a:t>Requerimientos</a:t>
            </a:r>
            <a:endParaRPr/>
          </a:p>
        </p:txBody>
      </p:sp>
      <p:sp>
        <p:nvSpPr>
          <p:cNvPr id="443" name="Google Shape;443;p50"/>
          <p:cNvSpPr/>
          <p:nvPr/>
        </p:nvSpPr>
        <p:spPr>
          <a:xfrm>
            <a:off x="5627687" y="1428750"/>
            <a:ext cx="2174875" cy="785812"/>
          </a:xfrm>
          <a:prstGeom prst="rightArrow">
            <a:avLst>
              <a:gd fmla="val 17698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0" scaled="0"/>
          </a:gra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rgbClr val="105766"/>
                </a:solidFill>
                <a:latin typeface="Lucida Sans"/>
                <a:ea typeface="Lucida Sans"/>
                <a:cs typeface="Lucida Sans"/>
                <a:sym typeface="Lucida Sans"/>
              </a:rPr>
              <a:t>SISTEMA</a:t>
            </a:r>
            <a:endParaRPr/>
          </a:p>
        </p:txBody>
      </p:sp>
      <p:sp>
        <p:nvSpPr>
          <p:cNvPr id="444" name="Google Shape;444;p50"/>
          <p:cNvSpPr/>
          <p:nvPr/>
        </p:nvSpPr>
        <p:spPr>
          <a:xfrm>
            <a:off x="4967287" y="3143250"/>
            <a:ext cx="1714500" cy="714375"/>
          </a:xfrm>
          <a:prstGeom prst="rightArrow">
            <a:avLst>
              <a:gd fmla="val 17100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0" scaled="0"/>
          </a:gra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105766"/>
                </a:solidFill>
                <a:latin typeface="Lucida Sans"/>
                <a:ea typeface="Lucida Sans"/>
                <a:cs typeface="Lucida Sans"/>
                <a:sym typeface="Lucida Sans"/>
              </a:rPr>
              <a:t>PRODUCTO</a:t>
            </a:r>
            <a:endParaRPr/>
          </a:p>
        </p:txBody>
      </p:sp>
      <p:sp>
        <p:nvSpPr>
          <p:cNvPr id="445" name="Google Shape;445;p50"/>
          <p:cNvSpPr txBox="1"/>
          <p:nvPr/>
        </p:nvSpPr>
        <p:spPr>
          <a:xfrm>
            <a:off x="611187" y="2138362"/>
            <a:ext cx="1736725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Requisitos nuevos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 modificaciones</a:t>
            </a:r>
            <a:endParaRPr/>
          </a:p>
        </p:txBody>
      </p:sp>
      <p:sp>
        <p:nvSpPr>
          <p:cNvPr id="446" name="Google Shape;446;p50"/>
          <p:cNvSpPr txBox="1"/>
          <p:nvPr/>
        </p:nvSpPr>
        <p:spPr>
          <a:xfrm>
            <a:off x="5580062" y="2060575"/>
            <a:ext cx="1843087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Sistema nuevo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 modificado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>
            <p:ph idx="1" type="body"/>
          </p:nvPr>
        </p:nvSpPr>
        <p:spPr>
          <a:xfrm>
            <a:off x="457200" y="19034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Desarrollo iterativo e incremental del software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dirigido por Casos de Uso</a:t>
            </a:r>
            <a:endParaRPr/>
          </a:p>
          <a:p>
            <a:pPr indent="-255587" lvl="1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Uso de arquitecturas basadas en componentes (reusabilidad)</a:t>
            </a:r>
            <a:endParaRPr/>
          </a:p>
          <a:p>
            <a:pPr indent="-255587" lvl="1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Modelado visual del software (UML)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Verificación de la calidad del software</a:t>
            </a:r>
            <a:endParaRPr/>
          </a:p>
          <a:p>
            <a:pPr indent="-255587" lvl="1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Control de cambios</a:t>
            </a:r>
            <a:endParaRPr/>
          </a:p>
          <a:p>
            <a:pPr indent="-134683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2" name="Google Shape;452;p51"/>
          <p:cNvSpPr txBox="1"/>
          <p:nvPr>
            <p:ph idx="4294967295" type="title"/>
          </p:nvPr>
        </p:nvSpPr>
        <p:spPr>
          <a:xfrm>
            <a:off x="457200" y="4286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Las mejores prácticas en el proceso de desarrollo de SW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3" name="Google Shape;453;p51"/>
          <p:cNvSpPr txBox="1"/>
          <p:nvPr/>
        </p:nvSpPr>
        <p:spPr>
          <a:xfrm>
            <a:off x="7667625" y="6381750"/>
            <a:ext cx="1014412" cy="39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54" name="Google Shape;454;p51"/>
          <p:cNvSpPr txBox="1"/>
          <p:nvPr/>
        </p:nvSpPr>
        <p:spPr>
          <a:xfrm>
            <a:off x="4379912" y="6408737"/>
            <a:ext cx="2928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/>
          <p:nvPr/>
        </p:nvSpPr>
        <p:spPr>
          <a:xfrm>
            <a:off x="442912" y="549275"/>
            <a:ext cx="80962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Desarrollo iterativo e incremental 1</a:t>
            </a:r>
            <a:endParaRPr/>
          </a:p>
        </p:txBody>
      </p:sp>
      <p:sp>
        <p:nvSpPr>
          <p:cNvPr id="460" name="Google Shape;460;p52"/>
          <p:cNvSpPr txBox="1"/>
          <p:nvPr/>
        </p:nvSpPr>
        <p:spPr>
          <a:xfrm>
            <a:off x="827087" y="1628775"/>
            <a:ext cx="7935912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software moderno es complejo y dinámico. No es realista usar un modelo lineal de desarrollo como el de cascada.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 proceso iterativo permite una comprensión creciente de los requerimientos a la vez que se va haciendo crecer el sistema.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RUP sigue un modelo iterativo que aborda las tareas más riesgosas primero.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 esto se logra reducir los riesgos del proyecto y tener un subsistema ejecutable tempranamente.</a:t>
            </a:r>
            <a:endParaRPr/>
          </a:p>
        </p:txBody>
      </p:sp>
      <p:sp>
        <p:nvSpPr>
          <p:cNvPr id="461" name="Google Shape;461;p52"/>
          <p:cNvSpPr txBox="1"/>
          <p:nvPr/>
        </p:nvSpPr>
        <p:spPr>
          <a:xfrm>
            <a:off x="7380287" y="6381750"/>
            <a:ext cx="1301750" cy="360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62" name="Google Shape;462;p52"/>
          <p:cNvSpPr txBox="1"/>
          <p:nvPr/>
        </p:nvSpPr>
        <p:spPr>
          <a:xfrm>
            <a:off x="4379912" y="6408737"/>
            <a:ext cx="3576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Proceso Unificado de Desarrollo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/>
          <p:nvPr>
            <p:ph idx="4294967295" type="title"/>
          </p:nvPr>
        </p:nvSpPr>
        <p:spPr>
          <a:xfrm>
            <a:off x="4085915" y="692532"/>
            <a:ext cx="4740895" cy="699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“lineal”</a:t>
            </a:r>
            <a:endParaRPr b="1" i="0" sz="2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8" name="Google Shape;468;p53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69" name="Google Shape;469;p53"/>
          <p:cNvSpPr txBox="1"/>
          <p:nvPr/>
        </p:nvSpPr>
        <p:spPr>
          <a:xfrm>
            <a:off x="611187" y="1763712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Captura de Reqerim.</a:t>
            </a:r>
            <a:endParaRPr/>
          </a:p>
        </p:txBody>
      </p:sp>
      <p:sp>
        <p:nvSpPr>
          <p:cNvPr id="470" name="Google Shape;470;p53"/>
          <p:cNvSpPr txBox="1"/>
          <p:nvPr/>
        </p:nvSpPr>
        <p:spPr>
          <a:xfrm>
            <a:off x="1833562" y="2565400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Análisis</a:t>
            </a:r>
            <a:endParaRPr/>
          </a:p>
        </p:txBody>
      </p:sp>
      <p:sp>
        <p:nvSpPr>
          <p:cNvPr id="471" name="Google Shape;471;p53"/>
          <p:cNvSpPr txBox="1"/>
          <p:nvPr/>
        </p:nvSpPr>
        <p:spPr>
          <a:xfrm>
            <a:off x="3078162" y="3275012"/>
            <a:ext cx="12239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Diseño</a:t>
            </a:r>
            <a:endParaRPr/>
          </a:p>
        </p:txBody>
      </p:sp>
      <p:sp>
        <p:nvSpPr>
          <p:cNvPr id="472" name="Google Shape;472;p53"/>
          <p:cNvSpPr txBox="1"/>
          <p:nvPr/>
        </p:nvSpPr>
        <p:spPr>
          <a:xfrm>
            <a:off x="4392612" y="3922712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Contrucc.</a:t>
            </a:r>
            <a:endParaRPr/>
          </a:p>
        </p:txBody>
      </p:sp>
      <p:sp>
        <p:nvSpPr>
          <p:cNvPr id="473" name="Google Shape;473;p53"/>
          <p:cNvSpPr txBox="1"/>
          <p:nvPr/>
        </p:nvSpPr>
        <p:spPr>
          <a:xfrm>
            <a:off x="5724525" y="4572000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Testing</a:t>
            </a:r>
            <a:endParaRPr/>
          </a:p>
        </p:txBody>
      </p:sp>
      <p:sp>
        <p:nvSpPr>
          <p:cNvPr id="474" name="Google Shape;474;p53"/>
          <p:cNvSpPr txBox="1"/>
          <p:nvPr/>
        </p:nvSpPr>
        <p:spPr>
          <a:xfrm>
            <a:off x="6948487" y="5341937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Despliegue</a:t>
            </a:r>
            <a:endParaRPr/>
          </a:p>
        </p:txBody>
      </p:sp>
      <p:sp>
        <p:nvSpPr>
          <p:cNvPr id="475" name="Google Shape;475;p53"/>
          <p:cNvSpPr/>
          <p:nvPr/>
        </p:nvSpPr>
        <p:spPr>
          <a:xfrm rot="5400000">
            <a:off x="2058987" y="1933575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3"/>
          <p:cNvSpPr/>
          <p:nvPr/>
        </p:nvSpPr>
        <p:spPr>
          <a:xfrm rot="5400000">
            <a:off x="3194050" y="2706687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3"/>
          <p:cNvSpPr/>
          <p:nvPr/>
        </p:nvSpPr>
        <p:spPr>
          <a:xfrm rot="5400000">
            <a:off x="4490243" y="3353593"/>
            <a:ext cx="434975" cy="560387"/>
          </a:xfrm>
          <a:custGeom>
            <a:rect b="b" l="l" r="r" t="t"/>
            <a:pathLst>
              <a:path extrusionOk="0" h="560387" w="434975">
                <a:moveTo>
                  <a:pt x="0" y="560387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6318"/>
                  <a:pt x="108744" y="453353"/>
                  <a:pt x="108744" y="560387"/>
                </a:cubicBezTo>
                <a:lnTo>
                  <a:pt x="0" y="560387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3"/>
          <p:cNvSpPr/>
          <p:nvPr/>
        </p:nvSpPr>
        <p:spPr>
          <a:xfrm rot="5400000">
            <a:off x="5786437" y="4005262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3"/>
          <p:cNvSpPr/>
          <p:nvPr/>
        </p:nvSpPr>
        <p:spPr>
          <a:xfrm rot="5400000">
            <a:off x="7170737" y="4722812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3"/>
          <p:cNvSpPr/>
          <p:nvPr/>
        </p:nvSpPr>
        <p:spPr>
          <a:xfrm rot="1680000">
            <a:off x="1708150" y="1911350"/>
            <a:ext cx="7524750" cy="1338262"/>
          </a:xfrm>
          <a:prstGeom prst="curvedDownArrow">
            <a:avLst>
              <a:gd fmla="val 19679" name="adj1"/>
              <a:gd fmla="val 21120" name="adj2"/>
              <a:gd fmla="val 16200" name="adj3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3"/>
          <p:cNvSpPr txBox="1"/>
          <p:nvPr/>
        </p:nvSpPr>
        <p:spPr>
          <a:xfrm>
            <a:off x="5724525" y="1763712"/>
            <a:ext cx="17319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Ciclo de Vida</a:t>
            </a:r>
            <a:endParaRPr/>
          </a:p>
        </p:txBody>
      </p:sp>
      <p:sp>
        <p:nvSpPr>
          <p:cNvPr id="482" name="Google Shape;482;p53"/>
          <p:cNvSpPr txBox="1"/>
          <p:nvPr/>
        </p:nvSpPr>
        <p:spPr>
          <a:xfrm>
            <a:off x="6367462" y="2195512"/>
            <a:ext cx="1574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“en Cascada”</a:t>
            </a:r>
            <a:endParaRPr/>
          </a:p>
        </p:txBody>
      </p:sp>
      <p:cxnSp>
        <p:nvCxnSpPr>
          <p:cNvPr id="483" name="Google Shape;483;p53"/>
          <p:cNvCxnSpPr/>
          <p:nvPr/>
        </p:nvCxnSpPr>
        <p:spPr>
          <a:xfrm>
            <a:off x="611187" y="6011862"/>
            <a:ext cx="7561262" cy="7143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84" name="Google Shape;484;p53"/>
          <p:cNvSpPr txBox="1"/>
          <p:nvPr/>
        </p:nvSpPr>
        <p:spPr>
          <a:xfrm>
            <a:off x="2987675" y="6083300"/>
            <a:ext cx="26733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duración 1 año</a:t>
            </a:r>
            <a:endParaRPr/>
          </a:p>
        </p:txBody>
      </p:sp>
      <p:cxnSp>
        <p:nvCxnSpPr>
          <p:cNvPr id="485" name="Google Shape;485;p53"/>
          <p:cNvCxnSpPr/>
          <p:nvPr/>
        </p:nvCxnSpPr>
        <p:spPr>
          <a:xfrm>
            <a:off x="684212" y="5148262"/>
            <a:ext cx="6043612" cy="7143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86" name="Google Shape;486;p53"/>
          <p:cNvSpPr txBox="1"/>
          <p:nvPr/>
        </p:nvSpPr>
        <p:spPr>
          <a:xfrm>
            <a:off x="1619250" y="5219700"/>
            <a:ext cx="4602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9 meses hasta “Testing-Usuario”</a:t>
            </a:r>
            <a:endParaRPr/>
          </a:p>
        </p:txBody>
      </p:sp>
      <p:grpSp>
        <p:nvGrpSpPr>
          <p:cNvPr id="487" name="Google Shape;487;p53"/>
          <p:cNvGrpSpPr/>
          <p:nvPr/>
        </p:nvGrpSpPr>
        <p:grpSpPr>
          <a:xfrm>
            <a:off x="211137" y="2695575"/>
            <a:ext cx="492125" cy="533400"/>
            <a:chOff x="1872" y="1296"/>
            <a:chExt cx="531" cy="807"/>
          </a:xfrm>
        </p:grpSpPr>
        <p:sp>
          <p:nvSpPr>
            <p:cNvPr id="488" name="Google Shape;488;p5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9" name="Google Shape;489;p53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" name="Google Shape;490;p53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1" name="Google Shape;491;p53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3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494" name="Google Shape;494;p53"/>
          <p:cNvCxnSpPr/>
          <p:nvPr/>
        </p:nvCxnSpPr>
        <p:spPr>
          <a:xfrm flipH="1" rot="10800000">
            <a:off x="611187" y="2368550"/>
            <a:ext cx="558800" cy="4889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95" name="Google Shape;495;p53"/>
          <p:cNvGrpSpPr/>
          <p:nvPr/>
        </p:nvGrpSpPr>
        <p:grpSpPr>
          <a:xfrm>
            <a:off x="6456362" y="3244850"/>
            <a:ext cx="492125" cy="534987"/>
            <a:chOff x="1872" y="1296"/>
            <a:chExt cx="531" cy="807"/>
          </a:xfrm>
        </p:grpSpPr>
        <p:sp>
          <p:nvSpPr>
            <p:cNvPr id="496" name="Google Shape;496;p5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Google Shape;497;p53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8" name="Google Shape;498;p53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9" name="Google Shape;499;p53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3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502" name="Google Shape;502;p53"/>
          <p:cNvCxnSpPr/>
          <p:nvPr/>
        </p:nvCxnSpPr>
        <p:spPr>
          <a:xfrm flipH="1">
            <a:off x="6643687" y="3779837"/>
            <a:ext cx="58737" cy="7223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3" name="Google Shape;503;p53"/>
          <p:cNvSpPr txBox="1"/>
          <p:nvPr/>
        </p:nvSpPr>
        <p:spPr>
          <a:xfrm>
            <a:off x="395287" y="-25400"/>
            <a:ext cx="80962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Desarrollo iterativo e incremental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/>
          <p:nvPr>
            <p:ph idx="1" type="body"/>
          </p:nvPr>
        </p:nvSpPr>
        <p:spPr>
          <a:xfrm>
            <a:off x="395287" y="1628775"/>
            <a:ext cx="822960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Duración del Proyecto: 12 meses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Recursos utilizados promedio: 30 personas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Esfuerzo: 12x30 = 360 Meses-Hombre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Valor Mes-Hombre = $ 300.00 / mes-hombre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Costo del Proyecto = $ $ 108.000.000 (U$S 1.100.000);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Cuando llegamos al test-usuario, habremos consumido aprox. U$S 900.000 y tiempo = 9 meses.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Que pasa si en ese momento el “usuario” descubre un grave error de interpretación en el proyecto??? </a:t>
            </a:r>
            <a:endParaRPr/>
          </a:p>
        </p:txBody>
      </p:sp>
      <p:sp>
        <p:nvSpPr>
          <p:cNvPr id="509" name="Google Shape;509;p54"/>
          <p:cNvSpPr txBox="1"/>
          <p:nvPr>
            <p:ph idx="4294967295" type="title"/>
          </p:nvPr>
        </p:nvSpPr>
        <p:spPr>
          <a:xfrm>
            <a:off x="529208" y="922710"/>
            <a:ext cx="5626968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“lineal”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0" name="Google Shape;510;p54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11" name="Google Shape;511;p54"/>
          <p:cNvSpPr txBox="1"/>
          <p:nvPr/>
        </p:nvSpPr>
        <p:spPr>
          <a:xfrm>
            <a:off x="395287" y="-25400"/>
            <a:ext cx="80962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Desarrollo iterativo e incremental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/>
          <p:nvPr>
            <p:ph idx="4294967295" type="title"/>
          </p:nvPr>
        </p:nvSpPr>
        <p:spPr>
          <a:xfrm>
            <a:off x="457200" y="1065859"/>
            <a:ext cx="8229600" cy="562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Esquema de Iteraciones incrementales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7" name="Google Shape;517;p55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18" name="Google Shape;518;p55"/>
          <p:cNvSpPr txBox="1"/>
          <p:nvPr/>
        </p:nvSpPr>
        <p:spPr>
          <a:xfrm>
            <a:off x="1619250" y="3722687"/>
            <a:ext cx="865187" cy="49847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Captura de Reqerim</a:t>
            </a: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/>
          </a:p>
        </p:txBody>
      </p:sp>
      <p:sp>
        <p:nvSpPr>
          <p:cNvPr id="519" name="Google Shape;519;p55"/>
          <p:cNvSpPr txBox="1"/>
          <p:nvPr/>
        </p:nvSpPr>
        <p:spPr>
          <a:xfrm>
            <a:off x="1042987" y="2359025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Iteración1</a:t>
            </a:r>
            <a:endParaRPr/>
          </a:p>
        </p:txBody>
      </p:sp>
      <p:grpSp>
        <p:nvGrpSpPr>
          <p:cNvPr id="520" name="Google Shape;520;p55"/>
          <p:cNvGrpSpPr/>
          <p:nvPr/>
        </p:nvGrpSpPr>
        <p:grpSpPr>
          <a:xfrm>
            <a:off x="1476375" y="4797425"/>
            <a:ext cx="492125" cy="533400"/>
            <a:chOff x="1872" y="1296"/>
            <a:chExt cx="531" cy="807"/>
          </a:xfrm>
        </p:grpSpPr>
        <p:sp>
          <p:nvSpPr>
            <p:cNvPr id="521" name="Google Shape;521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2" name="Google Shape;522;p55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3" name="Google Shape;523;p55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4" name="Google Shape;524;p55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5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527" name="Google Shape;527;p55"/>
          <p:cNvCxnSpPr/>
          <p:nvPr/>
        </p:nvCxnSpPr>
        <p:spPr>
          <a:xfrm flipH="1" rot="10800000">
            <a:off x="1789112" y="4221162"/>
            <a:ext cx="261937" cy="4492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28" name="Google Shape;528;p55"/>
          <p:cNvGrpSpPr/>
          <p:nvPr/>
        </p:nvGrpSpPr>
        <p:grpSpPr>
          <a:xfrm>
            <a:off x="4799012" y="4797425"/>
            <a:ext cx="493712" cy="533400"/>
            <a:chOff x="1872" y="1296"/>
            <a:chExt cx="531" cy="807"/>
          </a:xfrm>
        </p:grpSpPr>
        <p:sp>
          <p:nvSpPr>
            <p:cNvPr id="529" name="Google Shape;529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0" name="Google Shape;530;p55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1" name="Google Shape;531;p55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2" name="Google Shape;532;p55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5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535" name="Google Shape;535;p55"/>
          <p:cNvCxnSpPr/>
          <p:nvPr/>
        </p:nvCxnSpPr>
        <p:spPr>
          <a:xfrm flipH="1" rot="10800000">
            <a:off x="5029200" y="4216400"/>
            <a:ext cx="41275" cy="4540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6" name="Google Shape;536;p55"/>
          <p:cNvSpPr txBox="1"/>
          <p:nvPr/>
        </p:nvSpPr>
        <p:spPr>
          <a:xfrm>
            <a:off x="2555875" y="3716337"/>
            <a:ext cx="863600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Análisis 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Diseño</a:t>
            </a:r>
            <a:endParaRPr/>
          </a:p>
        </p:txBody>
      </p:sp>
      <p:sp>
        <p:nvSpPr>
          <p:cNvPr id="537" name="Google Shape;537;p55"/>
          <p:cNvSpPr txBox="1"/>
          <p:nvPr/>
        </p:nvSpPr>
        <p:spPr>
          <a:xfrm>
            <a:off x="3492500" y="3716337"/>
            <a:ext cx="863600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Construcc.</a:t>
            </a:r>
            <a:endParaRPr/>
          </a:p>
        </p:txBody>
      </p:sp>
      <p:sp>
        <p:nvSpPr>
          <p:cNvPr id="538" name="Google Shape;538;p55"/>
          <p:cNvSpPr txBox="1"/>
          <p:nvPr/>
        </p:nvSpPr>
        <p:spPr>
          <a:xfrm>
            <a:off x="4427537" y="3716337"/>
            <a:ext cx="865187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Testing</a:t>
            </a:r>
            <a:endParaRPr/>
          </a:p>
        </p:txBody>
      </p:sp>
      <p:sp>
        <p:nvSpPr>
          <p:cNvPr id="539" name="Google Shape;539;p55"/>
          <p:cNvSpPr txBox="1"/>
          <p:nvPr/>
        </p:nvSpPr>
        <p:spPr>
          <a:xfrm>
            <a:off x="5364162" y="3716337"/>
            <a:ext cx="936625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Despliegue</a:t>
            </a:r>
            <a:endParaRPr/>
          </a:p>
        </p:txBody>
      </p:sp>
      <p:sp>
        <p:nvSpPr>
          <p:cNvPr id="540" name="Google Shape;540;p55"/>
          <p:cNvSpPr txBox="1"/>
          <p:nvPr/>
        </p:nvSpPr>
        <p:spPr>
          <a:xfrm>
            <a:off x="2411412" y="2349500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Iteración2</a:t>
            </a:r>
            <a:endParaRPr/>
          </a:p>
        </p:txBody>
      </p:sp>
      <p:sp>
        <p:nvSpPr>
          <p:cNvPr id="541" name="Google Shape;541;p55"/>
          <p:cNvSpPr txBox="1"/>
          <p:nvPr/>
        </p:nvSpPr>
        <p:spPr>
          <a:xfrm>
            <a:off x="5940425" y="2349500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IteraciónN-1</a:t>
            </a:r>
            <a:endParaRPr/>
          </a:p>
        </p:txBody>
      </p:sp>
      <p:sp>
        <p:nvSpPr>
          <p:cNvPr id="542" name="Google Shape;542;p55"/>
          <p:cNvSpPr txBox="1"/>
          <p:nvPr/>
        </p:nvSpPr>
        <p:spPr>
          <a:xfrm>
            <a:off x="7164387" y="2349500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</a:t>
            </a:r>
            <a:endParaRPr/>
          </a:p>
        </p:txBody>
      </p:sp>
      <p:cxnSp>
        <p:nvCxnSpPr>
          <p:cNvPr id="543" name="Google Shape;543;p55"/>
          <p:cNvCxnSpPr/>
          <p:nvPr/>
        </p:nvCxnSpPr>
        <p:spPr>
          <a:xfrm>
            <a:off x="539750" y="2636837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4" name="Google Shape;544;p55"/>
          <p:cNvCxnSpPr/>
          <p:nvPr/>
        </p:nvCxnSpPr>
        <p:spPr>
          <a:xfrm>
            <a:off x="1979612" y="2636837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5" name="Google Shape;545;p55"/>
          <p:cNvCxnSpPr/>
          <p:nvPr/>
        </p:nvCxnSpPr>
        <p:spPr>
          <a:xfrm>
            <a:off x="4356100" y="2636837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6" name="Google Shape;546;p55"/>
          <p:cNvCxnSpPr/>
          <p:nvPr/>
        </p:nvCxnSpPr>
        <p:spPr>
          <a:xfrm>
            <a:off x="6804025" y="2636837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7" name="Google Shape;547;p55"/>
          <p:cNvCxnSpPr/>
          <p:nvPr/>
        </p:nvCxnSpPr>
        <p:spPr>
          <a:xfrm>
            <a:off x="8101012" y="2636837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8" name="Google Shape;548;p55"/>
          <p:cNvCxnSpPr/>
          <p:nvPr/>
        </p:nvCxnSpPr>
        <p:spPr>
          <a:xfrm>
            <a:off x="3563937" y="2636837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9" name="Google Shape;549;p55"/>
          <p:cNvCxnSpPr/>
          <p:nvPr/>
        </p:nvCxnSpPr>
        <p:spPr>
          <a:xfrm>
            <a:off x="5003800" y="2636837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0" name="Google Shape;550;p55"/>
          <p:cNvCxnSpPr/>
          <p:nvPr/>
        </p:nvCxnSpPr>
        <p:spPr>
          <a:xfrm flipH="1">
            <a:off x="1692275" y="2997200"/>
            <a:ext cx="719137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1" name="Google Shape;551;p55"/>
          <p:cNvCxnSpPr/>
          <p:nvPr/>
        </p:nvCxnSpPr>
        <p:spPr>
          <a:xfrm>
            <a:off x="3492500" y="2997200"/>
            <a:ext cx="2808287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2" name="Google Shape;552;p55"/>
          <p:cNvSpPr txBox="1"/>
          <p:nvPr/>
        </p:nvSpPr>
        <p:spPr>
          <a:xfrm>
            <a:off x="6372225" y="3789362"/>
            <a:ext cx="18145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mini-ciclo en Cascada”</a:t>
            </a:r>
            <a:endParaRPr/>
          </a:p>
        </p:txBody>
      </p:sp>
      <p:sp>
        <p:nvSpPr>
          <p:cNvPr id="553" name="Google Shape;553;p55"/>
          <p:cNvSpPr txBox="1"/>
          <p:nvPr/>
        </p:nvSpPr>
        <p:spPr>
          <a:xfrm>
            <a:off x="3059112" y="5435600"/>
            <a:ext cx="556736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Iteración tiene una duración de 2 a 6 semanas.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esta forma, la interacción con el usuario es constante, y si nos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equivocamos,  estamos a tiempo de corregirlo, sin costos ni tiempo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excesivo.</a:t>
            </a:r>
            <a:endParaRPr/>
          </a:p>
        </p:txBody>
      </p:sp>
      <p:sp>
        <p:nvSpPr>
          <p:cNvPr id="554" name="Google Shape;554;p55"/>
          <p:cNvSpPr txBox="1"/>
          <p:nvPr/>
        </p:nvSpPr>
        <p:spPr>
          <a:xfrm>
            <a:off x="395287" y="-25400"/>
            <a:ext cx="80962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Desarrollo iterativo e incremental 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9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2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2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9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1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2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0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0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