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1" Type="http://schemas.openxmlformats.org/officeDocument/2006/relationships/theme" Target="theme/theme1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11" Type="http://schemas.openxmlformats.org/officeDocument/2006/relationships/slideMaster" Target="slideMasters/slideMaster8.xml"/><Relationship Id="rId33" Type="http://schemas.openxmlformats.org/officeDocument/2006/relationships/slide" Target="slides/slide17.xml"/><Relationship Id="rId10" Type="http://schemas.openxmlformats.org/officeDocument/2006/relationships/slideMaster" Target="slideMasters/slideMaster7.xml"/><Relationship Id="rId32" Type="http://schemas.openxmlformats.org/officeDocument/2006/relationships/slide" Target="slides/slide16.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34" Type="http://schemas.openxmlformats.org/officeDocument/2006/relationships/slide" Target="slides/slide18.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5" name="Google Shape;26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2" name="Google Shape;27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9" name="Google Shape;27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6" name="Google Shape;28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3" name="Google Shape;29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0" name="Google Shape;30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7" name="Google Shape;30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4" name="Google Shape;31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9" name="Google Shape;20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6" name="Google Shape;2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3" name="Google Shape;22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0" name="Google Shape;23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7" name="Google Shape;2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4" name="Google Shape;24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1" name="Google Shape;25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8" name="Google Shape;25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24" name="Google Shape;24;p2"/>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E8F0F4"/>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8" name="Shape 178"/>
        <p:cNvGrpSpPr/>
        <p:nvPr/>
      </p:nvGrpSpPr>
      <p:grpSpPr>
        <a:xfrm>
          <a:off x="0" y="0"/>
          <a:ext cx="0" cy="0"/>
          <a:chOff x="0" y="0"/>
          <a:chExt cx="0" cy="0"/>
        </a:xfrm>
      </p:grpSpPr>
      <p:sp>
        <p:nvSpPr>
          <p:cNvPr id="179" name="Google Shape;17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80" name="Google Shape;180;p2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81" name="Google Shape;181;p21"/>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1"/>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1"/>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5" name="Shape 195"/>
        <p:cNvGrpSpPr/>
        <p:nvPr/>
      </p:nvGrpSpPr>
      <p:grpSpPr>
        <a:xfrm>
          <a:off x="0" y="0"/>
          <a:ext cx="0" cy="0"/>
          <a:chOff x="0" y="0"/>
          <a:chExt cx="0" cy="0"/>
        </a:xfrm>
      </p:grpSpPr>
      <p:sp>
        <p:nvSpPr>
          <p:cNvPr id="196" name="Google Shape;196;p23"/>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97" name="Google Shape;197;p23"/>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98" name="Google Shape;198;p23"/>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3"/>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3"/>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8" name="Shape 38"/>
        <p:cNvGrpSpPr/>
        <p:nvPr/>
      </p:nvGrpSpPr>
      <p:grpSpPr>
        <a:xfrm>
          <a:off x="0" y="0"/>
          <a:ext cx="0" cy="0"/>
          <a:chOff x="0" y="0"/>
          <a:chExt cx="0" cy="0"/>
        </a:xfrm>
      </p:grpSpPr>
      <p:sp>
        <p:nvSpPr>
          <p:cNvPr id="39" name="Google Shape;39;p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1" name="Google Shape;41;p4"/>
          <p:cNvSpPr txBox="1"/>
          <p:nvPr>
            <p:ph idx="12" type="sldNum"/>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
        <p:nvSpPr>
          <p:cNvPr id="42" name="Google Shape;42;p4"/>
          <p:cNvSpPr txBox="1"/>
          <p:nvPr>
            <p:ph idx="11" type="ftr"/>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5" name="Shape 65"/>
        <p:cNvGrpSpPr/>
        <p:nvPr/>
      </p:nvGrpSpPr>
      <p:grpSpPr>
        <a:xfrm>
          <a:off x="0" y="0"/>
          <a:ext cx="0" cy="0"/>
          <a:chOff x="0" y="0"/>
          <a:chExt cx="0" cy="0"/>
        </a:xfrm>
      </p:grpSpPr>
      <p:sp>
        <p:nvSpPr>
          <p:cNvPr id="66" name="Google Shape;66;p7"/>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7" name="Google Shape;67;p7"/>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8" name="Google Shape;68;p7"/>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82" name="Shape 82"/>
        <p:cNvGrpSpPr/>
        <p:nvPr/>
      </p:nvGrpSpPr>
      <p:grpSpPr>
        <a:xfrm>
          <a:off x="0" y="0"/>
          <a:ext cx="0" cy="0"/>
          <a:chOff x="0" y="0"/>
          <a:chExt cx="0" cy="0"/>
        </a:xfrm>
      </p:grpSpPr>
      <p:sp>
        <p:nvSpPr>
          <p:cNvPr id="83" name="Google Shape;83;p9"/>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4" name="Google Shape;84;p9"/>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5" name="Google Shape;85;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86" name="Google Shape;86;p9"/>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spTree>
      <p:nvGrpSpPr>
        <p:cNvPr id="95" name="Shape 95"/>
        <p:cNvGrpSpPr/>
        <p:nvPr/>
      </p:nvGrpSpPr>
      <p:grpSpPr>
        <a:xfrm>
          <a:off x="0" y="0"/>
          <a:ext cx="0" cy="0"/>
          <a:chOff x="0" y="0"/>
          <a:chExt cx="0" cy="0"/>
        </a:xfrm>
      </p:grpSpPr>
      <p:sp>
        <p:nvSpPr>
          <p:cNvPr id="96" name="Google Shape;96;p1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97" name="Google Shape;97;p11"/>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11"/>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1"/>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11"/>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1" name="Google Shape;101;p11"/>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1"/>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1"/>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15" name="Shape 115"/>
        <p:cNvGrpSpPr/>
        <p:nvPr/>
      </p:nvGrpSpPr>
      <p:grpSpPr>
        <a:xfrm>
          <a:off x="0" y="0"/>
          <a:ext cx="0" cy="0"/>
          <a:chOff x="0" y="0"/>
          <a:chExt cx="0" cy="0"/>
        </a:xfrm>
      </p:grpSpPr>
      <p:sp>
        <p:nvSpPr>
          <p:cNvPr id="116" name="Google Shape;116;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17" name="Google Shape;117;p13"/>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3"/>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31" name="Shape 131"/>
        <p:cNvGrpSpPr/>
        <p:nvPr/>
      </p:nvGrpSpPr>
      <p:grpSpPr>
        <a:xfrm>
          <a:off x="0" y="0"/>
          <a:ext cx="0" cy="0"/>
          <a:chOff x="0" y="0"/>
          <a:chExt cx="0" cy="0"/>
        </a:xfrm>
      </p:grpSpPr>
      <p:sp>
        <p:nvSpPr>
          <p:cNvPr id="132" name="Google Shape;132;p15"/>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5"/>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5"/>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141" name="Shape 141"/>
        <p:cNvGrpSpPr/>
        <p:nvPr/>
      </p:nvGrpSpPr>
      <p:grpSpPr>
        <a:xfrm>
          <a:off x="0" y="0"/>
          <a:ext cx="0" cy="0"/>
          <a:chOff x="0" y="0"/>
          <a:chExt cx="0" cy="0"/>
        </a:xfrm>
      </p:grpSpPr>
      <p:sp>
        <p:nvSpPr>
          <p:cNvPr id="142" name="Google Shape;142;p17"/>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3" name="Google Shape;143;p17"/>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44" name="Google Shape;144;p17"/>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45" name="Google Shape;145;p17"/>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7"/>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7"/>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60" name="Shape 160"/>
        <p:cNvGrpSpPr/>
        <p:nvPr/>
      </p:nvGrpSpPr>
      <p:grpSpPr>
        <a:xfrm>
          <a:off x="0" y="0"/>
          <a:ext cx="0" cy="0"/>
          <a:chOff x="0" y="0"/>
          <a:chExt cx="0" cy="0"/>
        </a:xfrm>
      </p:grpSpPr>
      <p:sp>
        <p:nvSpPr>
          <p:cNvPr id="161" name="Google Shape;161;p19"/>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2" name="Google Shape;162;p19"/>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3" name="Google Shape;163;p19"/>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64" name="Google Shape;164;p19"/>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9"/>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9"/>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3.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slideLayout" Target="../slideLayouts/slideLayout9.xml"/><Relationship Id="rId5" Type="http://schemas.openxmlformats.org/officeDocument/2006/relationships/theme" Target="../theme/theme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slideLayout" Target="../slideLayouts/slideLayout10.xml"/><Relationship Id="rId4" Type="http://schemas.openxmlformats.org/officeDocument/2006/relationships/theme" Target="../theme/theme7.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slideLayout" Target="../slideLayouts/slideLayout11.xml"/><Relationship Id="rId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theme" Target="../theme/theme1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slideLayout" Target="../slideLayouts/slideLayout3.xml"/><Relationship Id="rId5"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slideLayout" Target="../slideLayouts/slideLayout4.xml"/><Relationship Id="rId5"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5.xml"/><Relationship Id="rId3" Type="http://schemas.openxmlformats.org/officeDocument/2006/relationships/theme" Target="../theme/theme12.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slideLayout" Target="../slideLayouts/slideLayout6.xml"/><Relationship Id="rId5"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slideLayout" Target="../slideLayouts/slideLayout7.xml"/><Relationship Id="rId4" Type="http://schemas.openxmlformats.org/officeDocument/2006/relationships/theme" Target="../theme/theme3.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8.xml"/><Relationship Id="rId3"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 name="Google Shape;11;p1"/>
          <p:cNvGrpSpPr/>
          <p:nvPr/>
        </p:nvGrpSpPr>
        <p:grpSpPr>
          <a:xfrm>
            <a:off x="-12192" y="4953000"/>
            <a:ext cx="9162288" cy="1911350"/>
            <a:chOff x="-12783" y="4832896"/>
            <a:chExt cx="9162879" cy="2032192"/>
          </a:xfrm>
        </p:grpSpPr>
        <p:sp>
          <p:nvSpPr>
            <p:cNvPr id="12" name="Google Shape;12;p1"/>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5" name="Google Shape;15;p1"/>
            <p:cNvPicPr preferRelativeResize="0"/>
            <p:nvPr/>
          </p:nvPicPr>
          <p:blipFill rotWithShape="1">
            <a:blip r:embed="rId2">
              <a:alphaModFix/>
            </a:blip>
            <a:srcRect b="0" l="0" r="0" t="0"/>
            <a:stretch/>
          </p:blipFill>
          <p:spPr>
            <a:xfrm>
              <a:off x="-12783" y="4875025"/>
              <a:ext cx="9162879" cy="855546"/>
            </a:xfrm>
            <a:prstGeom prst="rect">
              <a:avLst/>
            </a:prstGeom>
            <a:noFill/>
            <a:ln>
              <a:noFill/>
            </a:ln>
          </p:spPr>
        </p:pic>
      </p:grpSp>
      <p:sp>
        <p:nvSpPr>
          <p:cNvPr id="16" name="Google Shape;16;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7" name="Google Shape;17;p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E8F0F4"/>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8" name="Shape 148"/>
        <p:cNvGrpSpPr/>
        <p:nvPr/>
      </p:nvGrpSpPr>
      <p:grpSpPr>
        <a:xfrm>
          <a:off x="0" y="0"/>
          <a:ext cx="0" cy="0"/>
          <a:chOff x="0" y="0"/>
          <a:chExt cx="0" cy="0"/>
        </a:xfrm>
      </p:grpSpPr>
      <p:sp>
        <p:nvSpPr>
          <p:cNvPr id="149" name="Google Shape;149;p18"/>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0" name="Google Shape;150;p18"/>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1" name="Google Shape;151;p1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52" name="Google Shape;152;p18"/>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53" name="Google Shape;153;p18"/>
          <p:cNvSpPr/>
          <p:nvPr/>
        </p:nvSpPr>
        <p:spPr>
          <a:xfrm>
            <a:off x="8664575"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4" name="Google Shape;154;p18"/>
          <p:cNvSpPr/>
          <p:nvPr/>
        </p:nvSpPr>
        <p:spPr>
          <a:xfrm>
            <a:off x="8477250"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5" name="Google Shape;155;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56" name="Google Shape;156;p1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57" name="Google Shape;157;p18"/>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8" name="Google Shape;158;p18"/>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9" name="Google Shape;159;p18"/>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0"/>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 name="Google Shape;169;p20"/>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20"/>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71" name="Google Shape;171;p20"/>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172" name="Google Shape;172;p20"/>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74" name="Google Shape;174;p2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75" name="Google Shape;175;p20"/>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6" name="Google Shape;176;p20"/>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7" name="Google Shape;177;p20"/>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2"/>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22"/>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2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88" name="Google Shape;188;p22"/>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189" name="Google Shape;189;p22"/>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91" name="Google Shape;191;p2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92" name="Google Shape;192;p22"/>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3" name="Google Shape;193;p22"/>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4" name="Google Shape;194;p22"/>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3"/>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3"/>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31" name="Google Shape;31;p3"/>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32" name="Google Shape;32;p3"/>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3"/>
          <p:cNvSpPr txBox="1"/>
          <p:nvPr/>
        </p:nvSpPr>
        <p:spPr>
          <a:xfrm>
            <a:off x="4629150"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35" name="Google Shape;35;p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6" name="Google Shape;36;p3"/>
          <p:cNvSpPr txBox="1"/>
          <p:nvPr>
            <p:ph idx="12" type="sldNum"/>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
        <p:nvSpPr>
          <p:cNvPr id="37" name="Google Shape;37;p3"/>
          <p:cNvSpPr txBox="1"/>
          <p:nvPr>
            <p:ph idx="11" type="ftr"/>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5"/>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5"/>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5"/>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47" name="Google Shape;47;p5"/>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48" name="Google Shape;48;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9" name="Google Shape;49;p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50" name="Google Shape;50;p5"/>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
        <p:nvSpPr>
          <p:cNvPr id="51" name="Google Shape;51;p5"/>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2" name="Shape 52"/>
        <p:cNvGrpSpPr/>
        <p:nvPr/>
      </p:nvGrpSpPr>
      <p:grpSpPr>
        <a:xfrm>
          <a:off x="0" y="0"/>
          <a:ext cx="0" cy="0"/>
          <a:chOff x="0" y="0"/>
          <a:chExt cx="0" cy="0"/>
        </a:xfrm>
      </p:grpSpPr>
      <p:sp>
        <p:nvSpPr>
          <p:cNvPr id="53" name="Google Shape;53;p6"/>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 name="Google Shape;54;p6"/>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 name="Google Shape;55;p6"/>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56" name="Google Shape;56;p6"/>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57" name="Google Shape;57;p6"/>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 name="Google Shape;58;p6"/>
          <p:cNvSpPr/>
          <p:nvPr/>
        </p:nvSpPr>
        <p:spPr>
          <a:xfrm>
            <a:off x="3636962" y="3005137"/>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 name="Google Shape;59;p6"/>
          <p:cNvSpPr/>
          <p:nvPr/>
        </p:nvSpPr>
        <p:spPr>
          <a:xfrm>
            <a:off x="3449637" y="3005137"/>
            <a:ext cx="184150"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 name="Google Shape;60;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61" name="Google Shape;61;p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62" name="Google Shape;62;p6"/>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3" name="Google Shape;63;p6"/>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4" name="Google Shape;64;p6"/>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1" name="Shape 71"/>
        <p:cNvGrpSpPr/>
        <p:nvPr/>
      </p:nvGrpSpPr>
      <p:grpSpPr>
        <a:xfrm>
          <a:off x="0" y="0"/>
          <a:ext cx="0" cy="0"/>
          <a:chOff x="0" y="0"/>
          <a:chExt cx="0" cy="0"/>
        </a:xfrm>
      </p:grpSpPr>
      <p:sp>
        <p:nvSpPr>
          <p:cNvPr id="72" name="Google Shape;72;p8"/>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3" name="Google Shape;73;p8"/>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4" name="Google Shape;74;p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75" name="Google Shape;75;p8"/>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76" name="Google Shape;76;p8"/>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7" name="Google Shape;77;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78" name="Google Shape;78;p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79" name="Google Shape;79;p8"/>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8"/>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 name="Google Shape;81;p8"/>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sp>
        <p:nvSpPr>
          <p:cNvPr id="90" name="Google Shape;9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91" name="Google Shape;91;p1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92" name="Google Shape;92;p10"/>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10"/>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10"/>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2"/>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6" name="Google Shape;106;p12"/>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12"/>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08" name="Google Shape;108;p12"/>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09" name="Google Shape;109;p12"/>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11" name="Google Shape;111;p1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2" name="Google Shape;112;p12"/>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3" name="Google Shape;113;p12"/>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4" name="Google Shape;114;p12"/>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4"/>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4"/>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14"/>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24" name="Google Shape;124;p14"/>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125" name="Google Shape;125;p14"/>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27" name="Google Shape;127;p1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28" name="Google Shape;128;p14"/>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Google Shape;129;p14"/>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0" name="Google Shape;130;p14"/>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5" name="Shape 135"/>
        <p:cNvGrpSpPr/>
        <p:nvPr/>
      </p:nvGrpSpPr>
      <p:grpSpPr>
        <a:xfrm>
          <a:off x="0" y="0"/>
          <a:ext cx="0" cy="0"/>
          <a:chOff x="0" y="0"/>
          <a:chExt cx="0" cy="0"/>
        </a:xfrm>
      </p:grpSpPr>
      <p:sp>
        <p:nvSpPr>
          <p:cNvPr id="136" name="Google Shape;136;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37" name="Google Shape;137;p1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38" name="Google Shape;138;p16"/>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Google Shape;139;p16"/>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0" name="Google Shape;140;p16"/>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idx="4294967295"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800"/>
              <a:buFont typeface="Lucida Sans"/>
              <a:buNone/>
            </a:pPr>
            <a:r>
              <a:rPr b="1" i="0" lang="es-ES" sz="4800" u="none" cap="none" strike="noStrike">
                <a:solidFill>
                  <a:schemeClr val="dk2"/>
                </a:solidFill>
                <a:latin typeface="Lucida Sans"/>
                <a:ea typeface="Lucida Sans"/>
                <a:cs typeface="Lucida Sans"/>
                <a:sym typeface="Lucida Sans"/>
              </a:rPr>
              <a:t>SCRUM - Introducción</a:t>
            </a:r>
            <a:endParaRPr b="1" i="0" sz="4800" u="none" cap="none" strike="noStrike">
              <a:solidFill>
                <a:schemeClr val="dk2"/>
              </a:solidFill>
              <a:latin typeface="Lucida Sans"/>
              <a:ea typeface="Lucida Sans"/>
              <a:cs typeface="Lucida Sans"/>
              <a:sym typeface="Lucida Sans"/>
            </a:endParaRPr>
          </a:p>
        </p:txBody>
      </p:sp>
      <p:sp>
        <p:nvSpPr>
          <p:cNvPr id="206" name="Google Shape;206;p24"/>
          <p:cNvSpPr txBox="1"/>
          <p:nvPr>
            <p:ph idx="1" type="subTitle"/>
          </p:nvPr>
        </p:nvSpPr>
        <p:spPr>
          <a:xfrm>
            <a:off x="685800" y="3611562"/>
            <a:ext cx="7772400" cy="120015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836"/>
              <a:buNone/>
            </a:pPr>
            <a:r>
              <a:rPr b="0" i="0" lang="es-ES" sz="2700" u="none">
                <a:solidFill>
                  <a:schemeClr val="dk2"/>
                </a:solidFill>
                <a:latin typeface="Lucida Sans"/>
                <a:ea typeface="Lucida Sans"/>
                <a:cs typeface="Lucida Sans"/>
                <a:sym typeface="Lucida Sans"/>
              </a:rPr>
              <a:t>Metodologías Ágiles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68" name="Google Shape;268;p33"/>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Esto se repite durante todo el Sprint y el equipo va terminando todos los  elementos de la Pila del Sprint.</a:t>
            </a:r>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Al finalizar el Sprint, es necesario revisar todo lo  construido para ver si se ajusta a lo que necesitan los Interesados y así poder recibir  </a:t>
            </a:r>
            <a:r>
              <a:rPr b="0" i="1" lang="es-ES" sz="2400" u="none">
                <a:solidFill>
                  <a:srgbClr val="666767"/>
                </a:solidFill>
                <a:latin typeface="Arial"/>
                <a:ea typeface="Arial"/>
                <a:cs typeface="Arial"/>
                <a:sym typeface="Arial"/>
              </a:rPr>
              <a:t>feedback </a:t>
            </a:r>
            <a:r>
              <a:rPr b="0" i="0" lang="es-ES" sz="2400" u="none">
                <a:solidFill>
                  <a:srgbClr val="666767"/>
                </a:solidFill>
                <a:latin typeface="Trebuchet MS"/>
                <a:ea typeface="Trebuchet MS"/>
                <a:cs typeface="Trebuchet MS"/>
                <a:sym typeface="Trebuchet MS"/>
              </a:rPr>
              <a:t>de estos Interesados. </a:t>
            </a:r>
            <a:endParaRPr/>
          </a:p>
        </p:txBody>
      </p:sp>
      <p:sp>
        <p:nvSpPr>
          <p:cNvPr id="269" name="Google Shape;269;p33"/>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75" name="Google Shape;275;p34"/>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Esto sucede en la </a:t>
            </a:r>
            <a:r>
              <a:rPr b="1" i="0" lang="es-ES" sz="2400" u="none">
                <a:solidFill>
                  <a:srgbClr val="666767"/>
                </a:solidFill>
                <a:latin typeface="Trebuchet MS"/>
                <a:ea typeface="Trebuchet MS"/>
                <a:cs typeface="Trebuchet MS"/>
                <a:sym typeface="Trebuchet MS"/>
              </a:rPr>
              <a:t>Reunión de Revisión </a:t>
            </a:r>
            <a:r>
              <a:rPr b="0" i="0" lang="es-ES" sz="2400" u="none">
                <a:solidFill>
                  <a:srgbClr val="666767"/>
                </a:solidFill>
                <a:latin typeface="Trebuchet MS"/>
                <a:ea typeface="Trebuchet MS"/>
                <a:cs typeface="Trebuchet MS"/>
                <a:sym typeface="Trebuchet MS"/>
              </a:rPr>
              <a:t>o </a:t>
            </a:r>
            <a:r>
              <a:rPr b="1" i="0" lang="es-ES" sz="2400" u="none">
                <a:solidFill>
                  <a:srgbClr val="666767"/>
                </a:solidFill>
                <a:latin typeface="Trebuchet MS"/>
                <a:ea typeface="Trebuchet MS"/>
                <a:cs typeface="Trebuchet MS"/>
                <a:sym typeface="Trebuchet MS"/>
              </a:rPr>
              <a:t>Demo</a:t>
            </a:r>
            <a:r>
              <a:rPr b="0" i="0" lang="es-ES" sz="2400" u="none">
                <a:solidFill>
                  <a:srgbClr val="666767"/>
                </a:solidFill>
                <a:latin typeface="Trebuchet MS"/>
                <a:ea typeface="Trebuchet MS"/>
                <a:cs typeface="Trebuchet MS"/>
                <a:sym typeface="Trebuchet MS"/>
              </a:rPr>
              <a:t> donde  se inspecciona todo lo realizado por el Equipo de construcción. A esta reunión  acuden el Dueño de Producto como representante de los Interesados, además del  Equipo de Construcción y el Scrum Master.</a:t>
            </a:r>
            <a:endParaRPr b="0" i="0" sz="2400" u="none">
              <a:solidFill>
                <a:schemeClr val="dk1"/>
              </a:solidFill>
              <a:latin typeface="Lucida Sans"/>
              <a:ea typeface="Lucida Sans"/>
              <a:cs typeface="Lucida Sans"/>
              <a:sym typeface="Lucida Sans"/>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También puede acudir cualquier otra  persona que quiera ver lo entregado. Sería muy recomendable que hubiera algún  Interesado, aunque esto no siempre es posible.</a:t>
            </a:r>
            <a:endParaRPr b="0" i="0" sz="2400" u="none">
              <a:solidFill>
                <a:schemeClr val="dk1"/>
              </a:solidFill>
              <a:latin typeface="Trebuchet MS"/>
              <a:ea typeface="Trebuchet MS"/>
              <a:cs typeface="Trebuchet MS"/>
              <a:sym typeface="Trebuchet MS"/>
            </a:endParaRPr>
          </a:p>
          <a:p>
            <a:pPr indent="-151955" lvl="0" marL="365125" rtl="0" algn="l">
              <a:spcBef>
                <a:spcPts val="400"/>
              </a:spcBef>
              <a:spcAft>
                <a:spcPts val="0"/>
              </a:spcAft>
              <a:buSzPts val="1632"/>
              <a:buNone/>
            </a:pPr>
            <a:r>
              <a:t/>
            </a:r>
            <a:endParaRPr b="0" i="0" sz="2400" u="none">
              <a:solidFill>
                <a:schemeClr val="dk1"/>
              </a:solidFill>
              <a:latin typeface="Trebuchet MS"/>
              <a:ea typeface="Trebuchet MS"/>
              <a:cs typeface="Trebuchet MS"/>
              <a:sym typeface="Trebuchet MS"/>
            </a:endParaRPr>
          </a:p>
        </p:txBody>
      </p:sp>
      <p:sp>
        <p:nvSpPr>
          <p:cNvPr id="276" name="Google Shape;276;p34"/>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82" name="Google Shape;282;p35"/>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Después de haberse producido la </a:t>
            </a:r>
            <a:r>
              <a:rPr b="1" i="0" lang="es-ES" sz="2400" u="none">
                <a:solidFill>
                  <a:srgbClr val="666767"/>
                </a:solidFill>
                <a:latin typeface="Trebuchet MS"/>
                <a:ea typeface="Trebuchet MS"/>
                <a:cs typeface="Trebuchet MS"/>
                <a:sym typeface="Trebuchet MS"/>
              </a:rPr>
              <a:t>DEMO</a:t>
            </a:r>
            <a:r>
              <a:rPr b="0" i="0" lang="es-ES" sz="2400" u="none">
                <a:solidFill>
                  <a:srgbClr val="666767"/>
                </a:solidFill>
                <a:latin typeface="Trebuchet MS"/>
                <a:ea typeface="Trebuchet MS"/>
                <a:cs typeface="Trebuchet MS"/>
                <a:sym typeface="Trebuchet MS"/>
              </a:rPr>
              <a:t> para inspeccionar el Incremento  entregado en el Sprint el equipo debe reunirse para “inspeccionar el proceso” y la  manera en la que han trabajado con el único objetivo de mejorar y detectar posibles  problemas y dar soluciones a los mismos.</a:t>
            </a:r>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Esta reunión, sucede después de la  Reunión de revisión y se llama </a:t>
            </a:r>
            <a:r>
              <a:rPr b="1" i="0" lang="es-ES" sz="2400" u="none">
                <a:solidFill>
                  <a:srgbClr val="666767"/>
                </a:solidFill>
                <a:latin typeface="Trebuchet MS"/>
                <a:ea typeface="Trebuchet MS"/>
                <a:cs typeface="Trebuchet MS"/>
                <a:sym typeface="Trebuchet MS"/>
              </a:rPr>
              <a:t>Retrospectiva</a:t>
            </a:r>
            <a:r>
              <a:rPr b="0" i="0" lang="es-ES" sz="2400" u="none">
                <a:solidFill>
                  <a:srgbClr val="666767"/>
                </a:solidFill>
                <a:latin typeface="Trebuchet MS"/>
                <a:ea typeface="Trebuchet MS"/>
                <a:cs typeface="Trebuchet MS"/>
                <a:sym typeface="Trebuchet MS"/>
              </a:rPr>
              <a:t> o </a:t>
            </a:r>
            <a:r>
              <a:rPr b="1" i="0" lang="es-ES" sz="2400" u="none">
                <a:solidFill>
                  <a:srgbClr val="666767"/>
                </a:solidFill>
                <a:latin typeface="Trebuchet MS"/>
                <a:ea typeface="Trebuchet MS"/>
                <a:cs typeface="Trebuchet MS"/>
                <a:sym typeface="Trebuchet MS"/>
              </a:rPr>
              <a:t>RETRO</a:t>
            </a:r>
            <a:r>
              <a:rPr b="0" i="0" lang="es-ES" sz="2400" u="none">
                <a:solidFill>
                  <a:srgbClr val="666767"/>
                </a:solidFill>
                <a:latin typeface="Trebuchet MS"/>
                <a:ea typeface="Trebuchet MS"/>
                <a:cs typeface="Trebuchet MS"/>
                <a:sym typeface="Trebuchet MS"/>
              </a:rPr>
              <a:t>. Es en la RETRO donde  pondremos el foco en las personas y el proceso dejando a un lado el producto en sí  que ya lo inspeccionamos en la DEMO.</a:t>
            </a:r>
            <a:endParaRPr b="0" i="0" sz="2400" u="none">
              <a:solidFill>
                <a:schemeClr val="dk1"/>
              </a:solidFill>
              <a:latin typeface="Trebuchet MS"/>
              <a:ea typeface="Trebuchet MS"/>
              <a:cs typeface="Trebuchet MS"/>
              <a:sym typeface="Trebuchet MS"/>
            </a:endParaRPr>
          </a:p>
          <a:p>
            <a:pPr indent="103886" lvl="0" marL="12700" rtl="0" algn="just">
              <a:lnSpc>
                <a:spcPct val="113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2700" lvl="0" marL="12700" rtl="0" algn="l">
              <a:lnSpc>
                <a:spcPct val="100000"/>
              </a:lnSpc>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a:p>
            <a:pPr indent="-12700" lvl="0" marL="12700" rtl="0" algn="l">
              <a:lnSpc>
                <a:spcPct val="100000"/>
              </a:lnSpc>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a:p>
            <a:pPr indent="-117411" lvl="0" marL="365125" rtl="0" algn="l">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p:txBody>
      </p:sp>
      <p:sp>
        <p:nvSpPr>
          <p:cNvPr id="283" name="Google Shape;283;p35"/>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89" name="Google Shape;289;p36"/>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A la </a:t>
            </a:r>
            <a:r>
              <a:rPr b="1" i="0" lang="es-ES" sz="2400" u="none">
                <a:solidFill>
                  <a:srgbClr val="666767"/>
                </a:solidFill>
                <a:latin typeface="Trebuchet MS"/>
                <a:ea typeface="Trebuchet MS"/>
                <a:cs typeface="Trebuchet MS"/>
                <a:sym typeface="Trebuchet MS"/>
              </a:rPr>
              <a:t>RETRO </a:t>
            </a:r>
            <a:r>
              <a:rPr b="0" i="0" lang="es-ES" sz="2400" u="none">
                <a:solidFill>
                  <a:srgbClr val="666767"/>
                </a:solidFill>
                <a:latin typeface="Trebuchet MS"/>
                <a:ea typeface="Trebuchet MS"/>
                <a:cs typeface="Trebuchet MS"/>
                <a:sym typeface="Trebuchet MS"/>
              </a:rPr>
              <a:t>deben acudir todos los miembros del Equipo Scrum, es decir, Dueño  de Producto, Scrum Master y Equipo de Construcción. </a:t>
            </a:r>
            <a:endParaRPr/>
          </a:p>
          <a:p>
            <a:pPr indent="-12700" lvl="0" marL="12700" rtl="0" algn="l">
              <a:lnSpc>
                <a:spcPct val="113000"/>
              </a:lnSpc>
              <a:spcBef>
                <a:spcPts val="1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La </a:t>
            </a:r>
            <a:r>
              <a:rPr b="1" i="0" lang="es-ES" sz="2400" u="none">
                <a:solidFill>
                  <a:srgbClr val="666767"/>
                </a:solidFill>
                <a:latin typeface="Trebuchet MS"/>
                <a:ea typeface="Trebuchet MS"/>
                <a:cs typeface="Trebuchet MS"/>
                <a:sym typeface="Trebuchet MS"/>
              </a:rPr>
              <a:t>RETRO</a:t>
            </a:r>
            <a:r>
              <a:rPr b="0" i="0" lang="es-ES" sz="2400" u="none">
                <a:solidFill>
                  <a:srgbClr val="666767"/>
                </a:solidFill>
                <a:latin typeface="Trebuchet MS"/>
                <a:ea typeface="Trebuchet MS"/>
                <a:cs typeface="Trebuchet MS"/>
                <a:sym typeface="Trebuchet MS"/>
              </a:rPr>
              <a:t> es facilitada por el Scrum  Master, aunque en algunas ocasiones puede ser interesante que sea facilitada por  otra persona para que el Scrum Master pueda también participar como un miembro  más el equipo.</a:t>
            </a:r>
            <a:endParaRPr/>
          </a:p>
        </p:txBody>
      </p:sp>
      <p:sp>
        <p:nvSpPr>
          <p:cNvPr id="290" name="Google Shape;290;p36"/>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96" name="Google Shape;296;p37"/>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Existe una última reunión cuyo objetivo es trabajar sobre los elementos futuros que  entrarán en el Sprint, es decir, trabajar sobre los siguientes elementos de la Pila de  Producto. </a:t>
            </a:r>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A esta reunión donde el Equipo Scrum trabaja para refinar esos elementos,  es decir, hacerlos más pequeños, claros y entendibles se le llama </a:t>
            </a:r>
            <a:r>
              <a:rPr b="1" i="0" lang="es-ES" sz="2400" u="none">
                <a:solidFill>
                  <a:srgbClr val="666767"/>
                </a:solidFill>
                <a:latin typeface="Trebuchet MS"/>
                <a:ea typeface="Trebuchet MS"/>
                <a:cs typeface="Trebuchet MS"/>
                <a:sym typeface="Trebuchet MS"/>
              </a:rPr>
              <a:t>Reunión de  Refinamiento</a:t>
            </a:r>
            <a:r>
              <a:rPr b="0" i="0" lang="es-ES" sz="2400" u="none">
                <a:solidFill>
                  <a:srgbClr val="666767"/>
                </a:solidFill>
                <a:latin typeface="Trebuchet MS"/>
                <a:ea typeface="Trebuchet MS"/>
                <a:cs typeface="Trebuchet MS"/>
                <a:sym typeface="Trebuchet MS"/>
              </a:rPr>
              <a:t>.</a:t>
            </a:r>
            <a:endParaRPr/>
          </a:p>
        </p:txBody>
      </p:sp>
      <p:sp>
        <p:nvSpPr>
          <p:cNvPr id="297" name="Google Shape;297;p37"/>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303" name="Google Shape;303;p38"/>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Como resumen podemos decir que Scrum está formado por:</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1200"/>
              </a:spcBef>
              <a:spcAft>
                <a:spcPts val="0"/>
              </a:spcAft>
              <a:buClr>
                <a:schemeClr val="accent1"/>
              </a:buClr>
              <a:buSzPts val="1360"/>
              <a:buFont typeface="Noto Sans Symbols"/>
              <a:buChar char="🞂"/>
            </a:pPr>
            <a:r>
              <a:rPr b="1" i="0" lang="es-ES" sz="2000" u="none">
                <a:solidFill>
                  <a:srgbClr val="666767"/>
                </a:solidFill>
                <a:latin typeface="Trebuchet MS"/>
                <a:ea typeface="Trebuchet MS"/>
                <a:cs typeface="Trebuchet MS"/>
                <a:sym typeface="Trebuchet MS"/>
              </a:rPr>
              <a:t>ARTEFACTOS: </a:t>
            </a:r>
            <a:r>
              <a:rPr b="0" i="0" lang="es-ES" sz="1800" u="none">
                <a:solidFill>
                  <a:srgbClr val="666767"/>
                </a:solidFill>
                <a:latin typeface="Trebuchet MS"/>
                <a:ea typeface="Trebuchet MS"/>
                <a:cs typeface="Trebuchet MS"/>
                <a:sym typeface="Trebuchet MS"/>
              </a:rPr>
              <a:t>son los elementos con los que trabajamos. Estos son la Pila  del producto, Pila del Sprint, el Sprint, el Incremento del producto,  Definición de Listo y Definición de Terminado.</a:t>
            </a:r>
            <a:endParaRPr/>
          </a:p>
          <a:p>
            <a:pPr indent="65024" lvl="0" marL="12700" rtl="0" algn="l">
              <a:lnSpc>
                <a:spcPct val="113000"/>
              </a:lnSpc>
              <a:spcBef>
                <a:spcPts val="1200"/>
              </a:spcBef>
              <a:spcAft>
                <a:spcPts val="0"/>
              </a:spcAft>
              <a:buClr>
                <a:schemeClr val="accent1"/>
              </a:buClr>
              <a:buSzPts val="1224"/>
              <a:buFont typeface="Noto Sans Symbols"/>
              <a:buNone/>
            </a:pPr>
            <a:r>
              <a:t/>
            </a:r>
            <a:endParaRPr b="0" i="0" sz="18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360"/>
              <a:buFont typeface="Noto Sans Symbols"/>
              <a:buChar char="🞂"/>
            </a:pPr>
            <a:r>
              <a:rPr b="1" i="0" lang="es-ES" sz="2000" u="none">
                <a:solidFill>
                  <a:srgbClr val="666767"/>
                </a:solidFill>
                <a:latin typeface="Trebuchet MS"/>
                <a:ea typeface="Trebuchet MS"/>
                <a:cs typeface="Trebuchet MS"/>
                <a:sym typeface="Trebuchet MS"/>
              </a:rPr>
              <a:t>REUNIONES: </a:t>
            </a:r>
            <a:r>
              <a:rPr b="0" i="0" lang="es-ES" sz="1800" u="none">
                <a:solidFill>
                  <a:srgbClr val="666767"/>
                </a:solidFill>
                <a:latin typeface="Trebuchet MS"/>
                <a:ea typeface="Trebuchet MS"/>
                <a:cs typeface="Trebuchet MS"/>
                <a:sym typeface="Trebuchet MS"/>
              </a:rPr>
              <a:t>son los eventos donde se reúnen los diferentes roles. Estas  reuniones son: Reunión de planificación, Reunión de revisión,  Retrospectiva, Reunión diaria y Reunión de refinamiento.</a:t>
            </a:r>
            <a:endParaRPr b="0" i="0" sz="1800" u="none">
              <a:solidFill>
                <a:schemeClr val="dk1"/>
              </a:solidFill>
              <a:latin typeface="Trebuchet MS"/>
              <a:ea typeface="Trebuchet MS"/>
              <a:cs typeface="Trebuchet MS"/>
              <a:sym typeface="Trebuchet MS"/>
            </a:endParaRPr>
          </a:p>
          <a:p>
            <a:pPr indent="-12700" lvl="0" marL="12700" rtl="0" algn="l">
              <a:lnSpc>
                <a:spcPct val="100000"/>
              </a:lnSpc>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a:p>
            <a:pPr indent="-117411" lvl="0" marL="365125" rtl="0" algn="l">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p:txBody>
      </p:sp>
      <p:sp>
        <p:nvSpPr>
          <p:cNvPr id="304" name="Google Shape;304;p38"/>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310" name="Google Shape;310;p39"/>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00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Como resumen podemos decir que Scrum está formado por:</a:t>
            </a:r>
            <a:endParaRPr/>
          </a:p>
          <a:p>
            <a:pPr indent="-12700" lvl="0" marL="12700" rtl="0" algn="l">
              <a:lnSpc>
                <a:spcPct val="113000"/>
              </a:lnSpc>
              <a:spcBef>
                <a:spcPts val="100"/>
              </a:spcBef>
              <a:spcAft>
                <a:spcPts val="0"/>
              </a:spcAft>
              <a:buClr>
                <a:schemeClr val="accent1"/>
              </a:buClr>
              <a:buSzPts val="1360"/>
              <a:buFont typeface="Noto Sans Symbols"/>
              <a:buChar char="🞂"/>
            </a:pPr>
            <a:r>
              <a:rPr b="1" i="0" lang="es-ES" sz="2000" u="none">
                <a:solidFill>
                  <a:srgbClr val="666767"/>
                </a:solidFill>
                <a:latin typeface="Trebuchet MS"/>
                <a:ea typeface="Trebuchet MS"/>
                <a:cs typeface="Trebuchet MS"/>
                <a:sym typeface="Trebuchet MS"/>
              </a:rPr>
              <a:t>ROLES: </a:t>
            </a:r>
            <a:r>
              <a:rPr b="0" i="0" lang="es-ES" sz="1800" u="none">
                <a:solidFill>
                  <a:srgbClr val="666767"/>
                </a:solidFill>
                <a:latin typeface="Trebuchet MS"/>
                <a:ea typeface="Trebuchet MS"/>
                <a:cs typeface="Trebuchet MS"/>
                <a:sym typeface="Trebuchet MS"/>
              </a:rPr>
              <a:t>existen básicamente para dividir las diferentes responsabilidades  con las que nos encontramos a la hora de construir un producto: </a:t>
            </a:r>
            <a:endParaRPr/>
          </a:p>
          <a:p>
            <a:pPr indent="-228600" lvl="1" marL="952500" rtl="0" algn="l">
              <a:lnSpc>
                <a:spcPct val="113000"/>
              </a:lnSpc>
              <a:spcBef>
                <a:spcPts val="1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El Dueño de  Producto: es el encargado de maximizar la cantidad de trabajo que se realizará,  es, por tanto, el encargado de mantener la visión del producto y la  comunicación con los interesados. </a:t>
            </a:r>
            <a:endParaRPr/>
          </a:p>
          <a:p>
            <a:pPr indent="-228600" lvl="1" marL="952500" rtl="0" algn="l">
              <a:lnSpc>
                <a:spcPct val="113000"/>
              </a:lnSpc>
              <a:spcBef>
                <a:spcPts val="1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El Equipo de Construcción: es el encargado de construir el producto, </a:t>
            </a:r>
            <a:endParaRPr/>
          </a:p>
          <a:p>
            <a:pPr indent="-228600" lvl="1" marL="952500" rtl="0" algn="l">
              <a:lnSpc>
                <a:spcPct val="113000"/>
              </a:lnSpc>
              <a:spcBef>
                <a:spcPts val="1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el Scrum Master: es el responsable de  cumplir el proceso y preocupado de las personas. </a:t>
            </a:r>
            <a:endParaRPr/>
          </a:p>
          <a:p>
            <a:pPr indent="-228600" lvl="1" marL="952500" rtl="0" algn="l">
              <a:lnSpc>
                <a:spcPct val="113000"/>
              </a:lnSpc>
              <a:spcBef>
                <a:spcPts val="100"/>
              </a:spcBef>
              <a:spcAft>
                <a:spcPts val="0"/>
              </a:spcAft>
              <a:buClr>
                <a:schemeClr val="accent1"/>
              </a:buClr>
              <a:buSzPts val="1600"/>
              <a:buFont typeface="Verdana"/>
              <a:buChar char="◦"/>
            </a:pPr>
            <a:r>
              <a:rPr b="0" i="0" lang="es-ES" sz="1600" u="none">
                <a:solidFill>
                  <a:srgbClr val="666767"/>
                </a:solidFill>
                <a:latin typeface="Trebuchet MS"/>
                <a:ea typeface="Trebuchet MS"/>
                <a:cs typeface="Trebuchet MS"/>
                <a:sym typeface="Trebuchet MS"/>
              </a:rPr>
              <a:t>Los Interesados (Stakeholders): son las personas para las que construimos el producto.</a:t>
            </a:r>
            <a:endParaRPr/>
          </a:p>
          <a:p>
            <a:pPr indent="-12700" lvl="0" marL="12700" rtl="0" algn="l">
              <a:lnSpc>
                <a:spcPct val="113000"/>
              </a:lnSpc>
              <a:spcBef>
                <a:spcPts val="100"/>
              </a:spcBef>
              <a:spcAft>
                <a:spcPts val="0"/>
              </a:spcAft>
              <a:buClr>
                <a:schemeClr val="accent1"/>
              </a:buClr>
              <a:buSzPts val="1224"/>
              <a:buFont typeface="Noto Sans Symbols"/>
              <a:buChar char="🞂"/>
            </a:pPr>
            <a:r>
              <a:rPr b="0" i="0" lang="es-ES" sz="1800" u="none">
                <a:solidFill>
                  <a:srgbClr val="666767"/>
                </a:solidFill>
                <a:latin typeface="Trebuchet MS"/>
                <a:ea typeface="Trebuchet MS"/>
                <a:cs typeface="Trebuchet MS"/>
                <a:sym typeface="Trebuchet MS"/>
              </a:rPr>
              <a:t>Al  equipo formado por Dueño de Producto, Equipo de Construcción y Scrum  Master se le conoce como Equipo Scrum.</a:t>
            </a:r>
            <a:endParaRPr b="0" i="0" sz="1800" u="none">
              <a:solidFill>
                <a:schemeClr val="dk1"/>
              </a:solidFill>
              <a:latin typeface="Trebuchet MS"/>
              <a:ea typeface="Trebuchet MS"/>
              <a:cs typeface="Trebuchet MS"/>
              <a:sym typeface="Trebuchet MS"/>
            </a:endParaRPr>
          </a:p>
          <a:p>
            <a:pPr indent="-12700" lvl="0" marL="12700" rtl="0" algn="l">
              <a:lnSpc>
                <a:spcPct val="100000"/>
              </a:lnSpc>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a:p>
            <a:pPr indent="-12700" lvl="0" marL="12700" rtl="0" algn="l">
              <a:lnSpc>
                <a:spcPct val="100000"/>
              </a:lnSpc>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a:p>
            <a:pPr indent="-117411" lvl="0" marL="365125" rtl="0" algn="l">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p:txBody>
      </p:sp>
      <p:sp>
        <p:nvSpPr>
          <p:cNvPr id="311" name="Google Shape;311;p39"/>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317" name="Google Shape;317;p40"/>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
        <p:nvSpPr>
          <p:cNvPr id="318" name="Google Shape;318;p40"/>
          <p:cNvSpPr txBox="1"/>
          <p:nvPr/>
        </p:nvSpPr>
        <p:spPr>
          <a:xfrm>
            <a:off x="914400" y="1116012"/>
            <a:ext cx="5943600" cy="4457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9" name="Google Shape;319;p40"/>
          <p:cNvSpPr txBox="1"/>
          <p:nvPr/>
        </p:nvSpPr>
        <p:spPr>
          <a:xfrm flipH="1">
            <a:off x="2484437" y="765175"/>
            <a:ext cx="1314450"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ES" sz="1400" u="none">
                <a:solidFill>
                  <a:schemeClr val="dk1"/>
                </a:solidFill>
                <a:latin typeface="Arial"/>
                <a:ea typeface="Arial"/>
                <a:cs typeface="Arial"/>
                <a:sym typeface="Arial"/>
              </a:rPr>
              <a:t>StakeHolders</a:t>
            </a:r>
            <a:endParaRPr/>
          </a:p>
        </p:txBody>
      </p:sp>
      <p:sp>
        <p:nvSpPr>
          <p:cNvPr id="320" name="Google Shape;320;p40"/>
          <p:cNvSpPr txBox="1"/>
          <p:nvPr/>
        </p:nvSpPr>
        <p:spPr>
          <a:xfrm flipH="1">
            <a:off x="395287" y="1825625"/>
            <a:ext cx="830262" cy="523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ES" sz="1400" u="none">
                <a:solidFill>
                  <a:schemeClr val="dk1"/>
                </a:solidFill>
                <a:latin typeface="Arial"/>
                <a:ea typeface="Arial"/>
                <a:cs typeface="Arial"/>
                <a:sym typeface="Arial"/>
              </a:rPr>
              <a:t>Product Backlog</a:t>
            </a:r>
            <a:endParaRPr/>
          </a:p>
        </p:txBody>
      </p:sp>
      <p:sp>
        <p:nvSpPr>
          <p:cNvPr id="321" name="Google Shape;321;p40"/>
          <p:cNvSpPr txBox="1"/>
          <p:nvPr/>
        </p:nvSpPr>
        <p:spPr>
          <a:xfrm flipH="1">
            <a:off x="2484437" y="2520950"/>
            <a:ext cx="935037" cy="5222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ES" sz="1400" u="none">
                <a:solidFill>
                  <a:schemeClr val="dk1"/>
                </a:solidFill>
                <a:latin typeface="Arial"/>
                <a:ea typeface="Arial"/>
                <a:cs typeface="Arial"/>
                <a:sym typeface="Arial"/>
              </a:rPr>
              <a:t>Product Owner</a:t>
            </a:r>
            <a:endParaRPr/>
          </a:p>
        </p:txBody>
      </p:sp>
      <p:sp>
        <p:nvSpPr>
          <p:cNvPr id="322" name="Google Shape;322;p40"/>
          <p:cNvSpPr txBox="1"/>
          <p:nvPr/>
        </p:nvSpPr>
        <p:spPr>
          <a:xfrm flipH="1">
            <a:off x="5795962" y="2303462"/>
            <a:ext cx="936625"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ES" sz="1400" u="none">
                <a:solidFill>
                  <a:schemeClr val="dk1"/>
                </a:solidFill>
                <a:latin typeface="Arial"/>
                <a:ea typeface="Arial"/>
                <a:cs typeface="Arial"/>
                <a:sym typeface="Arial"/>
              </a:rPr>
              <a:t>DEMO</a:t>
            </a:r>
            <a:endParaRPr/>
          </a:p>
        </p:txBody>
      </p:sp>
      <p:sp>
        <p:nvSpPr>
          <p:cNvPr id="323" name="Google Shape;323;p40"/>
          <p:cNvSpPr txBox="1"/>
          <p:nvPr/>
        </p:nvSpPr>
        <p:spPr>
          <a:xfrm flipH="1">
            <a:off x="6443662" y="4705350"/>
            <a:ext cx="936625"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ES" sz="1400" u="none">
                <a:solidFill>
                  <a:schemeClr val="dk1"/>
                </a:solidFill>
                <a:latin typeface="Arial"/>
                <a:ea typeface="Arial"/>
                <a:cs typeface="Arial"/>
                <a:sym typeface="Arial"/>
              </a:rPr>
              <a:t>RETRO</a:t>
            </a:r>
            <a:endParaRPr/>
          </a:p>
        </p:txBody>
      </p:sp>
      <p:sp>
        <p:nvSpPr>
          <p:cNvPr id="324" name="Google Shape;324;p40"/>
          <p:cNvSpPr txBox="1"/>
          <p:nvPr/>
        </p:nvSpPr>
        <p:spPr>
          <a:xfrm flipH="1">
            <a:off x="3779837" y="2184400"/>
            <a:ext cx="720725"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ES" sz="1400" u="none">
                <a:solidFill>
                  <a:schemeClr val="dk1"/>
                </a:solidFill>
                <a:latin typeface="Arial"/>
                <a:ea typeface="Arial"/>
                <a:cs typeface="Arial"/>
                <a:sym typeface="Arial"/>
              </a:rPr>
              <a:t>DAILY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nvSpPr>
        <p:spPr>
          <a:xfrm>
            <a:off x="2555875" y="1916112"/>
            <a:ext cx="4319587" cy="2376487"/>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0"/>
              <a:buFont typeface="Lucida Sans"/>
              <a:buNone/>
            </a:pPr>
            <a:r>
              <a:rPr b="0" i="0" lang="es-ES" sz="14000" u="none">
                <a:solidFill>
                  <a:schemeClr val="dk1"/>
                </a:solidFill>
                <a:latin typeface="Lucida Sans"/>
                <a:ea typeface="Lucida Sans"/>
                <a:cs typeface="Lucida Sans"/>
                <a:sym typeface="Lucida Sans"/>
              </a:rPr>
              <a:t>¿?</a:t>
            </a:r>
            <a:endParaRPr/>
          </a:p>
        </p:txBody>
      </p:sp>
      <p:sp>
        <p:nvSpPr>
          <p:cNvPr id="330" name="Google Shape;330;p41"/>
          <p:cNvSpPr txBox="1"/>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Lucida Sans"/>
              <a:buNone/>
            </a:pPr>
            <a:fld id="{00000000-1234-1234-1234-123412341234}" type="slidenum">
              <a:rPr b="0" i="0" lang="es-ES" sz="1200" u="none">
                <a:solidFill>
                  <a:srgbClr val="FFFFFF"/>
                </a:solidFill>
                <a:latin typeface="Lucida Sans"/>
                <a:ea typeface="Lucida Sans"/>
                <a:cs typeface="Lucida Sans"/>
                <a:sym typeface="Lucida San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12" name="Google Shape;212;p25"/>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Scrum es un proceso iterativo e incremental utilizado para la construcción de  productos de Software. </a:t>
            </a:r>
            <a:endParaRPr/>
          </a:p>
          <a:p>
            <a:pPr indent="-12700" lvl="0" marL="12700" rtl="0" algn="l">
              <a:lnSpc>
                <a:spcPct val="113000"/>
              </a:lnSpc>
              <a:spcBef>
                <a:spcPts val="12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El proceso se compone de diferentes iteraciones a  las que se denominan Sprints. Estas iteraciones o sprints son fijos en el tiempo y se  recomienda que tengan una duración de 1 a 4 semanas máximo. </a:t>
            </a:r>
            <a:endParaRPr/>
          </a:p>
          <a:p>
            <a:pPr indent="-12700" lvl="0" marL="12700" rtl="0" algn="l">
              <a:lnSpc>
                <a:spcPct val="100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El Objetivo de estos sprints es el de construir un incremento del producto que </a:t>
            </a:r>
            <a:r>
              <a:rPr b="0" i="0" lang="es-ES" sz="2000" u="sng">
                <a:solidFill>
                  <a:srgbClr val="666767"/>
                </a:solidFill>
                <a:latin typeface="Trebuchet MS"/>
                <a:ea typeface="Trebuchet MS"/>
                <a:cs typeface="Trebuchet MS"/>
                <a:sym typeface="Trebuchet MS"/>
              </a:rPr>
              <a:t>potencialmente</a:t>
            </a:r>
            <a:r>
              <a:rPr b="0" i="0" lang="es-ES" sz="2000" u="none">
                <a:solidFill>
                  <a:srgbClr val="666767"/>
                </a:solidFill>
                <a:latin typeface="Trebuchet MS"/>
                <a:ea typeface="Trebuchet MS"/>
                <a:cs typeface="Trebuchet MS"/>
                <a:sym typeface="Trebuchet MS"/>
              </a:rPr>
              <a:t> se pueda  utilizar por parte de los clientes. Por tanto, no nos serviría entregar algo que no  pudiéramos utilizar al final del proceso de cada sprint.</a:t>
            </a:r>
            <a:endParaRPr b="0" i="0" sz="2000" u="none">
              <a:solidFill>
                <a:schemeClr val="dk1"/>
              </a:solidFill>
              <a:latin typeface="Trebuchet MS"/>
              <a:ea typeface="Trebuchet MS"/>
              <a:cs typeface="Trebuchet MS"/>
              <a:sym typeface="Trebuchet MS"/>
            </a:endParaRPr>
          </a:p>
          <a:p>
            <a:pPr indent="90932" lvl="0" marL="1270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12700" lvl="0" marL="12700" rtl="0" algn="l">
              <a:lnSpc>
                <a:spcPct val="100000"/>
              </a:lnSpc>
              <a:spcBef>
                <a:spcPts val="400"/>
              </a:spcBef>
              <a:spcAft>
                <a:spcPts val="0"/>
              </a:spcAft>
              <a:buSzPts val="1836"/>
              <a:buNone/>
            </a:pPr>
            <a:r>
              <a:t/>
            </a:r>
            <a:endParaRPr b="0" i="0" sz="2700" u="none">
              <a:solidFill>
                <a:schemeClr val="dk1"/>
              </a:solidFill>
              <a:latin typeface="Lucida Sans"/>
              <a:ea typeface="Lucida Sans"/>
              <a:cs typeface="Lucida Sans"/>
              <a:sym typeface="Lucida Sans"/>
            </a:endParaRPr>
          </a:p>
          <a:p>
            <a:pPr indent="-12700" lvl="0" marL="12700" rtl="0" algn="l">
              <a:lnSpc>
                <a:spcPct val="100000"/>
              </a:lnSpc>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a:p>
            <a:pPr indent="-12700" lvl="0" marL="12700" rtl="0" algn="l">
              <a:lnSpc>
                <a:spcPct val="100000"/>
              </a:lnSpc>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a:p>
            <a:pPr indent="-117411" lvl="0" marL="365125" rtl="0" algn="l">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p:txBody>
      </p:sp>
      <p:sp>
        <p:nvSpPr>
          <p:cNvPr id="213" name="Google Shape;213;p25"/>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19" name="Google Shape;219;p26"/>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Para poder empezar a construir un producto, antes debe haber una idea de negocio o unas necesidades que cubrir. </a:t>
            </a:r>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Por ejemplo,  de nada hubiera servido ponernos a construir Whatsapp si no tenemos claro que  cubriría esta herramienta, en este caso, mejorar la forma en la que se comunican las  personas.</a:t>
            </a:r>
            <a:endParaRPr b="0" i="0" sz="24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Generalmente a las personas para las que construimos el producto se les llama  </a:t>
            </a:r>
            <a:r>
              <a:rPr b="1" i="0" lang="es-ES" sz="2400" u="none">
                <a:solidFill>
                  <a:srgbClr val="666767"/>
                </a:solidFill>
                <a:latin typeface="Trebuchet MS"/>
                <a:ea typeface="Trebuchet MS"/>
                <a:cs typeface="Trebuchet MS"/>
                <a:sym typeface="Trebuchet MS"/>
              </a:rPr>
              <a:t>Interesados o Stakeholders </a:t>
            </a:r>
            <a:r>
              <a:rPr b="0" i="0" lang="es-ES" sz="2400" u="none">
                <a:solidFill>
                  <a:srgbClr val="666767"/>
                </a:solidFill>
                <a:latin typeface="Trebuchet MS"/>
                <a:ea typeface="Trebuchet MS"/>
                <a:cs typeface="Trebuchet MS"/>
                <a:sym typeface="Trebuchet MS"/>
              </a:rPr>
              <a:t>en inglés. </a:t>
            </a:r>
            <a:endParaRPr/>
          </a:p>
        </p:txBody>
      </p:sp>
      <p:sp>
        <p:nvSpPr>
          <p:cNvPr id="220" name="Google Shape;220;p26"/>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26" name="Google Shape;226;p27"/>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Una vez que tengamos claro que personas son a las que les vamos a aportar valor es  necesario </a:t>
            </a:r>
            <a:r>
              <a:rPr b="0" i="0" lang="es-ES" sz="2000" u="sng">
                <a:solidFill>
                  <a:srgbClr val="666767"/>
                </a:solidFill>
                <a:latin typeface="Trebuchet MS"/>
                <a:ea typeface="Trebuchet MS"/>
                <a:cs typeface="Trebuchet MS"/>
                <a:sym typeface="Trebuchet MS"/>
              </a:rPr>
              <a:t>recopilar en un único sitio </a:t>
            </a:r>
            <a:r>
              <a:rPr b="0" i="0" lang="es-ES" sz="2000" u="none">
                <a:solidFill>
                  <a:srgbClr val="666767"/>
                </a:solidFill>
                <a:latin typeface="Trebuchet MS"/>
                <a:ea typeface="Trebuchet MS"/>
                <a:cs typeface="Trebuchet MS"/>
                <a:sym typeface="Trebuchet MS"/>
              </a:rPr>
              <a:t>todas las ideas, funcionalidades y demás  elementos que van a componer nuestro producto. A este conjunto de elementos  </a:t>
            </a:r>
            <a:r>
              <a:rPr b="0" i="0" lang="es-ES" sz="2000" u="sng">
                <a:solidFill>
                  <a:srgbClr val="666767"/>
                </a:solidFill>
                <a:latin typeface="Trebuchet MS"/>
                <a:ea typeface="Trebuchet MS"/>
                <a:cs typeface="Trebuchet MS"/>
                <a:sym typeface="Trebuchet MS"/>
              </a:rPr>
              <a:t>ordenados por valor de negocio </a:t>
            </a:r>
            <a:r>
              <a:rPr b="0" i="0" lang="es-ES" sz="2000" u="none">
                <a:solidFill>
                  <a:srgbClr val="666767"/>
                </a:solidFill>
                <a:latin typeface="Trebuchet MS"/>
                <a:ea typeface="Trebuchet MS"/>
                <a:cs typeface="Trebuchet MS"/>
                <a:sym typeface="Trebuchet MS"/>
              </a:rPr>
              <a:t>(arriba los que más valor aportan) se le llama </a:t>
            </a:r>
            <a:r>
              <a:rPr b="1" i="0" lang="es-ES" sz="2000" u="none">
                <a:solidFill>
                  <a:srgbClr val="666767"/>
                </a:solidFill>
                <a:latin typeface="Trebuchet MS"/>
                <a:ea typeface="Trebuchet MS"/>
                <a:cs typeface="Trebuchet MS"/>
                <a:sym typeface="Trebuchet MS"/>
              </a:rPr>
              <a:t>Pila de  Producto o Product Backlog </a:t>
            </a:r>
            <a:r>
              <a:rPr b="0" i="0" lang="es-ES" sz="2000" u="none">
                <a:solidFill>
                  <a:srgbClr val="666767"/>
                </a:solidFill>
                <a:latin typeface="Trebuchet MS"/>
                <a:ea typeface="Trebuchet MS"/>
                <a:cs typeface="Trebuchet MS"/>
                <a:sym typeface="Trebuchet MS"/>
              </a:rPr>
              <a:t>en inglés. A los elementos que componen esta Pila de  Producto se les conoce como PBIs del inglés Product Backlog Items o Elementos de  la Pila de Producto.</a:t>
            </a:r>
            <a:endParaRPr b="0" i="0" sz="2000" u="none">
              <a:solidFill>
                <a:schemeClr val="dk1"/>
              </a:solidFill>
              <a:latin typeface="Trebuchet MS"/>
              <a:ea typeface="Trebuchet MS"/>
              <a:cs typeface="Trebuchet MS"/>
              <a:sym typeface="Trebuchet MS"/>
            </a:endParaRPr>
          </a:p>
          <a:p>
            <a:pPr indent="-12700" lvl="0" marL="12700"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Para gestionar toda esta comunicación y gestionar la pila de producto existe un rol  específico llamado </a:t>
            </a:r>
            <a:r>
              <a:rPr b="1" i="0" lang="es-ES" sz="2000" u="none">
                <a:solidFill>
                  <a:srgbClr val="666767"/>
                </a:solidFill>
                <a:latin typeface="Trebuchet MS"/>
                <a:ea typeface="Trebuchet MS"/>
                <a:cs typeface="Trebuchet MS"/>
                <a:sym typeface="Trebuchet MS"/>
              </a:rPr>
              <a:t>Dueño de Producto o Product Owner</a:t>
            </a:r>
            <a:r>
              <a:rPr b="0" i="0" lang="es-ES" sz="2000" u="none">
                <a:solidFill>
                  <a:srgbClr val="666767"/>
                </a:solidFill>
                <a:latin typeface="Trebuchet MS"/>
                <a:ea typeface="Trebuchet MS"/>
                <a:cs typeface="Trebuchet MS"/>
                <a:sym typeface="Trebuchet MS"/>
              </a:rPr>
              <a:t> en inglés, cuyo objetivo es  </a:t>
            </a:r>
            <a:r>
              <a:rPr b="0" i="0" lang="es-ES" sz="2000" u="sng">
                <a:solidFill>
                  <a:srgbClr val="666767"/>
                </a:solidFill>
                <a:latin typeface="Trebuchet MS"/>
                <a:ea typeface="Trebuchet MS"/>
                <a:cs typeface="Trebuchet MS"/>
                <a:sym typeface="Trebuchet MS"/>
              </a:rPr>
              <a:t>maximizar la entrega de valor en cada Sprint</a:t>
            </a:r>
            <a:r>
              <a:rPr b="0" i="0" lang="es-ES" sz="2000" u="none">
                <a:solidFill>
                  <a:srgbClr val="666767"/>
                </a:solidFill>
                <a:latin typeface="Trebuchet MS"/>
                <a:ea typeface="Trebuchet MS"/>
                <a:cs typeface="Trebuchet MS"/>
                <a:sym typeface="Trebuchet MS"/>
              </a:rPr>
              <a:t>, es decir, que el equipo construya lo  que le aporte más valor a los Interesados.</a:t>
            </a:r>
            <a:endParaRPr b="0" i="0" sz="2000" u="none">
              <a:solidFill>
                <a:schemeClr val="dk1"/>
              </a:solidFill>
              <a:latin typeface="Trebuchet MS"/>
              <a:ea typeface="Trebuchet MS"/>
              <a:cs typeface="Trebuchet MS"/>
              <a:sym typeface="Trebuchet MS"/>
            </a:endParaRPr>
          </a:p>
          <a:p>
            <a:pPr indent="-169228" lvl="0" marL="365125" rtl="0" algn="l">
              <a:spcBef>
                <a:spcPts val="400"/>
              </a:spcBef>
              <a:spcAft>
                <a:spcPts val="0"/>
              </a:spcAft>
              <a:buSzPts val="1360"/>
              <a:buNone/>
            </a:pPr>
            <a:r>
              <a:t/>
            </a:r>
            <a:endParaRPr b="0" i="0" sz="2000" u="none">
              <a:solidFill>
                <a:schemeClr val="dk1"/>
              </a:solidFill>
              <a:latin typeface="Trebuchet MS"/>
              <a:ea typeface="Trebuchet MS"/>
              <a:cs typeface="Trebuchet MS"/>
              <a:sym typeface="Trebuchet MS"/>
            </a:endParaRPr>
          </a:p>
        </p:txBody>
      </p:sp>
      <p:sp>
        <p:nvSpPr>
          <p:cNvPr id="227" name="Google Shape;227;p27"/>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33" name="Google Shape;233;p28"/>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34683" lvl="0" marL="365125" rtl="0" algn="l">
              <a:lnSpc>
                <a:spcPct val="100000"/>
              </a:lnSpc>
              <a:spcBef>
                <a:spcPts val="0"/>
              </a:spcBef>
              <a:spcAft>
                <a:spcPts val="0"/>
              </a:spcAft>
              <a:buClr>
                <a:schemeClr val="accent1"/>
              </a:buClr>
              <a:buSzPts val="1904"/>
              <a:buFont typeface="Noto Sans Symbols"/>
              <a:buNone/>
            </a:pPr>
            <a:r>
              <a:t/>
            </a:r>
            <a:endParaRPr b="0" i="0" sz="2800" u="none">
              <a:solidFill>
                <a:schemeClr val="dk1"/>
              </a:solidFill>
              <a:latin typeface="Times New Roman"/>
              <a:ea typeface="Times New Roman"/>
              <a:cs typeface="Times New Roman"/>
              <a:sym typeface="Times New Roman"/>
            </a:endParaRPr>
          </a:p>
          <a:p>
            <a:pPr indent="-255587" lvl="0" marL="365125" rtl="0" algn="just">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Otro “Rol” clave es el </a:t>
            </a:r>
            <a:r>
              <a:rPr b="1" i="0" lang="es-ES" sz="2000" u="none">
                <a:solidFill>
                  <a:srgbClr val="666767"/>
                </a:solidFill>
                <a:latin typeface="Trebuchet MS"/>
                <a:ea typeface="Trebuchet MS"/>
                <a:cs typeface="Trebuchet MS"/>
                <a:sym typeface="Trebuchet MS"/>
              </a:rPr>
              <a:t>Equipo de Construcción</a:t>
            </a:r>
            <a:r>
              <a:rPr b="0" i="0" lang="es-ES" sz="2000" u="none">
                <a:solidFill>
                  <a:srgbClr val="666767"/>
                </a:solidFill>
                <a:latin typeface="Trebuchet MS"/>
                <a:ea typeface="Trebuchet MS"/>
                <a:cs typeface="Trebuchet MS"/>
                <a:sym typeface="Trebuchet MS"/>
              </a:rPr>
              <a:t>, encargado de las labores  puramente de construcción del producto. Es el encargado en cada Sprint de  entregar una parte del incremento.</a:t>
            </a:r>
            <a:endParaRPr/>
          </a:p>
          <a:p>
            <a:pPr indent="-169227" lvl="0" marL="365125" rtl="0" algn="just">
              <a:lnSpc>
                <a:spcPct val="113000"/>
              </a:lnSpc>
              <a:spcBef>
                <a:spcPts val="400"/>
              </a:spcBef>
              <a:spcAft>
                <a:spcPts val="0"/>
              </a:spcAft>
              <a:buClr>
                <a:schemeClr val="accent1"/>
              </a:buClr>
              <a:buSzPts val="1360"/>
              <a:buFont typeface="Noto Sans Symbols"/>
              <a:buNone/>
            </a:pPr>
            <a:r>
              <a:t/>
            </a:r>
            <a:endParaRPr b="0" i="0" sz="2000" u="none">
              <a:solidFill>
                <a:schemeClr val="dk1"/>
              </a:solidFill>
              <a:latin typeface="Trebuchet MS"/>
              <a:ea typeface="Trebuchet MS"/>
              <a:cs typeface="Trebuchet MS"/>
              <a:sym typeface="Trebuchet MS"/>
            </a:endParaRPr>
          </a:p>
          <a:p>
            <a:pPr indent="-255587" lvl="0" marL="365125" rtl="0" algn="l">
              <a:lnSpc>
                <a:spcPct val="113000"/>
              </a:lnSpc>
              <a:spcBef>
                <a:spcPts val="400"/>
              </a:spcBef>
              <a:spcAft>
                <a:spcPts val="0"/>
              </a:spcAft>
              <a:buClr>
                <a:schemeClr val="accent1"/>
              </a:buClr>
              <a:buSzPts val="1360"/>
              <a:buFont typeface="Noto Sans Symbols"/>
              <a:buChar char="🞂"/>
            </a:pPr>
            <a:r>
              <a:rPr b="0" i="0" lang="es-ES" sz="2000" u="none">
                <a:solidFill>
                  <a:srgbClr val="666767"/>
                </a:solidFill>
                <a:latin typeface="Trebuchet MS"/>
                <a:ea typeface="Trebuchet MS"/>
                <a:cs typeface="Trebuchet MS"/>
                <a:sym typeface="Trebuchet MS"/>
              </a:rPr>
              <a:t>Para que el equipo pueda entregar en cada Sprint un Incremento del producto, el equipo de construcción debe estar enfocado sobre una parte pequeña del  mismo. Ese conjunto de PBIs mas sus tareas técnicas para construirlos se le llama  </a:t>
            </a:r>
            <a:r>
              <a:rPr b="1" i="0" lang="es-ES" sz="2000" u="none">
                <a:solidFill>
                  <a:srgbClr val="666767"/>
                </a:solidFill>
                <a:latin typeface="Trebuchet MS"/>
                <a:ea typeface="Trebuchet MS"/>
                <a:cs typeface="Trebuchet MS"/>
                <a:sym typeface="Trebuchet MS"/>
              </a:rPr>
              <a:t>Pila del Sprint </a:t>
            </a:r>
            <a:r>
              <a:rPr b="0" i="0" lang="es-ES" sz="2000" u="none">
                <a:solidFill>
                  <a:srgbClr val="666767"/>
                </a:solidFill>
                <a:latin typeface="Trebuchet MS"/>
                <a:ea typeface="Trebuchet MS"/>
                <a:cs typeface="Trebuchet MS"/>
                <a:sym typeface="Trebuchet MS"/>
              </a:rPr>
              <a:t>y será necesario para poder comenzar el Sprint. </a:t>
            </a:r>
            <a:endParaRPr b="0" i="0" sz="20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836"/>
              <a:buNone/>
            </a:pPr>
            <a:r>
              <a:t/>
            </a:r>
            <a:endParaRPr b="0" i="0" sz="27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a:p>
            <a:pPr indent="-117411" lvl="0" marL="365125" rtl="0" algn="l">
              <a:spcBef>
                <a:spcPts val="400"/>
              </a:spcBef>
              <a:spcAft>
                <a:spcPts val="0"/>
              </a:spcAft>
              <a:buSzPts val="2176"/>
              <a:buNone/>
            </a:pPr>
            <a:r>
              <a:t/>
            </a:r>
            <a:endParaRPr b="0" i="0" sz="3200" u="none">
              <a:solidFill>
                <a:schemeClr val="dk1"/>
              </a:solidFill>
              <a:latin typeface="Lucida Sans"/>
              <a:ea typeface="Lucida Sans"/>
              <a:cs typeface="Lucida Sans"/>
              <a:sym typeface="Lucida Sans"/>
            </a:endParaRPr>
          </a:p>
        </p:txBody>
      </p:sp>
      <p:sp>
        <p:nvSpPr>
          <p:cNvPr id="234" name="Google Shape;234;p28"/>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40" name="Google Shape;240;p29"/>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34683" lvl="0" marL="365125" rtl="0" algn="l">
              <a:lnSpc>
                <a:spcPct val="100000"/>
              </a:lnSpc>
              <a:spcBef>
                <a:spcPts val="0"/>
              </a:spcBef>
              <a:spcAft>
                <a:spcPts val="0"/>
              </a:spcAft>
              <a:buClr>
                <a:schemeClr val="accent1"/>
              </a:buClr>
              <a:buSzPts val="1904"/>
              <a:buFont typeface="Noto Sans Symbols"/>
              <a:buNone/>
            </a:pPr>
            <a:r>
              <a:t/>
            </a:r>
            <a:endParaRPr b="0" i="0" sz="2800" u="none">
              <a:solidFill>
                <a:schemeClr val="dk1"/>
              </a:solidFill>
              <a:latin typeface="Times New Roman"/>
              <a:ea typeface="Times New Roman"/>
              <a:cs typeface="Times New Roman"/>
              <a:sym typeface="Times New Roman"/>
            </a:endParaRPr>
          </a:p>
          <a:p>
            <a:pPr indent="-255587" lvl="0" marL="365125" rtl="0" algn="l">
              <a:lnSpc>
                <a:spcPct val="113000"/>
              </a:lnSpc>
              <a:spcBef>
                <a:spcPts val="1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Dentro de la </a:t>
            </a:r>
            <a:r>
              <a:rPr b="1" i="0" lang="es-ES" sz="2400" u="none">
                <a:solidFill>
                  <a:srgbClr val="666767"/>
                </a:solidFill>
                <a:latin typeface="Trebuchet MS"/>
                <a:ea typeface="Trebuchet MS"/>
                <a:cs typeface="Trebuchet MS"/>
                <a:sym typeface="Trebuchet MS"/>
              </a:rPr>
              <a:t>Pila del Sprint</a:t>
            </a:r>
            <a:r>
              <a:rPr b="0" i="0" lang="es-ES" sz="2800" u="none">
                <a:solidFill>
                  <a:srgbClr val="666767"/>
                </a:solidFill>
                <a:latin typeface="Trebuchet MS"/>
                <a:ea typeface="Trebuchet MS"/>
                <a:cs typeface="Trebuchet MS"/>
                <a:sym typeface="Trebuchet MS"/>
              </a:rPr>
              <a:t>, </a:t>
            </a:r>
            <a:r>
              <a:rPr b="0" i="0" lang="es-ES" sz="2400" u="none">
                <a:solidFill>
                  <a:srgbClr val="666767"/>
                </a:solidFill>
                <a:latin typeface="Trebuchet MS"/>
                <a:ea typeface="Trebuchet MS"/>
                <a:cs typeface="Trebuchet MS"/>
                <a:sym typeface="Trebuchet MS"/>
              </a:rPr>
              <a:t>se encuentran los </a:t>
            </a:r>
            <a:r>
              <a:rPr b="1" i="0" lang="es-ES" sz="2400" u="none">
                <a:solidFill>
                  <a:srgbClr val="666767"/>
                </a:solidFill>
                <a:latin typeface="Trebuchet MS"/>
                <a:ea typeface="Trebuchet MS"/>
                <a:cs typeface="Trebuchet MS"/>
                <a:sym typeface="Trebuchet MS"/>
              </a:rPr>
              <a:t>Elementos de la Pila del Producto </a:t>
            </a:r>
            <a:r>
              <a:rPr b="0" i="0" lang="es-ES" sz="2400" u="none">
                <a:solidFill>
                  <a:srgbClr val="666767"/>
                </a:solidFill>
                <a:latin typeface="Trebuchet MS"/>
                <a:ea typeface="Trebuchet MS"/>
                <a:cs typeface="Trebuchet MS"/>
                <a:sym typeface="Trebuchet MS"/>
              </a:rPr>
              <a:t>que el  </a:t>
            </a:r>
            <a:r>
              <a:rPr b="1" i="0" lang="es-ES" sz="2400" u="none">
                <a:solidFill>
                  <a:srgbClr val="666767"/>
                </a:solidFill>
                <a:latin typeface="Trebuchet MS"/>
                <a:ea typeface="Trebuchet MS"/>
                <a:cs typeface="Trebuchet MS"/>
                <a:sym typeface="Trebuchet MS"/>
              </a:rPr>
              <a:t>Dueño de Producto (Product Owner) </a:t>
            </a:r>
            <a:r>
              <a:rPr b="0" i="0" lang="es-ES" sz="2400" u="none">
                <a:solidFill>
                  <a:srgbClr val="666767"/>
                </a:solidFill>
                <a:latin typeface="Trebuchet MS"/>
                <a:ea typeface="Trebuchet MS"/>
                <a:cs typeface="Trebuchet MS"/>
                <a:sym typeface="Trebuchet MS"/>
              </a:rPr>
              <a:t>a seleccionado para este Sprint como más importantes junto con  una serie de tareas técnicas que el equipo ha desgranado para cada PBI.</a:t>
            </a:r>
            <a:endParaRPr/>
          </a:p>
        </p:txBody>
      </p:sp>
      <p:sp>
        <p:nvSpPr>
          <p:cNvPr id="241" name="Google Shape;241;p29"/>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47" name="Google Shape;247;p30"/>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Tanto la selección de los PBIs mas importantes como el desgranado de estos en  tareas técnicas se realiza en la </a:t>
            </a:r>
            <a:r>
              <a:rPr b="1" i="0" lang="es-ES" sz="2400" u="none">
                <a:solidFill>
                  <a:srgbClr val="666767"/>
                </a:solidFill>
                <a:latin typeface="Trebuchet MS"/>
                <a:ea typeface="Trebuchet MS"/>
                <a:cs typeface="Trebuchet MS"/>
                <a:sym typeface="Trebuchet MS"/>
              </a:rPr>
              <a:t>Reunión de Planificación del Sprint o Sprint Planning  </a:t>
            </a:r>
            <a:r>
              <a:rPr b="0" i="0" lang="es-ES" sz="2400" u="none">
                <a:solidFill>
                  <a:srgbClr val="666767"/>
                </a:solidFill>
                <a:latin typeface="Trebuchet MS"/>
                <a:ea typeface="Trebuchet MS"/>
                <a:cs typeface="Trebuchet MS"/>
                <a:sym typeface="Trebuchet MS"/>
              </a:rPr>
              <a:t>en inglés.</a:t>
            </a:r>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A esta reunión acuden el </a:t>
            </a:r>
            <a:r>
              <a:rPr b="1" i="0" lang="es-ES" sz="2400" u="none">
                <a:solidFill>
                  <a:srgbClr val="666767"/>
                </a:solidFill>
                <a:latin typeface="Trebuchet MS"/>
                <a:ea typeface="Trebuchet MS"/>
                <a:cs typeface="Trebuchet MS"/>
                <a:sym typeface="Trebuchet MS"/>
              </a:rPr>
              <a:t>Dueño de Producto</a:t>
            </a:r>
            <a:r>
              <a:rPr b="0" i="0" lang="es-ES" sz="2400" u="none">
                <a:solidFill>
                  <a:srgbClr val="666767"/>
                </a:solidFill>
                <a:latin typeface="Trebuchet MS"/>
                <a:ea typeface="Trebuchet MS"/>
                <a:cs typeface="Trebuchet MS"/>
                <a:sym typeface="Trebuchet MS"/>
              </a:rPr>
              <a:t>, </a:t>
            </a:r>
            <a:r>
              <a:rPr b="1" i="0" lang="es-ES" sz="2400" u="none">
                <a:solidFill>
                  <a:srgbClr val="666767"/>
                </a:solidFill>
                <a:latin typeface="Trebuchet MS"/>
                <a:ea typeface="Trebuchet MS"/>
                <a:cs typeface="Trebuchet MS"/>
                <a:sym typeface="Trebuchet MS"/>
              </a:rPr>
              <a:t>Equipo de Construcción </a:t>
            </a:r>
            <a:r>
              <a:rPr b="0" i="0" lang="es-ES" sz="2400" u="none">
                <a:solidFill>
                  <a:srgbClr val="666767"/>
                </a:solidFill>
                <a:latin typeface="Trebuchet MS"/>
                <a:ea typeface="Trebuchet MS"/>
                <a:cs typeface="Trebuchet MS"/>
                <a:sym typeface="Trebuchet MS"/>
              </a:rPr>
              <a:t>y  </a:t>
            </a:r>
            <a:r>
              <a:rPr b="1" i="0" lang="es-ES" sz="2400" u="none">
                <a:solidFill>
                  <a:srgbClr val="666767"/>
                </a:solidFill>
                <a:latin typeface="Trebuchet MS"/>
                <a:ea typeface="Trebuchet MS"/>
                <a:cs typeface="Trebuchet MS"/>
                <a:sym typeface="Trebuchet MS"/>
              </a:rPr>
              <a:t>Scrum Master </a:t>
            </a:r>
            <a:r>
              <a:rPr b="0" i="0" lang="es-ES" sz="2400" u="none">
                <a:solidFill>
                  <a:srgbClr val="666767"/>
                </a:solidFill>
                <a:latin typeface="Trebuchet MS"/>
                <a:ea typeface="Trebuchet MS"/>
                <a:cs typeface="Trebuchet MS"/>
                <a:sym typeface="Trebuchet MS"/>
              </a:rPr>
              <a:t>y el resultado de la misma debería ser una </a:t>
            </a:r>
            <a:r>
              <a:rPr b="1" i="0" lang="es-ES" sz="2400" u="none">
                <a:solidFill>
                  <a:srgbClr val="666767"/>
                </a:solidFill>
                <a:latin typeface="Trebuchet MS"/>
                <a:ea typeface="Trebuchet MS"/>
                <a:cs typeface="Trebuchet MS"/>
                <a:sym typeface="Trebuchet MS"/>
              </a:rPr>
              <a:t>Pila del Sprint </a:t>
            </a:r>
            <a:r>
              <a:rPr b="0" i="0" lang="es-ES" sz="2400" u="none">
                <a:solidFill>
                  <a:srgbClr val="666767"/>
                </a:solidFill>
                <a:latin typeface="Trebuchet MS"/>
                <a:ea typeface="Trebuchet MS"/>
                <a:cs typeface="Trebuchet MS"/>
                <a:sym typeface="Trebuchet MS"/>
              </a:rPr>
              <a:t>junto con los  objetivos claros del mismo. </a:t>
            </a:r>
            <a:endParaRPr/>
          </a:p>
        </p:txBody>
      </p:sp>
      <p:sp>
        <p:nvSpPr>
          <p:cNvPr id="248" name="Google Shape;248;p30"/>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54" name="Google Shape;254;p31"/>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En la </a:t>
            </a:r>
            <a:r>
              <a:rPr b="1" i="0" lang="es-ES" sz="2400" u="none">
                <a:solidFill>
                  <a:srgbClr val="666767"/>
                </a:solidFill>
                <a:latin typeface="Trebuchet MS"/>
                <a:ea typeface="Trebuchet MS"/>
                <a:cs typeface="Trebuchet MS"/>
                <a:sym typeface="Trebuchet MS"/>
              </a:rPr>
              <a:t>Reunión de planificación </a:t>
            </a:r>
            <a:r>
              <a:rPr b="0" i="0" lang="es-ES" sz="2400" u="none">
                <a:solidFill>
                  <a:srgbClr val="666767"/>
                </a:solidFill>
                <a:latin typeface="Trebuchet MS"/>
                <a:ea typeface="Trebuchet MS"/>
                <a:cs typeface="Trebuchet MS"/>
                <a:sym typeface="Trebuchet MS"/>
              </a:rPr>
              <a:t>el  Dueño del producto junto con el Equipo de construcción deciden de forma  colaborativa que elementos entrarán en el siguiente Sprint. </a:t>
            </a:r>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Puede haber  elementos que aporten mucho valor a los clientes pero que técnicamente sean muy  difíciles de realizar en este momento. Por tanto, debe ser algo consensuado entre  ambos roles.</a:t>
            </a:r>
            <a:endParaRPr/>
          </a:p>
        </p:txBody>
      </p:sp>
      <p:sp>
        <p:nvSpPr>
          <p:cNvPr id="255" name="Google Shape;255;p31"/>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s-ES" sz="3600" u="none" cap="none" strike="noStrike">
                <a:solidFill>
                  <a:schemeClr val="dk2"/>
                </a:solidFill>
                <a:latin typeface="Lucida Sans"/>
                <a:ea typeface="Lucida Sans"/>
                <a:cs typeface="Lucida Sans"/>
                <a:sym typeface="Lucida Sans"/>
              </a:rPr>
              <a:t>SCRUM - Introducción </a:t>
            </a:r>
            <a:endParaRPr b="1" i="0" sz="3600" u="none" cap="none" strike="noStrike">
              <a:solidFill>
                <a:schemeClr val="dk2"/>
              </a:solidFill>
              <a:latin typeface="Lucida Sans"/>
              <a:ea typeface="Lucida Sans"/>
              <a:cs typeface="Lucida Sans"/>
              <a:sym typeface="Lucida Sans"/>
            </a:endParaRPr>
          </a:p>
        </p:txBody>
      </p:sp>
      <p:sp>
        <p:nvSpPr>
          <p:cNvPr id="261" name="Google Shape;261;p32"/>
          <p:cNvSpPr txBox="1"/>
          <p:nvPr>
            <p:ph idx="1" type="body"/>
          </p:nvPr>
        </p:nvSpPr>
        <p:spPr>
          <a:xfrm>
            <a:off x="684212" y="1341437"/>
            <a:ext cx="7924800" cy="4876800"/>
          </a:xfrm>
          <a:prstGeom prst="rect">
            <a:avLst/>
          </a:prstGeom>
          <a:noFill/>
          <a:ln>
            <a:noFill/>
          </a:ln>
        </p:spPr>
        <p:txBody>
          <a:bodyPr anchorCtr="0" anchor="t" bIns="53975" lIns="107950" spcFirstLastPara="1" rIns="107950" wrap="square" tIns="53975">
            <a:noAutofit/>
          </a:bodyPr>
          <a:lstStyle/>
          <a:p>
            <a:pPr indent="-12700" lvl="0" marL="12700" rtl="0" algn="l">
              <a:lnSpc>
                <a:spcPct val="113000"/>
              </a:lnSpc>
              <a:spcBef>
                <a:spcPts val="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Una vez comienza el Sprint de duración fija entre una y cuatro semanas, el Equipo de  construcción comienza a trabajar sobre la Pila de Producto.</a:t>
            </a:r>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 Para realizar una gestión  de riesgos adecuada y fomentar la comunicación y sincronización entre los  miembros del equipo, Scrum introduce la </a:t>
            </a:r>
            <a:r>
              <a:rPr b="1" i="0" lang="es-ES" sz="2400" u="none">
                <a:solidFill>
                  <a:srgbClr val="666767"/>
                </a:solidFill>
                <a:latin typeface="Trebuchet MS"/>
                <a:ea typeface="Trebuchet MS"/>
                <a:cs typeface="Trebuchet MS"/>
                <a:sym typeface="Trebuchet MS"/>
              </a:rPr>
              <a:t>Reunión diaria</a:t>
            </a:r>
            <a:r>
              <a:rPr b="0" i="0" lang="es-ES" sz="2400" u="none">
                <a:solidFill>
                  <a:srgbClr val="666767"/>
                </a:solidFill>
                <a:latin typeface="Trebuchet MS"/>
                <a:ea typeface="Trebuchet MS"/>
                <a:cs typeface="Trebuchet MS"/>
                <a:sym typeface="Trebuchet MS"/>
              </a:rPr>
              <a:t> o </a:t>
            </a:r>
            <a:r>
              <a:rPr b="1" i="0" lang="es-ES" sz="2400" u="none">
                <a:solidFill>
                  <a:srgbClr val="666767"/>
                </a:solidFill>
                <a:latin typeface="Trebuchet MS"/>
                <a:ea typeface="Trebuchet MS"/>
                <a:cs typeface="Trebuchet MS"/>
                <a:sym typeface="Trebuchet MS"/>
              </a:rPr>
              <a:t>Daily Meeting</a:t>
            </a:r>
            <a:r>
              <a:rPr b="0" i="0" lang="es-ES" sz="2400" u="none">
                <a:solidFill>
                  <a:srgbClr val="666767"/>
                </a:solidFill>
                <a:latin typeface="Trebuchet MS"/>
                <a:ea typeface="Trebuchet MS"/>
                <a:cs typeface="Trebuchet MS"/>
                <a:sym typeface="Trebuchet MS"/>
              </a:rPr>
              <a:t>, donde el  principal objetivo es detectar problemas e impedimentos que afecten al desarrollo  del Sprint. </a:t>
            </a:r>
            <a:endParaRPr/>
          </a:p>
          <a:p>
            <a:pPr indent="-12700" lvl="0" marL="12700" rtl="0" algn="l">
              <a:lnSpc>
                <a:spcPct val="113000"/>
              </a:lnSpc>
              <a:spcBef>
                <a:spcPts val="400"/>
              </a:spcBef>
              <a:spcAft>
                <a:spcPts val="0"/>
              </a:spcAft>
              <a:buClr>
                <a:schemeClr val="accent1"/>
              </a:buClr>
              <a:buSzPts val="1632"/>
              <a:buFont typeface="Noto Sans Symbols"/>
              <a:buChar char="🞂"/>
            </a:pPr>
            <a:r>
              <a:rPr b="0" i="0" lang="es-ES" sz="2400" u="none">
                <a:solidFill>
                  <a:srgbClr val="666767"/>
                </a:solidFill>
                <a:latin typeface="Trebuchet MS"/>
                <a:ea typeface="Trebuchet MS"/>
                <a:cs typeface="Trebuchet MS"/>
                <a:sym typeface="Trebuchet MS"/>
              </a:rPr>
              <a:t>Esta </a:t>
            </a:r>
            <a:r>
              <a:rPr b="1" i="0" lang="es-ES" sz="2400" u="none">
                <a:solidFill>
                  <a:srgbClr val="666767"/>
                </a:solidFill>
                <a:latin typeface="Trebuchet MS"/>
                <a:ea typeface="Trebuchet MS"/>
                <a:cs typeface="Trebuchet MS"/>
                <a:sym typeface="Trebuchet MS"/>
              </a:rPr>
              <a:t>“Daily” </a:t>
            </a:r>
            <a:r>
              <a:rPr b="0" i="0" lang="es-ES" sz="2400" u="none">
                <a:solidFill>
                  <a:srgbClr val="666767"/>
                </a:solidFill>
                <a:latin typeface="Trebuchet MS"/>
                <a:ea typeface="Trebuchet MS"/>
                <a:cs typeface="Trebuchet MS"/>
                <a:sym typeface="Trebuchet MS"/>
              </a:rPr>
              <a:t>es una reunión corta de no más de 15 minutos.</a:t>
            </a:r>
            <a:endParaRPr b="0" i="0" sz="2400" u="none">
              <a:solidFill>
                <a:schemeClr val="dk1"/>
              </a:solidFill>
              <a:latin typeface="Trebuchet MS"/>
              <a:ea typeface="Trebuchet MS"/>
              <a:cs typeface="Trebuchet MS"/>
              <a:sym typeface="Trebuchet MS"/>
            </a:endParaRPr>
          </a:p>
          <a:p>
            <a:pPr indent="-151955" lvl="0" marL="365125" rtl="0" algn="l">
              <a:spcBef>
                <a:spcPts val="400"/>
              </a:spcBef>
              <a:spcAft>
                <a:spcPts val="0"/>
              </a:spcAft>
              <a:buSzPts val="1632"/>
              <a:buNone/>
            </a:pPr>
            <a:r>
              <a:t/>
            </a:r>
            <a:endParaRPr b="0" i="0" sz="2400" u="none">
              <a:solidFill>
                <a:schemeClr val="dk1"/>
              </a:solidFill>
              <a:latin typeface="Trebuchet MS"/>
              <a:ea typeface="Trebuchet MS"/>
              <a:cs typeface="Trebuchet MS"/>
              <a:sym typeface="Trebuchet MS"/>
            </a:endParaRPr>
          </a:p>
        </p:txBody>
      </p:sp>
      <p:sp>
        <p:nvSpPr>
          <p:cNvPr id="262" name="Google Shape;262;p32"/>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s-ES" sz="1200" u="none">
                <a:solidFill>
                  <a:schemeClr val="dk1"/>
                </a:solidFill>
                <a:latin typeface="Lucida Sans"/>
                <a:ea typeface="Lucida Sans"/>
                <a:cs typeface="Lucida Sans"/>
                <a:sym typeface="Lucida Sans"/>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9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0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8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