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 id="2147483667" r:id="rId13"/>
    <p:sldMasterId id="2147483668" r:id="rId14"/>
    <p:sldMasterId id="2147483669" r:id="rId15"/>
    <p:sldMasterId id="214748367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B874DF-AF4F-49FF-9C01-1FE58F342149}">
  <a:tblStyle styleId="{41B874DF-AF4F-49FF-9C01-1FE58F34214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20" Type="http://schemas.openxmlformats.org/officeDocument/2006/relationships/slide" Target="slides/slide3.xml"/><Relationship Id="rId41" Type="http://schemas.openxmlformats.org/officeDocument/2006/relationships/slide" Target="slides/slide24.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11" Type="http://schemas.openxmlformats.org/officeDocument/2006/relationships/slideMaster" Target="slideMasters/slideMaster7.xml"/><Relationship Id="rId33" Type="http://schemas.openxmlformats.org/officeDocument/2006/relationships/slide" Target="slides/slide16.xml"/><Relationship Id="rId10" Type="http://schemas.openxmlformats.org/officeDocument/2006/relationships/slideMaster" Target="slideMasters/slideMaster6.xml"/><Relationship Id="rId32" Type="http://schemas.openxmlformats.org/officeDocument/2006/relationships/slide" Target="slides/slide15.xml"/><Relationship Id="rId13" Type="http://schemas.openxmlformats.org/officeDocument/2006/relationships/slideMaster" Target="slideMasters/slideMaster9.xml"/><Relationship Id="rId35" Type="http://schemas.openxmlformats.org/officeDocument/2006/relationships/slide" Target="slides/slide18.xml"/><Relationship Id="rId12" Type="http://schemas.openxmlformats.org/officeDocument/2006/relationships/slideMaster" Target="slideMasters/slideMaster8.xml"/><Relationship Id="rId34" Type="http://schemas.openxmlformats.org/officeDocument/2006/relationships/slide" Target="slides/slide17.xml"/><Relationship Id="rId15" Type="http://schemas.openxmlformats.org/officeDocument/2006/relationships/slideMaster" Target="slideMasters/slideMaster11.xml"/><Relationship Id="rId37" Type="http://schemas.openxmlformats.org/officeDocument/2006/relationships/slide" Target="slides/slide20.xml"/><Relationship Id="rId14" Type="http://schemas.openxmlformats.org/officeDocument/2006/relationships/slideMaster" Target="slideMasters/slideMaster10.xml"/><Relationship Id="rId36" Type="http://schemas.openxmlformats.org/officeDocument/2006/relationships/slide" Target="slides/slide19.xml"/><Relationship Id="rId17" Type="http://schemas.openxmlformats.org/officeDocument/2006/relationships/notesMaster" Target="notesMasters/notesMaster1.xml"/><Relationship Id="rId39" Type="http://schemas.openxmlformats.org/officeDocument/2006/relationships/slide" Target="slides/slide22.xml"/><Relationship Id="rId16" Type="http://schemas.openxmlformats.org/officeDocument/2006/relationships/slideMaster" Target="slideMasters/slideMaster12.xml"/><Relationship Id="rId38" Type="http://schemas.openxmlformats.org/officeDocument/2006/relationships/slide" Target="slides/slide21.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1" name="Google Shape;27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8" name="Google Shape;27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5" name="Google Shape;2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9" name="Google Shape;31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4" name="Google Shape;3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1" name="Google Shape;3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2" name="Google Shape;36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6" name="Google Shape;37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3" name="Google Shape;38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0" name="Google Shape;39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7" name="Google Shape;39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6" name="Google Shape;2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9" name="Google Shape;2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6" name="Google Shape;2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3" name="Google Shape;24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0" name="Google Shape;25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7" name="Google Shape;2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4" name="Google Shape;2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4" name="Google Shape;24;p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E8F0F4"/>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80" name="Google Shape;180;p2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1" name="Google Shape;181;p2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5" name="Shape 195"/>
        <p:cNvGrpSpPr/>
        <p:nvPr/>
      </p:nvGrpSpPr>
      <p:grpSpPr>
        <a:xfrm>
          <a:off x="0" y="0"/>
          <a:ext cx="0" cy="0"/>
          <a:chOff x="0" y="0"/>
          <a:chExt cx="0" cy="0"/>
        </a:xfrm>
      </p:grpSpPr>
      <p:sp>
        <p:nvSpPr>
          <p:cNvPr id="196" name="Google Shape;196;p23"/>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97" name="Google Shape;197;p2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8" name="Google Shape;198;p2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8" name="Shape 38"/>
        <p:cNvGrpSpPr/>
        <p:nvPr/>
      </p:nvGrpSpPr>
      <p:grpSpPr>
        <a:xfrm>
          <a:off x="0" y="0"/>
          <a:ext cx="0" cy="0"/>
          <a:chOff x="0" y="0"/>
          <a:chExt cx="0" cy="0"/>
        </a:xfrm>
      </p:grpSpPr>
      <p:sp>
        <p:nvSpPr>
          <p:cNvPr id="39" name="Google Shape;39;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1" name="Google Shape;41;p4"/>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
        <p:nvSpPr>
          <p:cNvPr id="42" name="Google Shape;42;p4"/>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5" name="Shape 65"/>
        <p:cNvGrpSpPr/>
        <p:nvPr/>
      </p:nvGrpSpPr>
      <p:grpSpPr>
        <a:xfrm>
          <a:off x="0" y="0"/>
          <a:ext cx="0" cy="0"/>
          <a:chOff x="0" y="0"/>
          <a:chExt cx="0" cy="0"/>
        </a:xfrm>
      </p:grpSpPr>
      <p:sp>
        <p:nvSpPr>
          <p:cNvPr id="66" name="Google Shape;66;p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7" name="Google Shape;67;p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8" name="Google Shape;68;p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2" name="Shape 82"/>
        <p:cNvGrpSpPr/>
        <p:nvPr/>
      </p:nvGrpSpPr>
      <p:grpSpPr>
        <a:xfrm>
          <a:off x="0" y="0"/>
          <a:ext cx="0" cy="0"/>
          <a:chOff x="0" y="0"/>
          <a:chExt cx="0" cy="0"/>
        </a:xfrm>
      </p:grpSpPr>
      <p:sp>
        <p:nvSpPr>
          <p:cNvPr id="83" name="Google Shape;83;p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4" name="Google Shape;84;p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6" name="Google Shape;86;p9"/>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95" name="Shape 95"/>
        <p:cNvGrpSpPr/>
        <p:nvPr/>
      </p:nvGrpSpPr>
      <p:grpSpPr>
        <a:xfrm>
          <a:off x="0" y="0"/>
          <a:ext cx="0" cy="0"/>
          <a:chOff x="0" y="0"/>
          <a:chExt cx="0" cy="0"/>
        </a:xfrm>
      </p:grpSpPr>
      <p:sp>
        <p:nvSpPr>
          <p:cNvPr id="96" name="Google Shape;96;p1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97" name="Google Shape;97;p1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1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1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1" name="Google Shape;101;p1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15" name="Shape 115"/>
        <p:cNvGrpSpPr/>
        <p:nvPr/>
      </p:nvGrpSpPr>
      <p:grpSpPr>
        <a:xfrm>
          <a:off x="0" y="0"/>
          <a:ext cx="0" cy="0"/>
          <a:chOff x="0" y="0"/>
          <a:chExt cx="0" cy="0"/>
        </a:xfrm>
      </p:grpSpPr>
      <p:sp>
        <p:nvSpPr>
          <p:cNvPr id="116" name="Google Shape;11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17" name="Google Shape;117;p1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1" name="Shape 131"/>
        <p:cNvGrpSpPr/>
        <p:nvPr/>
      </p:nvGrpSpPr>
      <p:grpSpPr>
        <a:xfrm>
          <a:off x="0" y="0"/>
          <a:ext cx="0" cy="0"/>
          <a:chOff x="0" y="0"/>
          <a:chExt cx="0" cy="0"/>
        </a:xfrm>
      </p:grpSpPr>
      <p:sp>
        <p:nvSpPr>
          <p:cNvPr id="132" name="Google Shape;132;p15"/>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5"/>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41" name="Shape 141"/>
        <p:cNvGrpSpPr/>
        <p:nvPr/>
      </p:nvGrpSpPr>
      <p:grpSpPr>
        <a:xfrm>
          <a:off x="0" y="0"/>
          <a:ext cx="0" cy="0"/>
          <a:chOff x="0" y="0"/>
          <a:chExt cx="0" cy="0"/>
        </a:xfrm>
      </p:grpSpPr>
      <p:sp>
        <p:nvSpPr>
          <p:cNvPr id="142" name="Google Shape;142;p17"/>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3" name="Google Shape;143;p17"/>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4" name="Google Shape;144;p17"/>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5" name="Google Shape;145;p1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60" name="Shape 160"/>
        <p:cNvGrpSpPr/>
        <p:nvPr/>
      </p:nvGrpSpPr>
      <p:grpSpPr>
        <a:xfrm>
          <a:off x="0" y="0"/>
          <a:ext cx="0" cy="0"/>
          <a:chOff x="0" y="0"/>
          <a:chExt cx="0" cy="0"/>
        </a:xfrm>
      </p:grpSpPr>
      <p:sp>
        <p:nvSpPr>
          <p:cNvPr id="161" name="Google Shape;161;p1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2" name="Google Shape;162;p1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3" name="Google Shape;163;p1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64" name="Google Shape;164;p19"/>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9"/>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9.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9.xml"/><Relationship Id="rId5"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1.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5.xml"/><Relationship Id="rId3"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6.xml"/><Relationship Id="rId5" Type="http://schemas.openxmlformats.org/officeDocument/2006/relationships/theme" Target="../theme/theme1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8.xml"/><Relationship Id="rId3"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Google Shape;11;p1"/>
          <p:cNvGrpSpPr/>
          <p:nvPr/>
        </p:nvGrpSpPr>
        <p:grpSpPr>
          <a:xfrm>
            <a:off x="-12192" y="4953000"/>
            <a:ext cx="9162288" cy="1911350"/>
            <a:chOff x="-12783" y="4832896"/>
            <a:chExt cx="9162879" cy="2032192"/>
          </a:xfrm>
        </p:grpSpPr>
        <p:sp>
          <p:nvSpPr>
            <p:cNvPr id="12" name="Google Shape;12;p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 name="Google Shape;15;p1"/>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16" name="Google Shape;1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 name="Google Shape;17;p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E8F0F4"/>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8" name="Shape 148"/>
        <p:cNvGrpSpPr/>
        <p:nvPr/>
      </p:nvGrpSpPr>
      <p:grpSpPr>
        <a:xfrm>
          <a:off x="0" y="0"/>
          <a:ext cx="0" cy="0"/>
          <a:chOff x="0" y="0"/>
          <a:chExt cx="0" cy="0"/>
        </a:xfrm>
      </p:grpSpPr>
      <p:sp>
        <p:nvSpPr>
          <p:cNvPr id="149" name="Google Shape;149;p1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0" name="Google Shape;150;p1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1" name="Google Shape;151;p1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2" name="Google Shape;152;p1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53" name="Google Shape;153;p18"/>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4" name="Google Shape;154;p18"/>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5" name="Google Shape;155;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56" name="Google Shape;156;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57" name="Google Shape;157;p18"/>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8" name="Google Shape;158;p18"/>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9" name="Google Shape;159;p18"/>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0"/>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20"/>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71" name="Google Shape;171;p20"/>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72" name="Google Shape;172;p20"/>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4" name="Google Shape;174;p2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75" name="Google Shape;175;p2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6" name="Google Shape;176;p2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7" name="Google Shape;177;p2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2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2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88" name="Google Shape;188;p22"/>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89" name="Google Shape;189;p22"/>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91" name="Google Shape;191;p2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92" name="Google Shape;192;p2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3" name="Google Shape;193;p2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4" name="Google Shape;194;p2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31" name="Google Shape;31;p3"/>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2" name="Google Shape;32;p3"/>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3"/>
          <p:cNvSpPr txBox="1"/>
          <p:nvPr/>
        </p:nvSpPr>
        <p:spPr>
          <a:xfrm>
            <a:off x="4629150"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5" name="Google Shape;35;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6" name="Google Shape;36;p3"/>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
        <p:nvSpPr>
          <p:cNvPr id="37" name="Google Shape;37;p3"/>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5"/>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5"/>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47" name="Google Shape;47;p5"/>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8" name="Google Shape;4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9" name="Google Shape;49;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50" name="Google Shape;50;p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
        <p:nvSpPr>
          <p:cNvPr id="51" name="Google Shape;51;p5"/>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2" name="Shape 52"/>
        <p:cNvGrpSpPr/>
        <p:nvPr/>
      </p:nvGrpSpPr>
      <p:grpSpPr>
        <a:xfrm>
          <a:off x="0" y="0"/>
          <a:ext cx="0" cy="0"/>
          <a:chOff x="0" y="0"/>
          <a:chExt cx="0" cy="0"/>
        </a:xfrm>
      </p:grpSpPr>
      <p:sp>
        <p:nvSpPr>
          <p:cNvPr id="53" name="Google Shape;53;p6"/>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6"/>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56" name="Google Shape;56;p6"/>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57" name="Google Shape;57;p6"/>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6"/>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6"/>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61" name="Google Shape;61;p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62" name="Google Shape;62;p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 name="Google Shape;63;p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 name="Google Shape;64;p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1" name="Shape 71"/>
        <p:cNvGrpSpPr/>
        <p:nvPr/>
      </p:nvGrpSpPr>
      <p:grpSpPr>
        <a:xfrm>
          <a:off x="0" y="0"/>
          <a:ext cx="0" cy="0"/>
          <a:chOff x="0" y="0"/>
          <a:chExt cx="0" cy="0"/>
        </a:xfrm>
      </p:grpSpPr>
      <p:sp>
        <p:nvSpPr>
          <p:cNvPr id="72" name="Google Shape;72;p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4" name="Google Shape;74;p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75" name="Google Shape;75;p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76" name="Google Shape;76;p8"/>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7" name="Google Shape;77;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78" name="Google Shape;78;p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79" name="Google Shape;79;p8"/>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8"/>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8"/>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91" name="Google Shape;91;p1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2" name="Google Shape;92;p1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1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1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08" name="Google Shape;108;p12"/>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09" name="Google Shape;109;p12"/>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11" name="Google Shape;111;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2" name="Google Shape;112;p1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1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4" name="Google Shape;114;p1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4"/>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4"/>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24" name="Google Shape;124;p14"/>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25" name="Google Shape;125;p14"/>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27" name="Google Shape;127;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8" name="Google Shape;128;p14"/>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4"/>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14"/>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5" name="Shape 135"/>
        <p:cNvGrpSpPr/>
        <p:nvPr/>
      </p:nvGrpSpPr>
      <p:grpSpPr>
        <a:xfrm>
          <a:off x="0" y="0"/>
          <a:ext cx="0" cy="0"/>
          <a:chOff x="0" y="0"/>
          <a:chExt cx="0" cy="0"/>
        </a:xfrm>
      </p:grpSpPr>
      <p:sp>
        <p:nvSpPr>
          <p:cNvPr id="136" name="Google Shape;13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7" name="Google Shape;137;p1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38" name="Google Shape;138;p1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1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0" name="Google Shape;140;p1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s-ES" sz="4800" u="none" cap="none" strike="noStrike">
                <a:solidFill>
                  <a:schemeClr val="dk2"/>
                </a:solidFill>
                <a:latin typeface="Lucida Sans"/>
                <a:ea typeface="Lucida Sans"/>
                <a:cs typeface="Lucida Sans"/>
                <a:sym typeface="Lucida Sans"/>
              </a:rPr>
              <a:t>SCRUM</a:t>
            </a:r>
            <a:endParaRPr b="1" i="0" sz="4800" u="none" cap="none" strike="noStrike">
              <a:solidFill>
                <a:schemeClr val="dk2"/>
              </a:solidFill>
              <a:latin typeface="Lucida Sans"/>
              <a:ea typeface="Lucida Sans"/>
              <a:cs typeface="Lucida Sans"/>
              <a:sym typeface="Lucida Sans"/>
            </a:endParaRPr>
          </a:p>
        </p:txBody>
      </p:sp>
      <p:sp>
        <p:nvSpPr>
          <p:cNvPr id="206" name="Google Shape;206;p24"/>
          <p:cNvSpPr txBox="1"/>
          <p:nvPr>
            <p:ph idx="1" type="subTitle"/>
          </p:nvPr>
        </p:nvSpPr>
        <p:spPr>
          <a:xfrm>
            <a:off x="685800" y="3611562"/>
            <a:ext cx="7772400" cy="120015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836"/>
              <a:buNone/>
            </a:pPr>
            <a:r>
              <a:rPr b="0" i="0" lang="es-ES" sz="2700" u="none">
                <a:solidFill>
                  <a:schemeClr val="dk2"/>
                </a:solidFill>
                <a:latin typeface="Lucida Sans"/>
                <a:ea typeface="Lucida Sans"/>
                <a:cs typeface="Lucida Sans"/>
                <a:sym typeface="Lucida Sans"/>
              </a:rPr>
              <a:t>Metodologías Ágiles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274" name="Google Shape;274;p33"/>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Pila del producto</a:t>
            </a:r>
            <a:endParaRPr b="0" i="0" sz="2400" u="none">
              <a:solidFill>
                <a:schemeClr val="dk1"/>
              </a:solidFill>
              <a:latin typeface="Trebuchet MS"/>
              <a:ea typeface="Trebuchet MS"/>
              <a:cs typeface="Trebuchet MS"/>
              <a:sym typeface="Trebuchet MS"/>
            </a:endParaRPr>
          </a:p>
          <a:p>
            <a:pPr indent="73660" lvl="0" marL="12700" rtl="0" algn="l">
              <a:lnSpc>
                <a:spcPct val="113000"/>
              </a:lnSpc>
              <a:spcBef>
                <a:spcPts val="400"/>
              </a:spcBef>
              <a:spcAft>
                <a:spcPts val="0"/>
              </a:spcAft>
              <a:buClr>
                <a:schemeClr val="accent1"/>
              </a:buClr>
              <a:buSzPts val="1360"/>
              <a:buFont typeface="Noto Sans Symbols"/>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Emergente. </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Una pila de producto no es estática, sino que irá cambiando a  lo largo del tiempo según vayamos aprendiendo más sobre el producto. </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Se añadirán nuevos elementos</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Se eliminarán elementos sin sentido</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Se irán realizando repriorizaciones</a:t>
            </a:r>
            <a:endParaRPr b="0" i="0" sz="1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Priorizado. </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La pila de producto debería estar ordenada como sigue:</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Elementos más importantes 🡪 parte superior de la pila</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Elementos menos importantes 🡪 parte inferior de la pila</a:t>
            </a:r>
            <a:endParaRPr/>
          </a:p>
        </p:txBody>
      </p:sp>
      <p:sp>
        <p:nvSpPr>
          <p:cNvPr id="275" name="Google Shape;275;p33"/>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281" name="Google Shape;281;p34"/>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Métodos de Priorización de la Pila del producto</a:t>
            </a:r>
            <a:endParaRPr b="0" i="0" sz="2400" u="none">
              <a:solidFill>
                <a:schemeClr val="dk1"/>
              </a:solidFill>
              <a:latin typeface="Trebuchet MS"/>
              <a:ea typeface="Trebuchet MS"/>
              <a:cs typeface="Trebuchet MS"/>
              <a:sym typeface="Trebuchet MS"/>
            </a:endParaRPr>
          </a:p>
          <a:p>
            <a:pPr indent="73660" lvl="0" marL="12700" rtl="0" algn="l">
              <a:lnSpc>
                <a:spcPct val="113000"/>
              </a:lnSpc>
              <a:spcBef>
                <a:spcPts val="400"/>
              </a:spcBef>
              <a:spcAft>
                <a:spcPts val="0"/>
              </a:spcAft>
              <a:buClr>
                <a:schemeClr val="accent1"/>
              </a:buClr>
              <a:buSzPts val="1360"/>
              <a:buFont typeface="Noto Sans Symbols"/>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Método MoSCoW </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M: Must have (“deben entrar”)</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S: Should have (“deberían entrar… no necesariamente en esta entrega).</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C: Could have (“podrían entrar…”; son deseables…pero no estrictamente necesarios.</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W: Won’t have (“seguro que no van a poder entrar…”) </a:t>
            </a:r>
            <a:endParaRPr b="0" i="0" sz="1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Método Kano</a:t>
            </a:r>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Método ROI (Retorno de Inversión) </a:t>
            </a:r>
            <a:endParaRPr/>
          </a:p>
        </p:txBody>
      </p:sp>
      <p:sp>
        <p:nvSpPr>
          <p:cNvPr id="282" name="Google Shape;282;p34"/>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288" name="Google Shape;288;p35"/>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
        <p:nvSpPr>
          <p:cNvPr id="289" name="Google Shape;289;p35"/>
          <p:cNvSpPr txBox="1"/>
          <p:nvPr/>
        </p:nvSpPr>
        <p:spPr>
          <a:xfrm>
            <a:off x="2124075" y="1524000"/>
            <a:ext cx="4032250" cy="4525962"/>
          </a:xfrm>
          <a:prstGeom prst="rect">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0" name="Google Shape;290;p35"/>
          <p:cNvCxnSpPr/>
          <p:nvPr/>
        </p:nvCxnSpPr>
        <p:spPr>
          <a:xfrm>
            <a:off x="2555875" y="1844675"/>
            <a:ext cx="2879725" cy="0"/>
          </a:xfrm>
          <a:prstGeom prst="straightConnector1">
            <a:avLst/>
          </a:prstGeom>
          <a:noFill/>
          <a:ln cap="flat" cmpd="sng" w="9525">
            <a:solidFill>
              <a:schemeClr val="accent1"/>
            </a:solidFill>
            <a:prstDash val="solid"/>
            <a:miter lim="800000"/>
            <a:headEnd len="med" w="med" type="none"/>
            <a:tailEnd len="med" w="med" type="none"/>
          </a:ln>
        </p:spPr>
      </p:cxnSp>
      <p:cxnSp>
        <p:nvCxnSpPr>
          <p:cNvPr id="291" name="Google Shape;291;p35"/>
          <p:cNvCxnSpPr/>
          <p:nvPr/>
        </p:nvCxnSpPr>
        <p:spPr>
          <a:xfrm>
            <a:off x="2555875" y="1997075"/>
            <a:ext cx="2879725" cy="0"/>
          </a:xfrm>
          <a:prstGeom prst="straightConnector1">
            <a:avLst/>
          </a:prstGeom>
          <a:noFill/>
          <a:ln cap="flat" cmpd="sng" w="9525">
            <a:solidFill>
              <a:schemeClr val="accent1"/>
            </a:solidFill>
            <a:prstDash val="solid"/>
            <a:miter lim="800000"/>
            <a:headEnd len="med" w="med" type="none"/>
            <a:tailEnd len="med" w="med" type="none"/>
          </a:ln>
        </p:spPr>
      </p:cxnSp>
      <p:cxnSp>
        <p:nvCxnSpPr>
          <p:cNvPr id="292" name="Google Shape;292;p35"/>
          <p:cNvCxnSpPr/>
          <p:nvPr/>
        </p:nvCxnSpPr>
        <p:spPr>
          <a:xfrm>
            <a:off x="2555875" y="2149475"/>
            <a:ext cx="2879725" cy="0"/>
          </a:xfrm>
          <a:prstGeom prst="straightConnector1">
            <a:avLst/>
          </a:prstGeom>
          <a:noFill/>
          <a:ln cap="flat" cmpd="sng" w="9525">
            <a:solidFill>
              <a:schemeClr val="accent1"/>
            </a:solidFill>
            <a:prstDash val="solid"/>
            <a:miter lim="800000"/>
            <a:headEnd len="med" w="med" type="none"/>
            <a:tailEnd len="med" w="med" type="none"/>
          </a:ln>
        </p:spPr>
      </p:cxnSp>
      <p:cxnSp>
        <p:nvCxnSpPr>
          <p:cNvPr id="293" name="Google Shape;293;p35"/>
          <p:cNvCxnSpPr/>
          <p:nvPr/>
        </p:nvCxnSpPr>
        <p:spPr>
          <a:xfrm>
            <a:off x="2555875" y="2301875"/>
            <a:ext cx="2879725" cy="0"/>
          </a:xfrm>
          <a:prstGeom prst="straightConnector1">
            <a:avLst/>
          </a:prstGeom>
          <a:noFill/>
          <a:ln cap="flat" cmpd="sng" w="9525">
            <a:solidFill>
              <a:schemeClr val="accent1"/>
            </a:solidFill>
            <a:prstDash val="solid"/>
            <a:miter lim="800000"/>
            <a:headEnd len="med" w="med" type="none"/>
            <a:tailEnd len="med" w="med" type="none"/>
          </a:ln>
        </p:spPr>
      </p:cxnSp>
      <p:cxnSp>
        <p:nvCxnSpPr>
          <p:cNvPr id="294" name="Google Shape;294;p35"/>
          <p:cNvCxnSpPr/>
          <p:nvPr/>
        </p:nvCxnSpPr>
        <p:spPr>
          <a:xfrm>
            <a:off x="2555875" y="2454275"/>
            <a:ext cx="2879725" cy="0"/>
          </a:xfrm>
          <a:prstGeom prst="straightConnector1">
            <a:avLst/>
          </a:prstGeom>
          <a:noFill/>
          <a:ln cap="flat" cmpd="sng" w="9525">
            <a:solidFill>
              <a:schemeClr val="accent1"/>
            </a:solidFill>
            <a:prstDash val="solid"/>
            <a:miter lim="800000"/>
            <a:headEnd len="med" w="med" type="none"/>
            <a:tailEnd len="med" w="med" type="none"/>
          </a:ln>
        </p:spPr>
      </p:cxnSp>
      <p:sp>
        <p:nvSpPr>
          <p:cNvPr id="295" name="Google Shape;295;p35"/>
          <p:cNvSpPr txBox="1"/>
          <p:nvPr/>
        </p:nvSpPr>
        <p:spPr>
          <a:xfrm>
            <a:off x="2555875" y="2708275"/>
            <a:ext cx="2879725" cy="73025"/>
          </a:xfrm>
          <a:prstGeom prst="rect">
            <a:avLst/>
          </a:prstGeom>
          <a:noFill/>
          <a:ln cap="flat" cmpd="thickThin" w="1905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35"/>
          <p:cNvSpPr txBox="1"/>
          <p:nvPr/>
        </p:nvSpPr>
        <p:spPr>
          <a:xfrm>
            <a:off x="2555875" y="2997200"/>
            <a:ext cx="2879725" cy="144462"/>
          </a:xfrm>
          <a:prstGeom prst="rect">
            <a:avLst/>
          </a:prstGeom>
          <a:noFill/>
          <a:ln cap="flat" cmpd="thickThin" w="1905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35"/>
          <p:cNvSpPr txBox="1"/>
          <p:nvPr/>
        </p:nvSpPr>
        <p:spPr>
          <a:xfrm>
            <a:off x="2555875" y="3429000"/>
            <a:ext cx="2879725" cy="360362"/>
          </a:xfrm>
          <a:prstGeom prst="rect">
            <a:avLst/>
          </a:prstGeom>
          <a:noFill/>
          <a:ln cap="flat" cmpd="thickThin" w="1905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35"/>
          <p:cNvSpPr txBox="1"/>
          <p:nvPr/>
        </p:nvSpPr>
        <p:spPr>
          <a:xfrm>
            <a:off x="2555875" y="4149725"/>
            <a:ext cx="2879725" cy="465137"/>
          </a:xfrm>
          <a:prstGeom prst="rect">
            <a:avLst/>
          </a:prstGeom>
          <a:noFill/>
          <a:ln cap="flat" cmpd="thickThin" w="1905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35"/>
          <p:cNvSpPr txBox="1"/>
          <p:nvPr/>
        </p:nvSpPr>
        <p:spPr>
          <a:xfrm flipH="1" rot="10800000">
            <a:off x="2555875" y="4975225"/>
            <a:ext cx="2879725" cy="614362"/>
          </a:xfrm>
          <a:prstGeom prst="rect">
            <a:avLst/>
          </a:prstGeom>
          <a:noFill/>
          <a:ln cap="flat" cmpd="thickThin" w="1905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35"/>
          <p:cNvSpPr/>
          <p:nvPr/>
        </p:nvSpPr>
        <p:spPr>
          <a:xfrm>
            <a:off x="6443662" y="1844675"/>
            <a:ext cx="288925" cy="609600"/>
          </a:xfrm>
          <a:prstGeom prst="rightBrace">
            <a:avLst>
              <a:gd fmla="val 853" name="adj1"/>
              <a:gd fmla="val 50000" name="adj2"/>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35"/>
          <p:cNvSpPr txBox="1"/>
          <p:nvPr/>
        </p:nvSpPr>
        <p:spPr>
          <a:xfrm>
            <a:off x="6948487" y="1844675"/>
            <a:ext cx="11461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s-ES" sz="1800" u="none">
                <a:solidFill>
                  <a:schemeClr val="dk1"/>
                </a:solidFill>
                <a:latin typeface="Arial"/>
                <a:ea typeface="Arial"/>
                <a:cs typeface="Arial"/>
                <a:sym typeface="Arial"/>
              </a:rPr>
              <a:t>Siguiente</a:t>
            </a:r>
            <a:endParaRPr/>
          </a:p>
          <a:p>
            <a:pPr indent="0" lvl="0" marL="0" marR="0" rtl="0" algn="l">
              <a:lnSpc>
                <a:spcPct val="100000"/>
              </a:lnSpc>
              <a:spcBef>
                <a:spcPts val="0"/>
              </a:spcBef>
              <a:spcAft>
                <a:spcPts val="0"/>
              </a:spcAft>
              <a:buClr>
                <a:schemeClr val="dk1"/>
              </a:buClr>
              <a:buSzPts val="1800"/>
              <a:buFont typeface="Arial"/>
              <a:buNone/>
            </a:pPr>
            <a:r>
              <a:rPr b="0" i="0" lang="es-ES" sz="1800" u="none">
                <a:solidFill>
                  <a:schemeClr val="dk1"/>
                </a:solidFill>
                <a:latin typeface="Arial"/>
                <a:ea typeface="Arial"/>
                <a:cs typeface="Arial"/>
                <a:sym typeface="Arial"/>
              </a:rPr>
              <a:t>Sprint</a:t>
            </a:r>
            <a:endParaRPr/>
          </a:p>
        </p:txBody>
      </p:sp>
      <p:sp>
        <p:nvSpPr>
          <p:cNvPr id="302" name="Google Shape;302;p35"/>
          <p:cNvSpPr txBox="1"/>
          <p:nvPr/>
        </p:nvSpPr>
        <p:spPr>
          <a:xfrm>
            <a:off x="2951162" y="1052512"/>
            <a:ext cx="27003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s-ES" sz="2400" u="none">
                <a:solidFill>
                  <a:schemeClr val="dk1"/>
                </a:solidFill>
                <a:latin typeface="Arial"/>
                <a:ea typeface="Arial"/>
                <a:cs typeface="Arial"/>
                <a:sym typeface="Arial"/>
              </a:rPr>
              <a:t>Pila de Producto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308" name="Google Shape;308;p36"/>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PBIs (Product Backlogs Items)</a:t>
            </a:r>
            <a:endParaRPr b="0" i="0" sz="2400" u="none">
              <a:solidFill>
                <a:schemeClr val="dk1"/>
              </a:solidFill>
              <a:latin typeface="Trebuchet MS"/>
              <a:ea typeface="Trebuchet MS"/>
              <a:cs typeface="Trebuchet MS"/>
              <a:sym typeface="Trebuchet MS"/>
            </a:endParaRPr>
          </a:p>
          <a:p>
            <a:pPr indent="73660" lvl="0" marL="12700" rtl="0" algn="l">
              <a:lnSpc>
                <a:spcPct val="113000"/>
              </a:lnSpc>
              <a:spcBef>
                <a:spcPts val="400"/>
              </a:spcBef>
              <a:spcAft>
                <a:spcPts val="0"/>
              </a:spcAft>
              <a:buClr>
                <a:schemeClr val="accent1"/>
              </a:buClr>
              <a:buSzPts val="1360"/>
              <a:buFont typeface="Noto Sans Symbols"/>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r>
              <a:rPr b="0" i="0" lang="es-ES" sz="2000" u="sng">
                <a:solidFill>
                  <a:srgbClr val="666767"/>
                </a:solidFill>
                <a:latin typeface="Trebuchet MS"/>
                <a:ea typeface="Trebuchet MS"/>
                <a:cs typeface="Trebuchet MS"/>
                <a:sym typeface="Trebuchet MS"/>
              </a:rPr>
              <a:t>Descripción</a:t>
            </a:r>
            <a:r>
              <a:rPr b="0" i="0" lang="es-ES" sz="2000" u="none">
                <a:solidFill>
                  <a:srgbClr val="666767"/>
                </a:solidFill>
                <a:latin typeface="Trebuchet MS"/>
                <a:ea typeface="Trebuchet MS"/>
                <a:cs typeface="Trebuchet MS"/>
                <a:sym typeface="Trebuchet MS"/>
              </a:rPr>
              <a:t>	</a:t>
            </a:r>
            <a:r>
              <a:rPr b="0" i="0" lang="es-ES" sz="2000" u="sng">
                <a:solidFill>
                  <a:srgbClr val="666767"/>
                </a:solidFill>
                <a:latin typeface="Trebuchet MS"/>
                <a:ea typeface="Trebuchet MS"/>
                <a:cs typeface="Trebuchet MS"/>
                <a:sym typeface="Trebuchet MS"/>
              </a:rPr>
              <a:t>Orden</a:t>
            </a:r>
            <a:r>
              <a:rPr b="0" i="0" lang="es-ES" sz="2000" u="none">
                <a:solidFill>
                  <a:srgbClr val="666767"/>
                </a:solidFill>
                <a:latin typeface="Trebuchet MS"/>
                <a:ea typeface="Trebuchet MS"/>
                <a:cs typeface="Trebuchet MS"/>
                <a:sym typeface="Trebuchet MS"/>
              </a:rPr>
              <a:t>	</a:t>
            </a:r>
            <a:r>
              <a:rPr b="0" i="0" lang="es-ES" sz="2000" u="sng">
                <a:solidFill>
                  <a:srgbClr val="666767"/>
                </a:solidFill>
                <a:latin typeface="Trebuchet MS"/>
                <a:ea typeface="Trebuchet MS"/>
                <a:cs typeface="Trebuchet MS"/>
                <a:sym typeface="Trebuchet MS"/>
              </a:rPr>
              <a:t>Estimación</a:t>
            </a:r>
            <a:r>
              <a:rPr b="0" i="0" lang="es-ES" sz="2000" u="none">
                <a:solidFill>
                  <a:srgbClr val="666767"/>
                </a:solidFill>
                <a:latin typeface="Trebuchet MS"/>
                <a:ea typeface="Trebuchet MS"/>
                <a:cs typeface="Trebuchet MS"/>
                <a:sym typeface="Trebuchet MS"/>
              </a:rPr>
              <a:t>	</a:t>
            </a:r>
            <a:r>
              <a:rPr b="0" i="0" lang="es-ES" sz="2000" u="sng">
                <a:solidFill>
                  <a:srgbClr val="666767"/>
                </a:solidFill>
                <a:latin typeface="Trebuchet MS"/>
                <a:ea typeface="Trebuchet MS"/>
                <a:cs typeface="Trebuchet MS"/>
                <a:sym typeface="Trebuchet MS"/>
              </a:rPr>
              <a:t>Valor</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xxxxxxxxxxx	xx	xxxxxx		xxx</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xxxxxxxxxxx	xx	xxxxxx		xxx</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	………..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Información adicional:</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borrador de pantallas</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datos de encuestas</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gráficos</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etc.				</a:t>
            </a:r>
            <a:endParaRPr/>
          </a:p>
        </p:txBody>
      </p:sp>
      <p:sp>
        <p:nvSpPr>
          <p:cNvPr id="309" name="Google Shape;309;p36"/>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315" name="Google Shape;315;p37"/>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PBIs (Product Backlogs Items)</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PBI’s 🡪 podrían ser “Historias de Usuario”, pero no necesariamente.</a:t>
            </a:r>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Historias de Usuario: “descripción simple y corta de una funcionalidad, expresada desde la perspectiva de la persona que desea cubrir esa necesidad, generalmente el usuario de nuestro sistema”.</a:t>
            </a:r>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Regla 3Cs:</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C (Card): las Historias de Usuario se escriben en tarjetas (Corta)</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C (Conversation): son el resultado final de una conversación; entre “equipo de construcción” y los “usuarios/clientes”.</a:t>
            </a:r>
            <a:endParaRPr/>
          </a:p>
          <a:p>
            <a:pPr indent="-228599" lvl="2" marL="506412" rtl="0" algn="l">
              <a:lnSpc>
                <a:spcPct val="113000"/>
              </a:lnSpc>
              <a:spcBef>
                <a:spcPts val="300"/>
              </a:spcBef>
              <a:spcAft>
                <a:spcPts val="0"/>
              </a:spcAft>
              <a:buClr>
                <a:schemeClr val="accent2"/>
              </a:buClr>
              <a:buSzPts val="1400"/>
              <a:buFont typeface="Noto Sans Symbols"/>
              <a:buChar char="●"/>
            </a:pPr>
            <a:r>
              <a:rPr b="0" i="0" lang="es-ES" sz="1400" u="none">
                <a:solidFill>
                  <a:srgbClr val="666767"/>
                </a:solidFill>
                <a:latin typeface="Trebuchet MS"/>
                <a:ea typeface="Trebuchet MS"/>
                <a:cs typeface="Trebuchet MS"/>
                <a:sym typeface="Trebuchet MS"/>
              </a:rPr>
              <a:t>C (Confirmación): a través de los “Criterios de Aceptación”.  </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16" name="Google Shape;316;p37"/>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322" name="Google Shape;322;p38"/>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Sprint Backlog (Pila del Sprint)</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Es el resultado de la Planificación al Inicio de cada Sprint.</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23" name="Google Shape;323;p38"/>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graphicFrame>
        <p:nvGraphicFramePr>
          <p:cNvPr id="324" name="Google Shape;324;p38"/>
          <p:cNvGraphicFramePr/>
          <p:nvPr/>
        </p:nvGraphicFramePr>
        <p:xfrm>
          <a:off x="1068387" y="2781300"/>
          <a:ext cx="3000000" cy="3000000"/>
        </p:xfrm>
        <a:graphic>
          <a:graphicData uri="http://schemas.openxmlformats.org/drawingml/2006/table">
            <a:tbl>
              <a:tblPr>
                <a:noFill/>
                <a:tableStyleId>{41B874DF-AF4F-49FF-9C01-1FE58F342149}</a:tableStyleId>
              </a:tblPr>
              <a:tblGrid>
                <a:gridCol w="3133725"/>
                <a:gridCol w="1255700"/>
                <a:gridCol w="1706550"/>
              </a:tblGrid>
              <a:tr h="647700">
                <a:tc>
                  <a:txBody>
                    <a:bodyPr/>
                    <a:lstStyle/>
                    <a:p>
                      <a:pPr indent="0" lvl="0" marL="0" marR="0" rtl="0" algn="l">
                        <a:lnSpc>
                          <a:spcPct val="100000"/>
                        </a:lnSpc>
                        <a:spcBef>
                          <a:spcPts val="0"/>
                        </a:spcBef>
                        <a:spcAft>
                          <a:spcPts val="0"/>
                        </a:spcAft>
                        <a:buClr>
                          <a:srgbClr val="FFFFFF"/>
                        </a:buClr>
                        <a:buSzPts val="1800"/>
                        <a:buFont typeface="Lucida Sans"/>
                        <a:buNone/>
                      </a:pPr>
                      <a:r>
                        <a:rPr b="1" i="0" lang="es-ES" sz="1800" u="none" cap="none" strike="noStrike">
                          <a:solidFill>
                            <a:srgbClr val="FFFFFF"/>
                          </a:solidFill>
                          <a:latin typeface="Lucida Sans"/>
                          <a:ea typeface="Lucida Sans"/>
                          <a:cs typeface="Lucida Sans"/>
                          <a:sym typeface="Lucida Sans"/>
                        </a:rPr>
                        <a:t>Pendiente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Lucida Sans"/>
                        <a:buNone/>
                      </a:pPr>
                      <a:r>
                        <a:rPr b="1" i="0" lang="es-ES" sz="1800" u="none" cap="none" strike="noStrike">
                          <a:solidFill>
                            <a:srgbClr val="FFFFFF"/>
                          </a:solidFill>
                          <a:latin typeface="Lucida Sans"/>
                          <a:ea typeface="Lucida Sans"/>
                          <a:cs typeface="Lucida Sans"/>
                          <a:sym typeface="Lucida Sans"/>
                        </a:rPr>
                        <a:t>En Progreso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Lucida Sans"/>
                        <a:buNone/>
                      </a:pPr>
                      <a:r>
                        <a:rPr b="1" i="0" lang="es-ES" sz="1800" u="none" cap="none" strike="noStrike">
                          <a:solidFill>
                            <a:srgbClr val="FFFFFF"/>
                          </a:solidFill>
                          <a:latin typeface="Lucida Sans"/>
                          <a:ea typeface="Lucida Sans"/>
                          <a:cs typeface="Lucida Sans"/>
                          <a:sym typeface="Lucida Sans"/>
                        </a:rPr>
                        <a:t>Terminado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130300">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r>
              <a:tr h="1093775">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F0F4"/>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F0F4"/>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F0F4"/>
                    </a:solidFill>
                  </a:tcPr>
                </a:tc>
              </a:tr>
              <a:tr h="376225">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r>
            </a:tbl>
          </a:graphicData>
        </a:graphic>
      </p:graphicFrame>
      <p:sp>
        <p:nvSpPr>
          <p:cNvPr id="325" name="Google Shape;325;p38"/>
          <p:cNvSpPr txBox="1"/>
          <p:nvPr/>
        </p:nvSpPr>
        <p:spPr>
          <a:xfrm>
            <a:off x="1258887" y="3573462"/>
            <a:ext cx="1152525" cy="6477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6" name="Google Shape;326;p38"/>
          <p:cNvSpPr txBox="1"/>
          <p:nvPr/>
        </p:nvSpPr>
        <p:spPr>
          <a:xfrm>
            <a:off x="2555875" y="3573462"/>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 name="Google Shape;327;p38"/>
          <p:cNvSpPr txBox="1"/>
          <p:nvPr/>
        </p:nvSpPr>
        <p:spPr>
          <a:xfrm>
            <a:off x="2576512" y="3897312"/>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38"/>
          <p:cNvSpPr txBox="1"/>
          <p:nvPr/>
        </p:nvSpPr>
        <p:spPr>
          <a:xfrm>
            <a:off x="3095625" y="3897312"/>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38"/>
          <p:cNvSpPr txBox="1"/>
          <p:nvPr/>
        </p:nvSpPr>
        <p:spPr>
          <a:xfrm>
            <a:off x="3719512" y="3897312"/>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0" name="Google Shape;330;p38"/>
          <p:cNvSpPr txBox="1"/>
          <p:nvPr/>
        </p:nvSpPr>
        <p:spPr>
          <a:xfrm>
            <a:off x="3095625" y="3586162"/>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1" name="Google Shape;331;p38"/>
          <p:cNvSpPr txBox="1"/>
          <p:nvPr/>
        </p:nvSpPr>
        <p:spPr>
          <a:xfrm>
            <a:off x="3708400" y="3556000"/>
            <a:ext cx="271462"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38"/>
          <p:cNvSpPr txBox="1"/>
          <p:nvPr/>
        </p:nvSpPr>
        <p:spPr>
          <a:xfrm>
            <a:off x="1258887" y="4724400"/>
            <a:ext cx="1152525" cy="6492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38"/>
          <p:cNvSpPr txBox="1"/>
          <p:nvPr/>
        </p:nvSpPr>
        <p:spPr>
          <a:xfrm>
            <a:off x="2627312" y="4724400"/>
            <a:ext cx="273050" cy="2174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 name="Google Shape;334;p38"/>
          <p:cNvSpPr txBox="1"/>
          <p:nvPr/>
        </p:nvSpPr>
        <p:spPr>
          <a:xfrm>
            <a:off x="3076575" y="4724400"/>
            <a:ext cx="271462" cy="2174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38"/>
          <p:cNvSpPr txBox="1"/>
          <p:nvPr/>
        </p:nvSpPr>
        <p:spPr>
          <a:xfrm>
            <a:off x="2643187" y="5157787"/>
            <a:ext cx="273050" cy="2159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38"/>
          <p:cNvSpPr/>
          <p:nvPr/>
        </p:nvSpPr>
        <p:spPr>
          <a:xfrm rot="5400000">
            <a:off x="1720850" y="5122862"/>
            <a:ext cx="296862" cy="1084262"/>
          </a:xfrm>
          <a:prstGeom prst="rightBrace">
            <a:avLst>
              <a:gd fmla="val 679" name="adj1"/>
              <a:gd fmla="val 10121"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38"/>
          <p:cNvSpPr/>
          <p:nvPr/>
        </p:nvSpPr>
        <p:spPr>
          <a:xfrm rot="5400000">
            <a:off x="3135312" y="5008562"/>
            <a:ext cx="347662" cy="1363662"/>
          </a:xfrm>
          <a:prstGeom prst="rightBrace">
            <a:avLst>
              <a:gd fmla="val 632" name="adj1"/>
              <a:gd fmla="val 10121"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38"/>
          <p:cNvSpPr txBox="1"/>
          <p:nvPr/>
        </p:nvSpPr>
        <p:spPr>
          <a:xfrm>
            <a:off x="1533525" y="5894387"/>
            <a:ext cx="67151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s-ES" sz="1800" u="none">
                <a:solidFill>
                  <a:schemeClr val="dk1"/>
                </a:solidFill>
                <a:latin typeface="Arial"/>
                <a:ea typeface="Arial"/>
                <a:cs typeface="Arial"/>
                <a:sym typeface="Arial"/>
              </a:rPr>
              <a:t>PBIs</a:t>
            </a:r>
            <a:endParaRPr/>
          </a:p>
        </p:txBody>
      </p:sp>
      <p:sp>
        <p:nvSpPr>
          <p:cNvPr id="339" name="Google Shape;339;p38"/>
          <p:cNvSpPr txBox="1"/>
          <p:nvPr/>
        </p:nvSpPr>
        <p:spPr>
          <a:xfrm>
            <a:off x="2921000" y="5876925"/>
            <a:ext cx="1290637" cy="5857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s-ES" sz="1600" u="none">
                <a:solidFill>
                  <a:schemeClr val="dk1"/>
                </a:solidFill>
                <a:latin typeface="Arial"/>
                <a:ea typeface="Arial"/>
                <a:cs typeface="Arial"/>
                <a:sym typeface="Arial"/>
              </a:rPr>
              <a:t>Tareas </a:t>
            </a:r>
            <a:endParaRPr/>
          </a:p>
          <a:p>
            <a:pPr indent="0" lvl="0" marL="0" marR="0" rtl="0" algn="l">
              <a:lnSpc>
                <a:spcPct val="100000"/>
              </a:lnSpc>
              <a:spcBef>
                <a:spcPts val="0"/>
              </a:spcBef>
              <a:spcAft>
                <a:spcPts val="0"/>
              </a:spcAft>
              <a:buClr>
                <a:schemeClr val="dk1"/>
              </a:buClr>
              <a:buSzPts val="1600"/>
              <a:buFont typeface="Arial"/>
              <a:buNone/>
            </a:pPr>
            <a:r>
              <a:rPr b="0" i="0" lang="es-ES" sz="1600" u="none">
                <a:solidFill>
                  <a:schemeClr val="dk1"/>
                </a:solidFill>
                <a:latin typeface="Arial"/>
                <a:ea typeface="Arial"/>
                <a:cs typeface="Arial"/>
                <a:sym typeface="Arial"/>
              </a:rPr>
              <a:t>Técnicas</a:t>
            </a:r>
            <a:endParaRPr/>
          </a:p>
        </p:txBody>
      </p:sp>
      <p:cxnSp>
        <p:nvCxnSpPr>
          <p:cNvPr id="340" name="Google Shape;340;p38"/>
          <p:cNvCxnSpPr/>
          <p:nvPr/>
        </p:nvCxnSpPr>
        <p:spPr>
          <a:xfrm rot="10800000">
            <a:off x="684212" y="3586162"/>
            <a:ext cx="0" cy="1787525"/>
          </a:xfrm>
          <a:prstGeom prst="straightConnector1">
            <a:avLst/>
          </a:prstGeom>
          <a:noFill/>
          <a:ln cap="flat" cmpd="sng" w="9525">
            <a:solidFill>
              <a:schemeClr val="accent1"/>
            </a:solidFill>
            <a:prstDash val="solid"/>
            <a:miter lim="800000"/>
            <a:headEnd len="med" w="med" type="none"/>
            <a:tailEnd len="med" w="med" type="triangle"/>
          </a:ln>
        </p:spPr>
      </p:cxnSp>
      <p:sp>
        <p:nvSpPr>
          <p:cNvPr id="341" name="Google Shape;341;p38"/>
          <p:cNvSpPr txBox="1"/>
          <p:nvPr/>
        </p:nvSpPr>
        <p:spPr>
          <a:xfrm>
            <a:off x="66675" y="3929062"/>
            <a:ext cx="1292225"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s-ES" sz="1600" u="none">
                <a:solidFill>
                  <a:schemeClr val="dk1"/>
                </a:solidFill>
                <a:latin typeface="Arial"/>
                <a:ea typeface="Arial"/>
                <a:cs typeface="Arial"/>
                <a:sym typeface="Arial"/>
              </a:rPr>
              <a:t>Mayor</a:t>
            </a:r>
            <a:endParaRPr/>
          </a:p>
          <a:p>
            <a:pPr indent="0" lvl="0" marL="0" marR="0" rtl="0" algn="l">
              <a:lnSpc>
                <a:spcPct val="100000"/>
              </a:lnSpc>
              <a:spcBef>
                <a:spcPts val="0"/>
              </a:spcBef>
              <a:spcAft>
                <a:spcPts val="0"/>
              </a:spcAft>
              <a:buClr>
                <a:schemeClr val="dk1"/>
              </a:buClr>
              <a:buSzPts val="1600"/>
              <a:buFont typeface="Arial"/>
              <a:buNone/>
            </a:pPr>
            <a:r>
              <a:rPr b="0" i="0" lang="es-ES" sz="1600" u="none">
                <a:solidFill>
                  <a:schemeClr val="dk1"/>
                </a:solidFill>
                <a:latin typeface="Arial"/>
                <a:ea typeface="Arial"/>
                <a:cs typeface="Arial"/>
                <a:sym typeface="Arial"/>
              </a:rPr>
              <a:t>Valor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347" name="Google Shape;347;p39"/>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Incremento del Producto</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Es el resultado de cada Sprint.</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Caracteristicas del “Incremento del Producto”:</a:t>
            </a:r>
            <a:endParaRPr/>
          </a:p>
          <a:p>
            <a:pPr indent="-228599" lvl="2" marL="506412" rtl="0" algn="l">
              <a:lnSpc>
                <a:spcPct val="113000"/>
              </a:lnSpc>
              <a:spcBef>
                <a:spcPts val="300"/>
              </a:spcBef>
              <a:spcAft>
                <a:spcPts val="0"/>
              </a:spcAft>
              <a:buClr>
                <a:schemeClr val="accent2"/>
              </a:buClr>
              <a:buSzPts val="1600"/>
              <a:buFont typeface="Noto Sans Symbols"/>
              <a:buChar char="●"/>
            </a:pPr>
            <a:r>
              <a:rPr b="0" i="0" lang="es-ES" sz="1600" u="none">
                <a:solidFill>
                  <a:srgbClr val="666767"/>
                </a:solidFill>
                <a:latin typeface="Trebuchet MS"/>
                <a:ea typeface="Trebuchet MS"/>
                <a:cs typeface="Trebuchet MS"/>
                <a:sym typeface="Trebuchet MS"/>
              </a:rPr>
              <a:t>Potencialmente se pueda poner en Producción.</a:t>
            </a:r>
            <a:endParaRPr/>
          </a:p>
          <a:p>
            <a:pPr indent="-228599" lvl="2" marL="506412" rtl="0" algn="l">
              <a:lnSpc>
                <a:spcPct val="113000"/>
              </a:lnSpc>
              <a:spcBef>
                <a:spcPts val="300"/>
              </a:spcBef>
              <a:spcAft>
                <a:spcPts val="0"/>
              </a:spcAft>
              <a:buClr>
                <a:schemeClr val="accent2"/>
              </a:buClr>
              <a:buSzPts val="1600"/>
              <a:buFont typeface="Noto Sans Symbols"/>
              <a:buChar char="●"/>
            </a:pPr>
            <a:r>
              <a:rPr b="0" i="0" lang="es-ES" sz="1600" u="none">
                <a:solidFill>
                  <a:srgbClr val="666767"/>
                </a:solidFill>
                <a:latin typeface="Trebuchet MS"/>
                <a:ea typeface="Trebuchet MS"/>
                <a:cs typeface="Trebuchet MS"/>
                <a:sym typeface="Trebuchet MS"/>
              </a:rPr>
              <a:t>Aportar VALOR a nuestros clientes.</a:t>
            </a:r>
            <a:endParaRPr b="0" i="0" sz="16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48" name="Google Shape;348;p39"/>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Reuniones </a:t>
            </a:r>
            <a:endParaRPr b="1" i="0" sz="3600" u="none" cap="none" strike="noStrike">
              <a:solidFill>
                <a:schemeClr val="dk2"/>
              </a:solidFill>
              <a:latin typeface="Lucida Sans"/>
              <a:ea typeface="Lucida Sans"/>
              <a:cs typeface="Lucida Sans"/>
              <a:sym typeface="Lucida Sans"/>
            </a:endParaRPr>
          </a:p>
        </p:txBody>
      </p:sp>
      <p:sp>
        <p:nvSpPr>
          <p:cNvPr id="354" name="Google Shape;354;p40"/>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Sprint</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Duración de cada Sprint: conviene de duración fija (ritmo sostenido)</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inicio del Sprint 🡪 inmediatamente con el fin del Sprint 			anterior.</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(riesgo limitado: “costo de 1 mes calendario”)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55" name="Google Shape;355;p40"/>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
        <p:nvSpPr>
          <p:cNvPr id="356" name="Google Shape;356;p40"/>
          <p:cNvSpPr txBox="1"/>
          <p:nvPr/>
        </p:nvSpPr>
        <p:spPr>
          <a:xfrm>
            <a:off x="1476375" y="2060575"/>
            <a:ext cx="647700" cy="360362"/>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 name="Google Shape;357;p40"/>
          <p:cNvSpPr txBox="1"/>
          <p:nvPr/>
        </p:nvSpPr>
        <p:spPr>
          <a:xfrm>
            <a:off x="2636837" y="2060575"/>
            <a:ext cx="647700" cy="360362"/>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40"/>
          <p:cNvSpPr txBox="1"/>
          <p:nvPr/>
        </p:nvSpPr>
        <p:spPr>
          <a:xfrm>
            <a:off x="3797300" y="2060575"/>
            <a:ext cx="649287" cy="360362"/>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9" name="Google Shape;359;p40"/>
          <p:cNvSpPr txBox="1"/>
          <p:nvPr/>
        </p:nvSpPr>
        <p:spPr>
          <a:xfrm>
            <a:off x="5724525" y="2060575"/>
            <a:ext cx="647700" cy="360362"/>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Reuniones </a:t>
            </a:r>
            <a:endParaRPr b="1" i="0" sz="3600" u="none" cap="none" strike="noStrike">
              <a:solidFill>
                <a:schemeClr val="dk2"/>
              </a:solidFill>
              <a:latin typeface="Lucida Sans"/>
              <a:ea typeface="Lucida Sans"/>
              <a:cs typeface="Lucida Sans"/>
              <a:sym typeface="Lucida Sans"/>
            </a:endParaRPr>
          </a:p>
        </p:txBody>
      </p:sp>
      <p:sp>
        <p:nvSpPr>
          <p:cNvPr id="365" name="Google Shape;365;p41"/>
          <p:cNvSpPr txBox="1"/>
          <p:nvPr>
            <p:ph idx="1" type="body"/>
          </p:nvPr>
        </p:nvSpPr>
        <p:spPr>
          <a:xfrm>
            <a:off x="684212" y="1196975"/>
            <a:ext cx="7924800" cy="5545137"/>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Reunión de Planificación</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Sprints: 1 mes	🡪 Reunión de Planificación del Sprint: 8 horas</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Que puede entregarse en el incremento del Sprint?</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Product Owner: explica al Equipo de Construcción</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“funcionalidad a construir”</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Como se conseguirá realizar el trabajo para entregar el incremento propuesto?</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PBIs 🡪 apertura en tareas técnicas </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Conversación:</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mejor manera de realizarlas</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esfuerzo necesario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66" name="Google Shape;366;p41"/>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Reuniones </a:t>
            </a:r>
            <a:endParaRPr b="1" i="0" sz="3600" u="none" cap="none" strike="noStrike">
              <a:solidFill>
                <a:schemeClr val="dk2"/>
              </a:solidFill>
              <a:latin typeface="Lucida Sans"/>
              <a:ea typeface="Lucida Sans"/>
              <a:cs typeface="Lucida Sans"/>
              <a:sym typeface="Lucida Sans"/>
            </a:endParaRPr>
          </a:p>
        </p:txBody>
      </p:sp>
      <p:sp>
        <p:nvSpPr>
          <p:cNvPr id="372" name="Google Shape;372;p42"/>
          <p:cNvSpPr txBox="1"/>
          <p:nvPr>
            <p:ph idx="1" type="body"/>
          </p:nvPr>
        </p:nvSpPr>
        <p:spPr>
          <a:xfrm>
            <a:off x="654050" y="1227137"/>
            <a:ext cx="7924800" cy="5545137"/>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Daily</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Objetivo: delinear el plan para las próximas 24 hs.</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que hicieron el dia anterior?</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que van a hacer hoy?</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algún impedimento o dependencia para realizarlo?</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Demo</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Objetivo: Inspeccionar el Incremento (Delta) y adaptar la Pila de Producto si fuera necesario.</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Sprint: 1 mes 🡪	Reunión (Demo): 4 horas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90932" lvl="0" marL="12700" rtl="0" algn="l">
              <a:lnSpc>
                <a:spcPct val="113000"/>
              </a:lnSpc>
              <a:spcBef>
                <a:spcPts val="400"/>
              </a:spcBef>
              <a:spcAft>
                <a:spcPts val="0"/>
              </a:spcAft>
              <a:buClr>
                <a:schemeClr val="accent1"/>
              </a:buClr>
              <a:buSzPts val="1632"/>
              <a:buFont typeface="Noto Sans Symbols"/>
              <a:buNone/>
            </a:pPr>
            <a:r>
              <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73" name="Google Shape;373;p42"/>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 </a:t>
            </a:r>
            <a:endParaRPr b="1" i="0" sz="3600" u="none" cap="none" strike="noStrike">
              <a:solidFill>
                <a:schemeClr val="dk2"/>
              </a:solidFill>
              <a:latin typeface="Lucida Sans"/>
              <a:ea typeface="Lucida Sans"/>
              <a:cs typeface="Lucida Sans"/>
              <a:sym typeface="Lucida Sans"/>
            </a:endParaRPr>
          </a:p>
        </p:txBody>
      </p:sp>
      <p:sp>
        <p:nvSpPr>
          <p:cNvPr id="212" name="Google Shape;212;p25"/>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chemeClr val="dk1"/>
                </a:solidFill>
                <a:latin typeface="Lucida Sans"/>
                <a:ea typeface="Lucida Sans"/>
                <a:cs typeface="Lucida Sans"/>
                <a:sym typeface="Lucida Sans"/>
              </a:rPr>
              <a:t>Artefactos</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Pila del Producto (Producto Backlog)</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Pila del Sprint (Sprint Backlog)</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Sprint</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Incremento del Producto .</a:t>
            </a:r>
            <a:endParaRPr b="0" i="0" sz="1800" u="none">
              <a:solidFill>
                <a:schemeClr val="dk1"/>
              </a:solidFill>
              <a:latin typeface="Arial"/>
              <a:ea typeface="Arial"/>
              <a:cs typeface="Arial"/>
              <a:sym typeface="Arial"/>
            </a:endParaRPr>
          </a:p>
          <a:p>
            <a:pPr indent="-12700" lvl="0" marL="12700" rtl="0" algn="l">
              <a:lnSpc>
                <a:spcPct val="113000"/>
              </a:lnSpc>
              <a:spcBef>
                <a:spcPts val="12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Reuniones</a:t>
            </a:r>
            <a:endParaRPr b="0" i="0" sz="2400" u="none">
              <a:solidFill>
                <a:schemeClr val="dk1"/>
              </a:solidFill>
              <a:latin typeface="Lucida Sans"/>
              <a:ea typeface="Lucida Sans"/>
              <a:cs typeface="Lucida Sans"/>
              <a:sym typeface="Lucida Sans"/>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Reunión de Planificación</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Reunión de Revisión (DEMO)</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Reunión de Retrospectiva (RETRO)</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Reunión Diaria (Dayli)</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Reunión de Refinamiento</a:t>
            </a:r>
            <a:endParaRPr b="0" i="0" sz="1800" u="none">
              <a:solidFill>
                <a:schemeClr val="dk1"/>
              </a:solidFill>
              <a:latin typeface="Arial"/>
              <a:ea typeface="Arial"/>
              <a:cs typeface="Arial"/>
              <a:sym typeface="Arial"/>
            </a:endParaRPr>
          </a:p>
          <a:p>
            <a:pPr indent="-12700" lvl="0" marL="12700" rtl="0" algn="l">
              <a:lnSpc>
                <a:spcPct val="113000"/>
              </a:lnSpc>
              <a:spcBef>
                <a:spcPts val="1200"/>
              </a:spcBef>
              <a:spcAft>
                <a:spcPts val="0"/>
              </a:spcAft>
              <a:buClr>
                <a:schemeClr val="accent1"/>
              </a:buClr>
              <a:buSzPts val="1632"/>
              <a:buFont typeface="Noto Sans Symbols"/>
              <a:buChar char="🞂"/>
            </a:pPr>
            <a:r>
              <a:rPr b="0" i="0" lang="es-ES" sz="2400" u="none">
                <a:solidFill>
                  <a:schemeClr val="dk1"/>
                </a:solidFill>
                <a:latin typeface="Lucida Sans"/>
                <a:ea typeface="Lucida Sans"/>
                <a:cs typeface="Lucida Sans"/>
                <a:sym typeface="Lucida Sans"/>
              </a:rPr>
              <a:t>Roles</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Dueño del Producto (Product Owner)</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Equipo de Construcción</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Scrum Master</a:t>
            </a:r>
            <a:endParaRPr/>
          </a:p>
          <a:p>
            <a:pPr indent="-228599" lvl="2" marL="506412" rtl="0" algn="l">
              <a:lnSpc>
                <a:spcPct val="100000"/>
              </a:lnSpc>
              <a:spcBef>
                <a:spcPts val="0"/>
              </a:spcBef>
              <a:spcAft>
                <a:spcPts val="0"/>
              </a:spcAft>
              <a:buClr>
                <a:schemeClr val="accent2"/>
              </a:buClr>
              <a:buSzPts val="1800"/>
              <a:buFont typeface="Noto Sans Symbols"/>
              <a:buChar char="●"/>
            </a:pPr>
            <a:r>
              <a:rPr b="0" i="0" lang="es-ES" sz="1800" u="none">
                <a:solidFill>
                  <a:srgbClr val="666767"/>
                </a:solidFill>
                <a:latin typeface="Arial"/>
                <a:ea typeface="Arial"/>
                <a:cs typeface="Arial"/>
                <a:sym typeface="Arial"/>
              </a:rPr>
              <a:t>Interesados (StakeHolders)</a:t>
            </a:r>
            <a:endParaRPr b="0" i="0" sz="1800" u="none">
              <a:solidFill>
                <a:schemeClr val="dk1"/>
              </a:solidFill>
              <a:latin typeface="Arial"/>
              <a:ea typeface="Arial"/>
              <a:cs typeface="Arial"/>
              <a:sym typeface="Arial"/>
            </a:endParaRPr>
          </a:p>
          <a:p>
            <a:pPr indent="-177864" lvl="0" marL="365125" rtl="0" algn="l">
              <a:spcBef>
                <a:spcPts val="400"/>
              </a:spcBef>
              <a:spcAft>
                <a:spcPts val="0"/>
              </a:spcAft>
              <a:buSzPts val="1224"/>
              <a:buNone/>
            </a:pPr>
            <a:r>
              <a:t/>
            </a:r>
            <a:endParaRPr b="0" i="0" sz="1800" u="none">
              <a:solidFill>
                <a:schemeClr val="dk1"/>
              </a:solidFill>
              <a:latin typeface="Arial"/>
              <a:ea typeface="Arial"/>
              <a:cs typeface="Arial"/>
              <a:sym typeface="Arial"/>
            </a:endParaRPr>
          </a:p>
        </p:txBody>
      </p:sp>
      <p:sp>
        <p:nvSpPr>
          <p:cNvPr id="213" name="Google Shape;213;p25"/>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Reuniones </a:t>
            </a:r>
            <a:endParaRPr b="1" i="0" sz="3600" u="none" cap="none" strike="noStrike">
              <a:solidFill>
                <a:schemeClr val="dk2"/>
              </a:solidFill>
              <a:latin typeface="Lucida Sans"/>
              <a:ea typeface="Lucida Sans"/>
              <a:cs typeface="Lucida Sans"/>
              <a:sym typeface="Lucida Sans"/>
            </a:endParaRPr>
          </a:p>
        </p:txBody>
      </p:sp>
      <p:sp>
        <p:nvSpPr>
          <p:cNvPr id="379" name="Google Shape;379;p43"/>
          <p:cNvSpPr txBox="1"/>
          <p:nvPr>
            <p:ph idx="1" type="body"/>
          </p:nvPr>
        </p:nvSpPr>
        <p:spPr>
          <a:xfrm>
            <a:off x="654050" y="1227137"/>
            <a:ext cx="7924800" cy="5545137"/>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RETRO</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Esta reunión, sucede después de la  Reunión de revisión y se llama </a:t>
            </a:r>
            <a:r>
              <a:rPr b="1" i="0" lang="es-ES" sz="2000" u="none">
                <a:solidFill>
                  <a:srgbClr val="666767"/>
                </a:solidFill>
                <a:latin typeface="Trebuchet MS"/>
                <a:ea typeface="Trebuchet MS"/>
                <a:cs typeface="Trebuchet MS"/>
                <a:sym typeface="Trebuchet MS"/>
              </a:rPr>
              <a:t>Retrospectiva</a:t>
            </a:r>
            <a:r>
              <a:rPr b="0" i="0" lang="es-ES" sz="2000" u="none">
                <a:solidFill>
                  <a:srgbClr val="666767"/>
                </a:solidFill>
                <a:latin typeface="Trebuchet MS"/>
                <a:ea typeface="Trebuchet MS"/>
                <a:cs typeface="Trebuchet MS"/>
                <a:sym typeface="Trebuchet MS"/>
              </a:rPr>
              <a:t> o </a:t>
            </a:r>
            <a:r>
              <a:rPr b="1" i="0" lang="es-ES" sz="2000" u="none">
                <a:solidFill>
                  <a:srgbClr val="666767"/>
                </a:solidFill>
                <a:latin typeface="Trebuchet MS"/>
                <a:ea typeface="Trebuchet MS"/>
                <a:cs typeface="Trebuchet MS"/>
                <a:sym typeface="Trebuchet MS"/>
              </a:rPr>
              <a:t>RETRO</a:t>
            </a:r>
            <a:r>
              <a:rPr b="0" i="0" lang="es-ES" sz="2000" u="none">
                <a:solidFill>
                  <a:srgbClr val="666767"/>
                </a:solidFill>
                <a:latin typeface="Trebuchet MS"/>
                <a:ea typeface="Trebuchet MS"/>
                <a:cs typeface="Trebuchet MS"/>
                <a:sym typeface="Trebuchet MS"/>
              </a:rPr>
              <a:t>. Es en la RETRO donde  pondremos el foco en las personas y el proceso dejando a un lado el producto en sí  que ya lo inspeccionamos en la DEMO.</a:t>
            </a:r>
            <a:endParaRPr/>
          </a:p>
          <a:p>
            <a:pPr indent="-12700" lvl="0" marL="12700" rtl="0" algn="l">
              <a:lnSpc>
                <a:spcPct val="113000"/>
              </a:lnSpc>
              <a:spcBef>
                <a:spcPts val="1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A la RETRO deben acudir todos los miembros del Equipo Scrum, es decir, Dueño  de Producto, Scrum Master y Equipo de Construcción. </a:t>
            </a:r>
            <a:endParaRPr/>
          </a:p>
          <a:p>
            <a:pPr indent="-12700" lvl="0" marL="12700" rtl="0" algn="l">
              <a:lnSpc>
                <a:spcPct val="113000"/>
              </a:lnSpc>
              <a:spcBef>
                <a:spcPts val="1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La RETRO es facilitada por el Scrum  Master, aunque en algunas ocasiones puede ser interesante que sea facilitada por  otra persona para que el Scrum Master pueda también participar como un miembro  más el equipo.</a:t>
            </a:r>
            <a:endParaRPr b="0" i="0" sz="2000" u="none">
              <a:solidFill>
                <a:schemeClr val="dk1"/>
              </a:solidFill>
              <a:latin typeface="Lucida Sans"/>
              <a:ea typeface="Lucida Sans"/>
              <a:cs typeface="Lucida Sans"/>
              <a:sym typeface="Lucida Sans"/>
            </a:endParaRPr>
          </a:p>
          <a:p>
            <a:pPr indent="73660" lvl="0" marL="12700" rtl="0" algn="l">
              <a:lnSpc>
                <a:spcPct val="113000"/>
              </a:lnSpc>
              <a:spcBef>
                <a:spcPts val="400"/>
              </a:spcBef>
              <a:spcAft>
                <a:spcPts val="0"/>
              </a:spcAft>
              <a:buClr>
                <a:schemeClr val="accent1"/>
              </a:buClr>
              <a:buSzPts val="1360"/>
              <a:buFont typeface="Noto Sans Symbols"/>
              <a:buNone/>
            </a:pPr>
            <a:r>
              <a:t/>
            </a:r>
            <a:endParaRPr b="0" i="0" sz="20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90932" lvl="0" marL="12700" rtl="0" algn="l">
              <a:lnSpc>
                <a:spcPct val="113000"/>
              </a:lnSpc>
              <a:spcBef>
                <a:spcPts val="400"/>
              </a:spcBef>
              <a:spcAft>
                <a:spcPts val="0"/>
              </a:spcAft>
              <a:buClr>
                <a:schemeClr val="accent1"/>
              </a:buClr>
              <a:buSzPts val="1632"/>
              <a:buFont typeface="Noto Sans Symbols"/>
              <a:buNone/>
            </a:pPr>
            <a:r>
              <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80" name="Google Shape;380;p43"/>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Reuniones </a:t>
            </a:r>
            <a:endParaRPr b="1" i="0" sz="3600" u="none" cap="none" strike="noStrike">
              <a:solidFill>
                <a:schemeClr val="dk2"/>
              </a:solidFill>
              <a:latin typeface="Lucida Sans"/>
              <a:ea typeface="Lucida Sans"/>
              <a:cs typeface="Lucida Sans"/>
              <a:sym typeface="Lucida Sans"/>
            </a:endParaRPr>
          </a:p>
        </p:txBody>
      </p:sp>
      <p:sp>
        <p:nvSpPr>
          <p:cNvPr id="386" name="Google Shape;386;p44"/>
          <p:cNvSpPr txBox="1"/>
          <p:nvPr>
            <p:ph idx="1" type="body"/>
          </p:nvPr>
        </p:nvSpPr>
        <p:spPr>
          <a:xfrm>
            <a:off x="654050" y="1227137"/>
            <a:ext cx="7924800" cy="5545137"/>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Refinamiento</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Objetivo: añadir detalle, estimaciones y orden a los PBIs (elementos de la Lista de Producto)</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Cuando se hace la reunión? 🡪	lo decide el equipo SCRUM</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puede ser:</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diferentes sesiones a lo largo del Sprint</a:t>
            </a:r>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 una sola reunión de varias horas</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es un Proceso Contínuo de “Refinamiento”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90932" lvl="0" marL="12700" rtl="0" algn="l">
              <a:lnSpc>
                <a:spcPct val="113000"/>
              </a:lnSpc>
              <a:spcBef>
                <a:spcPts val="400"/>
              </a:spcBef>
              <a:spcAft>
                <a:spcPts val="0"/>
              </a:spcAft>
              <a:buClr>
                <a:schemeClr val="accent1"/>
              </a:buClr>
              <a:buSzPts val="1632"/>
              <a:buFont typeface="Noto Sans Symbols"/>
              <a:buNone/>
            </a:pPr>
            <a:r>
              <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a:p>
            <a:pPr indent="-12700" lvl="0" marL="12700" rtl="0" algn="l">
              <a:lnSpc>
                <a:spcPct val="113000"/>
              </a:lnSpc>
              <a:spcBef>
                <a:spcPts val="400"/>
              </a:spcBef>
              <a:spcAft>
                <a:spcPts val="0"/>
              </a:spcAft>
              <a:buSzPts val="1360"/>
              <a:buNone/>
            </a:pPr>
            <a:r>
              <a:t/>
            </a:r>
            <a:endParaRPr b="0" i="0" sz="2000" u="none">
              <a:solidFill>
                <a:srgbClr val="666767"/>
              </a:solidFill>
              <a:latin typeface="Trebuchet MS"/>
              <a:ea typeface="Trebuchet MS"/>
              <a:cs typeface="Trebuchet MS"/>
              <a:sym typeface="Trebuchet MS"/>
            </a:endParaRPr>
          </a:p>
          <a:p>
            <a:pPr indent="-12700" lvl="0" marL="12700" rtl="0" algn="l">
              <a:lnSpc>
                <a:spcPct val="113000"/>
              </a:lnSpc>
              <a:spcBef>
                <a:spcPts val="400"/>
              </a:spcBef>
              <a:spcAft>
                <a:spcPts val="0"/>
              </a:spcAft>
              <a:buSzPts val="1360"/>
              <a:buNone/>
            </a:pPr>
            <a:r>
              <a:rPr b="0" i="0" lang="es-ES" sz="2000" u="none">
                <a:solidFill>
                  <a:srgbClr val="666767"/>
                </a:solidFill>
                <a:latin typeface="Trebuchet MS"/>
                <a:ea typeface="Trebuchet MS"/>
                <a:cs typeface="Trebuchet MS"/>
                <a:sym typeface="Trebuchet MS"/>
              </a:rPr>
              <a:t>				</a:t>
            </a:r>
            <a:endParaRPr/>
          </a:p>
        </p:txBody>
      </p:sp>
      <p:sp>
        <p:nvSpPr>
          <p:cNvPr id="387" name="Google Shape;387;p44"/>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Kanban </a:t>
            </a:r>
            <a:endParaRPr b="1" i="0" sz="3600" u="none" cap="none" strike="noStrike">
              <a:solidFill>
                <a:schemeClr val="dk2"/>
              </a:solidFill>
              <a:latin typeface="Lucida Sans"/>
              <a:ea typeface="Lucida Sans"/>
              <a:cs typeface="Lucida Sans"/>
              <a:sym typeface="Lucida Sans"/>
            </a:endParaRPr>
          </a:p>
        </p:txBody>
      </p:sp>
      <p:sp>
        <p:nvSpPr>
          <p:cNvPr id="393" name="Google Shape;393;p45"/>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pic>
        <p:nvPicPr>
          <p:cNvPr id="394" name="Google Shape;394;p45"/>
          <p:cNvPicPr preferRelativeResize="0"/>
          <p:nvPr/>
        </p:nvPicPr>
        <p:blipFill rotWithShape="1">
          <a:blip r:embed="rId3">
            <a:alphaModFix/>
          </a:blip>
          <a:srcRect b="0" l="0" r="0" t="0"/>
          <a:stretch/>
        </p:blipFill>
        <p:spPr>
          <a:xfrm>
            <a:off x="1600200" y="1004887"/>
            <a:ext cx="5059362" cy="436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Kanban </a:t>
            </a:r>
            <a:endParaRPr b="1" i="0" sz="3600" u="none" cap="none" strike="noStrike">
              <a:solidFill>
                <a:schemeClr val="dk2"/>
              </a:solidFill>
              <a:latin typeface="Lucida Sans"/>
              <a:ea typeface="Lucida Sans"/>
              <a:cs typeface="Lucida Sans"/>
              <a:sym typeface="Lucida Sans"/>
            </a:endParaRPr>
          </a:p>
        </p:txBody>
      </p:sp>
      <p:sp>
        <p:nvSpPr>
          <p:cNvPr id="400" name="Google Shape;400;p46"/>
          <p:cNvSpPr txBox="1"/>
          <p:nvPr>
            <p:ph idx="1" type="body"/>
          </p:nvPr>
        </p:nvSpPr>
        <p:spPr>
          <a:xfrm>
            <a:off x="1039812" y="1395412"/>
            <a:ext cx="7924800" cy="4481512"/>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088"/>
              <a:buFont typeface="Noto Sans Symbols"/>
              <a:buChar char="🞂"/>
            </a:pPr>
            <a:r>
              <a:rPr b="0" i="0" lang="es-ES" sz="1600" u="none">
                <a:solidFill>
                  <a:srgbClr val="666767"/>
                </a:solidFill>
                <a:latin typeface="Trebuchet MS"/>
                <a:ea typeface="Trebuchet MS"/>
                <a:cs typeface="Trebuchet MS"/>
                <a:sym typeface="Trebuchet MS"/>
              </a:rPr>
              <a:t>Kanban se enfoca en la entrega de servicios de una organización - una o más  personas colaboran para producir la entrega del servicio.</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Trebuchet MS"/>
                <a:ea typeface="Trebuchet MS"/>
                <a:cs typeface="Trebuchet MS"/>
                <a:sym typeface="Trebuchet MS"/>
              </a:rPr>
              <a:t>WIP (Work in Progress): se utiliza para prevenir la cantidad de trabajo máximo que se puede llevar a cabo.</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Trebuchet MS"/>
                <a:ea typeface="Trebuchet MS"/>
                <a:cs typeface="Trebuchet MS"/>
                <a:sym typeface="Trebuchet MS"/>
              </a:rPr>
              <a:t>Kanban  utiliza mecanismos de señalización que representan los límites del trabajo en  progreso (WIP, </a:t>
            </a:r>
            <a:r>
              <a:rPr b="0" i="1" lang="es-ES" sz="1600" u="none">
                <a:solidFill>
                  <a:srgbClr val="666767"/>
                </a:solidFill>
                <a:latin typeface="Arial"/>
                <a:ea typeface="Arial"/>
                <a:cs typeface="Arial"/>
                <a:sym typeface="Arial"/>
              </a:rPr>
              <a:t>work in progress </a:t>
            </a:r>
            <a:r>
              <a:rPr b="0" i="0" lang="es-ES" sz="1600" u="none">
                <a:solidFill>
                  <a:srgbClr val="666767"/>
                </a:solidFill>
                <a:latin typeface="Trebuchet MS"/>
                <a:ea typeface="Trebuchet MS"/>
                <a:cs typeface="Trebuchet MS"/>
                <a:sym typeface="Trebuchet MS"/>
              </a:rPr>
              <a:t>en inglés), los cuales previenen cuanto de más o de  menos trabajo entra en el sistema, de este modo mejora el flujo de valor a los  clientes. </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Trebuchet MS"/>
                <a:ea typeface="Trebuchet MS"/>
                <a:cs typeface="Trebuchet MS"/>
                <a:sym typeface="Trebuchet MS"/>
              </a:rPr>
              <a:t>Las políticas para limitar el WIP crean un sistema de arrastre: el trabajo es  “arrastrado” al sistema cuando otro de los trabajos es completado y la capacidad  queda disponible, en lugar de “empujar” estos trabajos al sistema cuando hay nuevo  trabajo demandado.</a:t>
            </a:r>
            <a:endParaRPr/>
          </a:p>
        </p:txBody>
      </p:sp>
      <p:sp>
        <p:nvSpPr>
          <p:cNvPr id="401" name="Google Shape;401;p46"/>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nvSpPr>
        <p:spPr>
          <a:xfrm>
            <a:off x="2555875" y="1916112"/>
            <a:ext cx="4319587" cy="23764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0"/>
              <a:buFont typeface="Lucida Sans"/>
              <a:buNone/>
            </a:pPr>
            <a:r>
              <a:rPr b="0" i="0" lang="es-ES" sz="14000" u="none">
                <a:solidFill>
                  <a:schemeClr val="dk1"/>
                </a:solidFill>
                <a:latin typeface="Lucida Sans"/>
                <a:ea typeface="Lucida Sans"/>
                <a:cs typeface="Lucida Sans"/>
                <a:sym typeface="Lucida Sans"/>
              </a:rPr>
              <a:t>¿?</a:t>
            </a:r>
            <a:endParaRPr/>
          </a:p>
        </p:txBody>
      </p:sp>
      <p:sp>
        <p:nvSpPr>
          <p:cNvPr id="407" name="Google Shape;407;p47"/>
          <p:cNvSpPr txBox="1"/>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Lucida Sans"/>
              <a:buNone/>
            </a:pPr>
            <a:fld id="{00000000-1234-1234-1234-123412341234}" type="slidenum">
              <a:rPr b="0" i="0" lang="es-ES" sz="1200" u="none">
                <a:solidFill>
                  <a:srgbClr val="FFFFFF"/>
                </a:solidFill>
                <a:latin typeface="Lucida Sans"/>
                <a:ea typeface="Lucida Sans"/>
                <a:cs typeface="Lucida Sans"/>
                <a:sym typeface="Lucida San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Esquema </a:t>
            </a:r>
            <a:endParaRPr b="1" i="0" sz="3600" u="none" cap="none" strike="noStrike">
              <a:solidFill>
                <a:schemeClr val="dk2"/>
              </a:solidFill>
              <a:latin typeface="Lucida Sans"/>
              <a:ea typeface="Lucida Sans"/>
              <a:cs typeface="Lucida Sans"/>
              <a:sym typeface="Lucida Sans"/>
            </a:endParaRPr>
          </a:p>
        </p:txBody>
      </p:sp>
      <p:sp>
        <p:nvSpPr>
          <p:cNvPr id="219" name="Google Shape;219;p26"/>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s-ES" sz="1200" u="none">
                <a:solidFill>
                  <a:srgbClr val="000000"/>
                </a:solidFill>
                <a:latin typeface="Lucida Sans"/>
                <a:ea typeface="Lucida Sans"/>
                <a:cs typeface="Lucida Sans"/>
                <a:sym typeface="Lucida Sans"/>
              </a:rPr>
              <a:t>‹#›</a:t>
            </a:fld>
            <a:endParaRPr/>
          </a:p>
        </p:txBody>
      </p:sp>
      <p:sp>
        <p:nvSpPr>
          <p:cNvPr id="220" name="Google Shape;220;p26"/>
          <p:cNvSpPr txBox="1"/>
          <p:nvPr/>
        </p:nvSpPr>
        <p:spPr>
          <a:xfrm>
            <a:off x="914400" y="1116012"/>
            <a:ext cx="5943600" cy="4457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6"/>
          <p:cNvSpPr txBox="1"/>
          <p:nvPr/>
        </p:nvSpPr>
        <p:spPr>
          <a:xfrm flipH="1">
            <a:off x="2627312" y="765175"/>
            <a:ext cx="1314450"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StakeHolders</a:t>
            </a:r>
            <a:endParaRPr/>
          </a:p>
        </p:txBody>
      </p:sp>
      <p:sp>
        <p:nvSpPr>
          <p:cNvPr id="222" name="Google Shape;222;p26"/>
          <p:cNvSpPr txBox="1"/>
          <p:nvPr/>
        </p:nvSpPr>
        <p:spPr>
          <a:xfrm flipH="1">
            <a:off x="395287" y="1825625"/>
            <a:ext cx="830262"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Product Backlog</a:t>
            </a:r>
            <a:endParaRPr/>
          </a:p>
        </p:txBody>
      </p:sp>
      <p:sp>
        <p:nvSpPr>
          <p:cNvPr id="223" name="Google Shape;223;p26"/>
          <p:cNvSpPr txBox="1"/>
          <p:nvPr/>
        </p:nvSpPr>
        <p:spPr>
          <a:xfrm flipH="1">
            <a:off x="2484437" y="2520950"/>
            <a:ext cx="935037" cy="5222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Product Owner</a:t>
            </a:r>
            <a:endParaRPr/>
          </a:p>
        </p:txBody>
      </p:sp>
      <p:sp>
        <p:nvSpPr>
          <p:cNvPr id="224" name="Google Shape;224;p26"/>
          <p:cNvSpPr txBox="1"/>
          <p:nvPr/>
        </p:nvSpPr>
        <p:spPr>
          <a:xfrm flipH="1">
            <a:off x="5795962" y="2303462"/>
            <a:ext cx="9366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DEMO</a:t>
            </a:r>
            <a:endParaRPr/>
          </a:p>
        </p:txBody>
      </p:sp>
      <p:sp>
        <p:nvSpPr>
          <p:cNvPr id="225" name="Google Shape;225;p26"/>
          <p:cNvSpPr txBox="1"/>
          <p:nvPr/>
        </p:nvSpPr>
        <p:spPr>
          <a:xfrm flipH="1">
            <a:off x="6443662" y="4705350"/>
            <a:ext cx="9366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RETRO</a:t>
            </a:r>
            <a:endParaRPr/>
          </a:p>
        </p:txBody>
      </p:sp>
      <p:sp>
        <p:nvSpPr>
          <p:cNvPr id="226" name="Google Shape;226;p26"/>
          <p:cNvSpPr txBox="1"/>
          <p:nvPr/>
        </p:nvSpPr>
        <p:spPr>
          <a:xfrm flipH="1">
            <a:off x="3779837" y="2184400"/>
            <a:ext cx="7207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a:solidFill>
                  <a:srgbClr val="000000"/>
                </a:solidFill>
                <a:latin typeface="Arial"/>
                <a:ea typeface="Arial"/>
                <a:cs typeface="Arial"/>
                <a:sym typeface="Arial"/>
              </a:rPr>
              <a:t>DAILY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Roles </a:t>
            </a:r>
            <a:endParaRPr b="1" i="0" sz="3600" u="none" cap="none" strike="noStrike">
              <a:solidFill>
                <a:schemeClr val="dk2"/>
              </a:solidFill>
              <a:latin typeface="Lucida Sans"/>
              <a:ea typeface="Lucida Sans"/>
              <a:cs typeface="Lucida Sans"/>
              <a:sym typeface="Lucida Sans"/>
            </a:endParaRPr>
          </a:p>
        </p:txBody>
      </p:sp>
      <p:sp>
        <p:nvSpPr>
          <p:cNvPr id="232" name="Google Shape;232;p27"/>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Dueño del Producto (Product Owner)</a:t>
            </a:r>
            <a:endParaRPr b="0" i="0" sz="2400" u="none">
              <a:solidFill>
                <a:schemeClr val="dk1"/>
              </a:solidFill>
              <a:latin typeface="Lucida Sans"/>
              <a:ea typeface="Lucida Sans"/>
              <a:cs typeface="Lucida Sans"/>
              <a:sym typeface="Lucida Sans"/>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El dueño de producto es el responsable de mantener la visión del producto que se  va a construir maximizando la cantidad de valor entregado al finalizar cada Sprint.</a:t>
            </a:r>
            <a:endParaRPr b="0" i="0" sz="1600" u="none">
              <a:solidFill>
                <a:schemeClr val="dk1"/>
              </a:solidFill>
              <a:latin typeface="Arial"/>
              <a:ea typeface="Arial"/>
              <a:cs typeface="Arial"/>
              <a:sym typeface="Arial"/>
            </a:endParaRPr>
          </a:p>
          <a:p>
            <a:pPr indent="-12700" lvl="0" marL="12700" rtl="0" algn="l">
              <a:lnSpc>
                <a:spcPct val="113000"/>
              </a:lnSpc>
              <a:spcBef>
                <a:spcPts val="4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Para mantener esa visión el dueño de producto tiene diferentes interlocutores a los  que llamamos Stakeholders o Interesados en el proyecto.</a:t>
            </a:r>
            <a:endParaRPr b="0" i="0" sz="1600" u="none">
              <a:solidFill>
                <a:schemeClr val="dk1"/>
              </a:solidFill>
              <a:latin typeface="Arial"/>
              <a:ea typeface="Arial"/>
              <a:cs typeface="Arial"/>
              <a:sym typeface="Arial"/>
            </a:endParaRPr>
          </a:p>
          <a:p>
            <a:pPr indent="56388" lvl="0" marL="12700" rtl="0" algn="l">
              <a:lnSpc>
                <a:spcPct val="100000"/>
              </a:lnSpc>
              <a:spcBef>
                <a:spcPts val="0"/>
              </a:spcBef>
              <a:spcAft>
                <a:spcPts val="0"/>
              </a:spcAft>
              <a:buClr>
                <a:schemeClr val="accent1"/>
              </a:buClr>
              <a:buSzPts val="1088"/>
              <a:buFont typeface="Noto Sans Symbols"/>
              <a:buNone/>
            </a:pPr>
            <a:r>
              <a:t/>
            </a:r>
            <a:endParaRPr b="0" i="0" sz="1600" u="none">
              <a:solidFill>
                <a:schemeClr val="dk1"/>
              </a:solidFill>
              <a:latin typeface="Times New Roman"/>
              <a:ea typeface="Times New Roman"/>
              <a:cs typeface="Times New Roman"/>
              <a:sym typeface="Times New Roman"/>
            </a:endParaRPr>
          </a:p>
          <a:p>
            <a:pPr indent="-12700" lvl="0" marL="12700" rtl="0" algn="l">
              <a:lnSpc>
                <a:spcPct val="113000"/>
              </a:lnSpc>
              <a:spcBef>
                <a:spcPts val="4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Una de las funciones del dueño del producto es la de mantener la pila de producto o  conjunto de funcionalidades actualizada y priorizada para que el equipo de  construcción sepa en todo momento cuales son los elementos que aportan más  valor a los usuarios.</a:t>
            </a:r>
            <a:endParaRPr b="0" i="0" sz="1600" u="none">
              <a:solidFill>
                <a:schemeClr val="dk1"/>
              </a:solidFill>
              <a:latin typeface="Arial"/>
              <a:ea typeface="Arial"/>
              <a:cs typeface="Arial"/>
              <a:sym typeface="Arial"/>
            </a:endParaRPr>
          </a:p>
          <a:p>
            <a:pPr indent="56388" lvl="0" marL="12700" rtl="0" algn="l">
              <a:lnSpc>
                <a:spcPct val="100000"/>
              </a:lnSpc>
              <a:spcBef>
                <a:spcPts val="0"/>
              </a:spcBef>
              <a:spcAft>
                <a:spcPts val="0"/>
              </a:spcAft>
              <a:buClr>
                <a:schemeClr val="accent1"/>
              </a:buClr>
              <a:buSzPts val="1088"/>
              <a:buFont typeface="Noto Sans Symbols"/>
              <a:buNone/>
            </a:pPr>
            <a:r>
              <a:t/>
            </a:r>
            <a:endParaRPr b="0" i="0" sz="1600" u="none">
              <a:solidFill>
                <a:schemeClr val="dk1"/>
              </a:solidFill>
              <a:latin typeface="Times New Roman"/>
              <a:ea typeface="Times New Roman"/>
              <a:cs typeface="Times New Roman"/>
              <a:sym typeface="Times New Roman"/>
            </a:endParaRPr>
          </a:p>
          <a:p>
            <a:pPr indent="-12700" lvl="0" marL="12700" rtl="0" algn="just">
              <a:lnSpc>
                <a:spcPct val="113000"/>
              </a:lnSpc>
              <a:spcBef>
                <a:spcPts val="4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Además, el dueño de producto asistirá a las reuniones de planificación y revisiones (DEMO)  del sprint con el equipo de construcción para transmitir de una forma efectiva esta  visión de producto a todos los implicados.</a:t>
            </a:r>
            <a:endParaRPr b="0" i="0" sz="1600" u="none">
              <a:solidFill>
                <a:schemeClr val="dk1"/>
              </a:solidFill>
              <a:latin typeface="Arial"/>
              <a:ea typeface="Arial"/>
              <a:cs typeface="Arial"/>
              <a:sym typeface="Arial"/>
            </a:endParaRPr>
          </a:p>
          <a:p>
            <a:pPr indent="-186500" lvl="0" marL="365125" rtl="0" algn="l">
              <a:spcBef>
                <a:spcPts val="400"/>
              </a:spcBef>
              <a:spcAft>
                <a:spcPts val="0"/>
              </a:spcAft>
              <a:buSzPts val="1088"/>
              <a:buNone/>
            </a:pPr>
            <a:r>
              <a:t/>
            </a:r>
            <a:endParaRPr b="0" i="0" sz="1600" u="none">
              <a:solidFill>
                <a:schemeClr val="dk1"/>
              </a:solidFill>
              <a:latin typeface="Arial"/>
              <a:ea typeface="Arial"/>
              <a:cs typeface="Arial"/>
              <a:sym typeface="Arial"/>
            </a:endParaRPr>
          </a:p>
        </p:txBody>
      </p:sp>
      <p:sp>
        <p:nvSpPr>
          <p:cNvPr id="233" name="Google Shape;233;p27"/>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Roles </a:t>
            </a:r>
            <a:endParaRPr b="1" i="0" sz="3600" u="none" cap="none" strike="noStrike">
              <a:solidFill>
                <a:schemeClr val="dk2"/>
              </a:solidFill>
              <a:latin typeface="Lucida Sans"/>
              <a:ea typeface="Lucida Sans"/>
              <a:cs typeface="Lucida Sans"/>
              <a:sym typeface="Lucida Sans"/>
            </a:endParaRPr>
          </a:p>
        </p:txBody>
      </p:sp>
      <p:sp>
        <p:nvSpPr>
          <p:cNvPr id="239" name="Google Shape;239;p28"/>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Scrum Master</a:t>
            </a:r>
            <a:endParaRPr b="0" i="0" sz="2400" u="none">
              <a:solidFill>
                <a:schemeClr val="dk1"/>
              </a:solidFill>
              <a:latin typeface="Lucida Sans"/>
              <a:ea typeface="Lucida Sans"/>
              <a:cs typeface="Lucida Sans"/>
              <a:sym typeface="Lucida Sans"/>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Facilitador de reuniones</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Acompañante del equipo para  ayudarle a resolver las problemáticas que se vaya encontrando a lo largo del  proyecto. </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Vigía del proceso que vela porque este se lleve a  cabo sin olvidar que está pendiente de las personas que conforman el equipo.</a:t>
            </a:r>
            <a:endParaRPr b="0" i="0" sz="1600" u="none">
              <a:solidFill>
                <a:schemeClr val="dk1"/>
              </a:solidFill>
              <a:latin typeface="Arial"/>
              <a:ea typeface="Arial"/>
              <a:cs typeface="Arial"/>
              <a:sym typeface="Arial"/>
            </a:endParaRPr>
          </a:p>
          <a:p>
            <a:pPr indent="56388" lvl="0" marL="12700" rtl="0" algn="l">
              <a:lnSpc>
                <a:spcPct val="100000"/>
              </a:lnSpc>
              <a:spcBef>
                <a:spcPts val="0"/>
              </a:spcBef>
              <a:spcAft>
                <a:spcPts val="0"/>
              </a:spcAft>
              <a:buClr>
                <a:schemeClr val="accent1"/>
              </a:buClr>
              <a:buSzPts val="1088"/>
              <a:buFont typeface="Noto Sans Symbols"/>
              <a:buNone/>
            </a:pPr>
            <a:r>
              <a:t/>
            </a:r>
            <a:endParaRPr b="0" i="0" sz="1600" u="none">
              <a:solidFill>
                <a:schemeClr val="dk1"/>
              </a:solidFill>
              <a:latin typeface="Times New Roman"/>
              <a:ea typeface="Times New Roman"/>
              <a:cs typeface="Times New Roman"/>
              <a:sym typeface="Times New Roman"/>
            </a:endParaRPr>
          </a:p>
          <a:p>
            <a:pPr indent="-12700" lvl="0" marL="12700" rtl="0" algn="l">
              <a:lnSpc>
                <a:spcPct val="113000"/>
              </a:lnSpc>
              <a:spcBef>
                <a:spcPts val="4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Visión de la organización</a:t>
            </a:r>
            <a:endParaRPr/>
          </a:p>
          <a:p>
            <a:pPr indent="-12700" lvl="0" marL="12700" rtl="0" algn="l">
              <a:lnSpc>
                <a:spcPct val="113000"/>
              </a:lnSpc>
              <a:spcBef>
                <a:spcPts val="4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Buenas dotes de comunicación y  gestión de conflictos que ayuden al equipo a mejorar.</a:t>
            </a:r>
            <a:endParaRPr b="0" i="0" sz="1600" u="none">
              <a:solidFill>
                <a:schemeClr val="dk1"/>
              </a:solidFill>
              <a:latin typeface="Arial"/>
              <a:ea typeface="Arial"/>
              <a:cs typeface="Arial"/>
              <a:sym typeface="Arial"/>
            </a:endParaRPr>
          </a:p>
          <a:p>
            <a:pPr indent="56388" lvl="0" marL="12700" rtl="0" algn="l">
              <a:lnSpc>
                <a:spcPct val="100000"/>
              </a:lnSpc>
              <a:spcBef>
                <a:spcPts val="0"/>
              </a:spcBef>
              <a:spcAft>
                <a:spcPts val="0"/>
              </a:spcAft>
              <a:buClr>
                <a:schemeClr val="accent1"/>
              </a:buClr>
              <a:buSzPts val="1088"/>
              <a:buFont typeface="Noto Sans Symbols"/>
              <a:buNone/>
            </a:pPr>
            <a:r>
              <a:t/>
            </a:r>
            <a:endParaRPr b="0" i="0" sz="1600" u="none">
              <a:solidFill>
                <a:schemeClr val="dk1"/>
              </a:solidFill>
              <a:latin typeface="Times New Roman"/>
              <a:ea typeface="Times New Roman"/>
              <a:cs typeface="Times New Roman"/>
              <a:sym typeface="Times New Roman"/>
            </a:endParaRPr>
          </a:p>
          <a:p>
            <a:pPr indent="-186500" lvl="0" marL="365125" rtl="0" algn="l">
              <a:spcBef>
                <a:spcPts val="400"/>
              </a:spcBef>
              <a:spcAft>
                <a:spcPts val="0"/>
              </a:spcAft>
              <a:buSzPts val="1088"/>
              <a:buNone/>
            </a:pPr>
            <a:r>
              <a:t/>
            </a:r>
            <a:endParaRPr b="0" i="0" sz="1600" u="none">
              <a:solidFill>
                <a:schemeClr val="dk1"/>
              </a:solidFill>
              <a:latin typeface="Times New Roman"/>
              <a:ea typeface="Times New Roman"/>
              <a:cs typeface="Times New Roman"/>
              <a:sym typeface="Times New Roman"/>
            </a:endParaRPr>
          </a:p>
        </p:txBody>
      </p:sp>
      <p:sp>
        <p:nvSpPr>
          <p:cNvPr id="240" name="Google Shape;240;p28"/>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Roles </a:t>
            </a:r>
            <a:endParaRPr b="1" i="0" sz="3600" u="none" cap="none" strike="noStrike">
              <a:solidFill>
                <a:schemeClr val="dk2"/>
              </a:solidFill>
              <a:latin typeface="Lucida Sans"/>
              <a:ea typeface="Lucida Sans"/>
              <a:cs typeface="Lucida Sans"/>
              <a:sym typeface="Lucida Sans"/>
            </a:endParaRPr>
          </a:p>
        </p:txBody>
      </p:sp>
      <p:sp>
        <p:nvSpPr>
          <p:cNvPr id="246" name="Google Shape;246;p29"/>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Equipo de Construcción</a:t>
            </a:r>
            <a:endParaRPr b="0" i="0" sz="2400" u="none">
              <a:solidFill>
                <a:schemeClr val="dk1"/>
              </a:solidFill>
              <a:latin typeface="Lucida Sans"/>
              <a:ea typeface="Lucida Sans"/>
              <a:cs typeface="Lucida Sans"/>
              <a:sym typeface="Lucida Sans"/>
            </a:endParaRPr>
          </a:p>
          <a:p>
            <a:pPr indent="56388" lvl="0" marL="12700" rtl="0" algn="l">
              <a:lnSpc>
                <a:spcPct val="100000"/>
              </a:lnSpc>
              <a:spcBef>
                <a:spcPts val="0"/>
              </a:spcBef>
              <a:spcAft>
                <a:spcPts val="0"/>
              </a:spcAft>
              <a:buClr>
                <a:schemeClr val="accent1"/>
              </a:buClr>
              <a:buSzPts val="1088"/>
              <a:buFont typeface="Noto Sans Symbols"/>
              <a:buNone/>
            </a:pPr>
            <a:r>
              <a:t/>
            </a:r>
            <a:endParaRPr b="0" i="0" sz="1600" u="none">
              <a:solidFill>
                <a:srgbClr val="666767"/>
              </a:solidFill>
              <a:latin typeface="Arial"/>
              <a:ea typeface="Arial"/>
              <a:cs typeface="Arial"/>
              <a:sym typeface="Arial"/>
            </a:endParaRPr>
          </a:p>
          <a:p>
            <a:pPr indent="-12700" lvl="0" marL="12700" rtl="0" algn="l">
              <a:lnSpc>
                <a:spcPct val="100000"/>
              </a:lnSpc>
              <a:spcBef>
                <a:spcPts val="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Son los encargados de construir el producto. </a:t>
            </a:r>
            <a:endParaRPr/>
          </a:p>
          <a:p>
            <a:pPr indent="-12700" lvl="0" marL="12700" rtl="0" algn="l">
              <a:lnSpc>
                <a:spcPct val="100000"/>
              </a:lnSpc>
              <a:spcBef>
                <a:spcPts val="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Formado por desarrolladores, diseñadores, arquitectos, testers y cualquier persona que esté  implicada de una u otra manera en la construcción del producto.</a:t>
            </a:r>
            <a:endParaRPr/>
          </a:p>
          <a:p>
            <a:pPr indent="-12700" lvl="0" marL="12700" rtl="0" algn="l">
              <a:lnSpc>
                <a:spcPct val="100000"/>
              </a:lnSpc>
              <a:spcBef>
                <a:spcPts val="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Las metodologías ágiles nos hablan de que estos equipos deben ser pequeños (de  no más de 9 personas), multidisciplinares, es decir, que entre todos los miembros  puedan dar servicio al proyecto y auto-organizados, es decir, que ellos mismos  decidan la mejor manera de desarrollar su trabajo. </a:t>
            </a:r>
            <a:endParaRPr/>
          </a:p>
          <a:p>
            <a:pPr indent="-12700" lvl="0" marL="12700" rtl="0" algn="l">
              <a:lnSpc>
                <a:spcPct val="100000"/>
              </a:lnSpc>
              <a:spcBef>
                <a:spcPts val="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Algunas tareas típicas de auto-  organización de estos equipos son la de asignación de tareas y estimación, así como  el desglose técnico de los requisitos en tareas de bajo nivel. </a:t>
            </a:r>
            <a:endParaRPr b="0" i="0" sz="1600" u="none">
              <a:solidFill>
                <a:schemeClr val="dk1"/>
              </a:solidFill>
              <a:latin typeface="Times New Roman"/>
              <a:ea typeface="Times New Roman"/>
              <a:cs typeface="Times New Roman"/>
              <a:sym typeface="Times New Roman"/>
            </a:endParaRPr>
          </a:p>
          <a:p>
            <a:pPr indent="-186500" lvl="0" marL="365125" rtl="0" algn="l">
              <a:spcBef>
                <a:spcPts val="400"/>
              </a:spcBef>
              <a:spcAft>
                <a:spcPts val="0"/>
              </a:spcAft>
              <a:buSzPts val="1088"/>
              <a:buNone/>
            </a:pPr>
            <a:r>
              <a:t/>
            </a:r>
            <a:endParaRPr b="0" i="0" sz="1600" u="none">
              <a:solidFill>
                <a:schemeClr val="dk1"/>
              </a:solidFill>
              <a:latin typeface="Times New Roman"/>
              <a:ea typeface="Times New Roman"/>
              <a:cs typeface="Times New Roman"/>
              <a:sym typeface="Times New Roman"/>
            </a:endParaRPr>
          </a:p>
        </p:txBody>
      </p:sp>
      <p:sp>
        <p:nvSpPr>
          <p:cNvPr id="247" name="Google Shape;247;p29"/>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Roles </a:t>
            </a:r>
            <a:endParaRPr b="1" i="0" sz="3600" u="none" cap="none" strike="noStrike">
              <a:solidFill>
                <a:schemeClr val="dk2"/>
              </a:solidFill>
              <a:latin typeface="Lucida Sans"/>
              <a:ea typeface="Lucida Sans"/>
              <a:cs typeface="Lucida Sans"/>
              <a:sym typeface="Lucida Sans"/>
            </a:endParaRPr>
          </a:p>
        </p:txBody>
      </p:sp>
      <p:sp>
        <p:nvSpPr>
          <p:cNvPr id="253" name="Google Shape;253;p30"/>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Clientes / Usuarios</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Son todas aquellas personas  que de una manera u otra utilizan el resultado de nuestro producto. </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Usuarios y clientes que se conectarán a la  aplicación para utilizarla. </a:t>
            </a:r>
            <a:endParaRPr/>
          </a:p>
          <a:p>
            <a:pPr indent="-12700" lvl="0" marL="12700" rtl="0" algn="l">
              <a:lnSpc>
                <a:spcPct val="113000"/>
              </a:lnSpc>
              <a:spcBef>
                <a:spcPts val="1200"/>
              </a:spcBef>
              <a:spcAft>
                <a:spcPts val="0"/>
              </a:spcAft>
              <a:buClr>
                <a:schemeClr val="accent1"/>
              </a:buClr>
              <a:buSzPts val="1088"/>
              <a:buFont typeface="Noto Sans Symbols"/>
              <a:buChar char="🞂"/>
            </a:pPr>
            <a:r>
              <a:rPr b="0" i="0" lang="es-ES" sz="1600" u="none">
                <a:solidFill>
                  <a:srgbClr val="666767"/>
                </a:solidFill>
                <a:latin typeface="Arial"/>
                <a:ea typeface="Arial"/>
                <a:cs typeface="Arial"/>
                <a:sym typeface="Arial"/>
              </a:rPr>
              <a:t>Debemos distinguir a usuario (cualquier persona que utilice  la aplicación) de cliente (aquella persona que realmente paga por ella). </a:t>
            </a:r>
            <a:endParaRPr/>
          </a:p>
        </p:txBody>
      </p:sp>
      <p:sp>
        <p:nvSpPr>
          <p:cNvPr id="254" name="Google Shape;254;p30"/>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260" name="Google Shape;260;p31"/>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Pila del producto</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12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Es el conjunto de requisitos o características que debe tener nuestro producto.  </a:t>
            </a:r>
            <a:endParaRPr/>
          </a:p>
          <a:p>
            <a:pPr indent="-12700" lvl="0" marL="12700" rtl="0" algn="l">
              <a:lnSpc>
                <a:spcPct val="113000"/>
              </a:lnSpc>
              <a:spcBef>
                <a:spcPts val="12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Contendrá todo lo que se considere aporta valor, aunque estará priorizado de arriba  a abajo, donde arriba estarán los elementos más prioritarios y por ello, más  detallados y desgranados. </a:t>
            </a:r>
            <a:endParaRPr/>
          </a:p>
          <a:p>
            <a:pPr indent="-12700" lvl="0" marL="12700" rtl="0" algn="l">
              <a:lnSpc>
                <a:spcPct val="113000"/>
              </a:lnSpc>
              <a:spcBef>
                <a:spcPts val="12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En la parte inferior podremos tener elementos o requisitos  que todavía no están muy claros.</a:t>
            </a:r>
            <a:endParaRPr b="0" i="0" sz="2000" u="none">
              <a:solidFill>
                <a:schemeClr val="dk1"/>
              </a:solidFill>
              <a:latin typeface="Trebuchet MS"/>
              <a:ea typeface="Trebuchet MS"/>
              <a:cs typeface="Trebuchet MS"/>
              <a:sym typeface="Trebuchet MS"/>
            </a:endParaRPr>
          </a:p>
          <a:p>
            <a:pPr indent="-169228" lvl="0" marL="365125" rtl="0" algn="l">
              <a:spcBef>
                <a:spcPts val="400"/>
              </a:spcBef>
              <a:spcAft>
                <a:spcPts val="0"/>
              </a:spcAft>
              <a:buSzPts val="1360"/>
              <a:buNone/>
            </a:pPr>
            <a:r>
              <a:t/>
            </a:r>
            <a:endParaRPr b="0" i="0" sz="2000" u="none">
              <a:solidFill>
                <a:schemeClr val="dk1"/>
              </a:solidFill>
              <a:latin typeface="Trebuchet MS"/>
              <a:ea typeface="Trebuchet MS"/>
              <a:cs typeface="Trebuchet MS"/>
              <a:sym typeface="Trebuchet MS"/>
            </a:endParaRPr>
          </a:p>
        </p:txBody>
      </p:sp>
      <p:sp>
        <p:nvSpPr>
          <p:cNvPr id="261" name="Google Shape;261;p31"/>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Artefactos </a:t>
            </a:r>
            <a:endParaRPr b="1" i="0" sz="3600" u="none" cap="none" strike="noStrike">
              <a:solidFill>
                <a:schemeClr val="dk2"/>
              </a:solidFill>
              <a:latin typeface="Lucida Sans"/>
              <a:ea typeface="Lucida Sans"/>
              <a:cs typeface="Lucida Sans"/>
              <a:sym typeface="Lucida Sans"/>
            </a:endParaRPr>
          </a:p>
        </p:txBody>
      </p:sp>
      <p:sp>
        <p:nvSpPr>
          <p:cNvPr id="267" name="Google Shape;267;p32"/>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F79420"/>
                </a:solidFill>
                <a:latin typeface="Trebuchet MS"/>
                <a:ea typeface="Trebuchet MS"/>
                <a:cs typeface="Trebuchet MS"/>
                <a:sym typeface="Trebuchet MS"/>
              </a:rPr>
              <a:t>Pila del producto</a:t>
            </a:r>
            <a:endParaRPr b="0" i="0" sz="2400" u="none">
              <a:solidFill>
                <a:schemeClr val="dk1"/>
              </a:solidFill>
              <a:latin typeface="Trebuchet MS"/>
              <a:ea typeface="Trebuchet MS"/>
              <a:cs typeface="Trebuchet MS"/>
              <a:sym typeface="Trebuchet MS"/>
            </a:endParaRPr>
          </a:p>
          <a:p>
            <a:pPr indent="-12700" lvl="0" marL="12700" rtl="0" algn="l">
              <a:lnSpc>
                <a:spcPct val="100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Características (DEEP)</a:t>
            </a:r>
            <a:endParaRPr b="0" i="0" sz="2000" u="none">
              <a:solidFill>
                <a:schemeClr val="dk1"/>
              </a:solidFill>
              <a:latin typeface="Trebuchet MS"/>
              <a:ea typeface="Trebuchet MS"/>
              <a:cs typeface="Trebuchet MS"/>
              <a:sym typeface="Trebuchet MS"/>
            </a:endParaRPr>
          </a:p>
          <a:p>
            <a:pPr indent="-12700" lvl="0" marL="12700" rtl="0" algn="l">
              <a:lnSpc>
                <a:spcPct val="100000"/>
              </a:lnSpc>
              <a:spcBef>
                <a:spcPts val="1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Las características que debe tener una buena Pila de Producto son:</a:t>
            </a:r>
            <a:endParaRPr/>
          </a:p>
          <a:p>
            <a:pPr indent="-12700" lvl="0" marL="12700" rtl="0" algn="l">
              <a:lnSpc>
                <a:spcPct val="113000"/>
              </a:lnSpc>
              <a:spcBef>
                <a:spcPts val="1200"/>
              </a:spcBef>
              <a:spcAft>
                <a:spcPts val="0"/>
              </a:spcAft>
              <a:buClr>
                <a:schemeClr val="accent1"/>
              </a:buClr>
              <a:buSzPts val="1224"/>
              <a:buFont typeface="Noto Sans Symbols"/>
              <a:buChar char="🞂"/>
            </a:pPr>
            <a:r>
              <a:rPr b="0" i="0" lang="es-ES" sz="1800" u="none">
                <a:solidFill>
                  <a:srgbClr val="666767"/>
                </a:solidFill>
                <a:latin typeface="Trebuchet MS"/>
                <a:ea typeface="Trebuchet MS"/>
                <a:cs typeface="Trebuchet MS"/>
                <a:sym typeface="Trebuchet MS"/>
              </a:rPr>
              <a:t>Detallado. </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PBIs próximos: suficiente grado de entendimiento</a:t>
            </a:r>
            <a:endParaRPr/>
          </a:p>
          <a:p>
            <a:pPr indent="-228598" lvl="1" marL="268287" rtl="0" algn="l">
              <a:lnSpc>
                <a:spcPct val="113000"/>
              </a:lnSpc>
              <a:spcBef>
                <a:spcPts val="3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PBIs más alejados:menor detalle.</a:t>
            </a:r>
            <a:endParaRPr/>
          </a:p>
          <a:p>
            <a:pPr indent="-12700" lvl="0" marL="12700" rtl="0" algn="l">
              <a:lnSpc>
                <a:spcPct val="113000"/>
              </a:lnSpc>
              <a:spcBef>
                <a:spcPts val="400"/>
              </a:spcBef>
              <a:spcAft>
                <a:spcPts val="0"/>
              </a:spcAft>
              <a:buClr>
                <a:schemeClr val="accent1"/>
              </a:buClr>
              <a:buSzPts val="1224"/>
              <a:buFont typeface="Noto Sans Symbols"/>
              <a:buChar char="🞂"/>
            </a:pPr>
            <a:r>
              <a:rPr b="0" i="0" lang="es-ES" sz="1800" u="none">
                <a:solidFill>
                  <a:srgbClr val="666767"/>
                </a:solidFill>
                <a:latin typeface="Trebuchet MS"/>
                <a:ea typeface="Trebuchet MS"/>
                <a:cs typeface="Trebuchet MS"/>
                <a:sym typeface="Trebuchet MS"/>
              </a:rPr>
              <a:t>Estimado. La pila de producto es más que una lista de todo el trabajo a  hacer, es una excelente herramienta de planificación.</a:t>
            </a:r>
            <a:endParaRPr/>
          </a:p>
          <a:p>
            <a:pPr indent="-228598" lvl="1" marL="268287" rtl="0" algn="l">
              <a:lnSpc>
                <a:spcPct val="113000"/>
              </a:lnSpc>
              <a:spcBef>
                <a:spcPts val="300"/>
              </a:spcBef>
              <a:spcAft>
                <a:spcPts val="0"/>
              </a:spcAft>
              <a:buClr>
                <a:schemeClr val="accent1"/>
              </a:buClr>
              <a:buSzPts val="1400"/>
              <a:buFont typeface="Verdana"/>
              <a:buChar char="◦"/>
            </a:pPr>
            <a:r>
              <a:rPr b="0" i="0" lang="es-ES" sz="1400" u="none">
                <a:solidFill>
                  <a:srgbClr val="666767"/>
                </a:solidFill>
                <a:latin typeface="Trebuchet MS"/>
                <a:ea typeface="Trebuchet MS"/>
                <a:cs typeface="Trebuchet MS"/>
                <a:sym typeface="Trebuchet MS"/>
              </a:rPr>
              <a:t>Elementos arriba en la Pila: estimaciones más precisas</a:t>
            </a:r>
            <a:endParaRPr/>
          </a:p>
          <a:p>
            <a:pPr indent="-228598" lvl="1" marL="268287" rtl="0" algn="l">
              <a:lnSpc>
                <a:spcPct val="113000"/>
              </a:lnSpc>
              <a:spcBef>
                <a:spcPts val="300"/>
              </a:spcBef>
              <a:spcAft>
                <a:spcPts val="0"/>
              </a:spcAft>
              <a:buClr>
                <a:schemeClr val="accent1"/>
              </a:buClr>
              <a:buSzPts val="1400"/>
              <a:buFont typeface="Verdana"/>
              <a:buChar char="◦"/>
            </a:pPr>
            <a:r>
              <a:rPr b="0" i="0" lang="es-ES" sz="1400" u="none">
                <a:solidFill>
                  <a:srgbClr val="666767"/>
                </a:solidFill>
                <a:latin typeface="Trebuchet MS"/>
                <a:ea typeface="Trebuchet MS"/>
                <a:cs typeface="Trebuchet MS"/>
                <a:sym typeface="Trebuchet MS"/>
              </a:rPr>
              <a:t>Elementos debajo en la Pila: estimaciones menos precisas. </a:t>
            </a:r>
            <a:endParaRPr/>
          </a:p>
        </p:txBody>
      </p:sp>
      <p:sp>
        <p:nvSpPr>
          <p:cNvPr id="268" name="Google Shape;268;p32"/>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