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4DF40B-33E9-4E55-B549-538EED047929}">
  <a:tblStyle styleId="{784DF40B-33E9-4E55-B549-538EED0479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de UML - Modelo de NegocioModelización con UML</a:t>
            </a:r>
            <a:endParaRPr/>
          </a:p>
        </p:txBody>
      </p:sp>
      <p:sp>
        <p:nvSpPr>
          <p:cNvPr id="166" name="Google Shape;16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Modelización con UML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400"/>
              </a:spcBef>
              <a:spcAft>
                <a:spcPts val="0"/>
              </a:spcAft>
              <a:buSzPts val="1700"/>
              <a:buChar char="🞂"/>
              <a:defRPr sz="2500"/>
            </a:lvl1pPr>
            <a:lvl2pPr indent="-368300" lvl="1" marL="914400" algn="l">
              <a:spcBef>
                <a:spcPts val="325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685800" y="3611562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Objetivo – Alcance - Hipótesis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4294967295"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 de estudio: Airbus A320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3429000"/>
            <a:ext cx="4751387" cy="283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987" y="1258887"/>
            <a:ext cx="5156200" cy="191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4294967295"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 de estudio: Airbus A320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928687" y="1196975"/>
            <a:ext cx="77724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Habilitar Empuje en Reversa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4763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928687" y="2205037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Sensor Giro Ruedas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4543425" y="2205037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Habilitar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Reversa</a:t>
            </a:r>
            <a:endParaRPr/>
          </a:p>
        </p:txBody>
      </p:sp>
      <p:cxnSp>
        <p:nvCxnSpPr>
          <p:cNvPr id="277" name="Google Shape;277;p31"/>
          <p:cNvCxnSpPr/>
          <p:nvPr/>
        </p:nvCxnSpPr>
        <p:spPr>
          <a:xfrm>
            <a:off x="1979612" y="2492375"/>
            <a:ext cx="25638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 txBox="1"/>
          <p:nvPr/>
        </p:nvSpPr>
        <p:spPr>
          <a:xfrm>
            <a:off x="4543425" y="3521075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ServoMecanismo Reversa</a:t>
            </a:r>
            <a:endParaRPr/>
          </a:p>
        </p:txBody>
      </p:sp>
      <p:cxnSp>
        <p:nvCxnSpPr>
          <p:cNvPr id="279" name="Google Shape;279;p31"/>
          <p:cNvCxnSpPr/>
          <p:nvPr/>
        </p:nvCxnSpPr>
        <p:spPr>
          <a:xfrm>
            <a:off x="5068887" y="2781300"/>
            <a:ext cx="0" cy="7397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0" name="Google Shape;280;p31"/>
          <p:cNvSpPr txBox="1"/>
          <p:nvPr/>
        </p:nvSpPr>
        <p:spPr>
          <a:xfrm>
            <a:off x="4543425" y="4940300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Comando Empuje Reverso</a:t>
            </a:r>
            <a:endParaRPr/>
          </a:p>
        </p:txBody>
      </p:sp>
      <p:cxnSp>
        <p:nvCxnSpPr>
          <p:cNvPr id="281" name="Google Shape;281;p31"/>
          <p:cNvCxnSpPr/>
          <p:nvPr/>
        </p:nvCxnSpPr>
        <p:spPr>
          <a:xfrm rot="10800000">
            <a:off x="5068887" y="4097337"/>
            <a:ext cx="0" cy="8429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>
            <a:off x="5594350" y="3808412"/>
            <a:ext cx="18573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31"/>
          <p:cNvSpPr txBox="1"/>
          <p:nvPr/>
        </p:nvSpPr>
        <p:spPr>
          <a:xfrm>
            <a:off x="5940425" y="3500437"/>
            <a:ext cx="13176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Empuje Reversa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2533650" y="2216150"/>
            <a:ext cx="12588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Giro de Ruedas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4797425"/>
            <a:ext cx="1727200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1"/>
          <p:cNvCxnSpPr/>
          <p:nvPr/>
        </p:nvCxnSpPr>
        <p:spPr>
          <a:xfrm>
            <a:off x="2411412" y="5229225"/>
            <a:ext cx="21320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7" name="Google Shape;287;p31"/>
          <p:cNvSpPr txBox="1"/>
          <p:nvPr/>
        </p:nvSpPr>
        <p:spPr>
          <a:xfrm>
            <a:off x="2700337" y="4951412"/>
            <a:ext cx="18113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Piloto acciona comando</a:t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3960812" y="1881187"/>
            <a:ext cx="2214562" cy="1223962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6000750" y="1844675"/>
            <a:ext cx="15573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en Análisis 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6523037" y="4940300"/>
            <a:ext cx="2152650" cy="1201737"/>
          </a:xfrm>
          <a:prstGeom prst="rect">
            <a:avLst/>
          </a:prstGeom>
          <a:noFill/>
          <a:ln cap="flat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Universo en estudio: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Contempla todo lo necesario?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4294967295"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 de estudio: Airbus A320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928687" y="1196975"/>
            <a:ext cx="77724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Habilitar Empuje en Reversa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4763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928687" y="2205037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Sensor Giro Ruedas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4543425" y="2205037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Habilitar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Reversa</a:t>
            </a:r>
            <a:endParaRPr/>
          </a:p>
        </p:txBody>
      </p:sp>
      <p:cxnSp>
        <p:nvCxnSpPr>
          <p:cNvPr id="301" name="Google Shape;301;p32"/>
          <p:cNvCxnSpPr/>
          <p:nvPr/>
        </p:nvCxnSpPr>
        <p:spPr>
          <a:xfrm>
            <a:off x="1979612" y="2492375"/>
            <a:ext cx="25638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4543425" y="3521075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ServoMecanismo Reversa</a:t>
            </a:r>
            <a:endParaRPr/>
          </a:p>
        </p:txBody>
      </p:sp>
      <p:cxnSp>
        <p:nvCxnSpPr>
          <p:cNvPr id="303" name="Google Shape;303;p32"/>
          <p:cNvCxnSpPr/>
          <p:nvPr/>
        </p:nvCxnSpPr>
        <p:spPr>
          <a:xfrm>
            <a:off x="5068887" y="2781300"/>
            <a:ext cx="0" cy="7397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4" name="Google Shape;304;p32"/>
          <p:cNvSpPr txBox="1"/>
          <p:nvPr/>
        </p:nvSpPr>
        <p:spPr>
          <a:xfrm>
            <a:off x="4543425" y="4940300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Comando Empuje Reverso</a:t>
            </a:r>
            <a:endParaRPr/>
          </a:p>
        </p:txBody>
      </p:sp>
      <p:cxnSp>
        <p:nvCxnSpPr>
          <p:cNvPr id="305" name="Google Shape;305;p32"/>
          <p:cNvCxnSpPr/>
          <p:nvPr/>
        </p:nvCxnSpPr>
        <p:spPr>
          <a:xfrm rot="10800000">
            <a:off x="5068887" y="4097337"/>
            <a:ext cx="0" cy="8429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6" name="Google Shape;306;p32"/>
          <p:cNvCxnSpPr/>
          <p:nvPr/>
        </p:nvCxnSpPr>
        <p:spPr>
          <a:xfrm>
            <a:off x="5594350" y="3808412"/>
            <a:ext cx="18573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7" name="Google Shape;307;p32"/>
          <p:cNvSpPr txBox="1"/>
          <p:nvPr/>
        </p:nvSpPr>
        <p:spPr>
          <a:xfrm>
            <a:off x="5940425" y="3500437"/>
            <a:ext cx="13176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Empuje Reversa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2533650" y="2216150"/>
            <a:ext cx="12588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Giro de Ruedas</a:t>
            </a:r>
            <a:endParaRPr/>
          </a:p>
        </p:txBody>
      </p:sp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4797425"/>
            <a:ext cx="1727200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2"/>
          <p:cNvCxnSpPr/>
          <p:nvPr/>
        </p:nvCxnSpPr>
        <p:spPr>
          <a:xfrm>
            <a:off x="2411412" y="5229225"/>
            <a:ext cx="21320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1" name="Google Shape;311;p32"/>
          <p:cNvSpPr txBox="1"/>
          <p:nvPr/>
        </p:nvSpPr>
        <p:spPr>
          <a:xfrm>
            <a:off x="2700337" y="4951412"/>
            <a:ext cx="18113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Piloto acciona comando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960812" y="1881187"/>
            <a:ext cx="2214562" cy="1223962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6000750" y="1844675"/>
            <a:ext cx="15573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en Análisis </a:t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6523037" y="4940300"/>
            <a:ext cx="2152650" cy="1201737"/>
          </a:xfrm>
          <a:prstGeom prst="rect">
            <a:avLst/>
          </a:prstGeom>
          <a:noFill/>
          <a:ln cap="flat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Universo en estudio: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Contempla todo lo necesario?</a:t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928687" y="2924175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Sensor de Peso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928687" y="3644900"/>
            <a:ext cx="1050925" cy="5762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Sensor de Altura</a:t>
            </a:r>
            <a:endParaRPr/>
          </a:p>
        </p:txBody>
      </p:sp>
      <p:cxnSp>
        <p:nvCxnSpPr>
          <p:cNvPr id="317" name="Google Shape;317;p32"/>
          <p:cNvCxnSpPr/>
          <p:nvPr/>
        </p:nvCxnSpPr>
        <p:spPr>
          <a:xfrm flipH="1" rot="10800000">
            <a:off x="1979612" y="2493962"/>
            <a:ext cx="2563812" cy="719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/>
          <p:nvPr/>
        </p:nvCxnSpPr>
        <p:spPr>
          <a:xfrm flipH="1" rot="10800000">
            <a:off x="1979612" y="2493962"/>
            <a:ext cx="2563812" cy="14382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n-U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Define lo que el sistema va a hacer (O</a:t>
            </a:r>
            <a:r>
              <a:rPr b="1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bjetivo</a:t>
            </a: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);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los límites del objetivo definido (A</a:t>
            </a:r>
            <a:r>
              <a:rPr b="1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lcance</a:t>
            </a: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);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Establece premisas a tener en cuenta a la hora de sistematizar (</a:t>
            </a:r>
            <a:r>
              <a:rPr b="1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Hipótesis</a:t>
            </a: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).</a:t>
            </a:r>
            <a:endParaRPr/>
          </a:p>
        </p:txBody>
      </p:sp>
      <p:sp>
        <p:nvSpPr>
          <p:cNvPr id="179" name="Google Shape;179;p2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el Modelo de Objetivos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Objetivo del Sistema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breve y con un muy alto nivel de abstracción, de </a:t>
            </a:r>
            <a:r>
              <a:rPr b="0" i="0" lang="en-US" sz="2500" u="sng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QUÉ</a:t>
            </a: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se requiere automatizar con el sistema.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Enuncia los “macroprocesos” que serán automatizados por el sistema.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sistema está dirigido a administrar las ventas de la empresa, incluyendo la gestión de los pedidos, la gestión del stock y la facturación de las mismas”.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Macroprocesos involucrados: Gestión de Pedidos, Gestión de Stock y Gestión de Facturación.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Alcance del Sistema 1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928687" y="1214437"/>
            <a:ext cx="7772400" cy="487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vez que está definido el objetivo, hay que detallar el límite del mismo;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alcance indica, para cada “macroproceso”, las </a:t>
            </a:r>
            <a:r>
              <a:rPr b="1" i="1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funcionalidades</a:t>
            </a: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que el sistema va a contemplar;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alcance consta de dos áreas bien marcadas, a saber: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Funcionalidades </a:t>
            </a:r>
            <a:r>
              <a:rPr b="0" i="1" lang="en-US" sz="2200" u="sng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dentro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del alcance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Funcionalidades </a:t>
            </a:r>
            <a:r>
              <a:rPr b="0" i="1" lang="en-US" sz="2200" u="sng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fuera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del alcance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tan importante indicar el comportamiento que nuestro sistema va a tener en cuenta, como así también las funciones que nuestro sistema NO va a abordar.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4763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Alcance del Sistema 2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68312" y="1196975"/>
            <a:ext cx="82327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sistema está dirigido a administrar las ventas de la empresa, incluyendo la </a:t>
            </a:r>
            <a:r>
              <a:rPr b="0" i="1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gestión de los pedidos</a:t>
            </a: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la </a:t>
            </a:r>
            <a:r>
              <a:rPr b="0" i="1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gestión del stock </a:t>
            </a: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 la </a:t>
            </a:r>
            <a:r>
              <a:rPr b="0" i="1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facturación de las mismas</a:t>
            </a: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”.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2339975" y="23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{784DF40B-33E9-4E55-B549-538EED047929}</a:tableStyleId>
              </a:tblPr>
              <a:tblGrid>
                <a:gridCol w="1803400"/>
                <a:gridCol w="2603500"/>
                <a:gridCol w="762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Macroproceso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Funcionalidades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Alcance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GESTION DE PEDIDOS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pedido de un cliente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datos de un cliente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límite de crédito de un cliente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Aceptar pedido de un cliente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artículos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Modificar  pedido de un cliente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Modificar datos de un cliente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Modificar artículos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Consultar pedido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Consultar riesgo del pedido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GESTION DE STOCKS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umbral de stock de artículos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Actualizar stock de artículo pedido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Informar a Compras para comprar articulos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3)GESTION DE FACTURACIÓN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Guardar monto del pedido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Facturar pedido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Emitir factura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Hipótesis o Supuestos Funcionales 1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928687" y="1304925"/>
            <a:ext cx="7772400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sentencias que establecerán determinadas premisas y/o restricciones sobre las cuáles estará basado el sistema;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complementarias a las funcionalidades dentro del alcance;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Pueden contribuir a fijar más reglas de negocio necesarias para poder definir la automatización;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supuestos funcionales NO son requerimientos relevados, sino que complementan a los mismos;</a:t>
            </a:r>
            <a:endParaRPr/>
          </a:p>
          <a:p>
            <a:pPr indent="-14763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4294967295"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Hipótesis o Supuestos Funcionales 2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928687" y="1196975"/>
            <a:ext cx="77724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Las premisas pueden ser: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Establecidas por políticas de la empresa.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Establecidas por normativas legales.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Supuestos iniciales establecidos por el analista (los mismos deberán ser posteriormente verificados y/o modificados por el cliente).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supuestos pueden darse por faltantes en el relevamiento por determinadas circunstancias, a saber:</a:t>
            </a:r>
            <a:endParaRPr/>
          </a:p>
          <a:p>
            <a:pPr indent="-228600" lvl="3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cliente se olvidó de contarlo.</a:t>
            </a:r>
            <a:endParaRPr/>
          </a:p>
          <a:p>
            <a:pPr indent="-228600" lvl="3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cliente lo consideró trivial.</a:t>
            </a:r>
            <a:endParaRPr/>
          </a:p>
          <a:p>
            <a:pPr indent="-228600" lvl="3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cliente no lo sabe.</a:t>
            </a:r>
            <a:endParaRPr/>
          </a:p>
          <a:p>
            <a:pPr indent="-228600" lvl="3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cliente lo oculta por determinadas razones.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4294967295"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Universo en estudio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3059112" y="2349500"/>
            <a:ext cx="2665412" cy="24479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Sistema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1819275"/>
            <a:ext cx="14747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3284537"/>
            <a:ext cx="14747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975" y="1265237"/>
            <a:ext cx="1476375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3212" y="1616075"/>
            <a:ext cx="1476375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325" y="3132137"/>
            <a:ext cx="14747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950" y="4459287"/>
            <a:ext cx="1476375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425" y="5199062"/>
            <a:ext cx="1474787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187" y="4662487"/>
            <a:ext cx="1474787" cy="88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>
            <a:off x="2746375" y="2519362"/>
            <a:ext cx="461962" cy="2254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4221162" y="2147887"/>
            <a:ext cx="0" cy="2016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/>
          <p:nvPr/>
        </p:nvCxnSpPr>
        <p:spPr>
          <a:xfrm flipH="1">
            <a:off x="5508625" y="2349500"/>
            <a:ext cx="358775" cy="2825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2408237" y="3711575"/>
            <a:ext cx="4937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/>
          <p:nvPr/>
        </p:nvCxnSpPr>
        <p:spPr>
          <a:xfrm flipH="1" rot="10800000">
            <a:off x="3059112" y="4662487"/>
            <a:ext cx="288925" cy="2381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/>
          <p:nvPr/>
        </p:nvCxnSpPr>
        <p:spPr>
          <a:xfrm rot="10800000">
            <a:off x="4392612" y="4900612"/>
            <a:ext cx="0" cy="2984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/>
          <p:nvPr/>
        </p:nvCxnSpPr>
        <p:spPr>
          <a:xfrm rot="10800000">
            <a:off x="5688012" y="4292600"/>
            <a:ext cx="323850" cy="1666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28"/>
          <p:cNvCxnSpPr/>
          <p:nvPr/>
        </p:nvCxnSpPr>
        <p:spPr>
          <a:xfrm flipH="1">
            <a:off x="5881687" y="3565525"/>
            <a:ext cx="473075" cy="79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7" name="Google Shape;247;p28"/>
          <p:cNvSpPr txBox="1"/>
          <p:nvPr/>
        </p:nvSpPr>
        <p:spPr>
          <a:xfrm>
            <a:off x="827087" y="1125537"/>
            <a:ext cx="7273925" cy="5111750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804025" y="1616075"/>
            <a:ext cx="1903412" cy="1200150"/>
          </a:xfrm>
          <a:prstGeom prst="rect">
            <a:avLst/>
          </a:prstGeom>
          <a:noFill/>
          <a:ln cap="flat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Universo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 Ambiente 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1331912" y="1403350"/>
            <a:ext cx="1855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Medio Ambiente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 de estudio: Airbus A320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928687" y="1196975"/>
            <a:ext cx="77724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Airbus A-320 Sistema de frenado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</a:pPr>
            <a:r>
              <a:rPr b="0" i="0" lang="en-US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Habilitar Aceleración en Reversa</a:t>
            </a:r>
            <a:endParaRPr/>
          </a:p>
          <a:p>
            <a:pPr indent="-14763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4763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5256212" y="6492875"/>
            <a:ext cx="2195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