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9.xml"/><Relationship Id="rId13" Type="http://schemas.openxmlformats.org/officeDocument/2006/relationships/notesMaster" Target="notesMasters/notesMaster1.xml"/><Relationship Id="rId35" Type="http://schemas.openxmlformats.org/officeDocument/2006/relationships/slide" Target="slides/slide2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21.xml"/><Relationship Id="rId15" Type="http://schemas.openxmlformats.org/officeDocument/2006/relationships/slide" Target="slides/slide2.xml"/><Relationship Id="rId37" Type="http://schemas.openxmlformats.org/officeDocument/2006/relationships/slide" Target="slides/slide24.xml"/><Relationship Id="rId14" Type="http://schemas.openxmlformats.org/officeDocument/2006/relationships/slide" Target="slides/slide1.xml"/><Relationship Id="rId36" Type="http://schemas.openxmlformats.org/officeDocument/2006/relationships/slide" Target="slides/slide23.xml"/><Relationship Id="rId17" Type="http://schemas.openxmlformats.org/officeDocument/2006/relationships/slide" Target="slides/slide4.xml"/><Relationship Id="rId39" Type="http://schemas.openxmlformats.org/officeDocument/2006/relationships/slide" Target="slides/slide26.xml"/><Relationship Id="rId16" Type="http://schemas.openxmlformats.org/officeDocument/2006/relationships/slide" Target="slides/slide3.xml"/><Relationship Id="rId38" Type="http://schemas.openxmlformats.org/officeDocument/2006/relationships/slide" Target="slides/slide25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de UML - Modelo de NegocioModelización con UML</a:t>
            </a:r>
            <a:endParaRPr/>
          </a:p>
        </p:txBody>
      </p:sp>
      <p:sp>
        <p:nvSpPr>
          <p:cNvPr id="166" name="Google Shape;16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Modelización con UML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685800" y="3611562"/>
            <a:ext cx="7772400" cy="140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idx="4294967295"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 – Ejemplo Telco’s 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10350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260667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417830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574992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73215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963612" y="1430337"/>
            <a:ext cx="8001000" cy="9525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2987675" y="1125537"/>
            <a:ext cx="966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OPERACIÓN</a:t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1100137" y="1125537"/>
            <a:ext cx="14557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ESTRATEGIA Y PLANIFIC.</a:t>
            </a:r>
            <a:endParaRPr/>
          </a:p>
        </p:txBody>
      </p:sp>
      <p:sp>
        <p:nvSpPr>
          <p:cNvPr id="435" name="Google Shape;435;p30"/>
          <p:cNvSpPr txBox="1"/>
          <p:nvPr/>
        </p:nvSpPr>
        <p:spPr>
          <a:xfrm>
            <a:off x="4464050" y="1125537"/>
            <a:ext cx="757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PROVISIÓN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6046787" y="1125537"/>
            <a:ext cx="712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7689850" y="1125537"/>
            <a:ext cx="5365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</a:t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963612" y="2443162"/>
            <a:ext cx="8001000" cy="1296987"/>
          </a:xfrm>
          <a:prstGeom prst="roundRect">
            <a:avLst>
              <a:gd fmla="val 16667" name="adj"/>
            </a:avLst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4535487" y="2525712"/>
            <a:ext cx="928687" cy="83978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ORDER MANAGMENT SYSTEM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900112" y="3800475"/>
            <a:ext cx="8001000" cy="1057275"/>
          </a:xfrm>
          <a:prstGeom prst="roundRect">
            <a:avLst>
              <a:gd fmla="val 16667" name="adj"/>
            </a:avLst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3419475" y="3860800"/>
            <a:ext cx="7508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4535487" y="3863975"/>
            <a:ext cx="928687" cy="69532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ORDER MANAGMENT SYSTEM</a:t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963612" y="4933950"/>
            <a:ext cx="8001000" cy="919162"/>
          </a:xfrm>
          <a:prstGeom prst="roundRect">
            <a:avLst>
              <a:gd fmla="val 16667" name="adj"/>
            </a:avLst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30"/>
          <p:cNvCxnSpPr/>
          <p:nvPr/>
        </p:nvCxnSpPr>
        <p:spPr>
          <a:xfrm rot="5400000">
            <a:off x="3921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30"/>
          <p:cNvCxnSpPr/>
          <p:nvPr/>
        </p:nvCxnSpPr>
        <p:spPr>
          <a:xfrm rot="5400000">
            <a:off x="196373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30"/>
          <p:cNvCxnSpPr/>
          <p:nvPr/>
        </p:nvCxnSpPr>
        <p:spPr>
          <a:xfrm rot="5400000">
            <a:off x="353536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30"/>
          <p:cNvCxnSpPr/>
          <p:nvPr/>
        </p:nvCxnSpPr>
        <p:spPr>
          <a:xfrm rot="5400000">
            <a:off x="510698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30"/>
          <p:cNvCxnSpPr/>
          <p:nvPr/>
        </p:nvCxnSpPr>
        <p:spPr>
          <a:xfrm rot="5400000">
            <a:off x="66786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2" name="Google Shape;462;p30"/>
          <p:cNvSpPr txBox="1"/>
          <p:nvPr/>
        </p:nvSpPr>
        <p:spPr>
          <a:xfrm>
            <a:off x="104775" y="2454275"/>
            <a:ext cx="787400" cy="1285875"/>
          </a:xfrm>
          <a:prstGeom prst="rect">
            <a:avLst/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</a:t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104775" y="3789362"/>
            <a:ext cx="738187" cy="1079500"/>
          </a:xfrm>
          <a:prstGeom prst="rect">
            <a:avLst/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104775" y="1417637"/>
            <a:ext cx="754062" cy="965200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104775" y="4941887"/>
            <a:ext cx="738187" cy="911225"/>
          </a:xfrm>
          <a:prstGeom prst="rect">
            <a:avLst/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</a:t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4500562" y="1979612"/>
            <a:ext cx="963612" cy="36988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CRM</a:t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4500562" y="1522412"/>
            <a:ext cx="963612" cy="39370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FORCE</a:t>
            </a: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1258887" y="5013325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 MANAGEMENT</a:t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1258887" y="5245100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MANAGEMENT</a:t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1258887" y="5516562"/>
            <a:ext cx="7475537" cy="2016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MANAGEMENT</a:t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179387" y="1125537"/>
            <a:ext cx="6175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1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 SYSTEM</a:t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7607300" y="3862387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2963862" y="2454275"/>
            <a:ext cx="1081087" cy="5191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6107112" y="3860800"/>
            <a:ext cx="1000125" cy="404812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1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MANAGEMENT SYSTEM</a:t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2705100" y="4368800"/>
            <a:ext cx="1401762" cy="42862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</a:t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2705100" y="38639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Aplicaciones (ejemplo Telco’s)</a:t>
            </a:r>
            <a:endParaRPr/>
          </a:p>
        </p:txBody>
      </p:sp>
      <p:sp>
        <p:nvSpPr>
          <p:cNvPr id="515" name="Google Shape;515;p31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6" name="Google Shape;516;p31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pic>
        <p:nvPicPr>
          <p:cNvPr id="517" name="Google Shape;5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125537"/>
            <a:ext cx="8496300" cy="525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23" name="Google Shape;523;p3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1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4" name="Google Shape;524;p32"/>
          <p:cNvSpPr txBox="1"/>
          <p:nvPr>
            <p:ph idx="1" type="body"/>
          </p:nvPr>
        </p:nvSpPr>
        <p:spPr>
          <a:xfrm>
            <a:off x="695325" y="1557337"/>
            <a:ext cx="79914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Modeliza secuencia de actividades en un escenario específico.</a:t>
            </a:r>
            <a:endParaRPr/>
          </a:p>
          <a:p>
            <a:pPr indent="-255587" lvl="0" marL="365125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del Diagrama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Grafo dirigido</a:t>
            </a:r>
            <a:endParaRPr/>
          </a:p>
          <a:p>
            <a:pPr indent="-228599" lvl="2" marL="858837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Nodos: representan Actividades</a:t>
            </a:r>
            <a:endParaRPr/>
          </a:p>
          <a:p>
            <a:pPr indent="-228599" lvl="2" marL="858837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Arcos (dirigidos): representan Transición entre actividades </a:t>
            </a:r>
            <a:endParaRPr/>
          </a:p>
          <a:p>
            <a:pPr indent="-114299" lvl="2" marL="858837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6443662" y="357346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Nombre-actividad</a:t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2916237" y="4724400"/>
            <a:ext cx="1150937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Nombre-actividad-1</a:t>
            </a: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6084887" y="4724400"/>
            <a:ext cx="1150937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Nombre-actividad-2</a:t>
            </a:r>
            <a:endParaRPr/>
          </a:p>
        </p:txBody>
      </p:sp>
      <p:cxnSp>
        <p:nvCxnSpPr>
          <p:cNvPr id="529" name="Google Shape;529;p32"/>
          <p:cNvCxnSpPr/>
          <p:nvPr/>
        </p:nvCxnSpPr>
        <p:spPr>
          <a:xfrm>
            <a:off x="4067175" y="4905375"/>
            <a:ext cx="20177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0" name="Google Shape;530;p32"/>
          <p:cNvSpPr txBox="1"/>
          <p:nvPr/>
        </p:nvSpPr>
        <p:spPr>
          <a:xfrm>
            <a:off x="4267200" y="4562475"/>
            <a:ext cx="1330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“transición”</a:t>
            </a:r>
            <a:endParaRPr/>
          </a:p>
        </p:txBody>
      </p:sp>
      <p:sp>
        <p:nvSpPr>
          <p:cNvPr id="531" name="Google Shape;531;p32"/>
          <p:cNvSpPr txBox="1"/>
          <p:nvPr/>
        </p:nvSpPr>
        <p:spPr>
          <a:xfrm>
            <a:off x="7634287" y="3573462"/>
            <a:ext cx="850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“nodo”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37" name="Google Shape;537;p3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2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8" name="Google Shape;538;p33"/>
          <p:cNvSpPr txBox="1"/>
          <p:nvPr>
            <p:ph idx="1" type="body"/>
          </p:nvPr>
        </p:nvSpPr>
        <p:spPr>
          <a:xfrm>
            <a:off x="684212" y="1557337"/>
            <a:ext cx="79914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Actividades de Inicio y Fin diferenciadas del resto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inicio -----------🡪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fin     -----------🡪 	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inicio: </a:t>
            </a:r>
            <a:r>
              <a:rPr b="0" i="0" lang="en-US" sz="20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solo una 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por diagrama.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fin: </a:t>
            </a:r>
            <a:r>
              <a:rPr b="0" i="0" lang="en-US" sz="20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o más 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por diagrama.  </a:t>
            </a:r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6227762" y="2301875"/>
            <a:ext cx="139700" cy="1190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325" y="2708275"/>
            <a:ext cx="298450" cy="27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47" name="Google Shape;547;p3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3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cxnSp>
        <p:nvCxnSpPr>
          <p:cNvPr id="549" name="Google Shape;549;p34"/>
          <p:cNvCxnSpPr/>
          <p:nvPr/>
        </p:nvCxnSpPr>
        <p:spPr>
          <a:xfrm>
            <a:off x="684212" y="1417637"/>
            <a:ext cx="73437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34"/>
          <p:cNvCxnSpPr/>
          <p:nvPr/>
        </p:nvCxnSpPr>
        <p:spPr>
          <a:xfrm>
            <a:off x="22685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34"/>
          <p:cNvCxnSpPr/>
          <p:nvPr/>
        </p:nvCxnSpPr>
        <p:spPr>
          <a:xfrm>
            <a:off x="42116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34"/>
          <p:cNvCxnSpPr/>
          <p:nvPr/>
        </p:nvCxnSpPr>
        <p:spPr>
          <a:xfrm>
            <a:off x="608488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3" name="Google Shape;553;p34"/>
          <p:cNvSpPr/>
          <p:nvPr/>
        </p:nvSpPr>
        <p:spPr>
          <a:xfrm>
            <a:off x="898525" y="198913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>
            <a:off x="1408112" y="1628775"/>
            <a:ext cx="139700" cy="1190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2698750" y="198913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sp>
        <p:nvSpPr>
          <p:cNvPr id="556" name="Google Shape;556;p34"/>
          <p:cNvSpPr/>
          <p:nvPr/>
        </p:nvSpPr>
        <p:spPr>
          <a:xfrm>
            <a:off x="2700337" y="285273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6875462" y="39227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Actividad-4</a:t>
            </a:r>
            <a:endParaRPr/>
          </a:p>
        </p:txBody>
      </p:sp>
      <p:sp>
        <p:nvSpPr>
          <p:cNvPr id="558" name="Google Shape;558;p34"/>
          <p:cNvSpPr/>
          <p:nvPr/>
        </p:nvSpPr>
        <p:spPr>
          <a:xfrm>
            <a:off x="4572000" y="50657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Actividad-5</a:t>
            </a:r>
            <a:endParaRPr/>
          </a:p>
        </p:txBody>
      </p:sp>
      <p:pic>
        <p:nvPicPr>
          <p:cNvPr id="559" name="Google Shape;5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712" y="5929312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34"/>
          <p:cNvCxnSpPr/>
          <p:nvPr/>
        </p:nvCxnSpPr>
        <p:spPr>
          <a:xfrm flipH="1">
            <a:off x="1474787" y="1747837"/>
            <a:ext cx="3175" cy="24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1" name="Google Shape;561;p34"/>
          <p:cNvCxnSpPr/>
          <p:nvPr/>
        </p:nvCxnSpPr>
        <p:spPr>
          <a:xfrm>
            <a:off x="2051050" y="2168525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2" name="Google Shape;562;p34"/>
          <p:cNvCxnSpPr/>
          <p:nvPr/>
        </p:nvCxnSpPr>
        <p:spPr>
          <a:xfrm>
            <a:off x="3275012" y="2349500"/>
            <a:ext cx="1587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3" name="Google Shape;563;p34"/>
          <p:cNvCxnSpPr/>
          <p:nvPr/>
        </p:nvCxnSpPr>
        <p:spPr>
          <a:xfrm flipH="1">
            <a:off x="5148324" y="4283075"/>
            <a:ext cx="2303400" cy="78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4" name="Google Shape;564;p34"/>
          <p:cNvCxnSpPr/>
          <p:nvPr/>
        </p:nvCxnSpPr>
        <p:spPr>
          <a:xfrm>
            <a:off x="5148262" y="5426075"/>
            <a:ext cx="0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5" name="Google Shape;565;p34"/>
          <p:cNvSpPr txBox="1"/>
          <p:nvPr/>
        </p:nvSpPr>
        <p:spPr>
          <a:xfrm>
            <a:off x="1547812" y="1547812"/>
            <a:ext cx="17383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“Actividad de inicio”</a:t>
            </a: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5354637" y="5929312"/>
            <a:ext cx="1517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“Actividad de fin”</a:t>
            </a: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2987675" y="3860800"/>
            <a:ext cx="576262" cy="484187"/>
          </a:xfrm>
          <a:prstGeom prst="diamond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34"/>
          <p:cNvCxnSpPr/>
          <p:nvPr/>
        </p:nvCxnSpPr>
        <p:spPr>
          <a:xfrm>
            <a:off x="3563937" y="4103687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9" name="Google Shape;569;p34"/>
          <p:cNvCxnSpPr/>
          <p:nvPr/>
        </p:nvCxnSpPr>
        <p:spPr>
          <a:xfrm flipH="1">
            <a:off x="3275012" y="3213100"/>
            <a:ext cx="1587" cy="64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570" name="Google Shape;5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325" y="4508500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34"/>
          <p:cNvCxnSpPr/>
          <p:nvPr/>
        </p:nvCxnSpPr>
        <p:spPr>
          <a:xfrm rot="5400000">
            <a:off x="2602775" y="4123487"/>
            <a:ext cx="404700" cy="365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2" name="Google Shape;572;p34"/>
          <p:cNvSpPr txBox="1"/>
          <p:nvPr/>
        </p:nvSpPr>
        <p:spPr>
          <a:xfrm>
            <a:off x="1036637" y="4437062"/>
            <a:ext cx="1519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“Actividad de fin”</a:t>
            </a:r>
            <a:endParaRPr/>
          </a:p>
        </p:txBody>
      </p:sp>
      <p:sp>
        <p:nvSpPr>
          <p:cNvPr id="573" name="Google Shape;573;p34"/>
          <p:cNvSpPr txBox="1"/>
          <p:nvPr/>
        </p:nvSpPr>
        <p:spPr>
          <a:xfrm>
            <a:off x="952500" y="1033462"/>
            <a:ext cx="1098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Respons.-1</a:t>
            </a:r>
            <a:endParaRPr/>
          </a:p>
        </p:txBody>
      </p:sp>
      <p:sp>
        <p:nvSpPr>
          <p:cNvPr id="574" name="Google Shape;574;p34"/>
          <p:cNvSpPr txBox="1"/>
          <p:nvPr/>
        </p:nvSpPr>
        <p:spPr>
          <a:xfrm>
            <a:off x="2679700" y="1052512"/>
            <a:ext cx="1100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Respons.-2</a:t>
            </a:r>
            <a:endParaRPr/>
          </a:p>
        </p:txBody>
      </p:sp>
      <p:sp>
        <p:nvSpPr>
          <p:cNvPr id="575" name="Google Shape;575;p34"/>
          <p:cNvSpPr txBox="1"/>
          <p:nvPr/>
        </p:nvSpPr>
        <p:spPr>
          <a:xfrm>
            <a:off x="4624387" y="1052512"/>
            <a:ext cx="1100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Respons.-3</a:t>
            </a:r>
            <a:endParaRPr/>
          </a:p>
        </p:txBody>
      </p:sp>
      <p:sp>
        <p:nvSpPr>
          <p:cNvPr id="576" name="Google Shape;576;p34"/>
          <p:cNvSpPr txBox="1"/>
          <p:nvPr/>
        </p:nvSpPr>
        <p:spPr>
          <a:xfrm>
            <a:off x="6424612" y="1052512"/>
            <a:ext cx="1100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Respons.-4</a:t>
            </a:r>
            <a:endParaRPr/>
          </a:p>
        </p:txBody>
      </p:sp>
      <p:sp>
        <p:nvSpPr>
          <p:cNvPr id="577" name="Google Shape;577;p34"/>
          <p:cNvSpPr txBox="1"/>
          <p:nvPr/>
        </p:nvSpPr>
        <p:spPr>
          <a:xfrm>
            <a:off x="6711950" y="2184400"/>
            <a:ext cx="18145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“Swimming-lines” </a:t>
            </a:r>
            <a:endParaRPr/>
          </a:p>
        </p:txBody>
      </p:sp>
      <p:cxnSp>
        <p:nvCxnSpPr>
          <p:cNvPr id="578" name="Google Shape;578;p34"/>
          <p:cNvCxnSpPr/>
          <p:nvPr/>
        </p:nvCxnSpPr>
        <p:spPr>
          <a:xfrm rot="10800000">
            <a:off x="6156325" y="2349500"/>
            <a:ext cx="555625" cy="4762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9" name="Google Shape;579;p34"/>
          <p:cNvSpPr txBox="1"/>
          <p:nvPr/>
        </p:nvSpPr>
        <p:spPr>
          <a:xfrm>
            <a:off x="3895725" y="3500437"/>
            <a:ext cx="11636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“Decisión” </a:t>
            </a:r>
            <a:endParaRPr/>
          </a:p>
        </p:txBody>
      </p:sp>
      <p:cxnSp>
        <p:nvCxnSpPr>
          <p:cNvPr id="580" name="Google Shape;580;p34"/>
          <p:cNvCxnSpPr/>
          <p:nvPr/>
        </p:nvCxnSpPr>
        <p:spPr>
          <a:xfrm flipH="1">
            <a:off x="3419475" y="3670300"/>
            <a:ext cx="476250" cy="252412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86" name="Google Shape;586;p3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4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7" name="Google Shape;587;p35"/>
          <p:cNvSpPr txBox="1"/>
          <p:nvPr>
            <p:ph idx="1" type="body"/>
          </p:nvPr>
        </p:nvSpPr>
        <p:spPr>
          <a:xfrm>
            <a:off x="684212" y="1557337"/>
            <a:ext cx="79914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Características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Swimming line’s: cada “carril” agrupa actividades correspondientes a un determinado “responsable de la actividad”.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Responsables de la Actividad: se indican en la parte superior del Diagrama. </a:t>
            </a:r>
            <a:endParaRPr/>
          </a:p>
        </p:txBody>
      </p:sp>
      <p:sp>
        <p:nvSpPr>
          <p:cNvPr id="588" name="Google Shape;588;p35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6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94" name="Google Shape;594;p3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5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5" name="Google Shape;595;p36"/>
          <p:cNvSpPr txBox="1"/>
          <p:nvPr>
            <p:ph idx="1" type="body"/>
          </p:nvPr>
        </p:nvSpPr>
        <p:spPr>
          <a:xfrm>
            <a:off x="684212" y="1557337"/>
            <a:ext cx="79914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cantidad de actividades que componen el diagrama de actividad dependerá del escenario  representado y de su nivel de abstracción:</a:t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0818" lvl="0" marL="365125" rtl="0" algn="l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6" name="Google Shape;596;p36"/>
          <p:cNvSpPr txBox="1"/>
          <p:nvPr/>
        </p:nvSpPr>
        <p:spPr>
          <a:xfrm>
            <a:off x="1071562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Global</a:t>
            </a:r>
            <a:endParaRPr/>
          </a:p>
        </p:txBody>
      </p:sp>
      <p:sp>
        <p:nvSpPr>
          <p:cNvPr id="597" name="Google Shape;597;p36"/>
          <p:cNvSpPr txBox="1"/>
          <p:nvPr/>
        </p:nvSpPr>
        <p:spPr>
          <a:xfrm>
            <a:off x="3048000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Una parte del negocio</a:t>
            </a:r>
            <a:endParaRPr/>
          </a:p>
        </p:txBody>
      </p:sp>
      <p:sp>
        <p:nvSpPr>
          <p:cNvPr id="598" name="Google Shape;598;p36"/>
          <p:cNvSpPr txBox="1"/>
          <p:nvPr/>
        </p:nvSpPr>
        <p:spPr>
          <a:xfrm>
            <a:off x="5024437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Un proceso de negocio</a:t>
            </a:r>
            <a:endParaRPr/>
          </a:p>
        </p:txBody>
      </p:sp>
      <p:sp>
        <p:nvSpPr>
          <p:cNvPr id="599" name="Google Shape;599;p36"/>
          <p:cNvSpPr txBox="1"/>
          <p:nvPr/>
        </p:nvSpPr>
        <p:spPr>
          <a:xfrm>
            <a:off x="7000875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Una Regla de Negocio</a:t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1071538" y="2786058"/>
            <a:ext cx="7429552" cy="7143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ECFE7">
                  <a:alpha val="65882"/>
                </a:srgbClr>
              </a:gs>
              <a:gs pos="44000">
                <a:srgbClr val="8ECFE7">
                  <a:alpha val="65882"/>
                </a:srgbClr>
              </a:gs>
              <a:gs pos="50000">
                <a:srgbClr val="BBDEEE"/>
              </a:gs>
              <a:gs pos="100000">
                <a:srgbClr val="DDEEF6"/>
              </a:gs>
            </a:gsLst>
            <a:path path="circle">
              <a:fillToRect l="100%" t="100%"/>
            </a:path>
            <a:tileRect b="-100%" r="-100%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2800"/>
              <a:buFont typeface="Lucida Sans"/>
              <a:buNone/>
            </a:pPr>
            <a:r>
              <a:rPr b="0" i="0" lang="en-US" sz="2800" u="none" cap="none" strike="noStrik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TIPOS   DE   ESCENARIOS</a:t>
            </a:r>
            <a:endParaRPr b="0" i="0" sz="2800" u="none" cap="none" strike="noStrike">
              <a:solidFill>
                <a:srgbClr val="35385A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1071562" y="5143500"/>
            <a:ext cx="1571625" cy="1381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TODOS los procesos de negocio del Universo en estudio.</a:t>
            </a:r>
            <a:endParaRPr/>
          </a:p>
        </p:txBody>
      </p:sp>
      <p:sp>
        <p:nvSpPr>
          <p:cNvPr id="602" name="Google Shape;602;p36"/>
          <p:cNvSpPr txBox="1"/>
          <p:nvPr/>
        </p:nvSpPr>
        <p:spPr>
          <a:xfrm>
            <a:off x="3048000" y="5143500"/>
            <a:ext cx="1571625" cy="1381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ALGUNOS procesos de negocio del Universo en estudio.</a:t>
            </a:r>
            <a:endParaRPr/>
          </a:p>
        </p:txBody>
      </p:sp>
      <p:sp>
        <p:nvSpPr>
          <p:cNvPr id="603" name="Google Shape;603;p36"/>
          <p:cNvSpPr txBox="1"/>
          <p:nvPr/>
        </p:nvSpPr>
        <p:spPr>
          <a:xfrm>
            <a:off x="5024437" y="5143500"/>
            <a:ext cx="1571625" cy="1000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Todas las actividades de ese proceso</a:t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7000875" y="5143500"/>
            <a:ext cx="1571625" cy="1000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Actividades de una Regla de Negocio</a:t>
            </a:r>
            <a:endParaRPr/>
          </a:p>
        </p:txBody>
      </p:sp>
      <p:cxnSp>
        <p:nvCxnSpPr>
          <p:cNvPr id="605" name="Google Shape;605;p36"/>
          <p:cNvCxnSpPr/>
          <p:nvPr/>
        </p:nvCxnSpPr>
        <p:spPr>
          <a:xfrm rot="5400000">
            <a:off x="3071812" y="2286000"/>
            <a:ext cx="500062" cy="292893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6" name="Google Shape;606;p36"/>
          <p:cNvCxnSpPr/>
          <p:nvPr/>
        </p:nvCxnSpPr>
        <p:spPr>
          <a:xfrm rot="5400000">
            <a:off x="4012406" y="3226593"/>
            <a:ext cx="500062" cy="1047750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7" name="Google Shape;607;p36"/>
          <p:cNvCxnSpPr/>
          <p:nvPr/>
        </p:nvCxnSpPr>
        <p:spPr>
          <a:xfrm flipH="1" rot="-5400000">
            <a:off x="5024437" y="3262312"/>
            <a:ext cx="500062" cy="976312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8" name="Google Shape;608;p36"/>
          <p:cNvCxnSpPr/>
          <p:nvPr/>
        </p:nvCxnSpPr>
        <p:spPr>
          <a:xfrm flipH="1" rot="-5400000">
            <a:off x="6036468" y="2250281"/>
            <a:ext cx="500062" cy="3000375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9" name="Google Shape;609;p36"/>
          <p:cNvCxnSpPr/>
          <p:nvPr/>
        </p:nvCxnSpPr>
        <p:spPr>
          <a:xfrm>
            <a:off x="1857375" y="4857750"/>
            <a:ext cx="0" cy="285750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10" name="Google Shape;610;p36"/>
          <p:cNvCxnSpPr/>
          <p:nvPr/>
        </p:nvCxnSpPr>
        <p:spPr>
          <a:xfrm rot="5400000">
            <a:off x="3713956" y="5001418"/>
            <a:ext cx="285750" cy="158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11" name="Google Shape;611;p36"/>
          <p:cNvCxnSpPr/>
          <p:nvPr/>
        </p:nvCxnSpPr>
        <p:spPr>
          <a:xfrm rot="5400000">
            <a:off x="5642768" y="5001418"/>
            <a:ext cx="285750" cy="158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12" name="Google Shape;612;p36"/>
          <p:cNvCxnSpPr/>
          <p:nvPr/>
        </p:nvCxnSpPr>
        <p:spPr>
          <a:xfrm rot="5400000">
            <a:off x="7644606" y="5001418"/>
            <a:ext cx="285750" cy="158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13" name="Google Shape;613;p36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"/>
          <p:cNvSpPr txBox="1"/>
          <p:nvPr/>
        </p:nvSpPr>
        <p:spPr>
          <a:xfrm>
            <a:off x="8101012" y="6492875"/>
            <a:ext cx="682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19" name="Google Shape;619;p3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Tipo de transiciones 1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0" name="Google Shape;620;p37"/>
          <p:cNvSpPr txBox="1"/>
          <p:nvPr>
            <p:ph idx="1" type="body"/>
          </p:nvPr>
        </p:nvSpPr>
        <p:spPr>
          <a:xfrm>
            <a:off x="1047750" y="1196975"/>
            <a:ext cx="7627937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6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ans Symbols"/>
              <a:buChar char="🞂"/>
            </a:pPr>
            <a:r>
              <a:rPr b="1" i="0" lang="en-U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Secuenciales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el pasaje del flujo de control de una actividad a otra</a:t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6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ans Symbols"/>
              <a:buChar char="🞂"/>
            </a:pPr>
            <a:r>
              <a:rPr b="1" i="0" lang="en-U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Bifurcación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Indica caminos alternativos, elegidos según el valor de alguna expresión, surgida generalmente de un análisis que se lleva a cabo en una actividad;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bifurcación se representa con un rombo, y previo al mismo una actividad que indica lo que se analiza o evalúa para la toma de decisión.</a:t>
            </a:r>
            <a:endParaRPr/>
          </a:p>
        </p:txBody>
      </p:sp>
      <p:grpSp>
        <p:nvGrpSpPr>
          <p:cNvPr id="621" name="Google Shape;621;p37"/>
          <p:cNvGrpSpPr/>
          <p:nvPr/>
        </p:nvGrpSpPr>
        <p:grpSpPr>
          <a:xfrm>
            <a:off x="3984625" y="3959225"/>
            <a:ext cx="4259262" cy="2422525"/>
            <a:chOff x="3241974" y="4292493"/>
            <a:chExt cx="4258984" cy="2422655"/>
          </a:xfrm>
        </p:grpSpPr>
        <p:sp>
          <p:nvSpPr>
            <p:cNvPr id="622" name="Google Shape;622;p37"/>
            <p:cNvSpPr/>
            <p:nvPr/>
          </p:nvSpPr>
          <p:spPr>
            <a:xfrm>
              <a:off x="3972216" y="4292493"/>
              <a:ext cx="1909575" cy="708143"/>
            </a:xfrm>
            <a:prstGeom prst="flowChartTerminator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Evaluar existencia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de stock</a:t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526055" y="5281695"/>
              <a:ext cx="792163" cy="719073"/>
            </a:xfrm>
            <a:prstGeom prst="flowChartDecision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6433210" y="5292625"/>
              <a:ext cx="1067748" cy="708143"/>
            </a:xfrm>
            <a:prstGeom prst="flowChartTerminator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Comprar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materiales</a:t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129724" y="6309959"/>
              <a:ext cx="1598674" cy="405189"/>
            </a:xfrm>
            <a:prstGeom prst="flowChartTerminator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Preparar pedido</a:t>
              </a:r>
              <a:endParaRPr/>
            </a:p>
          </p:txBody>
        </p:sp>
        <p:sp>
          <p:nvSpPr>
            <p:cNvPr id="626" name="Google Shape;626;p37"/>
            <p:cNvSpPr txBox="1"/>
            <p:nvPr/>
          </p:nvSpPr>
          <p:spPr>
            <a:xfrm>
              <a:off x="3241974" y="5987475"/>
              <a:ext cx="1417637" cy="244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ucida Sans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[Materiales disponibles]</a:t>
              </a:r>
              <a:endParaRPr/>
            </a:p>
          </p:txBody>
        </p:sp>
        <p:cxnSp>
          <p:nvCxnSpPr>
            <p:cNvPr id="627" name="Google Shape;627;p37"/>
            <p:cNvCxnSpPr/>
            <p:nvPr/>
          </p:nvCxnSpPr>
          <p:spPr>
            <a:xfrm flipH="1" rot="-5400000">
              <a:off x="4770616" y="6151556"/>
              <a:ext cx="309580" cy="79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28" name="Google Shape;628;p37"/>
            <p:cNvCxnSpPr/>
            <p:nvPr/>
          </p:nvCxnSpPr>
          <p:spPr>
            <a:xfrm rot="5400000">
              <a:off x="4784112" y="5137882"/>
              <a:ext cx="281003" cy="63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29" name="Google Shape;629;p37"/>
            <p:cNvCxnSpPr/>
            <p:nvPr/>
          </p:nvCxnSpPr>
          <p:spPr>
            <a:xfrm>
              <a:off x="5318288" y="5641940"/>
              <a:ext cx="1114352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30" name="Google Shape;630;p37"/>
            <p:cNvSpPr txBox="1"/>
            <p:nvPr/>
          </p:nvSpPr>
          <p:spPr>
            <a:xfrm>
              <a:off x="5357818" y="5172030"/>
              <a:ext cx="12144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ucida Sans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[Materiales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ucida Sans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no disponibles]</a:t>
              </a:r>
              <a:endParaRPr/>
            </a:p>
          </p:txBody>
        </p:sp>
      </p:grpSp>
      <p:sp>
        <p:nvSpPr>
          <p:cNvPr id="631" name="Google Shape;631;p37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8"/>
          <p:cNvSpPr txBox="1"/>
          <p:nvPr/>
        </p:nvSpPr>
        <p:spPr>
          <a:xfrm>
            <a:off x="8101012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37" name="Google Shape;637;p3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Tipo de transiciones 2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8" name="Google Shape;638;p38"/>
          <p:cNvSpPr txBox="1"/>
          <p:nvPr>
            <p:ph idx="1" type="body"/>
          </p:nvPr>
        </p:nvSpPr>
        <p:spPr>
          <a:xfrm>
            <a:off x="1047750" y="1600200"/>
            <a:ext cx="7627937" cy="406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Barra de sincronización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flujos de control paralelos o concurrentes pueden fluir en una </a:t>
            </a:r>
            <a:r>
              <a:rPr b="1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barra de sincronización, </a:t>
            </a: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indica que hasta que no se finalice la última tarea de una o más actividades, no comenzará la actividad o actividades siguientes</a:t>
            </a:r>
            <a:endParaRPr/>
          </a:p>
          <a:p>
            <a:pPr indent="-888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1599" lvl="2" marL="85883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9" name="Google Shape;639;p38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/>
          <p:nvPr/>
        </p:nvSpPr>
        <p:spPr>
          <a:xfrm>
            <a:off x="8101012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45" name="Google Shape;645;p3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Tipo de transiciones 3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6" name="Google Shape;646;p39"/>
          <p:cNvSpPr txBox="1"/>
          <p:nvPr>
            <p:ph idx="1" type="body"/>
          </p:nvPr>
        </p:nvSpPr>
        <p:spPr>
          <a:xfrm>
            <a:off x="1047750" y="1268412"/>
            <a:ext cx="76279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Barra de sincronización</a:t>
            </a:r>
            <a:endParaRPr/>
          </a:p>
          <a:p>
            <a:pPr indent="-888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1599" lvl="2" marL="85883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7" name="Google Shape;647;p39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898525" y="20891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2555875" y="20891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sp>
        <p:nvSpPr>
          <p:cNvPr id="650" name="Google Shape;650;p39"/>
          <p:cNvSpPr/>
          <p:nvPr/>
        </p:nvSpPr>
        <p:spPr>
          <a:xfrm>
            <a:off x="1690687" y="35290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cxnSp>
        <p:nvCxnSpPr>
          <p:cNvPr id="651" name="Google Shape;651;p39"/>
          <p:cNvCxnSpPr/>
          <p:nvPr/>
        </p:nvCxnSpPr>
        <p:spPr>
          <a:xfrm>
            <a:off x="611187" y="2952750"/>
            <a:ext cx="33131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2" name="Google Shape;652;p39"/>
          <p:cNvCxnSpPr/>
          <p:nvPr/>
        </p:nvCxnSpPr>
        <p:spPr>
          <a:xfrm>
            <a:off x="1474787" y="2449512"/>
            <a:ext cx="1587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3" name="Google Shape;653;p39"/>
          <p:cNvCxnSpPr/>
          <p:nvPr/>
        </p:nvCxnSpPr>
        <p:spPr>
          <a:xfrm>
            <a:off x="3132137" y="2449512"/>
            <a:ext cx="0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4" name="Google Shape;654;p39"/>
          <p:cNvCxnSpPr/>
          <p:nvPr/>
        </p:nvCxnSpPr>
        <p:spPr>
          <a:xfrm>
            <a:off x="2268537" y="29527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5" name="Google Shape;655;p39"/>
          <p:cNvSpPr txBox="1"/>
          <p:nvPr/>
        </p:nvSpPr>
        <p:spPr>
          <a:xfrm>
            <a:off x="3767137" y="3119437"/>
            <a:ext cx="16081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“barra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sincronización” </a:t>
            </a:r>
            <a:endParaRPr/>
          </a:p>
        </p:txBody>
      </p:sp>
      <p:cxnSp>
        <p:nvCxnSpPr>
          <p:cNvPr id="656" name="Google Shape;656;p39"/>
          <p:cNvCxnSpPr/>
          <p:nvPr/>
        </p:nvCxnSpPr>
        <p:spPr>
          <a:xfrm rot="10800000">
            <a:off x="3492500" y="2952750"/>
            <a:ext cx="274637" cy="458787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7" name="Google Shape;657;p39"/>
          <p:cNvSpPr/>
          <p:nvPr/>
        </p:nvSpPr>
        <p:spPr>
          <a:xfrm>
            <a:off x="6156325" y="20891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7380287" y="35290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5364162" y="35290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cxnSp>
        <p:nvCxnSpPr>
          <p:cNvPr id="660" name="Google Shape;660;p39"/>
          <p:cNvCxnSpPr/>
          <p:nvPr/>
        </p:nvCxnSpPr>
        <p:spPr>
          <a:xfrm>
            <a:off x="4932362" y="2954337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" name="Google Shape;661;p39"/>
          <p:cNvCxnSpPr/>
          <p:nvPr/>
        </p:nvCxnSpPr>
        <p:spPr>
          <a:xfrm>
            <a:off x="6732587" y="24495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2" name="Google Shape;662;p39"/>
          <p:cNvCxnSpPr/>
          <p:nvPr/>
        </p:nvCxnSpPr>
        <p:spPr>
          <a:xfrm>
            <a:off x="7885112" y="295275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3" name="Google Shape;663;p39"/>
          <p:cNvCxnSpPr/>
          <p:nvPr/>
        </p:nvCxnSpPr>
        <p:spPr>
          <a:xfrm>
            <a:off x="5940425" y="2954337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4" name="Google Shape;664;p39"/>
          <p:cNvCxnSpPr/>
          <p:nvPr/>
        </p:nvCxnSpPr>
        <p:spPr>
          <a:xfrm flipH="1" rot="10800000">
            <a:off x="4932362" y="2952750"/>
            <a:ext cx="647700" cy="360362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5" name="Google Shape;665;p39"/>
          <p:cNvSpPr txBox="1"/>
          <p:nvPr/>
        </p:nvSpPr>
        <p:spPr>
          <a:xfrm>
            <a:off x="395287" y="4033837"/>
            <a:ext cx="3671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“La Actividad-3 inicia, solo si han finalizado las Actividades 1 y 2 ” </a:t>
            </a:r>
            <a:endParaRPr/>
          </a:p>
        </p:txBody>
      </p:sp>
      <p:sp>
        <p:nvSpPr>
          <p:cNvPr id="666" name="Google Shape;666;p39"/>
          <p:cNvSpPr txBox="1"/>
          <p:nvPr/>
        </p:nvSpPr>
        <p:spPr>
          <a:xfrm>
            <a:off x="5003800" y="4097337"/>
            <a:ext cx="3671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“Las Actividad-2 y 3 inician, solo si ha finalizado la Actividad 1” 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555875" y="479742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4211637" y="479742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2916237" y="59499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cxnSp>
        <p:nvCxnSpPr>
          <p:cNvPr id="670" name="Google Shape;670;p39"/>
          <p:cNvCxnSpPr/>
          <p:nvPr/>
        </p:nvCxnSpPr>
        <p:spPr>
          <a:xfrm>
            <a:off x="2268537" y="5373687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1" name="Google Shape;671;p39"/>
          <p:cNvCxnSpPr/>
          <p:nvPr/>
        </p:nvCxnSpPr>
        <p:spPr>
          <a:xfrm>
            <a:off x="3132137" y="5157787"/>
            <a:ext cx="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2" name="Google Shape;672;p39"/>
          <p:cNvCxnSpPr/>
          <p:nvPr/>
        </p:nvCxnSpPr>
        <p:spPr>
          <a:xfrm>
            <a:off x="4787900" y="5157787"/>
            <a:ext cx="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3" name="Google Shape;673;p39"/>
          <p:cNvCxnSpPr/>
          <p:nvPr/>
        </p:nvCxnSpPr>
        <p:spPr>
          <a:xfrm>
            <a:off x="3492500" y="5661025"/>
            <a:ext cx="0" cy="288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4" name="Google Shape;674;p39"/>
          <p:cNvCxnSpPr/>
          <p:nvPr/>
        </p:nvCxnSpPr>
        <p:spPr>
          <a:xfrm>
            <a:off x="2268537" y="5661025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5" name="Google Shape;675;p39"/>
          <p:cNvCxnSpPr/>
          <p:nvPr/>
        </p:nvCxnSpPr>
        <p:spPr>
          <a:xfrm>
            <a:off x="3851275" y="5373687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6" name="Google Shape;676;p39"/>
          <p:cNvSpPr txBox="1"/>
          <p:nvPr/>
        </p:nvSpPr>
        <p:spPr>
          <a:xfrm>
            <a:off x="5795962" y="5219700"/>
            <a:ext cx="31686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“para claridad, en algunos diagramas podemos conectar dos barras de sincronización”</a:t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72000" y="59499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cxnSp>
        <p:nvCxnSpPr>
          <p:cNvPr id="678" name="Google Shape;678;p39"/>
          <p:cNvCxnSpPr/>
          <p:nvPr/>
        </p:nvCxnSpPr>
        <p:spPr>
          <a:xfrm>
            <a:off x="5219700" y="5661025"/>
            <a:ext cx="0" cy="288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19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>
            <p:ph idx="4294967295" type="title"/>
          </p:nvPr>
        </p:nvSpPr>
        <p:spPr>
          <a:xfrm>
            <a:off x="457200" y="2756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81" name="Google Shape;181;p22"/>
          <p:cNvSpPr/>
          <p:nvPr/>
        </p:nvSpPr>
        <p:spPr>
          <a:xfrm rot="-5400000">
            <a:off x="6600031" y="3661568"/>
            <a:ext cx="198437" cy="4254500"/>
          </a:xfrm>
          <a:prstGeom prst="leftBrace">
            <a:avLst>
              <a:gd fmla="val 84" name="adj1"/>
              <a:gd fmla="val 1148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835650" y="5975350"/>
            <a:ext cx="2092325" cy="31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rot="-5400000">
            <a:off x="3276600" y="4924425"/>
            <a:ext cx="198437" cy="1728787"/>
          </a:xfrm>
          <a:prstGeom prst="leftBrace">
            <a:avLst>
              <a:gd fmla="val 207" name="adj1"/>
              <a:gd fmla="val 1148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022600" y="5954712"/>
            <a:ext cx="900112" cy="31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4337050" y="2636837"/>
            <a:ext cx="4699000" cy="576262"/>
          </a:xfrm>
          <a:prstGeom prst="ellipse">
            <a:avLst/>
          </a:prstGeom>
          <a:noFill/>
          <a:ln cap="flat" cmpd="thickThin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0"/>
          <p:cNvSpPr txBox="1"/>
          <p:nvPr/>
        </p:nvSpPr>
        <p:spPr>
          <a:xfrm>
            <a:off x="8027987" y="649287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84" name="Google Shape;684;p40"/>
          <p:cNvSpPr txBox="1"/>
          <p:nvPr>
            <p:ph idx="4294967295" type="title"/>
          </p:nvPr>
        </p:nvSpPr>
        <p:spPr>
          <a:xfrm>
            <a:off x="1562100" y="332656"/>
            <a:ext cx="725805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Un diagrama de actividad</a:t>
            </a:r>
            <a:endParaRPr/>
          </a:p>
        </p:txBody>
      </p:sp>
      <p:grpSp>
        <p:nvGrpSpPr>
          <p:cNvPr id="685" name="Google Shape;685;p40"/>
          <p:cNvGrpSpPr/>
          <p:nvPr/>
        </p:nvGrpSpPr>
        <p:grpSpPr>
          <a:xfrm>
            <a:off x="1855787" y="1341437"/>
            <a:ext cx="6532562" cy="5226050"/>
            <a:chOff x="1169" y="955"/>
            <a:chExt cx="4115" cy="3292"/>
          </a:xfrm>
        </p:grpSpPr>
        <p:cxnSp>
          <p:nvCxnSpPr>
            <p:cNvPr id="686" name="Google Shape;686;p40"/>
            <p:cNvCxnSpPr/>
            <p:nvPr/>
          </p:nvCxnSpPr>
          <p:spPr>
            <a:xfrm>
              <a:off x="2331" y="1129"/>
              <a:ext cx="0" cy="302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7" name="Google Shape;687;p40"/>
            <p:cNvCxnSpPr/>
            <p:nvPr/>
          </p:nvCxnSpPr>
          <p:spPr>
            <a:xfrm>
              <a:off x="4143" y="1121"/>
              <a:ext cx="0" cy="303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8" name="Google Shape;688;p40"/>
            <p:cNvSpPr/>
            <p:nvPr/>
          </p:nvSpPr>
          <p:spPr>
            <a:xfrm>
              <a:off x="2831" y="3785"/>
              <a:ext cx="761" cy="184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Emitir billete</a:t>
              </a:r>
              <a:endParaRPr/>
            </a:p>
          </p:txBody>
        </p:sp>
        <p:sp>
          <p:nvSpPr>
            <p:cNvPr id="689" name="Google Shape;689;p40"/>
            <p:cNvSpPr txBox="1"/>
            <p:nvPr/>
          </p:nvSpPr>
          <p:spPr>
            <a:xfrm>
              <a:off x="1278" y="955"/>
              <a:ext cx="6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Pasajero</a:t>
              </a:r>
              <a:endParaRPr/>
            </a:p>
          </p:txBody>
        </p:sp>
        <p:sp>
          <p:nvSpPr>
            <p:cNvPr id="690" name="Google Shape;690;p40"/>
            <p:cNvSpPr txBox="1"/>
            <p:nvPr/>
          </p:nvSpPr>
          <p:spPr>
            <a:xfrm>
              <a:off x="2908" y="955"/>
              <a:ext cx="56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Ventas</a:t>
              </a:r>
              <a:endParaRPr/>
            </a:p>
          </p:txBody>
        </p:sp>
        <p:sp>
          <p:nvSpPr>
            <p:cNvPr id="691" name="Google Shape;691;p40"/>
            <p:cNvSpPr txBox="1"/>
            <p:nvPr/>
          </p:nvSpPr>
          <p:spPr>
            <a:xfrm>
              <a:off x="4442" y="955"/>
              <a:ext cx="73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Reservas</a:t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1599" y="1227"/>
              <a:ext cx="88" cy="7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3124" y="4081"/>
              <a:ext cx="184" cy="16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3164" y="4115"/>
              <a:ext cx="88" cy="7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403" y="3101"/>
              <a:ext cx="785" cy="225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Solicitar pago</a:t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213" y="3089"/>
              <a:ext cx="852" cy="241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Reservar plazas</a:t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314" y="3394"/>
              <a:ext cx="950" cy="266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Confirmar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plaza reservada</a:t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323" y="3485"/>
              <a:ext cx="761" cy="184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Pagar pasaje</a:t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2620" y="2227"/>
              <a:ext cx="1198" cy="357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Informar alternativas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precios</a:t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2713" y="1572"/>
              <a:ext cx="984" cy="266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Verificar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existencia vuelo</a:t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6" y="1892"/>
              <a:ext cx="1008" cy="242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Dar detalles vuelo</a:t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169" y="1441"/>
              <a:ext cx="884" cy="225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Solicitar pasaje</a:t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202" y="2542"/>
              <a:ext cx="958" cy="267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Seleccionar vuelo</a:t>
              </a:r>
              <a:endParaRPr/>
            </a:p>
          </p:txBody>
        </p:sp>
        <p:cxnSp>
          <p:nvCxnSpPr>
            <p:cNvPr id="704" name="Google Shape;704;p40"/>
            <p:cNvCxnSpPr/>
            <p:nvPr/>
          </p:nvCxnSpPr>
          <p:spPr>
            <a:xfrm>
              <a:off x="2861" y="2904"/>
              <a:ext cx="55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5" name="Google Shape;705;p40"/>
            <p:cNvCxnSpPr/>
            <p:nvPr/>
          </p:nvCxnSpPr>
          <p:spPr>
            <a:xfrm>
              <a:off x="1644" y="1277"/>
              <a:ext cx="0" cy="1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6" name="Google Shape;706;p40"/>
            <p:cNvCxnSpPr/>
            <p:nvPr/>
          </p:nvCxnSpPr>
          <p:spPr>
            <a:xfrm>
              <a:off x="2047" y="1581"/>
              <a:ext cx="674" cy="1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7" name="Google Shape;707;p40"/>
            <p:cNvCxnSpPr/>
            <p:nvPr/>
          </p:nvCxnSpPr>
          <p:spPr>
            <a:xfrm>
              <a:off x="3699" y="1729"/>
              <a:ext cx="575" cy="2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8" name="Google Shape;708;p40"/>
            <p:cNvCxnSpPr/>
            <p:nvPr/>
          </p:nvCxnSpPr>
          <p:spPr>
            <a:xfrm flipH="1">
              <a:off x="3798" y="2099"/>
              <a:ext cx="485" cy="2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9" name="Google Shape;709;p40"/>
            <p:cNvCxnSpPr/>
            <p:nvPr/>
          </p:nvCxnSpPr>
          <p:spPr>
            <a:xfrm flipH="1">
              <a:off x="2170" y="2460"/>
              <a:ext cx="452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0" name="Google Shape;710;p40"/>
            <p:cNvCxnSpPr/>
            <p:nvPr/>
          </p:nvCxnSpPr>
          <p:spPr>
            <a:xfrm>
              <a:off x="2146" y="2748"/>
              <a:ext cx="995" cy="13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1" name="Google Shape;711;p40"/>
            <p:cNvCxnSpPr/>
            <p:nvPr/>
          </p:nvCxnSpPr>
          <p:spPr>
            <a:xfrm flipH="1">
              <a:off x="2778" y="2896"/>
              <a:ext cx="214" cy="1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2" name="Google Shape;712;p40"/>
            <p:cNvCxnSpPr/>
            <p:nvPr/>
          </p:nvCxnSpPr>
          <p:spPr>
            <a:xfrm>
              <a:off x="3280" y="2904"/>
              <a:ext cx="361" cy="1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3" name="Google Shape;713;p40"/>
            <p:cNvCxnSpPr/>
            <p:nvPr/>
          </p:nvCxnSpPr>
          <p:spPr>
            <a:xfrm>
              <a:off x="2899" y="3699"/>
              <a:ext cx="55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4" name="Google Shape;714;p40"/>
            <p:cNvCxnSpPr/>
            <p:nvPr/>
          </p:nvCxnSpPr>
          <p:spPr>
            <a:xfrm>
              <a:off x="2088" y="3570"/>
              <a:ext cx="896" cy="11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5" name="Google Shape;715;p40"/>
            <p:cNvCxnSpPr/>
            <p:nvPr/>
          </p:nvCxnSpPr>
          <p:spPr>
            <a:xfrm flipH="1">
              <a:off x="3362" y="3537"/>
              <a:ext cx="945" cy="1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6" name="Google Shape;716;p40"/>
            <p:cNvCxnSpPr/>
            <p:nvPr/>
          </p:nvCxnSpPr>
          <p:spPr>
            <a:xfrm flipH="1">
              <a:off x="2039" y="3258"/>
              <a:ext cx="377" cy="23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7" name="Google Shape;717;p40"/>
            <p:cNvCxnSpPr/>
            <p:nvPr/>
          </p:nvCxnSpPr>
          <p:spPr>
            <a:xfrm>
              <a:off x="4060" y="3291"/>
              <a:ext cx="288" cy="13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8" name="Google Shape;718;p40"/>
            <p:cNvCxnSpPr/>
            <p:nvPr/>
          </p:nvCxnSpPr>
          <p:spPr>
            <a:xfrm>
              <a:off x="3181" y="3693"/>
              <a:ext cx="0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9" name="Google Shape;719;p40"/>
            <p:cNvCxnSpPr/>
            <p:nvPr/>
          </p:nvCxnSpPr>
          <p:spPr>
            <a:xfrm>
              <a:off x="3198" y="3972"/>
              <a:ext cx="0" cy="11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20" name="Google Shape;720;p40"/>
            <p:cNvSpPr txBox="1"/>
            <p:nvPr/>
          </p:nvSpPr>
          <p:spPr>
            <a:xfrm>
              <a:off x="5066" y="3878"/>
              <a:ext cx="11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0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cxnSp>
        <p:nvCxnSpPr>
          <p:cNvPr id="722" name="Google Shape;722;p40"/>
          <p:cNvCxnSpPr/>
          <p:nvPr/>
        </p:nvCxnSpPr>
        <p:spPr>
          <a:xfrm>
            <a:off x="1187450" y="1708150"/>
            <a:ext cx="75247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1"/>
          <p:cNvSpPr txBox="1"/>
          <p:nvPr/>
        </p:nvSpPr>
        <p:spPr>
          <a:xfrm>
            <a:off x="8172450" y="6492875"/>
            <a:ext cx="539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28" name="Google Shape;728;p4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Otro ejemplo de Diagrama de Actividad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9" name="Google Shape;729;p41"/>
          <p:cNvSpPr txBox="1"/>
          <p:nvPr>
            <p:ph idx="1" type="body"/>
          </p:nvPr>
        </p:nvSpPr>
        <p:spPr>
          <a:xfrm>
            <a:off x="976312" y="18288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Relevamiento (un párrafo sobre el que haremos el Diagrama de Actividad).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ESCENARIO A MODELAR: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 el escenario inicia cuando el cliente realiza un pedido. El departamento de Ventas verifica el pedido; si trae datos erróneos rechaza el pedido; sino se envía el pedido al departamento de Almacenes y Expedición; en el mismo se actualiza el Stock y se procede con el envío del Pedido; el Cliente recibe el pedido para verificar el mismo y en paralelo el departamento de Facturación procede con la facturación del mismo; finalizadas las actividades anteriores el cliente procede a pagar el pedido, realizado lo cuál el departamento de Ventas procede a cerrar el Pedido…”    </a:t>
            </a:r>
            <a:endParaRPr/>
          </a:p>
        </p:txBody>
      </p:sp>
      <p:sp>
        <p:nvSpPr>
          <p:cNvPr id="730" name="Google Shape;730;p41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36" name="Google Shape;736;p4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3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7" name="Google Shape;737;p42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cxnSp>
        <p:nvCxnSpPr>
          <p:cNvPr id="738" name="Google Shape;738;p42"/>
          <p:cNvCxnSpPr/>
          <p:nvPr/>
        </p:nvCxnSpPr>
        <p:spPr>
          <a:xfrm>
            <a:off x="684212" y="1417637"/>
            <a:ext cx="73437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9" name="Google Shape;739;p42"/>
          <p:cNvCxnSpPr/>
          <p:nvPr/>
        </p:nvCxnSpPr>
        <p:spPr>
          <a:xfrm>
            <a:off x="22685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0" name="Google Shape;740;p42"/>
          <p:cNvCxnSpPr/>
          <p:nvPr/>
        </p:nvCxnSpPr>
        <p:spPr>
          <a:xfrm>
            <a:off x="44275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1" name="Google Shape;741;p42"/>
          <p:cNvCxnSpPr/>
          <p:nvPr/>
        </p:nvCxnSpPr>
        <p:spPr>
          <a:xfrm>
            <a:off x="608488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2" name="Google Shape;742;p42"/>
          <p:cNvSpPr/>
          <p:nvPr/>
        </p:nvSpPr>
        <p:spPr>
          <a:xfrm>
            <a:off x="898525" y="183197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Realizar Pedido</a:t>
            </a: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1408112" y="1471612"/>
            <a:ext cx="139700" cy="1190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2870200" y="183197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Verificar Pedido</a:t>
            </a: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2339975" y="3213100"/>
            <a:ext cx="925512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Rechazar Pedido</a:t>
            </a:r>
            <a:endParaRPr/>
          </a:p>
        </p:txBody>
      </p:sp>
      <p:sp>
        <p:nvSpPr>
          <p:cNvPr id="746" name="Google Shape;746;p42"/>
          <p:cNvSpPr/>
          <p:nvPr/>
        </p:nvSpPr>
        <p:spPr>
          <a:xfrm>
            <a:off x="6372225" y="3213100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Actualizar Stock</a:t>
            </a:r>
            <a:endParaRPr/>
          </a:p>
        </p:txBody>
      </p:sp>
      <p:sp>
        <p:nvSpPr>
          <p:cNvPr id="747" name="Google Shape;747;p42"/>
          <p:cNvSpPr/>
          <p:nvPr/>
        </p:nvSpPr>
        <p:spPr>
          <a:xfrm>
            <a:off x="2914650" y="580548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Cerra Pedido</a:t>
            </a:r>
            <a:endParaRPr/>
          </a:p>
        </p:txBody>
      </p:sp>
      <p:pic>
        <p:nvPicPr>
          <p:cNvPr id="748" name="Google Shape;7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6526212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9" name="Google Shape;749;p42"/>
          <p:cNvCxnSpPr/>
          <p:nvPr/>
        </p:nvCxnSpPr>
        <p:spPr>
          <a:xfrm flipH="1">
            <a:off x="1474787" y="1590675"/>
            <a:ext cx="3175" cy="24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0" name="Google Shape;750;p42"/>
          <p:cNvCxnSpPr/>
          <p:nvPr/>
        </p:nvCxnSpPr>
        <p:spPr>
          <a:xfrm>
            <a:off x="2051050" y="2011362"/>
            <a:ext cx="8191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1" name="Google Shape;751;p42"/>
          <p:cNvCxnSpPr/>
          <p:nvPr/>
        </p:nvCxnSpPr>
        <p:spPr>
          <a:xfrm>
            <a:off x="3446462" y="2192337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2" name="Google Shape;752;p42"/>
          <p:cNvCxnSpPr/>
          <p:nvPr/>
        </p:nvCxnSpPr>
        <p:spPr>
          <a:xfrm>
            <a:off x="3490912" y="602138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3" name="Google Shape;753;p42"/>
          <p:cNvSpPr/>
          <p:nvPr/>
        </p:nvSpPr>
        <p:spPr>
          <a:xfrm>
            <a:off x="3014662" y="2492375"/>
            <a:ext cx="865187" cy="687387"/>
          </a:xfrm>
          <a:prstGeom prst="diamond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OK?</a:t>
            </a:r>
            <a:endParaRPr/>
          </a:p>
        </p:txBody>
      </p:sp>
      <p:pic>
        <p:nvPicPr>
          <p:cNvPr id="754" name="Google Shape;7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25" y="3875087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5" name="Google Shape;755;p42"/>
          <p:cNvCxnSpPr/>
          <p:nvPr/>
        </p:nvCxnSpPr>
        <p:spPr>
          <a:xfrm rot="5400000">
            <a:off x="2728912" y="2927287"/>
            <a:ext cx="360300" cy="21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6" name="Google Shape;756;p42"/>
          <p:cNvSpPr txBox="1"/>
          <p:nvPr/>
        </p:nvSpPr>
        <p:spPr>
          <a:xfrm>
            <a:off x="952500" y="1033462"/>
            <a:ext cx="7413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</p:txBody>
      </p:sp>
      <p:sp>
        <p:nvSpPr>
          <p:cNvPr id="757" name="Google Shape;757;p42"/>
          <p:cNvSpPr txBox="1"/>
          <p:nvPr/>
        </p:nvSpPr>
        <p:spPr>
          <a:xfrm>
            <a:off x="2679700" y="1052512"/>
            <a:ext cx="7127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ventas</a:t>
            </a:r>
            <a:endParaRPr/>
          </a:p>
        </p:txBody>
      </p:sp>
      <p:sp>
        <p:nvSpPr>
          <p:cNvPr id="758" name="Google Shape;758;p42"/>
          <p:cNvSpPr txBox="1"/>
          <p:nvPr/>
        </p:nvSpPr>
        <p:spPr>
          <a:xfrm>
            <a:off x="4624387" y="1052512"/>
            <a:ext cx="11191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Facturación</a:t>
            </a:r>
            <a:endParaRPr/>
          </a:p>
        </p:txBody>
      </p:sp>
      <p:sp>
        <p:nvSpPr>
          <p:cNvPr id="759" name="Google Shape;759;p42"/>
          <p:cNvSpPr txBox="1"/>
          <p:nvPr/>
        </p:nvSpPr>
        <p:spPr>
          <a:xfrm>
            <a:off x="6424612" y="1052512"/>
            <a:ext cx="18176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Almacenes y Exped.</a:t>
            </a:r>
            <a:endParaRPr/>
          </a:p>
        </p:txBody>
      </p:sp>
      <p:cxnSp>
        <p:nvCxnSpPr>
          <p:cNvPr id="760" name="Google Shape;760;p42"/>
          <p:cNvCxnSpPr/>
          <p:nvPr/>
        </p:nvCxnSpPr>
        <p:spPr>
          <a:xfrm flipH="1">
            <a:off x="1474787" y="48688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1" name="Google Shape;761;p42"/>
          <p:cNvSpPr txBox="1"/>
          <p:nvPr/>
        </p:nvSpPr>
        <p:spPr>
          <a:xfrm>
            <a:off x="2705100" y="2420937"/>
            <a:ext cx="4540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762" name="Google Shape;762;p42"/>
          <p:cNvSpPr txBox="1"/>
          <p:nvPr/>
        </p:nvSpPr>
        <p:spPr>
          <a:xfrm>
            <a:off x="3713162" y="2420937"/>
            <a:ext cx="3540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/>
          </a:p>
        </p:txBody>
      </p:sp>
      <p:cxnSp>
        <p:nvCxnSpPr>
          <p:cNvPr id="763" name="Google Shape;763;p42"/>
          <p:cNvCxnSpPr/>
          <p:nvPr/>
        </p:nvCxnSpPr>
        <p:spPr>
          <a:xfrm>
            <a:off x="2843212" y="3559175"/>
            <a:ext cx="0" cy="3016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42"/>
          <p:cNvSpPr/>
          <p:nvPr/>
        </p:nvSpPr>
        <p:spPr>
          <a:xfrm>
            <a:off x="3502025" y="3213100"/>
            <a:ext cx="85407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Informar Pedido</a:t>
            </a:r>
            <a:endParaRPr/>
          </a:p>
        </p:txBody>
      </p:sp>
      <p:sp>
        <p:nvSpPr>
          <p:cNvPr id="765" name="Google Shape;765;p42"/>
          <p:cNvSpPr/>
          <p:nvPr/>
        </p:nvSpPr>
        <p:spPr>
          <a:xfrm>
            <a:off x="6372225" y="3716337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Enviar Pedido</a:t>
            </a:r>
            <a:endParaRPr/>
          </a:p>
        </p:txBody>
      </p:sp>
      <p:cxnSp>
        <p:nvCxnSpPr>
          <p:cNvPr id="766" name="Google Shape;766;p42"/>
          <p:cNvCxnSpPr/>
          <p:nvPr/>
        </p:nvCxnSpPr>
        <p:spPr>
          <a:xfrm>
            <a:off x="4356100" y="3392487"/>
            <a:ext cx="20161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7" name="Google Shape;767;p42"/>
          <p:cNvCxnSpPr/>
          <p:nvPr/>
        </p:nvCxnSpPr>
        <p:spPr>
          <a:xfrm>
            <a:off x="6804025" y="3416300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898525" y="4221162"/>
            <a:ext cx="68421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9" name="Google Shape;769;p42"/>
          <p:cNvSpPr/>
          <p:nvPr/>
        </p:nvSpPr>
        <p:spPr>
          <a:xfrm>
            <a:off x="1042987" y="4364037"/>
            <a:ext cx="936625" cy="5048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Verificar Pedido-Recibido</a:t>
            </a:r>
            <a:endParaRPr/>
          </a:p>
        </p:txBody>
      </p:sp>
      <p:sp>
        <p:nvSpPr>
          <p:cNvPr id="770" name="Google Shape;770;p42"/>
          <p:cNvSpPr/>
          <p:nvPr/>
        </p:nvSpPr>
        <p:spPr>
          <a:xfrm>
            <a:off x="4787900" y="4364037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Facturar Pedido</a:t>
            </a:r>
            <a:endParaRPr/>
          </a:p>
        </p:txBody>
      </p:sp>
      <p:cxnSp>
        <p:nvCxnSpPr>
          <p:cNvPr id="771" name="Google Shape;771;p42"/>
          <p:cNvCxnSpPr/>
          <p:nvPr/>
        </p:nvCxnSpPr>
        <p:spPr>
          <a:xfrm>
            <a:off x="900112" y="5084762"/>
            <a:ext cx="68405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2" name="Google Shape;772;p42"/>
          <p:cNvSpPr/>
          <p:nvPr/>
        </p:nvSpPr>
        <p:spPr>
          <a:xfrm>
            <a:off x="1042987" y="5156200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Pagar Pedido</a:t>
            </a:r>
            <a:endParaRPr/>
          </a:p>
        </p:txBody>
      </p:sp>
      <p:cxnSp>
        <p:nvCxnSpPr>
          <p:cNvPr id="773" name="Google Shape;773;p42"/>
          <p:cNvCxnSpPr/>
          <p:nvPr/>
        </p:nvCxnSpPr>
        <p:spPr>
          <a:xfrm>
            <a:off x="5256212" y="4724400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4" name="Google Shape;774;p42"/>
          <p:cNvCxnSpPr/>
          <p:nvPr/>
        </p:nvCxnSpPr>
        <p:spPr>
          <a:xfrm>
            <a:off x="1511300" y="5516561"/>
            <a:ext cx="1979700" cy="28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5" name="Google Shape;775;p42"/>
          <p:cNvCxnSpPr/>
          <p:nvPr/>
        </p:nvCxnSpPr>
        <p:spPr>
          <a:xfrm flipH="1">
            <a:off x="1541462" y="42211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6" name="Google Shape;776;p42"/>
          <p:cNvCxnSpPr/>
          <p:nvPr/>
        </p:nvCxnSpPr>
        <p:spPr>
          <a:xfrm flipH="1">
            <a:off x="5253037" y="42211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7" name="Google Shape;777;p42"/>
          <p:cNvCxnSpPr/>
          <p:nvPr/>
        </p:nvCxnSpPr>
        <p:spPr>
          <a:xfrm flipH="1" rot="-5400000">
            <a:off x="3716350" y="3000362"/>
            <a:ext cx="376200" cy="49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8" name="Google Shape;778;p42"/>
          <p:cNvCxnSpPr/>
          <p:nvPr/>
        </p:nvCxnSpPr>
        <p:spPr>
          <a:xfrm flipH="1">
            <a:off x="6804025" y="40052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/>
          <p:nvPr/>
        </p:nvSpPr>
        <p:spPr>
          <a:xfrm>
            <a:off x="8172450" y="6492875"/>
            <a:ext cx="539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84" name="Google Shape;784;p4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Actividad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5" name="Google Shape;785;p43"/>
          <p:cNvSpPr txBox="1"/>
          <p:nvPr>
            <p:ph idx="1" type="body"/>
          </p:nvPr>
        </p:nvSpPr>
        <p:spPr>
          <a:xfrm>
            <a:off x="976312" y="18288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actividad es un conjunto de tareas a ser realizadas.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cantidad de tareas que componen una actividad dependerá del nivel de abstracción en el que se encuentre la misma.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Sintaxis para Actividades:  verbo + Objeto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Ej: Verificar Pedido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Tareas de la Actividad: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Verificar ítem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Verificar Cantidad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Verificar Fecha de Entrega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asociar con actividades físicas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 asociar con proceso y/o reglas de negocio que luego podrán ser (o no) automatizados.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actividades se incluyen en un D.Actividad Global?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Aquellas que corresponden al Universo en estudio. </a:t>
            </a:r>
            <a:endParaRPr/>
          </a:p>
          <a:p>
            <a:pPr indent="-1396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23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4"/>
          <p:cNvSpPr txBox="1"/>
          <p:nvPr/>
        </p:nvSpPr>
        <p:spPr>
          <a:xfrm>
            <a:off x="8027987" y="649287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92" name="Google Shape;792;p44"/>
          <p:cNvSpPr txBox="1"/>
          <p:nvPr>
            <p:ph idx="4294967295" type="title"/>
          </p:nvPr>
        </p:nvSpPr>
        <p:spPr>
          <a:xfrm>
            <a:off x="1475656" y="404664"/>
            <a:ext cx="7344097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cosas NO muestran los</a:t>
            </a:r>
            <a:b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Actividades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3" name="Google Shape;793;p44"/>
          <p:cNvSpPr txBox="1"/>
          <p:nvPr>
            <p:ph idx="1" type="body"/>
          </p:nvPr>
        </p:nvSpPr>
        <p:spPr>
          <a:xfrm>
            <a:off x="1047750" y="1600200"/>
            <a:ext cx="7627937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Temporalidad en las acciones que se ejecutan. (la temporalidad se modeliza en los Diagramas de Secuencia, que se verán más adelante).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Requisitos no funcionales (rendimiento, disponibilidad, seguridad).</a:t>
            </a:r>
            <a:endParaRPr/>
          </a:p>
        </p:txBody>
      </p:sp>
      <p:sp>
        <p:nvSpPr>
          <p:cNvPr id="794" name="Google Shape;794;p44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5"/>
          <p:cNvSpPr txBox="1"/>
          <p:nvPr/>
        </p:nvSpPr>
        <p:spPr>
          <a:xfrm>
            <a:off x="8027987" y="649287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00" name="Google Shape;800;p45"/>
          <p:cNvSpPr txBox="1"/>
          <p:nvPr>
            <p:ph idx="4294967295" type="title"/>
          </p:nvPr>
        </p:nvSpPr>
        <p:spPr>
          <a:xfrm>
            <a:off x="1475656" y="437034"/>
            <a:ext cx="7344097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Ventajas de trabajar con</a:t>
            </a:r>
            <a:b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Actividades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1" name="Google Shape;801;p45"/>
          <p:cNvSpPr txBox="1"/>
          <p:nvPr>
            <p:ph idx="1" type="body"/>
          </p:nvPr>
        </p:nvSpPr>
        <p:spPr>
          <a:xfrm>
            <a:off x="1047750" y="1744662"/>
            <a:ext cx="7627937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6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artefactos muy útiles y simples para comunicarse con el cliente, por la sencillez de sus elementos;</a:t>
            </a:r>
            <a:endParaRPr/>
          </a:p>
          <a:p>
            <a:pPr indent="-255586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 corroborar con el cliente fácilmente los procesos de su organización que desea automatizar; </a:t>
            </a:r>
            <a:endParaRPr/>
          </a:p>
          <a:p>
            <a:pPr indent="-255586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 mostrar varios conjuntos de actividades que se llevan a cabo en forma paralela y que en algún momento convergen para que otra u otras actividades pueden realizarse;</a:t>
            </a:r>
            <a:endParaRPr/>
          </a:p>
          <a:p>
            <a:pPr indent="-255586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imprescindibles para la identificación rápida y certera de las funcionalidades del sistema, siendo un buen punto de partida para generar el modelo de comportamiento (con “Diagramas de Casos de Uso” o bien con “Historias de Usuario”).</a:t>
            </a:r>
            <a:endParaRPr/>
          </a:p>
          <a:p>
            <a:pPr indent="-160591" lvl="0" marL="365125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2" name="Google Shape;802;p45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n-U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el Modelo de Negocio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Modeliza los Procesos que una Organización tiene para llevar adelante sus funciones.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Objetivo del Modelo de Negocio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entender la Organización/Negocio para la cuál vamos a desarrollar el Sistema.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del Modelo de Negocio: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Mapa de Procesos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Mapa de Sistemas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Diagrama de Actividad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matricial: modela los principales “macroprocesos” necesarios para el funcionamiento del Negocio/Empresa.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Columnas: Áreas del Negocio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Filas: Visión por Capas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Telco’s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Áreas del Negocio: Estrategia y Planificación, Operación, Provisión del Servicio, Assurance, Billing.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Vistas: Visión Cliente, Visión Servicio, Visión Recurso, Visión Enterprise. 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 – Ejemplo Telco’s 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10350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60667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17830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74992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3215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963612" y="1430337"/>
            <a:ext cx="8001000" cy="9525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987675" y="1125537"/>
            <a:ext cx="966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OPERACIÓN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100137" y="1125537"/>
            <a:ext cx="14557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ESTRATEGIA Y PLANIFIC.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4464050" y="1125537"/>
            <a:ext cx="757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PROVISIÓN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6046787" y="1125537"/>
            <a:ext cx="712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7689850" y="1125537"/>
            <a:ext cx="5365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963612" y="2443162"/>
            <a:ext cx="8001000" cy="1296987"/>
          </a:xfrm>
          <a:prstGeom prst="roundRect">
            <a:avLst>
              <a:gd fmla="val 16667" name="adj"/>
            </a:avLst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535487" y="2525712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ORDER MANAG.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900112" y="3800475"/>
            <a:ext cx="8001000" cy="1057275"/>
          </a:xfrm>
          <a:prstGeom prst="roundRect">
            <a:avLst>
              <a:gd fmla="val 16667" name="adj"/>
            </a:avLst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463925" y="3789362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4535487" y="3863975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ORDER MANAG.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963612" y="4933950"/>
            <a:ext cx="8001000" cy="919162"/>
          </a:xfrm>
          <a:prstGeom prst="roundRect">
            <a:avLst>
              <a:gd fmla="val 16667" name="adj"/>
            </a:avLst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 rot="5400000">
            <a:off x="3921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25"/>
          <p:cNvCxnSpPr/>
          <p:nvPr/>
        </p:nvCxnSpPr>
        <p:spPr>
          <a:xfrm rot="5400000">
            <a:off x="196373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/>
          <p:nvPr/>
        </p:nvCxnSpPr>
        <p:spPr>
          <a:xfrm rot="5400000">
            <a:off x="353536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/>
          <p:nvPr/>
        </p:nvCxnSpPr>
        <p:spPr>
          <a:xfrm rot="5400000">
            <a:off x="510698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5400000">
            <a:off x="66786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/>
        </p:nvSpPr>
        <p:spPr>
          <a:xfrm>
            <a:off x="104775" y="2454275"/>
            <a:ext cx="787400" cy="1285875"/>
          </a:xfrm>
          <a:prstGeom prst="rect">
            <a:avLst/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104775" y="3789362"/>
            <a:ext cx="738187" cy="1079500"/>
          </a:xfrm>
          <a:prstGeom prst="rect">
            <a:avLst/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104775" y="1417637"/>
            <a:ext cx="754062" cy="965200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104775" y="4941887"/>
            <a:ext cx="738187" cy="911225"/>
          </a:xfrm>
          <a:prstGeom prst="rect">
            <a:avLst/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4500562" y="1979612"/>
            <a:ext cx="963612" cy="3698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ORDER MANAG.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4500562" y="1522412"/>
            <a:ext cx="963612" cy="393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MANAG.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1258887" y="5013325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 MANAGEMENT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1258887" y="5245100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MANAGEMENT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258887" y="5516562"/>
            <a:ext cx="7475537" cy="2016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MANAGEMENT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179387" y="1125537"/>
            <a:ext cx="6175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3463925" y="3789362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3463925" y="37877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607300" y="3862387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2963862" y="2454275"/>
            <a:ext cx="1081087" cy="5191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3463925" y="37877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Matricial: incluye los Sistemas que dan soporte a los Procesos de Negocio.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Mapea el Mapa de Procesos (modelo matricial) en un Mapa de Sistemas (modelo matricial).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Mantiene los conceptos de Áreas y Visión por Capas del Modelo de Procesos.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Columnas: Áreas del Negocio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Filas: Visión por Capas </a:t>
            </a:r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1443037"/>
            <a:ext cx="4319587" cy="226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212" y="4005262"/>
            <a:ext cx="4338637" cy="229076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 rot="5400000">
            <a:off x="5759450" y="2066925"/>
            <a:ext cx="865187" cy="1439862"/>
          </a:xfrm>
          <a:custGeom>
            <a:rect b="b" l="l" r="r" t="t"/>
            <a:pathLst>
              <a:path extrusionOk="0" h="1439862" w="865187">
                <a:moveTo>
                  <a:pt x="0" y="1439862"/>
                </a:moveTo>
                <a:lnTo>
                  <a:pt x="0" y="486668"/>
                </a:lnTo>
                <a:cubicBezTo>
                  <a:pt x="0" y="277618"/>
                  <a:pt x="169469" y="108149"/>
                  <a:pt x="378519" y="108149"/>
                </a:cubicBezTo>
                <a:lnTo>
                  <a:pt x="648890" y="108148"/>
                </a:lnTo>
                <a:lnTo>
                  <a:pt x="648890" y="0"/>
                </a:lnTo>
                <a:lnTo>
                  <a:pt x="865187" y="216297"/>
                </a:lnTo>
                <a:lnTo>
                  <a:pt x="648890" y="432594"/>
                </a:lnTo>
                <a:lnTo>
                  <a:pt x="648890" y="324445"/>
                </a:lnTo>
                <a:lnTo>
                  <a:pt x="378519" y="324445"/>
                </a:lnTo>
                <a:cubicBezTo>
                  <a:pt x="288926" y="324445"/>
                  <a:pt x="216296" y="397075"/>
                  <a:pt x="216296" y="486668"/>
                </a:cubicBezTo>
                <a:cubicBezTo>
                  <a:pt x="216296" y="804399"/>
                  <a:pt x="216297" y="1122131"/>
                  <a:pt x="216297" y="1439862"/>
                </a:cubicBezTo>
                <a:lnTo>
                  <a:pt x="0" y="1439862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4624387" y="1831975"/>
            <a:ext cx="210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 de Procesos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6762750" y="3557587"/>
            <a:ext cx="2095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 de Sistemas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6810375" y="2451100"/>
            <a:ext cx="15065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Mapea en 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</p:txBody>
      </p:sp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Matricial: incluye los Sistemas que dan soporte a los Procesos de Negocio.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Mapea el Mapa de Procesos (modelo matricial) en un Mapa de Sistemas (modelo matricial).</a:t>
            </a:r>
            <a:endParaRPr/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 Sistema 🡪 mapea 🡪 1 macro-Proceso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 Sistema 🡪 mapea 🡪 N macro-Procesos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 Sistemas 🡪 mapea 🡪 1 macro-Proceso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idx="4294967295"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 – Ejemplo Telco’s 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0350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260667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417830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574992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73215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963612" y="1430337"/>
            <a:ext cx="8001000" cy="9525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2987675" y="1125537"/>
            <a:ext cx="966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OPERACIÓN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1100137" y="1125537"/>
            <a:ext cx="14557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ESTRATEGIA Y PLANIFIC.</a:t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4464050" y="1125537"/>
            <a:ext cx="757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PROVISIÓN</a:t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6046787" y="1125537"/>
            <a:ext cx="712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7689850" y="1125537"/>
            <a:ext cx="5365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963612" y="2443162"/>
            <a:ext cx="8001000" cy="1296987"/>
          </a:xfrm>
          <a:prstGeom prst="roundRect">
            <a:avLst>
              <a:gd fmla="val 16667" name="adj"/>
            </a:avLst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4535487" y="2525712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ORDER MANAG.</a:t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900112" y="3800475"/>
            <a:ext cx="8001000" cy="1057275"/>
          </a:xfrm>
          <a:prstGeom prst="roundRect">
            <a:avLst>
              <a:gd fmla="val 16667" name="adj"/>
            </a:avLst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4535487" y="3863975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ORDER MANAG.</a:t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963612" y="4933950"/>
            <a:ext cx="8001000" cy="919162"/>
          </a:xfrm>
          <a:prstGeom prst="roundRect">
            <a:avLst>
              <a:gd fmla="val 16667" name="adj"/>
            </a:avLst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9"/>
          <p:cNvCxnSpPr/>
          <p:nvPr/>
        </p:nvCxnSpPr>
        <p:spPr>
          <a:xfrm rot="5400000">
            <a:off x="3921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7" name="Google Shape;367;p29"/>
          <p:cNvCxnSpPr/>
          <p:nvPr/>
        </p:nvCxnSpPr>
        <p:spPr>
          <a:xfrm rot="5400000">
            <a:off x="196373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" name="Google Shape;368;p29"/>
          <p:cNvCxnSpPr/>
          <p:nvPr/>
        </p:nvCxnSpPr>
        <p:spPr>
          <a:xfrm rot="5400000">
            <a:off x="353536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9" name="Google Shape;369;p29"/>
          <p:cNvCxnSpPr/>
          <p:nvPr/>
        </p:nvCxnSpPr>
        <p:spPr>
          <a:xfrm rot="5400000">
            <a:off x="510698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0" name="Google Shape;370;p29"/>
          <p:cNvCxnSpPr/>
          <p:nvPr/>
        </p:nvCxnSpPr>
        <p:spPr>
          <a:xfrm rot="5400000">
            <a:off x="66786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1" name="Google Shape;371;p29"/>
          <p:cNvSpPr txBox="1"/>
          <p:nvPr/>
        </p:nvSpPr>
        <p:spPr>
          <a:xfrm>
            <a:off x="104775" y="2454275"/>
            <a:ext cx="787400" cy="1285875"/>
          </a:xfrm>
          <a:prstGeom prst="rect">
            <a:avLst/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104775" y="3789362"/>
            <a:ext cx="738187" cy="1079500"/>
          </a:xfrm>
          <a:prstGeom prst="rect">
            <a:avLst/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104775" y="1417637"/>
            <a:ext cx="754062" cy="965200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</a:t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104775" y="4941887"/>
            <a:ext cx="738187" cy="911225"/>
          </a:xfrm>
          <a:prstGeom prst="rect">
            <a:avLst/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</a:t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500562" y="1979612"/>
            <a:ext cx="963612" cy="3698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ORDER MANAG.</a:t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500562" y="1522412"/>
            <a:ext cx="963612" cy="393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MANAG.</a:t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1258887" y="5013325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 MANAGEMENT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1258887" y="5245100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MANAGEMENT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1258887" y="5516562"/>
            <a:ext cx="7475537" cy="2016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MANAGEMENT</a:t>
            </a:r>
            <a:endParaRPr/>
          </a:p>
        </p:txBody>
      </p:sp>
      <p:sp>
        <p:nvSpPr>
          <p:cNvPr id="380" name="Google Shape;380;p29"/>
          <p:cNvSpPr txBox="1"/>
          <p:nvPr/>
        </p:nvSpPr>
        <p:spPr>
          <a:xfrm>
            <a:off x="179387" y="1125537"/>
            <a:ext cx="6175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7607300" y="3862387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2963862" y="2454275"/>
            <a:ext cx="1081087" cy="5191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3463925" y="38639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2678112" y="4365625"/>
            <a:ext cx="15001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2705100" y="38608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