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80" r:id="rId4"/>
    <p:sldMasterId id="2147483681" r:id="rId5"/>
    <p:sldMasterId id="2147483682" r:id="rId6"/>
    <p:sldMasterId id="2147483683" r:id="rId7"/>
    <p:sldMasterId id="2147483684" r:id="rId8"/>
    <p:sldMasterId id="2147483685" r:id="rId9"/>
    <p:sldMasterId id="2147483686" r:id="rId10"/>
    <p:sldMasterId id="2147483687" r:id="rId11"/>
    <p:sldMasterId id="2147483688" r:id="rId12"/>
    <p:sldMasterId id="2147483689" r:id="rId13"/>
    <p:sldMasterId id="2147483690" r:id="rId14"/>
    <p:sldMasterId id="2147483691" r:id="rId15"/>
    <p:sldMasterId id="2147483692" r:id="rId16"/>
    <p:sldMasterId id="2147483693" r:id="rId17"/>
    <p:sldMasterId id="2147483694" r:id="rId18"/>
    <p:sldMasterId id="2147483695" r:id="rId19"/>
    <p:sldMasterId id="2147483696" r:id="rId20"/>
    <p:sldMasterId id="2147483697" r:id="rId21"/>
    <p:sldMasterId id="2147483698" r:id="rId22"/>
    <p:sldMasterId id="2147483699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6.xml"/><Relationship Id="rId42" Type="http://schemas.openxmlformats.org/officeDocument/2006/relationships/slide" Target="slides/slide18.xml"/><Relationship Id="rId41" Type="http://schemas.openxmlformats.org/officeDocument/2006/relationships/slide" Target="slides/slide17.xml"/><Relationship Id="rId44" Type="http://schemas.openxmlformats.org/officeDocument/2006/relationships/slide" Target="slides/slide20.xml"/><Relationship Id="rId43" Type="http://schemas.openxmlformats.org/officeDocument/2006/relationships/slide" Target="slides/slide19.xml"/><Relationship Id="rId46" Type="http://schemas.openxmlformats.org/officeDocument/2006/relationships/slide" Target="slides/slide22.xml"/><Relationship Id="rId45" Type="http://schemas.openxmlformats.org/officeDocument/2006/relationships/slide" Target="slides/slide21.xml"/><Relationship Id="rId1" Type="http://schemas.openxmlformats.org/officeDocument/2006/relationships/theme" Target="theme/theme1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4.xml"/><Relationship Id="rId47" Type="http://schemas.openxmlformats.org/officeDocument/2006/relationships/slide" Target="slides/slide23.xml"/><Relationship Id="rId49" Type="http://schemas.openxmlformats.org/officeDocument/2006/relationships/slide" Target="slides/slide2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62" Type="http://schemas.openxmlformats.org/officeDocument/2006/relationships/slide" Target="slides/slide38.xml"/><Relationship Id="rId61" Type="http://schemas.openxmlformats.org/officeDocument/2006/relationships/slide" Target="slides/slide37.xml"/><Relationship Id="rId20" Type="http://schemas.openxmlformats.org/officeDocument/2006/relationships/slideMaster" Target="slideMasters/slideMaster17.xml"/><Relationship Id="rId64" Type="http://schemas.openxmlformats.org/officeDocument/2006/relationships/slide" Target="slides/slide40.xml"/><Relationship Id="rId63" Type="http://schemas.openxmlformats.org/officeDocument/2006/relationships/slide" Target="slides/slide39.xml"/><Relationship Id="rId22" Type="http://schemas.openxmlformats.org/officeDocument/2006/relationships/slideMaster" Target="slideMasters/slideMaster19.xml"/><Relationship Id="rId66" Type="http://schemas.openxmlformats.org/officeDocument/2006/relationships/slide" Target="slides/slide42.xml"/><Relationship Id="rId21" Type="http://schemas.openxmlformats.org/officeDocument/2006/relationships/slideMaster" Target="slideMasters/slideMaster18.xml"/><Relationship Id="rId65" Type="http://schemas.openxmlformats.org/officeDocument/2006/relationships/slide" Target="slides/slide41.xml"/><Relationship Id="rId24" Type="http://schemas.openxmlformats.org/officeDocument/2006/relationships/notesMaster" Target="notesMasters/notesMaster1.xml"/><Relationship Id="rId23" Type="http://schemas.openxmlformats.org/officeDocument/2006/relationships/slideMaster" Target="slideMasters/slideMaster20.xml"/><Relationship Id="rId60" Type="http://schemas.openxmlformats.org/officeDocument/2006/relationships/slide" Target="slides/slide36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9" Type="http://schemas.openxmlformats.org/officeDocument/2006/relationships/slide" Target="slides/slide5.xml"/><Relationship Id="rId51" Type="http://schemas.openxmlformats.org/officeDocument/2006/relationships/slide" Target="slides/slide27.xml"/><Relationship Id="rId50" Type="http://schemas.openxmlformats.org/officeDocument/2006/relationships/slide" Target="slides/slide26.xml"/><Relationship Id="rId53" Type="http://schemas.openxmlformats.org/officeDocument/2006/relationships/slide" Target="slides/slide29.xml"/><Relationship Id="rId52" Type="http://schemas.openxmlformats.org/officeDocument/2006/relationships/slide" Target="slides/slide28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1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0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33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32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35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34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6" name="Google Shape;9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92" name="Google Shape;9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9" name="Google Shape;5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2" name="Google Shape;272;p36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0" name="Google Shape;310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12" name="Google Shape;312;p40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8" name="Google Shape;328;p4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49" name="Google Shape;349;p4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3" name="Google Shape;373;p46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6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6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7" name="Google Shape;387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8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89" name="Google Shape;389;p48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5" name="Google Shape;405;p50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0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50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6" name="Google Shape;426;p52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27" name="Google Shape;427;p52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2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2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2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5" Type="http://schemas.openxmlformats.org/officeDocument/2006/relationships/theme" Target="../theme/theme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3.xml"/><Relationship Id="rId3" Type="http://schemas.openxmlformats.org/officeDocument/2006/relationships/theme" Target="../theme/theme2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4.xml"/><Relationship Id="rId5" Type="http://schemas.openxmlformats.org/officeDocument/2006/relationships/theme" Target="../theme/theme10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theme" Target="../theme/theme13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4" Type="http://schemas.openxmlformats.org/officeDocument/2006/relationships/theme" Target="../theme/theme6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4" Type="http://schemas.openxmlformats.org/officeDocument/2006/relationships/theme" Target="../theme/theme20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8.xml"/><Relationship Id="rId4" Type="http://schemas.openxmlformats.org/officeDocument/2006/relationships/theme" Target="../theme/theme14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5" Type="http://schemas.openxmlformats.org/officeDocument/2006/relationships/theme" Target="../theme/theme19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0.xml"/><Relationship Id="rId4" Type="http://schemas.openxmlformats.org/officeDocument/2006/relationships/theme" Target="../theme/theme16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2.xml"/><Relationship Id="rId4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1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17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9.xml"/><Relationship Id="rId5" Type="http://schemas.openxmlformats.org/officeDocument/2006/relationships/theme" Target="../theme/theme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37" name="Google Shape;237;p3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48" name="Google Shape;248;p3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67" name="Google Shape;267;p3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37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284" name="Google Shape;284;p37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287" name="Google Shape;28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7" name="Google Shape;31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1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4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35" name="Google Shape;33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4" name="Google Shape;344;p4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4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4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58" name="Google Shape;35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45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361" name="Google Shape;361;p45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364" name="Google Shape;36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5" name="Google Shape;365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6" name="Google Shape;366;p4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67" name="Google Shape;367;p45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45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45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ucida Sans"/>
              <a:buNone/>
              <a:defRPr b="0" i="0" sz="14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80" name="Google Shape;38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83" name="Google Shape;383;p47"/>
          <p:cNvSpPr txBox="1"/>
          <p:nvPr>
            <p:ph idx="12" type="sldNum"/>
          </p:nvPr>
        </p:nvSpPr>
        <p:spPr>
          <a:xfrm>
            <a:off x="7524750" y="6354762"/>
            <a:ext cx="11572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7"/>
          <p:cNvSpPr txBox="1"/>
          <p:nvPr>
            <p:ph idx="11" type="ftr"/>
          </p:nvPr>
        </p:nvSpPr>
        <p:spPr>
          <a:xfrm>
            <a:off x="0" y="6453187"/>
            <a:ext cx="29162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94" name="Google Shape;39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98" name="Google Shape;398;p4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99" name="Google Shape;399;p49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49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49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956550" y="6408737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12" name="Google Shape;41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16" name="Google Shape;41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1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1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21" name="Google Shape;421;p51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p51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51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4140200" y="623728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349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7885112" y="6492875"/>
            <a:ext cx="798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  <a:defRPr b="0" i="0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s-AR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Comportamiento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2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73" name="Google Shape;573;p62"/>
          <p:cNvSpPr txBox="1"/>
          <p:nvPr>
            <p:ph idx="1" type="body"/>
          </p:nvPr>
        </p:nvSpPr>
        <p:spPr>
          <a:xfrm>
            <a:off x="1071562" y="12684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actores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clave para identificar “buenos actores” es pensar en el “ROL” con el cuál el mismo interacciona con el Sistema.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 I: si el alumno-nuevo interacciona con el sistema (jueva el mismo ROL) que el alumno reinscripto, entonces no es necesario desglosar en dos actores.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 II: si el “ayudante de Cátedra”, cuando se inscribe como alumno interacciona como cualquier alumno, y si cuando se inscribe como profesor interacciona como cualquier profesor, entonces no es necesario un nuevo actor. 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		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74" name="Google Shape;574;p6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575" name="Google Shape;575;p62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3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82" name="Google Shape;582;p63"/>
          <p:cNvSpPr txBox="1"/>
          <p:nvPr>
            <p:ph idx="1" type="body"/>
          </p:nvPr>
        </p:nvSpPr>
        <p:spPr>
          <a:xfrm>
            <a:off x="957262" y="12684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Actores para el Sistema de Registro de Cursos 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83" name="Google Shape;583;p6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584" name="Google Shape;584;p63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63"/>
          <p:cNvGrpSpPr/>
          <p:nvPr/>
        </p:nvGrpSpPr>
        <p:grpSpPr>
          <a:xfrm>
            <a:off x="1608137" y="2652712"/>
            <a:ext cx="947737" cy="1389062"/>
            <a:chOff x="4992" y="1776"/>
            <a:chExt cx="955" cy="1838"/>
          </a:xfrm>
        </p:grpSpPr>
        <p:sp>
          <p:nvSpPr>
            <p:cNvPr id="586" name="Google Shape;586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7" name="Google Shape;587;p63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" name="Google Shape;588;p63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9" name="Google Shape;589;p63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3"/>
            <p:cNvSpPr txBox="1"/>
            <p:nvPr/>
          </p:nvSpPr>
          <p:spPr>
            <a:xfrm>
              <a:off x="4992" y="3000"/>
              <a:ext cx="955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</p:txBody>
        </p:sp>
      </p:grpSp>
      <p:sp>
        <p:nvSpPr>
          <p:cNvPr id="592" name="Google Shape;592;p6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593" name="Google Shape;593;p63"/>
          <p:cNvGrpSpPr/>
          <p:nvPr/>
        </p:nvGrpSpPr>
        <p:grpSpPr>
          <a:xfrm>
            <a:off x="3076575" y="2652712"/>
            <a:ext cx="1063625" cy="1317625"/>
            <a:chOff x="4992" y="1776"/>
            <a:chExt cx="1038" cy="1838"/>
          </a:xfrm>
        </p:grpSpPr>
        <p:sp>
          <p:nvSpPr>
            <p:cNvPr id="594" name="Google Shape;594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5" name="Google Shape;595;p63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6" name="Google Shape;596;p63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7" name="Google Shape;597;p63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3"/>
            <p:cNvSpPr txBox="1"/>
            <p:nvPr/>
          </p:nvSpPr>
          <p:spPr>
            <a:xfrm>
              <a:off x="4992" y="3000"/>
              <a:ext cx="1038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Profesor</a:t>
              </a:r>
              <a:endParaRPr/>
            </a:p>
          </p:txBody>
        </p:sp>
      </p:grpSp>
      <p:grpSp>
        <p:nvGrpSpPr>
          <p:cNvPr id="600" name="Google Shape;600;p63"/>
          <p:cNvGrpSpPr/>
          <p:nvPr/>
        </p:nvGrpSpPr>
        <p:grpSpPr>
          <a:xfrm>
            <a:off x="4511675" y="2652712"/>
            <a:ext cx="1428750" cy="1317625"/>
            <a:chOff x="4992" y="1776"/>
            <a:chExt cx="1442" cy="1838"/>
          </a:xfrm>
        </p:grpSpPr>
        <p:sp>
          <p:nvSpPr>
            <p:cNvPr id="601" name="Google Shape;601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Google Shape;602;p63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3" name="Google Shape;603;p63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4" name="Google Shape;604;p63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3"/>
            <p:cNvSpPr txBox="1"/>
            <p:nvPr/>
          </p:nvSpPr>
          <p:spPr>
            <a:xfrm>
              <a:off x="4992" y="3000"/>
              <a:ext cx="1442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Dto.Alumnos</a:t>
              </a:r>
              <a:endParaRPr/>
            </a:p>
          </p:txBody>
        </p:sp>
      </p:grpSp>
      <p:grpSp>
        <p:nvGrpSpPr>
          <p:cNvPr id="607" name="Google Shape;607;p63"/>
          <p:cNvGrpSpPr/>
          <p:nvPr/>
        </p:nvGrpSpPr>
        <p:grpSpPr>
          <a:xfrm>
            <a:off x="5940425" y="2652712"/>
            <a:ext cx="1519237" cy="1317625"/>
            <a:chOff x="4992" y="1776"/>
            <a:chExt cx="1744" cy="1838"/>
          </a:xfrm>
        </p:grpSpPr>
        <p:sp>
          <p:nvSpPr>
            <p:cNvPr id="608" name="Google Shape;608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63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0" name="Google Shape;610;p63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1" name="Google Shape;611;p63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3"/>
            <p:cNvSpPr txBox="1"/>
            <p:nvPr/>
          </p:nvSpPr>
          <p:spPr>
            <a:xfrm>
              <a:off x="4992" y="3000"/>
              <a:ext cx="1744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Sist.Facturación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4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19" name="Google Shape;619;p6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0" name="Google Shape;620;p64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Especifica el comportamiento de una parte del sistema;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Representa un requisito funcional del sistema.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Definición: “un Caso de Uso describe un conjunto de secuencias de acciones, incluidas variaciones, que ejecuta un sistema para producir un resultado de valor para un actor.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 gráfico:</a:t>
            </a:r>
            <a:endParaRPr/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1" name="Google Shape;621;p64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622" name="Google Shape;622;p64"/>
          <p:cNvSpPr/>
          <p:nvPr/>
        </p:nvSpPr>
        <p:spPr>
          <a:xfrm>
            <a:off x="2987675" y="5229225"/>
            <a:ext cx="2447925" cy="9366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Nombre del Caso de Uso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5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28" name="Google Shape;628;p6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29" name="Google Shape;629;p65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 de Caso de Uso, para el Sistema de Registro de Cursos:</a:t>
            </a:r>
            <a:endParaRPr/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caso de uso, representa la funcionalidad que provee el sistema al Actor Alumno”.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 este caso, el Sistema provee al Actor alumno la funcionalidad de consulta del catálogo de cursos.</a:t>
            </a:r>
            <a:endParaRPr/>
          </a:p>
          <a:p>
            <a:pPr indent="-8254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Sintaxis para nombrar Casos de Uso:</a:t>
            </a:r>
            <a:endParaRPr/>
          </a:p>
        </p:txBody>
      </p:sp>
      <p:sp>
        <p:nvSpPr>
          <p:cNvPr id="630" name="Google Shape;630;p6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631" name="Google Shape;631;p65"/>
          <p:cNvSpPr/>
          <p:nvPr/>
        </p:nvSpPr>
        <p:spPr>
          <a:xfrm>
            <a:off x="2843212" y="2420937"/>
            <a:ext cx="2449512" cy="936625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Consultar Curso </a:t>
            </a:r>
            <a:endParaRPr/>
          </a:p>
        </p:txBody>
      </p:sp>
      <p:sp>
        <p:nvSpPr>
          <p:cNvPr id="632" name="Google Shape;632;p65"/>
          <p:cNvSpPr txBox="1"/>
          <p:nvPr/>
        </p:nvSpPr>
        <p:spPr>
          <a:xfrm>
            <a:off x="2771775" y="5732462"/>
            <a:ext cx="33575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Arial"/>
              <a:buNone/>
            </a:pPr>
            <a:r>
              <a:rPr b="1" i="0" lang="es-AR" sz="2800" u="non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Verbo+Sustantivo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6"/>
          <p:cNvSpPr txBox="1"/>
          <p:nvPr/>
        </p:nvSpPr>
        <p:spPr>
          <a:xfrm>
            <a:off x="7885112" y="6519862"/>
            <a:ext cx="935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38" name="Google Shape;638;p6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Casos de Uso</a:t>
            </a:r>
            <a:endParaRPr/>
          </a:p>
        </p:txBody>
      </p:sp>
      <p:sp>
        <p:nvSpPr>
          <p:cNvPr id="639" name="Google Shape;639;p66"/>
          <p:cNvSpPr txBox="1"/>
          <p:nvPr>
            <p:ph idx="1" type="body"/>
          </p:nvPr>
        </p:nvSpPr>
        <p:spPr>
          <a:xfrm>
            <a:off x="625475" y="1268412"/>
            <a:ext cx="837565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fácilmente identificables a partir del modelo de negocio (las actividades/tareas);</a:t>
            </a:r>
            <a:endParaRPr/>
          </a:p>
          <a:p>
            <a:pPr indent="-255586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pueden identificar también con las respuestas a las siguientes preguntas: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Cuáles son las tareas de cada actor?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Qué casos de uso crearán, almacenarán, modificarán, consultarán o eliminarán esta información?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Algún actor necesita informar al sistema sobre cambios externos?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Necesita algún actor ser informado de ciertos cambios en el sistema?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Qué casos de uso mantendrán actualizado el sistema?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Todos los requerimientos funcionales están representados en los casos de uso?</a:t>
            </a:r>
            <a:endParaRPr/>
          </a:p>
        </p:txBody>
      </p:sp>
      <p:sp>
        <p:nvSpPr>
          <p:cNvPr id="640" name="Google Shape;640;p6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7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46" name="Google Shape;646;p6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7" name="Google Shape;647;p67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Casos de Uso</a:t>
            </a:r>
            <a:endParaRPr/>
          </a:p>
          <a:p>
            <a:pPr indent="-139001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Reglas de Completitud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Temporal 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Funcional 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Temporal: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“Un Caso de Uso debe ser completo de principio a fin”.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Funcional: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“Cuando varios Casos de Uso tratan con la misma entidad y son iniciados por el mismo Actor, podemos resumirlos en un único Caso de Uso”.  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endParaRPr/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48" name="Google Shape;648;p6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8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54" name="Google Shape;654;p6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55" name="Google Shape;655;p68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Temporal: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“Un Caso de Uso debe ser completo de principio a fin”.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“cuando un alumno se inscribe, primero selecciona el curso, luego se registra y al terminar el sistema envía los datos al sistema de facturación externo”</a:t>
            </a:r>
            <a:endParaRPr/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56" name="Google Shape;656;p68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657" name="Google Shape;657;p68"/>
          <p:cNvSpPr/>
          <p:nvPr/>
        </p:nvSpPr>
        <p:spPr>
          <a:xfrm>
            <a:off x="2843212" y="4508500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Seleccionar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grpSp>
        <p:nvGrpSpPr>
          <p:cNvPr id="658" name="Google Shape;658;p68"/>
          <p:cNvGrpSpPr/>
          <p:nvPr/>
        </p:nvGrpSpPr>
        <p:grpSpPr>
          <a:xfrm>
            <a:off x="2027237" y="4532312"/>
            <a:ext cx="241300" cy="552450"/>
            <a:chOff x="1710083" y="4532955"/>
            <a:chExt cx="366520" cy="841669"/>
          </a:xfrm>
        </p:grpSpPr>
        <p:sp>
          <p:nvSpPr>
            <p:cNvPr id="659" name="Google Shape;659;p68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0" name="Google Shape;660;p68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1" name="Google Shape;661;p68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2" name="Google Shape;662;p68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8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68"/>
          <p:cNvSpPr txBox="1"/>
          <p:nvPr/>
        </p:nvSpPr>
        <p:spPr>
          <a:xfrm>
            <a:off x="1851025" y="5084762"/>
            <a:ext cx="7048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</a:t>
            </a:r>
            <a:endParaRPr/>
          </a:p>
        </p:txBody>
      </p:sp>
      <p:sp>
        <p:nvSpPr>
          <p:cNvPr id="665" name="Google Shape;665;p68"/>
          <p:cNvSpPr/>
          <p:nvPr/>
        </p:nvSpPr>
        <p:spPr>
          <a:xfrm>
            <a:off x="2843212" y="5156200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sp>
        <p:nvSpPr>
          <p:cNvPr id="666" name="Google Shape;666;p68"/>
          <p:cNvSpPr/>
          <p:nvPr/>
        </p:nvSpPr>
        <p:spPr>
          <a:xfrm>
            <a:off x="2843212" y="5803900"/>
            <a:ext cx="1081087" cy="5778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Informar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Registro</a:t>
            </a:r>
            <a:endParaRPr/>
          </a:p>
        </p:txBody>
      </p:sp>
      <p:grpSp>
        <p:nvGrpSpPr>
          <p:cNvPr id="667" name="Google Shape;667;p68"/>
          <p:cNvGrpSpPr/>
          <p:nvPr/>
        </p:nvGrpSpPr>
        <p:grpSpPr>
          <a:xfrm>
            <a:off x="2027237" y="5445125"/>
            <a:ext cx="241300" cy="552450"/>
            <a:chOff x="1710083" y="4532955"/>
            <a:chExt cx="366520" cy="841669"/>
          </a:xfrm>
        </p:grpSpPr>
        <p:sp>
          <p:nvSpPr>
            <p:cNvPr id="668" name="Google Shape;668;p68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9" name="Google Shape;669;p68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0" name="Google Shape;670;p68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1" name="Google Shape;671;p68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8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68"/>
          <p:cNvSpPr txBox="1"/>
          <p:nvPr/>
        </p:nvSpPr>
        <p:spPr>
          <a:xfrm>
            <a:off x="1763712" y="6032500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Sist.Fact.</a:t>
            </a:r>
            <a:endParaRPr/>
          </a:p>
        </p:txBody>
      </p:sp>
      <p:cxnSp>
        <p:nvCxnSpPr>
          <p:cNvPr id="674" name="Google Shape;674;p68"/>
          <p:cNvCxnSpPr/>
          <p:nvPr/>
        </p:nvCxnSpPr>
        <p:spPr>
          <a:xfrm flipH="1" rot="10800000">
            <a:off x="2298700" y="4797425"/>
            <a:ext cx="544512" cy="984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5" name="Google Shape;675;p68"/>
          <p:cNvCxnSpPr/>
          <p:nvPr/>
        </p:nvCxnSpPr>
        <p:spPr>
          <a:xfrm>
            <a:off x="2286000" y="4895850"/>
            <a:ext cx="557212" cy="466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6" name="Google Shape;676;p68"/>
          <p:cNvCxnSpPr/>
          <p:nvPr/>
        </p:nvCxnSpPr>
        <p:spPr>
          <a:xfrm rot="10800000">
            <a:off x="2298700" y="5803900"/>
            <a:ext cx="544512" cy="288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7" name="Google Shape;677;p68"/>
          <p:cNvCxnSpPr/>
          <p:nvPr/>
        </p:nvCxnSpPr>
        <p:spPr>
          <a:xfrm>
            <a:off x="4787900" y="4532312"/>
            <a:ext cx="0" cy="1776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78" name="Google Shape;678;p68"/>
          <p:cNvGrpSpPr/>
          <p:nvPr/>
        </p:nvGrpSpPr>
        <p:grpSpPr>
          <a:xfrm>
            <a:off x="5843587" y="4533900"/>
            <a:ext cx="239712" cy="552450"/>
            <a:chOff x="1710083" y="4532955"/>
            <a:chExt cx="366520" cy="841669"/>
          </a:xfrm>
        </p:grpSpPr>
        <p:sp>
          <p:nvSpPr>
            <p:cNvPr id="679" name="Google Shape;679;p68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0" name="Google Shape;680;p68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1" name="Google Shape;681;p68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2" name="Google Shape;682;p68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8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4" name="Google Shape;684;p68"/>
          <p:cNvSpPr txBox="1"/>
          <p:nvPr/>
        </p:nvSpPr>
        <p:spPr>
          <a:xfrm>
            <a:off x="5667375" y="5086350"/>
            <a:ext cx="7048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Alumno</a:t>
            </a:r>
            <a:endParaRPr/>
          </a:p>
        </p:txBody>
      </p:sp>
      <p:sp>
        <p:nvSpPr>
          <p:cNvPr id="685" name="Google Shape;685;p68"/>
          <p:cNvSpPr/>
          <p:nvPr/>
        </p:nvSpPr>
        <p:spPr>
          <a:xfrm>
            <a:off x="6659562" y="5157787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grpSp>
        <p:nvGrpSpPr>
          <p:cNvPr id="686" name="Google Shape;686;p68"/>
          <p:cNvGrpSpPr/>
          <p:nvPr/>
        </p:nvGrpSpPr>
        <p:grpSpPr>
          <a:xfrm>
            <a:off x="5843587" y="5445125"/>
            <a:ext cx="239712" cy="552450"/>
            <a:chOff x="1710083" y="4532955"/>
            <a:chExt cx="366520" cy="841669"/>
          </a:xfrm>
        </p:grpSpPr>
        <p:sp>
          <p:nvSpPr>
            <p:cNvPr id="687" name="Google Shape;687;p68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8" name="Google Shape;688;p68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9" name="Google Shape;689;p68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0" name="Google Shape;690;p68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8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68"/>
          <p:cNvSpPr txBox="1"/>
          <p:nvPr/>
        </p:nvSpPr>
        <p:spPr>
          <a:xfrm>
            <a:off x="5580062" y="6032500"/>
            <a:ext cx="827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Sist.Fact.</a:t>
            </a:r>
            <a:endParaRPr/>
          </a:p>
        </p:txBody>
      </p:sp>
      <p:cxnSp>
        <p:nvCxnSpPr>
          <p:cNvPr id="693" name="Google Shape;693;p68"/>
          <p:cNvCxnSpPr/>
          <p:nvPr/>
        </p:nvCxnSpPr>
        <p:spPr>
          <a:xfrm>
            <a:off x="6102350" y="4895850"/>
            <a:ext cx="557212" cy="466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94" name="Google Shape;694;p68"/>
          <p:cNvCxnSpPr/>
          <p:nvPr/>
        </p:nvCxnSpPr>
        <p:spPr>
          <a:xfrm flipH="1">
            <a:off x="6115050" y="5576887"/>
            <a:ext cx="615950" cy="22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5" name="Google Shape;695;p68"/>
          <p:cNvSpPr txBox="1"/>
          <p:nvPr/>
        </p:nvSpPr>
        <p:spPr>
          <a:xfrm rot="-1500000">
            <a:off x="655637" y="5022850"/>
            <a:ext cx="12096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Incorrecto</a:t>
            </a:r>
            <a:endParaRPr/>
          </a:p>
        </p:txBody>
      </p:sp>
      <p:sp>
        <p:nvSpPr>
          <p:cNvPr id="696" name="Google Shape;696;p68"/>
          <p:cNvSpPr txBox="1"/>
          <p:nvPr/>
        </p:nvSpPr>
        <p:spPr>
          <a:xfrm rot="-1500000">
            <a:off x="6845300" y="4500562"/>
            <a:ext cx="1068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Correcto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9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02" name="Google Shape;702;p6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03" name="Google Shape;703;p69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Casos de Uso</a:t>
            </a:r>
            <a:endParaRPr/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Completitud Funcional: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“Cuando varios Casos de Uso tratan con la misma entidad y son iniciados por el mismo Actor, podemos resumirlos en un único Caso de Uso”.  </a:t>
            </a:r>
            <a:endParaRPr/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Dto.Alumnos es el responsable de agregar, modificar o eliminar cursos del catálogo”.</a:t>
            </a:r>
            <a:endParaRPr/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04" name="Google Shape;704;p6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05" name="Google Shape;705;p69"/>
          <p:cNvSpPr/>
          <p:nvPr/>
        </p:nvSpPr>
        <p:spPr>
          <a:xfrm>
            <a:off x="2843212" y="4508500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Agregar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grpSp>
        <p:nvGrpSpPr>
          <p:cNvPr id="706" name="Google Shape;706;p69"/>
          <p:cNvGrpSpPr/>
          <p:nvPr/>
        </p:nvGrpSpPr>
        <p:grpSpPr>
          <a:xfrm>
            <a:off x="2098675" y="5108575"/>
            <a:ext cx="241300" cy="552450"/>
            <a:chOff x="1710083" y="4532955"/>
            <a:chExt cx="366520" cy="841669"/>
          </a:xfrm>
        </p:grpSpPr>
        <p:sp>
          <p:nvSpPr>
            <p:cNvPr id="707" name="Google Shape;707;p69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8" name="Google Shape;708;p69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9" name="Google Shape;709;p69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0" name="Google Shape;710;p69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9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69"/>
          <p:cNvSpPr txBox="1"/>
          <p:nvPr/>
        </p:nvSpPr>
        <p:spPr>
          <a:xfrm>
            <a:off x="1851025" y="5672137"/>
            <a:ext cx="9445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Dto.Alumn.</a:t>
            </a:r>
            <a:endParaRPr/>
          </a:p>
        </p:txBody>
      </p:sp>
      <p:sp>
        <p:nvSpPr>
          <p:cNvPr id="713" name="Google Shape;713;p69"/>
          <p:cNvSpPr/>
          <p:nvPr/>
        </p:nvSpPr>
        <p:spPr>
          <a:xfrm>
            <a:off x="2843212" y="5156200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Modificar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sp>
        <p:nvSpPr>
          <p:cNvPr id="714" name="Google Shape;714;p69"/>
          <p:cNvSpPr/>
          <p:nvPr/>
        </p:nvSpPr>
        <p:spPr>
          <a:xfrm>
            <a:off x="2843212" y="5803900"/>
            <a:ext cx="1081087" cy="5778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Eliminar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cxnSp>
        <p:nvCxnSpPr>
          <p:cNvPr id="715" name="Google Shape;715;p69"/>
          <p:cNvCxnSpPr/>
          <p:nvPr/>
        </p:nvCxnSpPr>
        <p:spPr>
          <a:xfrm flipH="1" rot="10800000">
            <a:off x="2339975" y="4797425"/>
            <a:ext cx="503237" cy="5254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6" name="Google Shape;716;p69"/>
          <p:cNvCxnSpPr/>
          <p:nvPr/>
        </p:nvCxnSpPr>
        <p:spPr>
          <a:xfrm>
            <a:off x="2325687" y="5427662"/>
            <a:ext cx="557212" cy="466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7" name="Google Shape;717;p69"/>
          <p:cNvCxnSpPr/>
          <p:nvPr/>
        </p:nvCxnSpPr>
        <p:spPr>
          <a:xfrm>
            <a:off x="4787900" y="4532312"/>
            <a:ext cx="0" cy="1776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18" name="Google Shape;718;p69"/>
          <p:cNvGrpSpPr/>
          <p:nvPr/>
        </p:nvGrpSpPr>
        <p:grpSpPr>
          <a:xfrm>
            <a:off x="5770562" y="5037137"/>
            <a:ext cx="241300" cy="552450"/>
            <a:chOff x="1710083" y="4532955"/>
            <a:chExt cx="366520" cy="841669"/>
          </a:xfrm>
        </p:grpSpPr>
        <p:sp>
          <p:nvSpPr>
            <p:cNvPr id="719" name="Google Shape;719;p69"/>
            <p:cNvSpPr/>
            <p:nvPr/>
          </p:nvSpPr>
          <p:spPr>
            <a:xfrm>
              <a:off x="1882821" y="4532955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0" name="Google Shape;720;p69"/>
            <p:cNvCxnSpPr/>
            <p:nvPr/>
          </p:nvCxnSpPr>
          <p:spPr>
            <a:xfrm>
              <a:off x="1710083" y="4941168"/>
              <a:ext cx="341637" cy="193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1" name="Google Shape;721;p69"/>
            <p:cNvCxnSpPr/>
            <p:nvPr/>
          </p:nvCxnSpPr>
          <p:spPr>
            <a:xfrm>
              <a:off x="1907704" y="5085184"/>
              <a:ext cx="168899" cy="28944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2" name="Google Shape;722;p69"/>
            <p:cNvSpPr/>
            <p:nvPr/>
          </p:nvSpPr>
          <p:spPr>
            <a:xfrm>
              <a:off x="1763688" y="4797152"/>
              <a:ext cx="132102" cy="53318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9"/>
            <p:cNvSpPr/>
            <p:nvPr/>
          </p:nvSpPr>
          <p:spPr>
            <a:xfrm>
              <a:off x="1810813" y="4596551"/>
              <a:ext cx="168899" cy="200601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4" name="Google Shape;724;p69"/>
          <p:cNvSpPr/>
          <p:nvPr/>
        </p:nvSpPr>
        <p:spPr>
          <a:xfrm>
            <a:off x="6659562" y="5157787"/>
            <a:ext cx="1081087" cy="5762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Curso</a:t>
            </a:r>
            <a:endParaRPr/>
          </a:p>
        </p:txBody>
      </p:sp>
      <p:sp>
        <p:nvSpPr>
          <p:cNvPr id="725" name="Google Shape;725;p69"/>
          <p:cNvSpPr txBox="1"/>
          <p:nvPr/>
        </p:nvSpPr>
        <p:spPr>
          <a:xfrm rot="-1500000">
            <a:off x="1035050" y="4740275"/>
            <a:ext cx="1209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Incorrecto</a:t>
            </a:r>
            <a:endParaRPr/>
          </a:p>
        </p:txBody>
      </p:sp>
      <p:sp>
        <p:nvSpPr>
          <p:cNvPr id="726" name="Google Shape;726;p69"/>
          <p:cNvSpPr txBox="1"/>
          <p:nvPr/>
        </p:nvSpPr>
        <p:spPr>
          <a:xfrm rot="-1500000">
            <a:off x="6256337" y="4500562"/>
            <a:ext cx="10699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Correcto</a:t>
            </a:r>
            <a:endParaRPr/>
          </a:p>
        </p:txBody>
      </p:sp>
      <p:cxnSp>
        <p:nvCxnSpPr>
          <p:cNvPr id="727" name="Google Shape;727;p69"/>
          <p:cNvCxnSpPr/>
          <p:nvPr/>
        </p:nvCxnSpPr>
        <p:spPr>
          <a:xfrm>
            <a:off x="2359025" y="5400675"/>
            <a:ext cx="484187" cy="444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8" name="Google Shape;728;p69"/>
          <p:cNvSpPr txBox="1"/>
          <p:nvPr/>
        </p:nvSpPr>
        <p:spPr>
          <a:xfrm>
            <a:off x="5508625" y="5589587"/>
            <a:ext cx="9445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Dto.Alumn.</a:t>
            </a:r>
            <a:endParaRPr/>
          </a:p>
        </p:txBody>
      </p:sp>
      <p:cxnSp>
        <p:nvCxnSpPr>
          <p:cNvPr id="729" name="Google Shape;729;p69"/>
          <p:cNvCxnSpPr/>
          <p:nvPr/>
        </p:nvCxnSpPr>
        <p:spPr>
          <a:xfrm>
            <a:off x="5940425" y="5421312"/>
            <a:ext cx="719137" cy="63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0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35" name="Google Shape;735;p7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6" name="Google Shape;736;p70"/>
          <p:cNvSpPr txBox="1"/>
          <p:nvPr>
            <p:ph idx="1" type="body"/>
          </p:nvPr>
        </p:nvSpPr>
        <p:spPr>
          <a:xfrm>
            <a:off x="557212" y="1481137"/>
            <a:ext cx="8229600" cy="4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Sistema: Inscripción de alumnos y docentes</a:t>
            </a:r>
            <a:endParaRPr/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Listado de Casos de Uso:</a:t>
            </a:r>
            <a:endParaRPr/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Registrar Curso a Tomar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Consultar Curso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Registrar Curso a Dictar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Consultar alumnos inscriptos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 alumnos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 profesores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 materias</a:t>
            </a:r>
            <a:endParaRPr/>
          </a:p>
          <a:p>
            <a:pPr indent="-22860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Mantener cursos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7" name="Google Shape;737;p7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1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43" name="Google Shape;743;p7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4" name="Google Shape;744;p71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5" name="Google Shape;745;p7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46" name="Google Shape;746;p71"/>
          <p:cNvSpPr txBox="1"/>
          <p:nvPr/>
        </p:nvSpPr>
        <p:spPr>
          <a:xfrm>
            <a:off x="1258887" y="3492500"/>
            <a:ext cx="1903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</a:t>
            </a:r>
            <a:endParaRPr/>
          </a:p>
        </p:txBody>
      </p:sp>
      <p:sp>
        <p:nvSpPr>
          <p:cNvPr id="747" name="Google Shape;747;p71"/>
          <p:cNvSpPr txBox="1"/>
          <p:nvPr/>
        </p:nvSpPr>
        <p:spPr>
          <a:xfrm>
            <a:off x="1258887" y="2276475"/>
            <a:ext cx="3160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Caso de Uso</a:t>
            </a:r>
            <a:endParaRPr/>
          </a:p>
        </p:txBody>
      </p:sp>
      <p:sp>
        <p:nvSpPr>
          <p:cNvPr id="748" name="Google Shape;748;p71"/>
          <p:cNvSpPr/>
          <p:nvPr/>
        </p:nvSpPr>
        <p:spPr>
          <a:xfrm>
            <a:off x="3419475" y="2852737"/>
            <a:ext cx="431800" cy="1728787"/>
          </a:xfrm>
          <a:prstGeom prst="leftBrace">
            <a:avLst>
              <a:gd fmla="val 450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71"/>
          <p:cNvSpPr txBox="1"/>
          <p:nvPr/>
        </p:nvSpPr>
        <p:spPr>
          <a:xfrm>
            <a:off x="4067175" y="2924175"/>
            <a:ext cx="2881312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Precondiciones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Principal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Subflujos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Flujos de Excepción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Postcondiciones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584325"/>
            <a:ext cx="8856662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orientado a objetos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42" name="Google Shape;442;p54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AR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43" name="Google Shape;443;p54"/>
          <p:cNvSpPr/>
          <p:nvPr/>
        </p:nvSpPr>
        <p:spPr>
          <a:xfrm rot="-5400000">
            <a:off x="6576218" y="3656806"/>
            <a:ext cx="285750" cy="4437062"/>
          </a:xfrm>
          <a:prstGeom prst="leftBrace">
            <a:avLst>
              <a:gd fmla="val 116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5508625" y="6042025"/>
            <a:ext cx="22463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/>
          </a:p>
        </p:txBody>
      </p:sp>
      <p:sp>
        <p:nvSpPr>
          <p:cNvPr id="445" name="Google Shape;445;p54"/>
          <p:cNvSpPr/>
          <p:nvPr/>
        </p:nvSpPr>
        <p:spPr>
          <a:xfrm rot="-5400000">
            <a:off x="3133725" y="4867275"/>
            <a:ext cx="285750" cy="2016125"/>
          </a:xfrm>
          <a:prstGeom prst="leftBrace">
            <a:avLst>
              <a:gd fmla="val 255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4"/>
          <p:cNvSpPr txBox="1"/>
          <p:nvPr/>
        </p:nvSpPr>
        <p:spPr>
          <a:xfrm>
            <a:off x="2820987" y="6042025"/>
            <a:ext cx="9588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/>
          </a:p>
        </p:txBody>
      </p:sp>
      <p:sp>
        <p:nvSpPr>
          <p:cNvPr id="447" name="Google Shape;447;p54"/>
          <p:cNvSpPr/>
          <p:nvPr/>
        </p:nvSpPr>
        <p:spPr>
          <a:xfrm>
            <a:off x="4441825" y="3213100"/>
            <a:ext cx="4594225" cy="647700"/>
          </a:xfrm>
          <a:prstGeom prst="ellipse">
            <a:avLst/>
          </a:prstGeom>
          <a:noFill/>
          <a:ln cap="flat" cmpd="thickThin" w="222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2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55" name="Google Shape;755;p7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6" name="Google Shape;756;p72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7" name="Google Shape;757;p7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58" name="Google Shape;758;p72"/>
          <p:cNvSpPr txBox="1"/>
          <p:nvPr/>
        </p:nvSpPr>
        <p:spPr>
          <a:xfrm>
            <a:off x="1258887" y="3059112"/>
            <a:ext cx="68421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 del Caso de Uso: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“Proveer la funcionalidad a los docentes para registrarse en los cursos que van a dictar en el cuatrimestre.” </a:t>
            </a:r>
            <a:endParaRPr/>
          </a:p>
        </p:txBody>
      </p:sp>
      <p:sp>
        <p:nvSpPr>
          <p:cNvPr id="759" name="Google Shape;759;p72"/>
          <p:cNvSpPr txBox="1"/>
          <p:nvPr/>
        </p:nvSpPr>
        <p:spPr>
          <a:xfrm>
            <a:off x="1258887" y="2205037"/>
            <a:ext cx="3622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Registrar Curso a Dictar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3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65" name="Google Shape;765;p7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6" name="Google Shape;766;p73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67" name="Google Shape;767;p7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68" name="Google Shape;768;p73"/>
          <p:cNvSpPr txBox="1"/>
          <p:nvPr/>
        </p:nvSpPr>
        <p:spPr>
          <a:xfrm>
            <a:off x="1258887" y="2060575"/>
            <a:ext cx="3622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Registrar Curso a Dictar</a:t>
            </a:r>
            <a:endParaRPr/>
          </a:p>
        </p:txBody>
      </p:sp>
      <p:sp>
        <p:nvSpPr>
          <p:cNvPr id="769" name="Google Shape;769;p73"/>
          <p:cNvSpPr txBox="1"/>
          <p:nvPr/>
        </p:nvSpPr>
        <p:spPr>
          <a:xfrm>
            <a:off x="2379662" y="2825750"/>
            <a:ext cx="13287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</a:t>
            </a:r>
            <a:endParaRPr/>
          </a:p>
        </p:txBody>
      </p:sp>
      <p:sp>
        <p:nvSpPr>
          <p:cNvPr id="770" name="Google Shape;770;p73"/>
          <p:cNvSpPr/>
          <p:nvPr/>
        </p:nvSpPr>
        <p:spPr>
          <a:xfrm>
            <a:off x="3851275" y="2420937"/>
            <a:ext cx="433387" cy="1087437"/>
          </a:xfrm>
          <a:prstGeom prst="leftBrace">
            <a:avLst>
              <a:gd fmla="val 717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3"/>
          <p:cNvSpPr txBox="1"/>
          <p:nvPr/>
        </p:nvSpPr>
        <p:spPr>
          <a:xfrm>
            <a:off x="4140200" y="2428875"/>
            <a:ext cx="2879725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Precondiciones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Principal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Subflujos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Flujos de Excepción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Postcondiciones</a:t>
            </a:r>
            <a:endParaRPr/>
          </a:p>
        </p:txBody>
      </p:sp>
      <p:sp>
        <p:nvSpPr>
          <p:cNvPr id="772" name="Google Shape;772;p73"/>
          <p:cNvSpPr txBox="1"/>
          <p:nvPr/>
        </p:nvSpPr>
        <p:spPr>
          <a:xfrm>
            <a:off x="1258887" y="4365625"/>
            <a:ext cx="7200900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eventos: </a:t>
            </a: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descripción de una secuencia de acciones, necesarias para proveer la funcionalidad del sistema a un actor determinado.</a:t>
            </a:r>
            <a:endParaRPr/>
          </a:p>
        </p:txBody>
      </p:sp>
      <p:sp>
        <p:nvSpPr>
          <p:cNvPr id="773" name="Google Shape;773;p73"/>
          <p:cNvSpPr txBox="1"/>
          <p:nvPr/>
        </p:nvSpPr>
        <p:spPr>
          <a:xfrm>
            <a:off x="1258887" y="4854575"/>
            <a:ext cx="7200900" cy="203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Secuencia de acciones: </a:t>
            </a: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forma general, tendrá la forma como sigue a continuación: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Actor hace tal o cuál acción……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Sistema responde con tal o cuál acción……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Sistema hace tal o cual acción…….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Actor hace tal o cuál acción…..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………………………………………………….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73"/>
          <p:cNvSpPr txBox="1"/>
          <p:nvPr/>
        </p:nvSpPr>
        <p:spPr>
          <a:xfrm>
            <a:off x="1258887" y="3573462"/>
            <a:ext cx="72009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Precondiciones</a:t>
            </a: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son las acciones que deben haber sido ejecutadas previas a la ejecución del caso de uso. Ejemplo: “ejecutar el Subflujo Agregar Curso”; esta es una precondición para luego poder ejecutar el caso de uso “Registrar Curso a Dictar”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4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80" name="Google Shape;780;p7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1" name="Google Shape;781;p74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2" name="Google Shape;782;p74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83" name="Google Shape;783;p74"/>
          <p:cNvSpPr txBox="1"/>
          <p:nvPr/>
        </p:nvSpPr>
        <p:spPr>
          <a:xfrm>
            <a:off x="1258887" y="2405062"/>
            <a:ext cx="72009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acciones debe contener un flujo de eventos: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Cuando el Caso de Uso Inicia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Flujo principal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Subflujos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Flujo de Excepción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AR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Cuando el caso de Uso Termina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5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89" name="Google Shape;789;p7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0" name="Google Shape;790;p75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1" name="Google Shape;791;p7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792" name="Google Shape;792;p75"/>
          <p:cNvSpPr txBox="1"/>
          <p:nvPr/>
        </p:nvSpPr>
        <p:spPr>
          <a:xfrm>
            <a:off x="1258887" y="2060575"/>
            <a:ext cx="72009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“Registrar Curso a Dictar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Principal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se logonea en el sistema (usuario/password)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valida login (E1) y solicita ingresar Cuatrimestre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ingresa Cuatrimestre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solicita ingresar acción a ejecutar (Agregar, Modificar, Eliminar o Salir)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ingresa acción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acción es Agregar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Subflujo S1: “Agregar Curso a Dictar”.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acción es Modificar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Subflujo S2: “Modificar Curso a Dictar”.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acción es Eliminar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Ejecutar Subflujo S3: “Eliminar Curso a Dictar”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acción e Salir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Finalizar el Caso de Uso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6"/>
          <p:cNvSpPr txBox="1"/>
          <p:nvPr/>
        </p:nvSpPr>
        <p:spPr>
          <a:xfrm>
            <a:off x="8101012" y="6492875"/>
            <a:ext cx="5746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798" name="Google Shape;798;p7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9" name="Google Shape;799;p76"/>
          <p:cNvSpPr txBox="1"/>
          <p:nvPr>
            <p:ph idx="1" type="body"/>
          </p:nvPr>
        </p:nvSpPr>
        <p:spPr>
          <a:xfrm>
            <a:off x="557212" y="1481137"/>
            <a:ext cx="8229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Documentación de Casos de Uso</a:t>
            </a:r>
            <a:endParaRPr/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95249" lvl="2" marL="85883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07950" lvl="3" marL="1143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3546" lvl="0" marL="365125" rtl="0" algn="l">
              <a:spcBef>
                <a:spcPts val="400"/>
              </a:spcBef>
              <a:spcAft>
                <a:spcPts val="0"/>
              </a:spcAft>
              <a:buSzPts val="1292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0" name="Google Shape;800;p7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801" name="Google Shape;801;p76"/>
          <p:cNvSpPr txBox="1"/>
          <p:nvPr/>
        </p:nvSpPr>
        <p:spPr>
          <a:xfrm>
            <a:off x="1258887" y="2060575"/>
            <a:ext cx="7200900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“Registrar Curso a Dictar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Subflujo S1: “Agregar Curso a Dictar”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solicita ingresar Materia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ingresa Materia (E2)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displaya los Cursos correspondientes a dicha Materia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 selecciona Cursos que desea dictar (E3)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registra al profesor a los cursos seleccionados</a:t>
            </a:r>
            <a:endParaRPr/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Caso de Uso comienza nuevamente desde “Sistema solicita ingresar Acción…”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Excepción E1: “Login inválido”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solicita reingresar login o finalizar el Caso de Uso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Profesor reingresa login, el caso de uso reinicia desde validar login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s-A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Sino, finalizar el Caso de Uso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7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07" name="Google Shape;807;p77"/>
          <p:cNvSpPr txBox="1"/>
          <p:nvPr>
            <p:ph idx="4294967295"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Especificación de un caso de uso</a:t>
            </a:r>
            <a:endParaRPr/>
          </a:p>
        </p:txBody>
      </p:sp>
      <p:sp>
        <p:nvSpPr>
          <p:cNvPr id="808" name="Google Shape;808;p77"/>
          <p:cNvSpPr txBox="1"/>
          <p:nvPr>
            <p:ph idx="1" type="body"/>
          </p:nvPr>
        </p:nvSpPr>
        <p:spPr>
          <a:xfrm>
            <a:off x="900112" y="1125537"/>
            <a:ext cx="7772400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Plantilla de especificación: (será proporcionada en la clase de TP)</a:t>
            </a:r>
            <a:endParaRPr/>
          </a:p>
          <a:p>
            <a:pPr indent="-255586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Elementos para la especificación (template):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Nombre del caso de uso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Breve descripción del mismo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Actores participantes 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Precondiciones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Flujo principal 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Subflujos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Flujos de Excepción</a:t>
            </a:r>
            <a:endParaRPr/>
          </a:p>
          <a:p>
            <a:pPr indent="-228598" lvl="1" marL="2074861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Postcondiciones</a:t>
            </a:r>
            <a:endParaRPr/>
          </a:p>
          <a:p>
            <a:pPr indent="-169228" lvl="0" marL="365125" rtl="0" algn="l"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09" name="Google Shape;809;p7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8"/>
          <p:cNvSpPr txBox="1"/>
          <p:nvPr/>
        </p:nvSpPr>
        <p:spPr>
          <a:xfrm>
            <a:off x="8027987" y="6154737"/>
            <a:ext cx="1081087" cy="398462"/>
          </a:xfrm>
          <a:prstGeom prst="rect">
            <a:avLst/>
          </a:prstGeom>
          <a:noFill/>
          <a:ln>
            <a:noFill/>
          </a:ln>
        </p:spPr>
        <p:txBody>
          <a:bodyPr anchorCtr="0" anchor="b" bIns="42200" lIns="84400" spcFirstLastPara="1" rIns="84400" wrap="square" tIns="42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AR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15" name="Google Shape;815;p78"/>
          <p:cNvSpPr txBox="1"/>
          <p:nvPr>
            <p:ph idx="4294967295" type="title"/>
          </p:nvPr>
        </p:nvSpPr>
        <p:spPr>
          <a:xfrm>
            <a:off x="457689" y="517281"/>
            <a:ext cx="8229007" cy="1055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6" name="Google Shape;816;p78"/>
          <p:cNvSpPr txBox="1"/>
          <p:nvPr/>
        </p:nvSpPr>
        <p:spPr>
          <a:xfrm>
            <a:off x="584200" y="2424112"/>
            <a:ext cx="8229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COMPONENTES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9"/>
          <p:cNvSpPr txBox="1"/>
          <p:nvPr/>
        </p:nvSpPr>
        <p:spPr>
          <a:xfrm>
            <a:off x="8029575" y="6519862"/>
            <a:ext cx="646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22" name="Google Shape;822;p7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Actores y Casos de Uso - Relaciones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3" name="Google Shape;823;p79"/>
          <p:cNvSpPr txBox="1"/>
          <p:nvPr>
            <p:ph idx="1" type="body"/>
          </p:nvPr>
        </p:nvSpPr>
        <p:spPr>
          <a:xfrm>
            <a:off x="914400" y="1773237"/>
            <a:ext cx="7772400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Tipos de Relaciones</a:t>
            </a:r>
            <a:endParaRPr/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Asociación (entre Actores y C.Uso)</a:t>
            </a:r>
            <a:endParaRPr/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Dependencia (entre Casos de Uso)</a:t>
            </a:r>
            <a:endParaRPr/>
          </a:p>
          <a:p>
            <a:pPr indent="-8254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Generalización/Especialización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Entre Actores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AR" sz="21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Entre Casos de Uso</a:t>
            </a:r>
            <a:endParaRPr/>
          </a:p>
        </p:txBody>
      </p:sp>
      <p:sp>
        <p:nvSpPr>
          <p:cNvPr id="824" name="Google Shape;824;p7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cxnSp>
        <p:nvCxnSpPr>
          <p:cNvPr id="825" name="Google Shape;825;p79"/>
          <p:cNvCxnSpPr/>
          <p:nvPr/>
        </p:nvCxnSpPr>
        <p:spPr>
          <a:xfrm flipH="1" rot="10800000">
            <a:off x="611187" y="2924175"/>
            <a:ext cx="720725" cy="720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6" name="Google Shape;826;p79"/>
          <p:cNvCxnSpPr/>
          <p:nvPr/>
        </p:nvCxnSpPr>
        <p:spPr>
          <a:xfrm>
            <a:off x="611187" y="3644900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7" name="Google Shape;827;p79"/>
          <p:cNvCxnSpPr/>
          <p:nvPr/>
        </p:nvCxnSpPr>
        <p:spPr>
          <a:xfrm>
            <a:off x="611187" y="3644900"/>
            <a:ext cx="720725" cy="720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0"/>
          <p:cNvSpPr txBox="1"/>
          <p:nvPr/>
        </p:nvSpPr>
        <p:spPr>
          <a:xfrm>
            <a:off x="8029575" y="6519862"/>
            <a:ext cx="646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33" name="Google Shape;833;p80"/>
          <p:cNvSpPr txBox="1"/>
          <p:nvPr>
            <p:ph idx="4294967295" type="title"/>
          </p:nvPr>
        </p:nvSpPr>
        <p:spPr>
          <a:xfrm>
            <a:off x="457200" y="274638"/>
            <a:ext cx="85072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Actores y casos de uso – Relaciones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4" name="Google Shape;834;p80"/>
          <p:cNvSpPr txBox="1"/>
          <p:nvPr>
            <p:ph idx="1" type="body"/>
          </p:nvPr>
        </p:nvSpPr>
        <p:spPr>
          <a:xfrm>
            <a:off x="468312" y="3860800"/>
            <a:ext cx="7772400" cy="223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relación entre actores y casos de uso se representa a través de una relación de asociación, también llamada relación de comunicación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misma modeliza una “comunicación” entre el Actor y el Caso de Uso. Dicha comunicación implica que: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envía información al Caso de Uso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recibe información del Caso de Uso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Verdana"/>
              <a:buChar char="◦"/>
            </a:pPr>
            <a:r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envía y recibe información del Caso de Uso</a:t>
            </a:r>
            <a:endParaRPr/>
          </a:p>
        </p:txBody>
      </p:sp>
      <p:grpSp>
        <p:nvGrpSpPr>
          <p:cNvPr id="835" name="Google Shape;835;p80"/>
          <p:cNvGrpSpPr/>
          <p:nvPr/>
        </p:nvGrpSpPr>
        <p:grpSpPr>
          <a:xfrm>
            <a:off x="2227262" y="2060575"/>
            <a:ext cx="762000" cy="1112837"/>
            <a:chOff x="1872" y="1296"/>
            <a:chExt cx="480" cy="701"/>
          </a:xfrm>
        </p:grpSpPr>
        <p:sp>
          <p:nvSpPr>
            <p:cNvPr id="836" name="Google Shape;836;p80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7" name="Google Shape;837;p80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8" name="Google Shape;838;p80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9" name="Google Shape;839;p80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0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0"/>
            <p:cNvSpPr txBox="1"/>
            <p:nvPr/>
          </p:nvSpPr>
          <p:spPr>
            <a:xfrm>
              <a:off x="1872" y="1824"/>
              <a:ext cx="4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/>
            </a:p>
          </p:txBody>
        </p:sp>
      </p:grpSp>
      <p:cxnSp>
        <p:nvCxnSpPr>
          <p:cNvPr id="842" name="Google Shape;842;p80"/>
          <p:cNvCxnSpPr/>
          <p:nvPr/>
        </p:nvCxnSpPr>
        <p:spPr>
          <a:xfrm>
            <a:off x="2836862" y="2484437"/>
            <a:ext cx="198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843" name="Google Shape;843;p80"/>
          <p:cNvSpPr/>
          <p:nvPr/>
        </p:nvSpPr>
        <p:spPr>
          <a:xfrm>
            <a:off x="4970462" y="2182812"/>
            <a:ext cx="1905000" cy="6858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Pedido</a:t>
            </a:r>
            <a:endParaRPr/>
          </a:p>
        </p:txBody>
      </p:sp>
      <p:sp>
        <p:nvSpPr>
          <p:cNvPr id="844" name="Google Shape;844;p8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845" name="Google Shape;845;p80"/>
          <p:cNvSpPr txBox="1"/>
          <p:nvPr/>
        </p:nvSpPr>
        <p:spPr>
          <a:xfrm>
            <a:off x="539750" y="1341437"/>
            <a:ext cx="80597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de Asociación (entre Actores y Casos de Uso)</a:t>
            </a:r>
            <a:endParaRPr/>
          </a:p>
        </p:txBody>
      </p:sp>
      <p:cxnSp>
        <p:nvCxnSpPr>
          <p:cNvPr id="846" name="Google Shape;846;p80"/>
          <p:cNvCxnSpPr/>
          <p:nvPr/>
        </p:nvCxnSpPr>
        <p:spPr>
          <a:xfrm rot="10800000">
            <a:off x="3827462" y="2565400"/>
            <a:ext cx="217487" cy="6080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7" name="Google Shape;847;p80"/>
          <p:cNvSpPr txBox="1"/>
          <p:nvPr/>
        </p:nvSpPr>
        <p:spPr>
          <a:xfrm>
            <a:off x="3540125" y="3190875"/>
            <a:ext cx="2006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Relación de “Asociación” 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“Comunicación”</a:t>
            </a:r>
            <a:endParaRPr/>
          </a:p>
        </p:txBody>
      </p:sp>
      <p:cxnSp>
        <p:nvCxnSpPr>
          <p:cNvPr id="848" name="Google Shape;848;p80"/>
          <p:cNvCxnSpPr/>
          <p:nvPr/>
        </p:nvCxnSpPr>
        <p:spPr>
          <a:xfrm rot="10800000">
            <a:off x="2836862" y="2182812"/>
            <a:ext cx="198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849" name="Google Shape;849;p80"/>
          <p:cNvCxnSpPr/>
          <p:nvPr/>
        </p:nvCxnSpPr>
        <p:spPr>
          <a:xfrm>
            <a:off x="2836862" y="2781300"/>
            <a:ext cx="1981200" cy="0"/>
          </a:xfrm>
          <a:prstGeom prst="straightConnector1">
            <a:avLst/>
          </a:prstGeom>
          <a:noFill/>
          <a:ln cap="flat" cmpd="sng" w="25400">
            <a:solidFill>
              <a:srgbClr val="0D0D0D"/>
            </a:solidFill>
            <a:prstDash val="solid"/>
            <a:miter lim="800000"/>
            <a:headEnd len="med" w="med" type="triangl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1"/>
          <p:cNvSpPr txBox="1"/>
          <p:nvPr/>
        </p:nvSpPr>
        <p:spPr>
          <a:xfrm>
            <a:off x="8029575" y="6519862"/>
            <a:ext cx="646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55" name="Google Shape;855;p81"/>
          <p:cNvSpPr txBox="1"/>
          <p:nvPr>
            <p:ph idx="4294967295" type="title"/>
          </p:nvPr>
        </p:nvSpPr>
        <p:spPr>
          <a:xfrm>
            <a:off x="457200" y="274638"/>
            <a:ext cx="85072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Actores y casos de uso – Relaciones 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6" name="Google Shape;856;p81"/>
          <p:cNvSpPr txBox="1"/>
          <p:nvPr>
            <p:ph idx="1" type="body"/>
          </p:nvPr>
        </p:nvSpPr>
        <p:spPr>
          <a:xfrm>
            <a:off x="542925" y="3068637"/>
            <a:ext cx="215741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Dependencia</a:t>
            </a:r>
            <a:endParaRPr/>
          </a:p>
        </p:txBody>
      </p:sp>
      <p:sp>
        <p:nvSpPr>
          <p:cNvPr id="857" name="Google Shape;857;p8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858" name="Google Shape;858;p81"/>
          <p:cNvSpPr txBox="1"/>
          <p:nvPr/>
        </p:nvSpPr>
        <p:spPr>
          <a:xfrm>
            <a:off x="539750" y="1341437"/>
            <a:ext cx="70532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A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de Dependencia (entre Casos de Uso)</a:t>
            </a:r>
            <a:endParaRPr/>
          </a:p>
        </p:txBody>
      </p:sp>
      <p:sp>
        <p:nvSpPr>
          <p:cNvPr id="859" name="Google Shape;859;p81"/>
          <p:cNvSpPr txBox="1"/>
          <p:nvPr/>
        </p:nvSpPr>
        <p:spPr>
          <a:xfrm>
            <a:off x="3059112" y="3789362"/>
            <a:ext cx="51847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Extensión 🡪  &lt;&lt;EXTEND&gt;&gt;</a:t>
            </a:r>
            <a:endParaRPr/>
          </a:p>
        </p:txBody>
      </p:sp>
      <p:sp>
        <p:nvSpPr>
          <p:cNvPr id="860" name="Google Shape;860;p81"/>
          <p:cNvSpPr txBox="1"/>
          <p:nvPr/>
        </p:nvSpPr>
        <p:spPr>
          <a:xfrm>
            <a:off x="3059112" y="2492375"/>
            <a:ext cx="532923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Inclusión 🡪 &lt;&lt;INCLUDE&gt;&gt; </a:t>
            </a:r>
            <a:endParaRPr/>
          </a:p>
        </p:txBody>
      </p:sp>
      <p:cxnSp>
        <p:nvCxnSpPr>
          <p:cNvPr id="861" name="Google Shape;861;p81"/>
          <p:cNvCxnSpPr/>
          <p:nvPr/>
        </p:nvCxnSpPr>
        <p:spPr>
          <a:xfrm flipH="1" rot="10800000">
            <a:off x="2700337" y="2708275"/>
            <a:ext cx="358775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2" name="Google Shape;862;p81"/>
          <p:cNvCxnSpPr/>
          <p:nvPr/>
        </p:nvCxnSpPr>
        <p:spPr>
          <a:xfrm>
            <a:off x="2700337" y="3284537"/>
            <a:ext cx="358775" cy="720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3" name="Google Shape;453;p5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/>
          </a:p>
        </p:txBody>
      </p:sp>
      <p:sp>
        <p:nvSpPr>
          <p:cNvPr id="454" name="Google Shape;454;p55"/>
          <p:cNvSpPr txBox="1"/>
          <p:nvPr>
            <p:ph idx="1" type="body"/>
          </p:nvPr>
        </p:nvSpPr>
        <p:spPr>
          <a:xfrm>
            <a:off x="457200" y="1643062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🞂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Relevamiento con el que vamos a trabajar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Sistema: Inscripción de Alumnos y Docentes en un Facultad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Char char="🞂"/>
            </a:pPr>
            <a:r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Sistema deberá permitir la inscripción de alumnos a los cursos para un cuatrimestre específico. Les permitirá consultar el catálogo de cursos, asi como información de los mismos, tal como correlatividades, docentes y créditos que otorga. El alumno podrá inscribirse en hasta 4 cursos en el cuatrimestre. Los cursos tedrán un mínimo de 5 alumnos y un máximo de 20. En el caso de no cubrir el cupo, el curso será cancelado. El alumno deberá informar curso en el que se inscribirá, e indicar una alternativa para el caso que no haya vacantes o bien el curso de haya cancelado. El alumno dispondrá de un período de tiempo en el cuál podrá hacer modificaciones a los cursos en los cuáles se haya inscripto. Los docentes utilizarán el sistema para inscribirse en los cursos que vayan a dictar. Podrám consultar además los alumnos que se hayan inscriptos en sus cursos. El sistema proveerá información a un sistema externo de facturación, tal que el mismo pueda enviar mensualmente la factura a los alumnos. El Departamento de Alumnos será el encargado de mantener actualizada la información de Alumnos, Docentes, Materias y Cursos. Será el encargado de dar de alta los cursos para el Cuatrimestre actual y para el próximo.”</a:t>
            </a:r>
            <a:endParaRPr/>
          </a:p>
          <a:p>
            <a:pPr indent="-186499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</a:t>
            </a:r>
            <a:endParaRPr/>
          </a:p>
          <a:p>
            <a:pPr indent="-186500" lvl="0" marL="365125" rtl="0" algn="l">
              <a:spcBef>
                <a:spcPts val="1200"/>
              </a:spcBef>
              <a:spcAft>
                <a:spcPts val="0"/>
              </a:spcAft>
              <a:buSzPts val="1088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5" name="Google Shape;455;p5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2"/>
          <p:cNvSpPr txBox="1"/>
          <p:nvPr/>
        </p:nvSpPr>
        <p:spPr>
          <a:xfrm>
            <a:off x="6326187" y="6519862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868" name="Google Shape;868;p8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869" name="Google Shape;869;p82"/>
          <p:cNvSpPr txBox="1"/>
          <p:nvPr>
            <p:ph idx="1" type="body"/>
          </p:nvPr>
        </p:nvSpPr>
        <p:spPr>
          <a:xfrm>
            <a:off x="914400" y="1196975"/>
            <a:ext cx="777240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Relación de Inclusión 🡪 &lt;&lt;INCLUDE&gt;&gt;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utiliza para evitar repetir en varios casos de uso el mismo flujo de eventos;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 con flujo de eventos:</a:t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871" name="Google Shape;871;p82"/>
          <p:cNvSpPr/>
          <p:nvPr/>
        </p:nvSpPr>
        <p:spPr>
          <a:xfrm>
            <a:off x="1763712" y="3141662"/>
            <a:ext cx="1152525" cy="13668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sp>
        <p:nvSpPr>
          <p:cNvPr id="872" name="Google Shape;872;p82"/>
          <p:cNvSpPr/>
          <p:nvPr/>
        </p:nvSpPr>
        <p:spPr>
          <a:xfrm>
            <a:off x="1763712" y="4724400"/>
            <a:ext cx="1152525" cy="13684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sp>
        <p:nvSpPr>
          <p:cNvPr id="873" name="Google Shape;873;p82"/>
          <p:cNvSpPr txBox="1"/>
          <p:nvPr/>
        </p:nvSpPr>
        <p:spPr>
          <a:xfrm>
            <a:off x="827087" y="3141662"/>
            <a:ext cx="9366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874" name="Google Shape;874;p82"/>
          <p:cNvSpPr/>
          <p:nvPr/>
        </p:nvSpPr>
        <p:spPr>
          <a:xfrm>
            <a:off x="1692275" y="3644900"/>
            <a:ext cx="503237" cy="360362"/>
          </a:xfrm>
          <a:prstGeom prst="ellipse">
            <a:avLst/>
          </a:prstGeom>
          <a:noFill/>
          <a:ln cap="flat" cmpd="thickThin" w="550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82"/>
          <p:cNvSpPr/>
          <p:nvPr/>
        </p:nvSpPr>
        <p:spPr>
          <a:xfrm>
            <a:off x="1692275" y="5084762"/>
            <a:ext cx="503237" cy="360362"/>
          </a:xfrm>
          <a:prstGeom prst="ellipse">
            <a:avLst/>
          </a:prstGeom>
          <a:noFill/>
          <a:ln cap="flat" cmpd="thickThin" w="550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2"/>
          <p:cNvSpPr/>
          <p:nvPr/>
        </p:nvSpPr>
        <p:spPr>
          <a:xfrm>
            <a:off x="4427537" y="4076700"/>
            <a:ext cx="792162" cy="6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cxnSp>
        <p:nvCxnSpPr>
          <p:cNvPr id="877" name="Google Shape;877;p82"/>
          <p:cNvCxnSpPr/>
          <p:nvPr/>
        </p:nvCxnSpPr>
        <p:spPr>
          <a:xfrm>
            <a:off x="2195512" y="3824287"/>
            <a:ext cx="2232025" cy="5762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8" name="Google Shape;878;p82"/>
          <p:cNvCxnSpPr/>
          <p:nvPr/>
        </p:nvCxnSpPr>
        <p:spPr>
          <a:xfrm flipH="1" rot="10800000">
            <a:off x="2195512" y="4400550"/>
            <a:ext cx="2232025" cy="8651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9" name="Google Shape;879;p82"/>
          <p:cNvSpPr txBox="1"/>
          <p:nvPr/>
        </p:nvSpPr>
        <p:spPr>
          <a:xfrm>
            <a:off x="827087" y="4695825"/>
            <a:ext cx="936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880" name="Google Shape;880;p82"/>
          <p:cNvSpPr txBox="1"/>
          <p:nvPr/>
        </p:nvSpPr>
        <p:spPr>
          <a:xfrm>
            <a:off x="5364162" y="4005262"/>
            <a:ext cx="936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881" name="Google Shape;881;p82"/>
          <p:cNvSpPr txBox="1"/>
          <p:nvPr/>
        </p:nvSpPr>
        <p:spPr>
          <a:xfrm>
            <a:off x="4670425" y="5219700"/>
            <a:ext cx="42941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“el CU X3 contendrá los eventos que son comunes al CU X1 y al CU X2”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887" name="Google Shape;887;p83"/>
          <p:cNvSpPr txBox="1"/>
          <p:nvPr>
            <p:ph idx="1" type="body"/>
          </p:nvPr>
        </p:nvSpPr>
        <p:spPr>
          <a:xfrm>
            <a:off x="914400" y="1196975"/>
            <a:ext cx="7772400" cy="1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Relación de Inclusión 🡪 &lt;&lt;include&gt;&gt;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se representa esta situación en los diagramas UML:</a:t>
            </a:r>
            <a:endParaRPr/>
          </a:p>
          <a:p>
            <a:pPr indent="-228599" lvl="2" marL="85883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Caso de Uso “Validar Cliente” es un caso de uso cuya funcionalidad es “usada” por otros casos de uso; en este caso por “Realizar Pedido” y “Consultar Pedido”.</a:t>
            </a:r>
            <a:endParaRPr/>
          </a:p>
        </p:txBody>
      </p:sp>
      <p:grpSp>
        <p:nvGrpSpPr>
          <p:cNvPr id="888" name="Google Shape;888;p83"/>
          <p:cNvGrpSpPr/>
          <p:nvPr/>
        </p:nvGrpSpPr>
        <p:grpSpPr>
          <a:xfrm>
            <a:off x="1285875" y="3500437"/>
            <a:ext cx="7143750" cy="1714500"/>
            <a:chOff x="1285852" y="4214818"/>
            <a:chExt cx="7143800" cy="1714512"/>
          </a:xfrm>
        </p:grpSpPr>
        <p:grpSp>
          <p:nvGrpSpPr>
            <p:cNvPr id="889" name="Google Shape;889;p83"/>
            <p:cNvGrpSpPr/>
            <p:nvPr/>
          </p:nvGrpSpPr>
          <p:grpSpPr>
            <a:xfrm>
              <a:off x="1285852" y="4214818"/>
              <a:ext cx="762000" cy="1112837"/>
              <a:chOff x="1872" y="1296"/>
              <a:chExt cx="480" cy="701"/>
            </a:xfrm>
          </p:grpSpPr>
          <p:sp>
            <p:nvSpPr>
              <p:cNvPr id="890" name="Google Shape;890;p83"/>
              <p:cNvSpPr/>
              <p:nvPr/>
            </p:nvSpPr>
            <p:spPr>
              <a:xfrm>
                <a:off x="2074" y="1296"/>
                <a:ext cx="90" cy="92"/>
              </a:xfrm>
              <a:custGeom>
                <a:rect b="b" l="l" r="r" t="t"/>
                <a:pathLst>
                  <a:path extrusionOk="0" h="92" w="90">
                    <a:moveTo>
                      <a:pt x="0" y="46"/>
                    </a:moveTo>
                    <a:lnTo>
                      <a:pt x="4" y="29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lnTo>
                      <a:pt x="63" y="4"/>
                    </a:lnTo>
                    <a:lnTo>
                      <a:pt x="77" y="14"/>
                    </a:lnTo>
                    <a:lnTo>
                      <a:pt x="86" y="29"/>
                    </a:lnTo>
                    <a:lnTo>
                      <a:pt x="90" y="46"/>
                    </a:lnTo>
                    <a:lnTo>
                      <a:pt x="86" y="63"/>
                    </a:lnTo>
                    <a:lnTo>
                      <a:pt x="77" y="79"/>
                    </a:lnTo>
                    <a:lnTo>
                      <a:pt x="63" y="88"/>
                    </a:lnTo>
                    <a:lnTo>
                      <a:pt x="46" y="92"/>
                    </a:lnTo>
                    <a:lnTo>
                      <a:pt x="27" y="88"/>
                    </a:lnTo>
                    <a:lnTo>
                      <a:pt x="13" y="79"/>
                    </a:lnTo>
                    <a:lnTo>
                      <a:pt x="4" y="63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1" name="Google Shape;891;p83"/>
              <p:cNvCxnSpPr/>
              <p:nvPr/>
            </p:nvCxnSpPr>
            <p:spPr>
              <a:xfrm>
                <a:off x="2028" y="1432"/>
                <a:ext cx="18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83"/>
              <p:cNvCxnSpPr/>
              <p:nvPr/>
            </p:nvCxnSpPr>
            <p:spPr>
              <a:xfrm>
                <a:off x="2120" y="1614"/>
                <a:ext cx="90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93" name="Google Shape;893;p83"/>
              <p:cNvSpPr/>
              <p:nvPr/>
            </p:nvSpPr>
            <p:spPr>
              <a:xfrm>
                <a:off x="2028" y="1388"/>
                <a:ext cx="92" cy="408"/>
              </a:xfrm>
              <a:custGeom>
                <a:rect b="b" l="l" r="r" t="t"/>
                <a:pathLst>
                  <a:path extrusionOk="0" h="408" w="92">
                    <a:moveTo>
                      <a:pt x="92" y="0"/>
                    </a:moveTo>
                    <a:lnTo>
                      <a:pt x="92" y="226"/>
                    </a:lnTo>
                    <a:lnTo>
                      <a:pt x="0" y="408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83"/>
              <p:cNvSpPr/>
              <p:nvPr/>
            </p:nvSpPr>
            <p:spPr>
              <a:xfrm>
                <a:off x="2074" y="1296"/>
                <a:ext cx="90" cy="92"/>
              </a:xfrm>
              <a:custGeom>
                <a:rect b="b" l="l" r="r" t="t"/>
                <a:pathLst>
                  <a:path extrusionOk="0" h="92" w="90">
                    <a:moveTo>
                      <a:pt x="0" y="46"/>
                    </a:moveTo>
                    <a:lnTo>
                      <a:pt x="4" y="29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lnTo>
                      <a:pt x="63" y="4"/>
                    </a:lnTo>
                    <a:lnTo>
                      <a:pt x="77" y="14"/>
                    </a:lnTo>
                    <a:lnTo>
                      <a:pt x="86" y="29"/>
                    </a:lnTo>
                    <a:lnTo>
                      <a:pt x="90" y="46"/>
                    </a:lnTo>
                    <a:lnTo>
                      <a:pt x="86" y="63"/>
                    </a:lnTo>
                    <a:lnTo>
                      <a:pt x="77" y="79"/>
                    </a:lnTo>
                    <a:lnTo>
                      <a:pt x="63" y="88"/>
                    </a:lnTo>
                    <a:lnTo>
                      <a:pt x="46" y="92"/>
                    </a:lnTo>
                    <a:lnTo>
                      <a:pt x="27" y="88"/>
                    </a:lnTo>
                    <a:lnTo>
                      <a:pt x="13" y="79"/>
                    </a:lnTo>
                    <a:lnTo>
                      <a:pt x="4" y="63"/>
                    </a:lnTo>
                    <a:lnTo>
                      <a:pt x="0" y="4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83"/>
              <p:cNvSpPr txBox="1"/>
              <p:nvPr/>
            </p:nvSpPr>
            <p:spPr>
              <a:xfrm>
                <a:off x="1872" y="1824"/>
                <a:ext cx="48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AR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/>
              </a:p>
            </p:txBody>
          </p:sp>
        </p:grpSp>
        <p:cxnSp>
          <p:nvCxnSpPr>
            <p:cNvPr id="896" name="Google Shape;896;p83"/>
            <p:cNvCxnSpPr/>
            <p:nvPr/>
          </p:nvCxnSpPr>
          <p:spPr>
            <a:xfrm flipH="1" rot="10800000">
              <a:off x="1895452" y="4572008"/>
              <a:ext cx="1533540" cy="6667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897" name="Google Shape;897;p83"/>
            <p:cNvSpPr/>
            <p:nvPr/>
          </p:nvSpPr>
          <p:spPr>
            <a:xfrm>
              <a:off x="3524256" y="4286256"/>
              <a:ext cx="1905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Realizar Pedido</a:t>
              </a:r>
              <a:endParaRPr/>
            </a:p>
          </p:txBody>
        </p:sp>
        <p:sp>
          <p:nvSpPr>
            <p:cNvPr id="898" name="Google Shape;898;p83"/>
            <p:cNvSpPr/>
            <p:nvPr/>
          </p:nvSpPr>
          <p:spPr>
            <a:xfrm>
              <a:off x="3524256" y="5243530"/>
              <a:ext cx="1905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Consultar Pedido</a:t>
              </a:r>
              <a:endParaRPr/>
            </a:p>
          </p:txBody>
        </p:sp>
        <p:cxnSp>
          <p:nvCxnSpPr>
            <p:cNvPr id="899" name="Google Shape;899;p83"/>
            <p:cNvCxnSpPr/>
            <p:nvPr/>
          </p:nvCxnSpPr>
          <p:spPr>
            <a:xfrm rot="10800000">
              <a:off x="1928794" y="4786322"/>
              <a:ext cx="1500198" cy="7143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900" name="Google Shape;900;p83"/>
            <p:cNvSpPr/>
            <p:nvPr/>
          </p:nvSpPr>
          <p:spPr>
            <a:xfrm>
              <a:off x="6524652" y="4672026"/>
              <a:ext cx="1905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Validar Cliente</a:t>
              </a:r>
              <a:endParaRPr/>
            </a:p>
          </p:txBody>
        </p:sp>
        <p:cxnSp>
          <p:nvCxnSpPr>
            <p:cNvPr id="901" name="Google Shape;901;p83"/>
            <p:cNvCxnSpPr/>
            <p:nvPr/>
          </p:nvCxnSpPr>
          <p:spPr>
            <a:xfrm>
              <a:off x="5429256" y="4638680"/>
              <a:ext cx="1071570" cy="29051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902" name="Google Shape;902;p83"/>
            <p:cNvCxnSpPr/>
            <p:nvPr/>
          </p:nvCxnSpPr>
          <p:spPr>
            <a:xfrm flipH="1" rot="10800000">
              <a:off x="5429256" y="5143512"/>
              <a:ext cx="1143008" cy="42386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903" name="Google Shape;903;p83"/>
            <p:cNvSpPr txBox="1"/>
            <p:nvPr/>
          </p:nvSpPr>
          <p:spPr>
            <a:xfrm rot="900000">
              <a:off x="5377692" y="4420003"/>
              <a:ext cx="11689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&lt;&lt;include&gt;&gt;</a:t>
              </a:r>
              <a:endParaRPr/>
            </a:p>
          </p:txBody>
        </p:sp>
        <p:sp>
          <p:nvSpPr>
            <p:cNvPr id="904" name="Google Shape;904;p83"/>
            <p:cNvSpPr txBox="1"/>
            <p:nvPr/>
          </p:nvSpPr>
          <p:spPr>
            <a:xfrm rot="-1200000">
              <a:off x="5227256" y="5041171"/>
              <a:ext cx="11689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&lt;&lt;include&gt;&gt;</a:t>
              </a:r>
              <a:endParaRPr/>
            </a:p>
          </p:txBody>
        </p:sp>
      </p:grpSp>
      <p:sp>
        <p:nvSpPr>
          <p:cNvPr id="905" name="Google Shape;905;p83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906" name="Google Shape;906;p83"/>
          <p:cNvSpPr txBox="1"/>
          <p:nvPr/>
        </p:nvSpPr>
        <p:spPr>
          <a:xfrm>
            <a:off x="6011862" y="5037137"/>
            <a:ext cx="2392362" cy="12001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ingresa login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(Validar Usuario)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ingresa ítems del Pedido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4"/>
          <p:cNvSpPr txBox="1"/>
          <p:nvPr/>
        </p:nvSpPr>
        <p:spPr>
          <a:xfrm>
            <a:off x="6326187" y="6519862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12" name="Google Shape;912;p8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913" name="Google Shape;913;p84"/>
          <p:cNvSpPr txBox="1"/>
          <p:nvPr>
            <p:ph idx="1" type="body"/>
          </p:nvPr>
        </p:nvSpPr>
        <p:spPr>
          <a:xfrm>
            <a:off x="914400" y="1196975"/>
            <a:ext cx="7772400" cy="24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Relación de Extensión 🡪 &lt;&lt;EXTEND&gt;&gt;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utiliza cuando en un Caso de Uso determinados eventos se dan solamente “bajo ciertas condiciones”.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Entonces, para simplificar el mencionado Caso de Uso (que se denominará “Caso de Uso Base”), los eventos en cuestión se pasan a otro Caso de Uso aparte (que se denominará “Caso de Uso Extensión”). </a:t>
            </a:r>
            <a:endParaRPr/>
          </a:p>
        </p:txBody>
      </p:sp>
      <p:sp>
        <p:nvSpPr>
          <p:cNvPr id="914" name="Google Shape;914;p84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915" name="Google Shape;915;p84"/>
          <p:cNvSpPr/>
          <p:nvPr/>
        </p:nvSpPr>
        <p:spPr>
          <a:xfrm>
            <a:off x="1763712" y="3860800"/>
            <a:ext cx="1152525" cy="13684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sp>
        <p:nvSpPr>
          <p:cNvPr id="916" name="Google Shape;916;p84"/>
          <p:cNvSpPr txBox="1"/>
          <p:nvPr/>
        </p:nvSpPr>
        <p:spPr>
          <a:xfrm>
            <a:off x="827087" y="3860800"/>
            <a:ext cx="936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917" name="Google Shape;917;p84"/>
          <p:cNvSpPr/>
          <p:nvPr/>
        </p:nvSpPr>
        <p:spPr>
          <a:xfrm>
            <a:off x="1692275" y="4365625"/>
            <a:ext cx="503237" cy="358775"/>
          </a:xfrm>
          <a:prstGeom prst="ellipse">
            <a:avLst/>
          </a:prstGeom>
          <a:noFill/>
          <a:ln cap="flat" cmpd="thickThin" w="550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84"/>
          <p:cNvSpPr/>
          <p:nvPr/>
        </p:nvSpPr>
        <p:spPr>
          <a:xfrm>
            <a:off x="5076825" y="4221162"/>
            <a:ext cx="790575" cy="647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</a:pPr>
            <a:r>
              <a:rPr b="0" i="0" lang="es-AR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-</a:t>
            </a:r>
            <a:endParaRPr/>
          </a:p>
        </p:txBody>
      </p:sp>
      <p:cxnSp>
        <p:nvCxnSpPr>
          <p:cNvPr id="919" name="Google Shape;919;p84"/>
          <p:cNvCxnSpPr/>
          <p:nvPr/>
        </p:nvCxnSpPr>
        <p:spPr>
          <a:xfrm rot="10800000">
            <a:off x="2195512" y="4545012"/>
            <a:ext cx="2881312" cy="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0" name="Google Shape;920;p84"/>
          <p:cNvSpPr txBox="1"/>
          <p:nvPr/>
        </p:nvSpPr>
        <p:spPr>
          <a:xfrm>
            <a:off x="5940425" y="4292600"/>
            <a:ext cx="12239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X2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(f.eventos)</a:t>
            </a:r>
            <a:endParaRPr/>
          </a:p>
        </p:txBody>
      </p:sp>
      <p:sp>
        <p:nvSpPr>
          <p:cNvPr id="921" name="Google Shape;921;p84"/>
          <p:cNvSpPr txBox="1"/>
          <p:nvPr/>
        </p:nvSpPr>
        <p:spPr>
          <a:xfrm>
            <a:off x="4670425" y="5219700"/>
            <a:ext cx="42941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“el CU X2 (Caso de Uso Extensión) contendrá los eventos que extienden el comportamiento del CU X1 (Caso de Uso Base)</a:t>
            </a:r>
            <a:endParaRPr/>
          </a:p>
        </p:txBody>
      </p:sp>
      <p:sp>
        <p:nvSpPr>
          <p:cNvPr id="922" name="Google Shape;922;p84"/>
          <p:cNvSpPr txBox="1"/>
          <p:nvPr/>
        </p:nvSpPr>
        <p:spPr>
          <a:xfrm>
            <a:off x="1763712" y="5272087"/>
            <a:ext cx="9366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Base</a:t>
            </a:r>
            <a:endParaRPr/>
          </a:p>
        </p:txBody>
      </p:sp>
      <p:sp>
        <p:nvSpPr>
          <p:cNvPr id="923" name="Google Shape;923;p84"/>
          <p:cNvSpPr txBox="1"/>
          <p:nvPr/>
        </p:nvSpPr>
        <p:spPr>
          <a:xfrm>
            <a:off x="5148262" y="4868862"/>
            <a:ext cx="11779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 Extensión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5"/>
          <p:cNvSpPr txBox="1"/>
          <p:nvPr/>
        </p:nvSpPr>
        <p:spPr>
          <a:xfrm>
            <a:off x="6326187" y="6519862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30" name="Google Shape;930;p8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931" name="Google Shape;931;p85"/>
          <p:cNvSpPr txBox="1"/>
          <p:nvPr>
            <p:ph idx="1" type="body"/>
          </p:nvPr>
        </p:nvSpPr>
        <p:spPr>
          <a:xfrm>
            <a:off x="914400" y="1196975"/>
            <a:ext cx="77724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Extensión (&lt;&lt;extend&gt;&gt;):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Como se representa en UML:</a:t>
            </a:r>
            <a:endParaRPr/>
          </a:p>
        </p:txBody>
      </p:sp>
      <p:grpSp>
        <p:nvGrpSpPr>
          <p:cNvPr id="932" name="Google Shape;932;p85"/>
          <p:cNvGrpSpPr/>
          <p:nvPr/>
        </p:nvGrpSpPr>
        <p:grpSpPr>
          <a:xfrm>
            <a:off x="1524000" y="2417762"/>
            <a:ext cx="7048500" cy="1298575"/>
            <a:chOff x="1452554" y="4071942"/>
            <a:chExt cx="7048536" cy="1298377"/>
          </a:xfrm>
        </p:grpSpPr>
        <p:grpSp>
          <p:nvGrpSpPr>
            <p:cNvPr id="933" name="Google Shape;933;p85"/>
            <p:cNvGrpSpPr/>
            <p:nvPr/>
          </p:nvGrpSpPr>
          <p:grpSpPr>
            <a:xfrm>
              <a:off x="1452554" y="4164710"/>
              <a:ext cx="762000" cy="1112840"/>
              <a:chOff x="1872" y="1296"/>
              <a:chExt cx="480" cy="701"/>
            </a:xfrm>
          </p:grpSpPr>
          <p:sp>
            <p:nvSpPr>
              <p:cNvPr id="934" name="Google Shape;934;p85"/>
              <p:cNvSpPr/>
              <p:nvPr/>
            </p:nvSpPr>
            <p:spPr>
              <a:xfrm>
                <a:off x="2074" y="1296"/>
                <a:ext cx="90" cy="92"/>
              </a:xfrm>
              <a:custGeom>
                <a:rect b="b" l="l" r="r" t="t"/>
                <a:pathLst>
                  <a:path extrusionOk="0" h="92" w="90">
                    <a:moveTo>
                      <a:pt x="0" y="46"/>
                    </a:moveTo>
                    <a:lnTo>
                      <a:pt x="4" y="29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lnTo>
                      <a:pt x="63" y="4"/>
                    </a:lnTo>
                    <a:lnTo>
                      <a:pt x="77" y="14"/>
                    </a:lnTo>
                    <a:lnTo>
                      <a:pt x="86" y="29"/>
                    </a:lnTo>
                    <a:lnTo>
                      <a:pt x="90" y="46"/>
                    </a:lnTo>
                    <a:lnTo>
                      <a:pt x="86" y="63"/>
                    </a:lnTo>
                    <a:lnTo>
                      <a:pt x="77" y="79"/>
                    </a:lnTo>
                    <a:lnTo>
                      <a:pt x="63" y="88"/>
                    </a:lnTo>
                    <a:lnTo>
                      <a:pt x="46" y="92"/>
                    </a:lnTo>
                    <a:lnTo>
                      <a:pt x="27" y="88"/>
                    </a:lnTo>
                    <a:lnTo>
                      <a:pt x="13" y="79"/>
                    </a:lnTo>
                    <a:lnTo>
                      <a:pt x="4" y="63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5" name="Google Shape;935;p85"/>
              <p:cNvCxnSpPr/>
              <p:nvPr/>
            </p:nvCxnSpPr>
            <p:spPr>
              <a:xfrm>
                <a:off x="2028" y="1432"/>
                <a:ext cx="18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85"/>
              <p:cNvCxnSpPr/>
              <p:nvPr/>
            </p:nvCxnSpPr>
            <p:spPr>
              <a:xfrm>
                <a:off x="2120" y="1614"/>
                <a:ext cx="90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37" name="Google Shape;937;p85"/>
              <p:cNvSpPr/>
              <p:nvPr/>
            </p:nvSpPr>
            <p:spPr>
              <a:xfrm>
                <a:off x="2028" y="1388"/>
                <a:ext cx="92" cy="408"/>
              </a:xfrm>
              <a:custGeom>
                <a:rect b="b" l="l" r="r" t="t"/>
                <a:pathLst>
                  <a:path extrusionOk="0" h="408" w="92">
                    <a:moveTo>
                      <a:pt x="92" y="0"/>
                    </a:moveTo>
                    <a:lnTo>
                      <a:pt x="92" y="226"/>
                    </a:lnTo>
                    <a:lnTo>
                      <a:pt x="0" y="408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85"/>
              <p:cNvSpPr/>
              <p:nvPr/>
            </p:nvSpPr>
            <p:spPr>
              <a:xfrm>
                <a:off x="2074" y="1296"/>
                <a:ext cx="90" cy="92"/>
              </a:xfrm>
              <a:custGeom>
                <a:rect b="b" l="l" r="r" t="t"/>
                <a:pathLst>
                  <a:path extrusionOk="0" h="92" w="90">
                    <a:moveTo>
                      <a:pt x="0" y="46"/>
                    </a:moveTo>
                    <a:lnTo>
                      <a:pt x="4" y="29"/>
                    </a:lnTo>
                    <a:lnTo>
                      <a:pt x="13" y="14"/>
                    </a:lnTo>
                    <a:lnTo>
                      <a:pt x="27" y="4"/>
                    </a:lnTo>
                    <a:lnTo>
                      <a:pt x="46" y="0"/>
                    </a:lnTo>
                    <a:lnTo>
                      <a:pt x="63" y="4"/>
                    </a:lnTo>
                    <a:lnTo>
                      <a:pt x="77" y="14"/>
                    </a:lnTo>
                    <a:lnTo>
                      <a:pt x="86" y="29"/>
                    </a:lnTo>
                    <a:lnTo>
                      <a:pt x="90" y="46"/>
                    </a:lnTo>
                    <a:lnTo>
                      <a:pt x="86" y="63"/>
                    </a:lnTo>
                    <a:lnTo>
                      <a:pt x="77" y="79"/>
                    </a:lnTo>
                    <a:lnTo>
                      <a:pt x="63" y="88"/>
                    </a:lnTo>
                    <a:lnTo>
                      <a:pt x="46" y="92"/>
                    </a:lnTo>
                    <a:lnTo>
                      <a:pt x="27" y="88"/>
                    </a:lnTo>
                    <a:lnTo>
                      <a:pt x="13" y="79"/>
                    </a:lnTo>
                    <a:lnTo>
                      <a:pt x="4" y="63"/>
                    </a:lnTo>
                    <a:lnTo>
                      <a:pt x="0" y="46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85"/>
              <p:cNvSpPr txBox="1"/>
              <p:nvPr/>
            </p:nvSpPr>
            <p:spPr>
              <a:xfrm>
                <a:off x="1872" y="1824"/>
                <a:ext cx="480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AR" sz="18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/>
              </a:p>
            </p:txBody>
          </p:sp>
        </p:grpSp>
        <p:cxnSp>
          <p:nvCxnSpPr>
            <p:cNvPr id="940" name="Google Shape;940;p85"/>
            <p:cNvCxnSpPr/>
            <p:nvPr/>
          </p:nvCxnSpPr>
          <p:spPr>
            <a:xfrm>
              <a:off x="2062154" y="4634702"/>
              <a:ext cx="1033474" cy="457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941" name="Google Shape;941;p85"/>
            <p:cNvSpPr/>
            <p:nvPr/>
          </p:nvSpPr>
          <p:spPr>
            <a:xfrm>
              <a:off x="3238504" y="4378230"/>
              <a:ext cx="1905000" cy="6858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Realizar Pedido</a:t>
              </a:r>
              <a:endParaRPr/>
            </a:p>
          </p:txBody>
        </p:sp>
        <p:cxnSp>
          <p:nvCxnSpPr>
            <p:cNvPr id="942" name="Google Shape;942;p85"/>
            <p:cNvCxnSpPr/>
            <p:nvPr/>
          </p:nvCxnSpPr>
          <p:spPr>
            <a:xfrm flipH="1">
              <a:off x="5167330" y="4716867"/>
              <a:ext cx="1285884" cy="457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943" name="Google Shape;943;p85"/>
            <p:cNvSpPr txBox="1"/>
            <p:nvPr/>
          </p:nvSpPr>
          <p:spPr>
            <a:xfrm>
              <a:off x="5310206" y="4292502"/>
              <a:ext cx="11384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&lt;&lt;extend&gt;&gt;</a:t>
              </a:r>
              <a:endParaRPr/>
            </a:p>
          </p:txBody>
        </p:sp>
        <p:sp>
          <p:nvSpPr>
            <p:cNvPr id="944" name="Google Shape;944;p85"/>
            <p:cNvSpPr/>
            <p:nvPr/>
          </p:nvSpPr>
          <p:spPr>
            <a:xfrm>
              <a:off x="6596090" y="4071942"/>
              <a:ext cx="1905000" cy="1298377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Realizar Pedido Urgente</a:t>
              </a:r>
              <a:endParaRPr/>
            </a:p>
          </p:txBody>
        </p:sp>
      </p:grpSp>
      <p:sp>
        <p:nvSpPr>
          <p:cNvPr id="945" name="Google Shape;945;p85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946" name="Google Shape;946;p85"/>
          <p:cNvSpPr txBox="1"/>
          <p:nvPr/>
        </p:nvSpPr>
        <p:spPr>
          <a:xfrm>
            <a:off x="1624012" y="5300662"/>
            <a:ext cx="7772400" cy="10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92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1" lang="es-AR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“El tratamiento de la condición y la ejecución del flujo de eventos correspondiente a dicha condición ocurren dentro del caso de uso extendido; el caso de uso base no se entera si dicha ejecución se realiza o no”.</a:t>
            </a:r>
            <a:endParaRPr/>
          </a:p>
        </p:txBody>
      </p:sp>
      <p:sp>
        <p:nvSpPr>
          <p:cNvPr id="947" name="Google Shape;947;p85"/>
          <p:cNvSpPr txBox="1"/>
          <p:nvPr/>
        </p:nvSpPr>
        <p:spPr>
          <a:xfrm>
            <a:off x="1265237" y="3860800"/>
            <a:ext cx="752475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Realizar Pedido: es el Caso de Uso Base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Bajo determinadas condiciones, habrá que realizar eventos adicionales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para que  el Pedido se efectivice en forma urgente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Realizar Pedido Urgente: “extiende” el Caso de Uso Base, con los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eventos necesarios para dicha urgencia.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6"/>
          <p:cNvSpPr txBox="1"/>
          <p:nvPr/>
        </p:nvSpPr>
        <p:spPr>
          <a:xfrm>
            <a:off x="6469062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53" name="Google Shape;953;p8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entre Casos de Uso </a:t>
            </a:r>
            <a:endParaRPr/>
          </a:p>
        </p:txBody>
      </p:sp>
      <p:sp>
        <p:nvSpPr>
          <p:cNvPr id="954" name="Google Shape;954;p86"/>
          <p:cNvSpPr txBox="1"/>
          <p:nvPr>
            <p:ph idx="1" type="body"/>
          </p:nvPr>
        </p:nvSpPr>
        <p:spPr>
          <a:xfrm>
            <a:off x="914400" y="1600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</a:t>
            </a:r>
            <a:endParaRPr/>
          </a:p>
        </p:txBody>
      </p:sp>
      <p:sp>
        <p:nvSpPr>
          <p:cNvPr id="955" name="Google Shape;955;p86"/>
          <p:cNvSpPr txBox="1"/>
          <p:nvPr/>
        </p:nvSpPr>
        <p:spPr>
          <a:xfrm>
            <a:off x="1933575" y="20431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86"/>
          <p:cNvGrpSpPr/>
          <p:nvPr/>
        </p:nvGrpSpPr>
        <p:grpSpPr>
          <a:xfrm>
            <a:off x="2051050" y="2205037"/>
            <a:ext cx="4824412" cy="3244850"/>
            <a:chOff x="1292" y="1454"/>
            <a:chExt cx="3039" cy="2044"/>
          </a:xfrm>
        </p:grpSpPr>
        <p:sp>
          <p:nvSpPr>
            <p:cNvPr id="957" name="Google Shape;957;p86"/>
            <p:cNvSpPr/>
            <p:nvPr/>
          </p:nvSpPr>
          <p:spPr>
            <a:xfrm>
              <a:off x="1292" y="1570"/>
              <a:ext cx="775" cy="386"/>
            </a:xfrm>
            <a:custGeom>
              <a:rect b="b" l="l" r="r" t="t"/>
              <a:pathLst>
                <a:path extrusionOk="0" h="386" w="775">
                  <a:moveTo>
                    <a:pt x="0" y="193"/>
                  </a:moveTo>
                  <a:lnTo>
                    <a:pt x="4" y="163"/>
                  </a:lnTo>
                  <a:lnTo>
                    <a:pt x="18" y="136"/>
                  </a:lnTo>
                  <a:lnTo>
                    <a:pt x="38" y="109"/>
                  </a:lnTo>
                  <a:lnTo>
                    <a:pt x="68" y="84"/>
                  </a:lnTo>
                  <a:lnTo>
                    <a:pt x="104" y="61"/>
                  </a:lnTo>
                  <a:lnTo>
                    <a:pt x="145" y="41"/>
                  </a:lnTo>
                  <a:lnTo>
                    <a:pt x="193" y="25"/>
                  </a:lnTo>
                  <a:lnTo>
                    <a:pt x="245" y="14"/>
                  </a:lnTo>
                  <a:lnTo>
                    <a:pt x="302" y="5"/>
                  </a:lnTo>
                  <a:lnTo>
                    <a:pt x="359" y="0"/>
                  </a:lnTo>
                  <a:lnTo>
                    <a:pt x="415" y="0"/>
                  </a:lnTo>
                  <a:lnTo>
                    <a:pt x="475" y="5"/>
                  </a:lnTo>
                  <a:lnTo>
                    <a:pt x="529" y="14"/>
                  </a:lnTo>
                  <a:lnTo>
                    <a:pt x="581" y="25"/>
                  </a:lnTo>
                  <a:lnTo>
                    <a:pt x="629" y="41"/>
                  </a:lnTo>
                  <a:lnTo>
                    <a:pt x="672" y="61"/>
                  </a:lnTo>
                  <a:lnTo>
                    <a:pt x="706" y="84"/>
                  </a:lnTo>
                  <a:lnTo>
                    <a:pt x="736" y="109"/>
                  </a:lnTo>
                  <a:lnTo>
                    <a:pt x="756" y="136"/>
                  </a:lnTo>
                  <a:lnTo>
                    <a:pt x="770" y="163"/>
                  </a:lnTo>
                  <a:lnTo>
                    <a:pt x="775" y="193"/>
                  </a:lnTo>
                  <a:lnTo>
                    <a:pt x="770" y="222"/>
                  </a:lnTo>
                  <a:lnTo>
                    <a:pt x="756" y="250"/>
                  </a:lnTo>
                  <a:lnTo>
                    <a:pt x="736" y="277"/>
                  </a:lnTo>
                  <a:lnTo>
                    <a:pt x="706" y="302"/>
                  </a:lnTo>
                  <a:lnTo>
                    <a:pt x="672" y="324"/>
                  </a:lnTo>
                  <a:lnTo>
                    <a:pt x="629" y="345"/>
                  </a:lnTo>
                  <a:lnTo>
                    <a:pt x="581" y="361"/>
                  </a:lnTo>
                  <a:lnTo>
                    <a:pt x="529" y="372"/>
                  </a:lnTo>
                  <a:lnTo>
                    <a:pt x="475" y="381"/>
                  </a:lnTo>
                  <a:lnTo>
                    <a:pt x="415" y="386"/>
                  </a:lnTo>
                  <a:lnTo>
                    <a:pt x="359" y="386"/>
                  </a:lnTo>
                  <a:lnTo>
                    <a:pt x="302" y="381"/>
                  </a:lnTo>
                  <a:lnTo>
                    <a:pt x="245" y="372"/>
                  </a:lnTo>
                  <a:lnTo>
                    <a:pt x="193" y="361"/>
                  </a:lnTo>
                  <a:lnTo>
                    <a:pt x="145" y="345"/>
                  </a:lnTo>
                  <a:lnTo>
                    <a:pt x="104" y="324"/>
                  </a:lnTo>
                  <a:lnTo>
                    <a:pt x="68" y="302"/>
                  </a:lnTo>
                  <a:lnTo>
                    <a:pt x="38" y="277"/>
                  </a:lnTo>
                  <a:lnTo>
                    <a:pt x="18" y="250"/>
                  </a:lnTo>
                  <a:lnTo>
                    <a:pt x="4" y="222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6"/>
            <p:cNvSpPr txBox="1"/>
            <p:nvPr/>
          </p:nvSpPr>
          <p:spPr>
            <a:xfrm>
              <a:off x="1338" y="1706"/>
              <a:ext cx="619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Realizar pedido</a:t>
              </a:r>
              <a:endParaRPr/>
            </a:p>
          </p:txBody>
        </p:sp>
        <p:sp>
          <p:nvSpPr>
            <p:cNvPr id="959" name="Google Shape;959;p86"/>
            <p:cNvSpPr/>
            <p:nvPr/>
          </p:nvSpPr>
          <p:spPr>
            <a:xfrm>
              <a:off x="3545" y="1639"/>
              <a:ext cx="775" cy="385"/>
            </a:xfrm>
            <a:custGeom>
              <a:rect b="b" l="l" r="r" t="t"/>
              <a:pathLst>
                <a:path extrusionOk="0" h="385" w="775">
                  <a:moveTo>
                    <a:pt x="0" y="192"/>
                  </a:moveTo>
                  <a:lnTo>
                    <a:pt x="5" y="163"/>
                  </a:lnTo>
                  <a:lnTo>
                    <a:pt x="19" y="136"/>
                  </a:lnTo>
                  <a:lnTo>
                    <a:pt x="39" y="108"/>
                  </a:lnTo>
                  <a:lnTo>
                    <a:pt x="69" y="83"/>
                  </a:lnTo>
                  <a:lnTo>
                    <a:pt x="105" y="61"/>
                  </a:lnTo>
                  <a:lnTo>
                    <a:pt x="146" y="40"/>
                  </a:lnTo>
                  <a:lnTo>
                    <a:pt x="194" y="25"/>
                  </a:lnTo>
                  <a:lnTo>
                    <a:pt x="246" y="11"/>
                  </a:lnTo>
                  <a:lnTo>
                    <a:pt x="303" y="4"/>
                  </a:lnTo>
                  <a:lnTo>
                    <a:pt x="359" y="0"/>
                  </a:lnTo>
                  <a:lnTo>
                    <a:pt x="416" y="0"/>
                  </a:lnTo>
                  <a:lnTo>
                    <a:pt x="475" y="4"/>
                  </a:lnTo>
                  <a:lnTo>
                    <a:pt x="530" y="11"/>
                  </a:lnTo>
                  <a:lnTo>
                    <a:pt x="582" y="25"/>
                  </a:lnTo>
                  <a:lnTo>
                    <a:pt x="630" y="40"/>
                  </a:lnTo>
                  <a:lnTo>
                    <a:pt x="673" y="61"/>
                  </a:lnTo>
                  <a:lnTo>
                    <a:pt x="707" y="83"/>
                  </a:lnTo>
                  <a:lnTo>
                    <a:pt x="737" y="108"/>
                  </a:lnTo>
                  <a:lnTo>
                    <a:pt x="757" y="136"/>
                  </a:lnTo>
                  <a:lnTo>
                    <a:pt x="771" y="163"/>
                  </a:lnTo>
                  <a:lnTo>
                    <a:pt x="775" y="192"/>
                  </a:lnTo>
                  <a:lnTo>
                    <a:pt x="771" y="219"/>
                  </a:lnTo>
                  <a:lnTo>
                    <a:pt x="757" y="249"/>
                  </a:lnTo>
                  <a:lnTo>
                    <a:pt x="737" y="276"/>
                  </a:lnTo>
                  <a:lnTo>
                    <a:pt x="707" y="301"/>
                  </a:lnTo>
                  <a:lnTo>
                    <a:pt x="673" y="324"/>
                  </a:lnTo>
                  <a:lnTo>
                    <a:pt x="630" y="342"/>
                  </a:lnTo>
                  <a:lnTo>
                    <a:pt x="582" y="358"/>
                  </a:lnTo>
                  <a:lnTo>
                    <a:pt x="530" y="371"/>
                  </a:lnTo>
                  <a:lnTo>
                    <a:pt x="475" y="380"/>
                  </a:lnTo>
                  <a:lnTo>
                    <a:pt x="416" y="385"/>
                  </a:lnTo>
                  <a:lnTo>
                    <a:pt x="359" y="385"/>
                  </a:lnTo>
                  <a:lnTo>
                    <a:pt x="303" y="380"/>
                  </a:lnTo>
                  <a:lnTo>
                    <a:pt x="246" y="371"/>
                  </a:lnTo>
                  <a:lnTo>
                    <a:pt x="194" y="358"/>
                  </a:lnTo>
                  <a:lnTo>
                    <a:pt x="146" y="342"/>
                  </a:lnTo>
                  <a:lnTo>
                    <a:pt x="105" y="324"/>
                  </a:lnTo>
                  <a:lnTo>
                    <a:pt x="69" y="301"/>
                  </a:lnTo>
                  <a:lnTo>
                    <a:pt x="39" y="276"/>
                  </a:lnTo>
                  <a:lnTo>
                    <a:pt x="19" y="249"/>
                  </a:lnTo>
                  <a:lnTo>
                    <a:pt x="5" y="219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6"/>
            <p:cNvSpPr txBox="1"/>
            <p:nvPr/>
          </p:nvSpPr>
          <p:spPr>
            <a:xfrm>
              <a:off x="3651" y="1681"/>
              <a:ext cx="622" cy="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Realizar</a:t>
              </a:r>
              <a:r>
                <a:rPr b="0" i="0" lang="es-AR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pedido</a:t>
              </a:r>
              <a:endParaRPr/>
            </a:p>
          </p:txBody>
        </p:sp>
        <p:sp>
          <p:nvSpPr>
            <p:cNvPr id="961" name="Google Shape;961;p86"/>
            <p:cNvSpPr txBox="1"/>
            <p:nvPr/>
          </p:nvSpPr>
          <p:spPr>
            <a:xfrm>
              <a:off x="3786" y="1797"/>
              <a:ext cx="301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urgente</a:t>
              </a:r>
              <a:endParaRPr/>
            </a:p>
          </p:txBody>
        </p:sp>
        <p:sp>
          <p:nvSpPr>
            <p:cNvPr id="962" name="Google Shape;962;p86"/>
            <p:cNvSpPr/>
            <p:nvPr/>
          </p:nvSpPr>
          <p:spPr>
            <a:xfrm>
              <a:off x="3554" y="2432"/>
              <a:ext cx="777" cy="385"/>
            </a:xfrm>
            <a:custGeom>
              <a:rect b="b" l="l" r="r" t="t"/>
              <a:pathLst>
                <a:path extrusionOk="0" h="385" w="777">
                  <a:moveTo>
                    <a:pt x="0" y="192"/>
                  </a:moveTo>
                  <a:lnTo>
                    <a:pt x="4" y="163"/>
                  </a:lnTo>
                  <a:lnTo>
                    <a:pt x="18" y="136"/>
                  </a:lnTo>
                  <a:lnTo>
                    <a:pt x="38" y="108"/>
                  </a:lnTo>
                  <a:lnTo>
                    <a:pt x="68" y="83"/>
                  </a:lnTo>
                  <a:lnTo>
                    <a:pt x="104" y="61"/>
                  </a:lnTo>
                  <a:lnTo>
                    <a:pt x="145" y="40"/>
                  </a:lnTo>
                  <a:lnTo>
                    <a:pt x="193" y="24"/>
                  </a:lnTo>
                  <a:lnTo>
                    <a:pt x="245" y="13"/>
                  </a:lnTo>
                  <a:lnTo>
                    <a:pt x="302" y="4"/>
                  </a:lnTo>
                  <a:lnTo>
                    <a:pt x="359" y="0"/>
                  </a:lnTo>
                  <a:lnTo>
                    <a:pt x="418" y="0"/>
                  </a:lnTo>
                  <a:lnTo>
                    <a:pt x="474" y="4"/>
                  </a:lnTo>
                  <a:lnTo>
                    <a:pt x="529" y="13"/>
                  </a:lnTo>
                  <a:lnTo>
                    <a:pt x="581" y="24"/>
                  </a:lnTo>
                  <a:lnTo>
                    <a:pt x="629" y="40"/>
                  </a:lnTo>
                  <a:lnTo>
                    <a:pt x="672" y="61"/>
                  </a:lnTo>
                  <a:lnTo>
                    <a:pt x="709" y="83"/>
                  </a:lnTo>
                  <a:lnTo>
                    <a:pt x="738" y="108"/>
                  </a:lnTo>
                  <a:lnTo>
                    <a:pt x="759" y="136"/>
                  </a:lnTo>
                  <a:lnTo>
                    <a:pt x="772" y="163"/>
                  </a:lnTo>
                  <a:lnTo>
                    <a:pt x="777" y="192"/>
                  </a:lnTo>
                  <a:lnTo>
                    <a:pt x="772" y="222"/>
                  </a:lnTo>
                  <a:lnTo>
                    <a:pt x="759" y="249"/>
                  </a:lnTo>
                  <a:lnTo>
                    <a:pt x="738" y="276"/>
                  </a:lnTo>
                  <a:lnTo>
                    <a:pt x="709" y="301"/>
                  </a:lnTo>
                  <a:lnTo>
                    <a:pt x="672" y="324"/>
                  </a:lnTo>
                  <a:lnTo>
                    <a:pt x="629" y="344"/>
                  </a:lnTo>
                  <a:lnTo>
                    <a:pt x="581" y="360"/>
                  </a:lnTo>
                  <a:lnTo>
                    <a:pt x="529" y="374"/>
                  </a:lnTo>
                  <a:lnTo>
                    <a:pt x="474" y="380"/>
                  </a:lnTo>
                  <a:lnTo>
                    <a:pt x="418" y="385"/>
                  </a:lnTo>
                  <a:lnTo>
                    <a:pt x="359" y="385"/>
                  </a:lnTo>
                  <a:lnTo>
                    <a:pt x="302" y="380"/>
                  </a:lnTo>
                  <a:lnTo>
                    <a:pt x="245" y="374"/>
                  </a:lnTo>
                  <a:lnTo>
                    <a:pt x="193" y="360"/>
                  </a:lnTo>
                  <a:lnTo>
                    <a:pt x="145" y="344"/>
                  </a:lnTo>
                  <a:lnTo>
                    <a:pt x="104" y="324"/>
                  </a:lnTo>
                  <a:lnTo>
                    <a:pt x="68" y="301"/>
                  </a:lnTo>
                  <a:lnTo>
                    <a:pt x="38" y="276"/>
                  </a:lnTo>
                  <a:lnTo>
                    <a:pt x="18" y="249"/>
                  </a:lnTo>
                  <a:lnTo>
                    <a:pt x="4" y="22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6"/>
            <p:cNvSpPr txBox="1"/>
            <p:nvPr/>
          </p:nvSpPr>
          <p:spPr>
            <a:xfrm>
              <a:off x="3606" y="2568"/>
              <a:ext cx="609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Validar Usuario</a:t>
              </a:r>
              <a:endParaRPr/>
            </a:p>
          </p:txBody>
        </p:sp>
        <p:cxnSp>
          <p:nvCxnSpPr>
            <p:cNvPr id="964" name="Google Shape;964;p86"/>
            <p:cNvCxnSpPr/>
            <p:nvPr/>
          </p:nvCxnSpPr>
          <p:spPr>
            <a:xfrm>
              <a:off x="3741" y="2750"/>
              <a:ext cx="43" cy="11"/>
            </a:xfrm>
            <a:prstGeom prst="straightConnector1">
              <a:avLst/>
            </a:prstGeom>
            <a:noFill/>
            <a:ln cap="flat" cmpd="sng" w="174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65" name="Google Shape;965;p86"/>
            <p:cNvSpPr txBox="1"/>
            <p:nvPr/>
          </p:nvSpPr>
          <p:spPr>
            <a:xfrm>
              <a:off x="2232" y="1485"/>
              <a:ext cx="1109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6"/>
            <p:cNvSpPr txBox="1"/>
            <p:nvPr/>
          </p:nvSpPr>
          <p:spPr>
            <a:xfrm>
              <a:off x="2475" y="1454"/>
              <a:ext cx="473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&lt;&lt;extend&gt;&gt;</a:t>
              </a:r>
              <a:endParaRPr/>
            </a:p>
          </p:txBody>
        </p:sp>
        <p:sp>
          <p:nvSpPr>
            <p:cNvPr id="967" name="Google Shape;967;p86"/>
            <p:cNvSpPr txBox="1"/>
            <p:nvPr/>
          </p:nvSpPr>
          <p:spPr>
            <a:xfrm>
              <a:off x="2298" y="1567"/>
              <a:ext cx="839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(establecer prioridad)</a:t>
              </a:r>
              <a:endParaRPr/>
            </a:p>
          </p:txBody>
        </p:sp>
        <p:sp>
          <p:nvSpPr>
            <p:cNvPr id="968" name="Google Shape;968;p86"/>
            <p:cNvSpPr txBox="1"/>
            <p:nvPr/>
          </p:nvSpPr>
          <p:spPr>
            <a:xfrm>
              <a:off x="2189" y="2505"/>
              <a:ext cx="597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6"/>
            <p:cNvSpPr txBox="1"/>
            <p:nvPr/>
          </p:nvSpPr>
          <p:spPr>
            <a:xfrm>
              <a:off x="2546" y="2134"/>
              <a:ext cx="561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&lt;&lt;include&gt;&gt;</a:t>
              </a:r>
              <a:endParaRPr/>
            </a:p>
          </p:txBody>
        </p:sp>
        <p:sp>
          <p:nvSpPr>
            <p:cNvPr id="970" name="Google Shape;970;p86"/>
            <p:cNvSpPr/>
            <p:nvPr/>
          </p:nvSpPr>
          <p:spPr>
            <a:xfrm>
              <a:off x="1383" y="2967"/>
              <a:ext cx="791" cy="392"/>
            </a:xfrm>
            <a:custGeom>
              <a:rect b="b" l="l" r="r" t="t"/>
              <a:pathLst>
                <a:path extrusionOk="0" h="392" w="791">
                  <a:moveTo>
                    <a:pt x="0" y="197"/>
                  </a:moveTo>
                  <a:lnTo>
                    <a:pt x="5" y="168"/>
                  </a:lnTo>
                  <a:lnTo>
                    <a:pt x="16" y="138"/>
                  </a:lnTo>
                  <a:lnTo>
                    <a:pt x="39" y="111"/>
                  </a:lnTo>
                  <a:lnTo>
                    <a:pt x="68" y="86"/>
                  </a:lnTo>
                  <a:lnTo>
                    <a:pt x="105" y="61"/>
                  </a:lnTo>
                  <a:lnTo>
                    <a:pt x="148" y="43"/>
                  </a:lnTo>
                  <a:lnTo>
                    <a:pt x="198" y="25"/>
                  </a:lnTo>
                  <a:lnTo>
                    <a:pt x="250" y="14"/>
                  </a:lnTo>
                  <a:lnTo>
                    <a:pt x="307" y="4"/>
                  </a:lnTo>
                  <a:lnTo>
                    <a:pt x="366" y="0"/>
                  </a:lnTo>
                  <a:lnTo>
                    <a:pt x="425" y="0"/>
                  </a:lnTo>
                  <a:lnTo>
                    <a:pt x="482" y="4"/>
                  </a:lnTo>
                  <a:lnTo>
                    <a:pt x="539" y="14"/>
                  </a:lnTo>
                  <a:lnTo>
                    <a:pt x="593" y="25"/>
                  </a:lnTo>
                  <a:lnTo>
                    <a:pt x="641" y="43"/>
                  </a:lnTo>
                  <a:lnTo>
                    <a:pt x="684" y="61"/>
                  </a:lnTo>
                  <a:lnTo>
                    <a:pt x="720" y="86"/>
                  </a:lnTo>
                  <a:lnTo>
                    <a:pt x="750" y="111"/>
                  </a:lnTo>
                  <a:lnTo>
                    <a:pt x="773" y="138"/>
                  </a:lnTo>
                  <a:lnTo>
                    <a:pt x="786" y="168"/>
                  </a:lnTo>
                  <a:lnTo>
                    <a:pt x="791" y="197"/>
                  </a:lnTo>
                  <a:lnTo>
                    <a:pt x="786" y="227"/>
                  </a:lnTo>
                  <a:lnTo>
                    <a:pt x="773" y="254"/>
                  </a:lnTo>
                  <a:lnTo>
                    <a:pt x="750" y="281"/>
                  </a:lnTo>
                  <a:lnTo>
                    <a:pt x="720" y="308"/>
                  </a:lnTo>
                  <a:lnTo>
                    <a:pt x="684" y="331"/>
                  </a:lnTo>
                  <a:lnTo>
                    <a:pt x="641" y="351"/>
                  </a:lnTo>
                  <a:lnTo>
                    <a:pt x="593" y="367"/>
                  </a:lnTo>
                  <a:lnTo>
                    <a:pt x="539" y="381"/>
                  </a:lnTo>
                  <a:lnTo>
                    <a:pt x="482" y="388"/>
                  </a:lnTo>
                  <a:lnTo>
                    <a:pt x="425" y="392"/>
                  </a:lnTo>
                  <a:lnTo>
                    <a:pt x="366" y="392"/>
                  </a:lnTo>
                  <a:lnTo>
                    <a:pt x="307" y="388"/>
                  </a:lnTo>
                  <a:lnTo>
                    <a:pt x="250" y="381"/>
                  </a:lnTo>
                  <a:lnTo>
                    <a:pt x="198" y="367"/>
                  </a:lnTo>
                  <a:lnTo>
                    <a:pt x="148" y="351"/>
                  </a:lnTo>
                  <a:lnTo>
                    <a:pt x="105" y="331"/>
                  </a:lnTo>
                  <a:lnTo>
                    <a:pt x="68" y="308"/>
                  </a:lnTo>
                  <a:lnTo>
                    <a:pt x="39" y="281"/>
                  </a:lnTo>
                  <a:lnTo>
                    <a:pt x="16" y="254"/>
                  </a:lnTo>
                  <a:lnTo>
                    <a:pt x="5" y="227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86"/>
            <p:cNvSpPr txBox="1"/>
            <p:nvPr/>
          </p:nvSpPr>
          <p:spPr>
            <a:xfrm>
              <a:off x="1680" y="3324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86"/>
            <p:cNvSpPr txBox="1"/>
            <p:nvPr/>
          </p:nvSpPr>
          <p:spPr>
            <a:xfrm>
              <a:off x="1427" y="3042"/>
              <a:ext cx="68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Consultar Estado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pedido</a:t>
              </a:r>
              <a:endParaRPr/>
            </a:p>
          </p:txBody>
        </p:sp>
        <p:sp>
          <p:nvSpPr>
            <p:cNvPr id="973" name="Google Shape;973;p86"/>
            <p:cNvSpPr txBox="1"/>
            <p:nvPr/>
          </p:nvSpPr>
          <p:spPr>
            <a:xfrm>
              <a:off x="2653" y="2951"/>
              <a:ext cx="682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6"/>
            <p:cNvSpPr txBox="1"/>
            <p:nvPr/>
          </p:nvSpPr>
          <p:spPr>
            <a:xfrm>
              <a:off x="2744" y="2951"/>
              <a:ext cx="489" cy="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AR" sz="1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&lt;&lt;include&gt;&gt;</a:t>
              </a:r>
              <a:endParaRPr/>
            </a:p>
          </p:txBody>
        </p:sp>
      </p:grpSp>
      <p:sp>
        <p:nvSpPr>
          <p:cNvPr id="975" name="Google Shape;975;p8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976" name="Google Shape;976;p86"/>
          <p:cNvSpPr txBox="1"/>
          <p:nvPr/>
        </p:nvSpPr>
        <p:spPr>
          <a:xfrm>
            <a:off x="6284912" y="4581525"/>
            <a:ext cx="2389187" cy="17541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eventos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ingresa login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(Validar Usuario)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ingresa datos del Pedido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(establecer prioridad)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………………</a:t>
            </a:r>
            <a:endParaRPr/>
          </a:p>
        </p:txBody>
      </p:sp>
      <p:cxnSp>
        <p:nvCxnSpPr>
          <p:cNvPr id="977" name="Google Shape;977;p86"/>
          <p:cNvCxnSpPr/>
          <p:nvPr/>
        </p:nvCxnSpPr>
        <p:spPr>
          <a:xfrm rot="10800000">
            <a:off x="3273425" y="2741612"/>
            <a:ext cx="2354262" cy="619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8" name="Google Shape;978;p86"/>
          <p:cNvCxnSpPr/>
          <p:nvPr/>
        </p:nvCxnSpPr>
        <p:spPr>
          <a:xfrm flipH="1" rot="10800000">
            <a:off x="3443287" y="4143375"/>
            <a:ext cx="2184400" cy="730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9" name="Google Shape;979;p86"/>
          <p:cNvCxnSpPr/>
          <p:nvPr/>
        </p:nvCxnSpPr>
        <p:spPr>
          <a:xfrm>
            <a:off x="2709862" y="3001962"/>
            <a:ext cx="2917825" cy="9715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0" name="Google Shape;980;p86"/>
          <p:cNvSpPr txBox="1"/>
          <p:nvPr/>
        </p:nvSpPr>
        <p:spPr>
          <a:xfrm>
            <a:off x="4619625" y="5713412"/>
            <a:ext cx="9604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“Etiqueta”</a:t>
            </a:r>
            <a:endParaRPr/>
          </a:p>
        </p:txBody>
      </p:sp>
      <p:cxnSp>
        <p:nvCxnSpPr>
          <p:cNvPr id="981" name="Google Shape;981;p86"/>
          <p:cNvCxnSpPr/>
          <p:nvPr/>
        </p:nvCxnSpPr>
        <p:spPr>
          <a:xfrm flipH="1" rot="10800000">
            <a:off x="5580062" y="5815012"/>
            <a:ext cx="576262" cy="523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7"/>
          <p:cNvSpPr txBox="1"/>
          <p:nvPr/>
        </p:nvSpPr>
        <p:spPr>
          <a:xfrm>
            <a:off x="63976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87" name="Google Shape;987;p8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Casos de Uso </a:t>
            </a:r>
            <a:endParaRPr/>
          </a:p>
        </p:txBody>
      </p:sp>
      <p:sp>
        <p:nvSpPr>
          <p:cNvPr id="988" name="Google Shape;988;p87"/>
          <p:cNvSpPr txBox="1"/>
          <p:nvPr>
            <p:ph idx="1" type="body"/>
          </p:nvPr>
        </p:nvSpPr>
        <p:spPr>
          <a:xfrm>
            <a:off x="914400" y="1341437"/>
            <a:ext cx="777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 un conjunto de casos de uso, actores y sus relaciones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Permiten visualizar el comportamiento de un sistema, ya sea en forma Global (Diagrama de Casos de Uso General) o bien parcial, cuando queremos focalizar una parte del sistema con mayor nivel de detalle.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🞂"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Casos de Uso General:</a:t>
            </a:r>
            <a:endParaRPr/>
          </a:p>
          <a:p>
            <a:pPr indent="-228600" lvl="1" marL="105727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una Visión de Alto Nivel del Sistema.</a:t>
            </a:r>
            <a:endParaRPr/>
          </a:p>
          <a:p>
            <a:pPr indent="-228600" lvl="1" marL="105727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 “todos” los Actores y “todos” los Casos de Uso del Sistema en un único diagrama.</a:t>
            </a:r>
            <a:endParaRPr/>
          </a:p>
          <a:p>
            <a:pPr indent="-160591" lvl="0" marL="365125" rtl="0" algn="l"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89" name="Google Shape;989;p8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88"/>
          <p:cNvSpPr txBox="1"/>
          <p:nvPr/>
        </p:nvSpPr>
        <p:spPr>
          <a:xfrm>
            <a:off x="6326187" y="6519862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996" name="Google Shape;996;p88"/>
          <p:cNvSpPr txBox="1"/>
          <p:nvPr>
            <p:ph idx="1" type="body"/>
          </p:nvPr>
        </p:nvSpPr>
        <p:spPr>
          <a:xfrm>
            <a:off x="914400" y="260350"/>
            <a:ext cx="7772400" cy="84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Inscripciones – Diagrama de Casos de Uso General  </a:t>
            </a:r>
            <a:endParaRPr/>
          </a:p>
        </p:txBody>
      </p:sp>
      <p:grpSp>
        <p:nvGrpSpPr>
          <p:cNvPr id="997" name="Google Shape;997;p88"/>
          <p:cNvGrpSpPr/>
          <p:nvPr/>
        </p:nvGrpSpPr>
        <p:grpSpPr>
          <a:xfrm>
            <a:off x="1425575" y="1608137"/>
            <a:ext cx="698500" cy="812800"/>
            <a:chOff x="1872" y="1296"/>
            <a:chExt cx="465" cy="719"/>
          </a:xfrm>
        </p:grpSpPr>
        <p:sp>
          <p:nvSpPr>
            <p:cNvPr id="998" name="Google Shape;998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88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0" name="Google Shape;1000;p88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01" name="Google Shape;1001;p88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8"/>
            <p:cNvSpPr txBox="1"/>
            <p:nvPr/>
          </p:nvSpPr>
          <p:spPr>
            <a:xfrm>
              <a:off x="1872" y="1824"/>
              <a:ext cx="465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Alumno</a:t>
              </a:r>
              <a:endParaRPr/>
            </a:p>
          </p:txBody>
        </p:sp>
      </p:grpSp>
      <p:sp>
        <p:nvSpPr>
          <p:cNvPr id="1004" name="Google Shape;1004;p88"/>
          <p:cNvSpPr/>
          <p:nvPr/>
        </p:nvSpPr>
        <p:spPr>
          <a:xfrm>
            <a:off x="3819525" y="1341437"/>
            <a:ext cx="1328737" cy="50323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Cursos</a:t>
            </a:r>
            <a:endParaRPr/>
          </a:p>
        </p:txBody>
      </p:sp>
      <p:sp>
        <p:nvSpPr>
          <p:cNvPr id="1005" name="Google Shape;1005;p88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cxnSp>
        <p:nvCxnSpPr>
          <p:cNvPr id="1006" name="Google Shape;1006;p88"/>
          <p:cNvCxnSpPr/>
          <p:nvPr/>
        </p:nvCxnSpPr>
        <p:spPr>
          <a:xfrm>
            <a:off x="2700337" y="1341437"/>
            <a:ext cx="0" cy="506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07" name="Google Shape;1007;p88"/>
          <p:cNvCxnSpPr/>
          <p:nvPr/>
        </p:nvCxnSpPr>
        <p:spPr>
          <a:xfrm>
            <a:off x="6372225" y="1341437"/>
            <a:ext cx="0" cy="506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08" name="Google Shape;1008;p88"/>
          <p:cNvGrpSpPr/>
          <p:nvPr/>
        </p:nvGrpSpPr>
        <p:grpSpPr>
          <a:xfrm>
            <a:off x="1403350" y="3048000"/>
            <a:ext cx="776287" cy="812800"/>
            <a:chOff x="1872" y="1296"/>
            <a:chExt cx="517" cy="719"/>
          </a:xfrm>
        </p:grpSpPr>
        <p:sp>
          <p:nvSpPr>
            <p:cNvPr id="1009" name="Google Shape;1009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Google Shape;1010;p88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1" name="Google Shape;1011;p88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2" name="Google Shape;1012;p88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8"/>
            <p:cNvSpPr txBox="1"/>
            <p:nvPr/>
          </p:nvSpPr>
          <p:spPr>
            <a:xfrm>
              <a:off x="1872" y="1824"/>
              <a:ext cx="517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Profesor</a:t>
              </a:r>
              <a:endParaRPr/>
            </a:p>
          </p:txBody>
        </p:sp>
      </p:grpSp>
      <p:grpSp>
        <p:nvGrpSpPr>
          <p:cNvPr id="1015" name="Google Shape;1015;p88"/>
          <p:cNvGrpSpPr/>
          <p:nvPr/>
        </p:nvGrpSpPr>
        <p:grpSpPr>
          <a:xfrm>
            <a:off x="1430337" y="4416425"/>
            <a:ext cx="1125537" cy="812800"/>
            <a:chOff x="1872" y="1296"/>
            <a:chExt cx="750" cy="719"/>
          </a:xfrm>
        </p:grpSpPr>
        <p:sp>
          <p:nvSpPr>
            <p:cNvPr id="1016" name="Google Shape;1016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88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18" name="Google Shape;1018;p88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9" name="Google Shape;1019;p88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8"/>
            <p:cNvSpPr txBox="1"/>
            <p:nvPr/>
          </p:nvSpPr>
          <p:spPr>
            <a:xfrm>
              <a:off x="1872" y="1824"/>
              <a:ext cx="750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Dto.Alumnos</a:t>
              </a:r>
              <a:endParaRPr/>
            </a:p>
          </p:txBody>
        </p:sp>
      </p:grpSp>
      <p:grpSp>
        <p:nvGrpSpPr>
          <p:cNvPr id="1022" name="Google Shape;1022;p88"/>
          <p:cNvGrpSpPr/>
          <p:nvPr/>
        </p:nvGrpSpPr>
        <p:grpSpPr>
          <a:xfrm>
            <a:off x="6948487" y="1824037"/>
            <a:ext cx="993775" cy="812800"/>
            <a:chOff x="1872" y="1296"/>
            <a:chExt cx="663" cy="719"/>
          </a:xfrm>
        </p:grpSpPr>
        <p:sp>
          <p:nvSpPr>
            <p:cNvPr id="1023" name="Google Shape;1023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4" name="Google Shape;1024;p88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25" name="Google Shape;1025;p88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26" name="Google Shape;1026;p88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8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8"/>
            <p:cNvSpPr txBox="1"/>
            <p:nvPr/>
          </p:nvSpPr>
          <p:spPr>
            <a:xfrm>
              <a:off x="1872" y="1824"/>
              <a:ext cx="663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Sist.Factur.</a:t>
              </a:r>
              <a:endParaRPr/>
            </a:p>
          </p:txBody>
        </p:sp>
      </p:grpSp>
      <p:sp>
        <p:nvSpPr>
          <p:cNvPr id="1029" name="Google Shape;1029;p88"/>
          <p:cNvSpPr/>
          <p:nvPr/>
        </p:nvSpPr>
        <p:spPr>
          <a:xfrm>
            <a:off x="3819525" y="1916112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 Curso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Tomar</a:t>
            </a:r>
            <a:endParaRPr/>
          </a:p>
        </p:txBody>
      </p:sp>
      <p:sp>
        <p:nvSpPr>
          <p:cNvPr id="1030" name="Google Shape;1030;p88"/>
          <p:cNvSpPr/>
          <p:nvPr/>
        </p:nvSpPr>
        <p:spPr>
          <a:xfrm>
            <a:off x="3838575" y="2708275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Curso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Dictar</a:t>
            </a:r>
            <a:endParaRPr/>
          </a:p>
        </p:txBody>
      </p:sp>
      <p:sp>
        <p:nvSpPr>
          <p:cNvPr id="1031" name="Google Shape;1031;p88"/>
          <p:cNvSpPr/>
          <p:nvPr/>
        </p:nvSpPr>
        <p:spPr>
          <a:xfrm>
            <a:off x="3841750" y="3284537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Inscriptos</a:t>
            </a:r>
            <a:endParaRPr/>
          </a:p>
        </p:txBody>
      </p:sp>
      <p:sp>
        <p:nvSpPr>
          <p:cNvPr id="1032" name="Google Shape;1032;p88"/>
          <p:cNvSpPr/>
          <p:nvPr/>
        </p:nvSpPr>
        <p:spPr>
          <a:xfrm>
            <a:off x="3841750" y="4076700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Alumnos</a:t>
            </a:r>
            <a:endParaRPr/>
          </a:p>
        </p:txBody>
      </p:sp>
      <p:sp>
        <p:nvSpPr>
          <p:cNvPr id="1033" name="Google Shape;1033;p88"/>
          <p:cNvSpPr/>
          <p:nvPr/>
        </p:nvSpPr>
        <p:spPr>
          <a:xfrm>
            <a:off x="3841750" y="4652962"/>
            <a:ext cx="1328737" cy="50482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Profesores</a:t>
            </a:r>
            <a:endParaRPr/>
          </a:p>
        </p:txBody>
      </p:sp>
      <p:sp>
        <p:nvSpPr>
          <p:cNvPr id="1034" name="Google Shape;1034;p88"/>
          <p:cNvSpPr/>
          <p:nvPr/>
        </p:nvSpPr>
        <p:spPr>
          <a:xfrm>
            <a:off x="3841750" y="5229225"/>
            <a:ext cx="1328737" cy="50323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Materias</a:t>
            </a:r>
            <a:endParaRPr/>
          </a:p>
        </p:txBody>
      </p:sp>
      <p:sp>
        <p:nvSpPr>
          <p:cNvPr id="1035" name="Google Shape;1035;p88"/>
          <p:cNvSpPr/>
          <p:nvPr/>
        </p:nvSpPr>
        <p:spPr>
          <a:xfrm>
            <a:off x="3841750" y="5805487"/>
            <a:ext cx="1328737" cy="50323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AR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Cursos</a:t>
            </a:r>
            <a:endParaRPr/>
          </a:p>
        </p:txBody>
      </p:sp>
      <p:cxnSp>
        <p:nvCxnSpPr>
          <p:cNvPr id="1036" name="Google Shape;1036;p88"/>
          <p:cNvCxnSpPr/>
          <p:nvPr/>
        </p:nvCxnSpPr>
        <p:spPr>
          <a:xfrm flipH="1">
            <a:off x="2182812" y="1557337"/>
            <a:ext cx="1636712" cy="2714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7" name="Google Shape;1037;p88"/>
          <p:cNvCxnSpPr/>
          <p:nvPr/>
        </p:nvCxnSpPr>
        <p:spPr>
          <a:xfrm>
            <a:off x="2192337" y="2070100"/>
            <a:ext cx="1627187" cy="1349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8" name="Google Shape;1038;p88"/>
          <p:cNvCxnSpPr/>
          <p:nvPr/>
        </p:nvCxnSpPr>
        <p:spPr>
          <a:xfrm>
            <a:off x="5148262" y="2168525"/>
            <a:ext cx="1898650" cy="142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9" name="Google Shape;1039;p88"/>
          <p:cNvCxnSpPr/>
          <p:nvPr/>
        </p:nvCxnSpPr>
        <p:spPr>
          <a:xfrm flipH="1" rot="10800000">
            <a:off x="2124075" y="2960687"/>
            <a:ext cx="1714500" cy="2841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0" name="Google Shape;1040;p88"/>
          <p:cNvCxnSpPr/>
          <p:nvPr/>
        </p:nvCxnSpPr>
        <p:spPr>
          <a:xfrm rot="10800000">
            <a:off x="2124075" y="3451225"/>
            <a:ext cx="1717675" cy="85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1" name="Google Shape;1041;p88"/>
          <p:cNvCxnSpPr/>
          <p:nvPr/>
        </p:nvCxnSpPr>
        <p:spPr>
          <a:xfrm flipH="1" rot="10800000">
            <a:off x="2411412" y="4329112"/>
            <a:ext cx="1430337" cy="360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2" name="Google Shape;1042;p88"/>
          <p:cNvCxnSpPr/>
          <p:nvPr/>
        </p:nvCxnSpPr>
        <p:spPr>
          <a:xfrm>
            <a:off x="2563812" y="4841875"/>
            <a:ext cx="1277937" cy="6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3" name="Google Shape;1043;p88"/>
          <p:cNvCxnSpPr/>
          <p:nvPr/>
        </p:nvCxnSpPr>
        <p:spPr>
          <a:xfrm>
            <a:off x="2555875" y="5121275"/>
            <a:ext cx="1285875" cy="3603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4" name="Google Shape;1044;p88"/>
          <p:cNvCxnSpPr/>
          <p:nvPr/>
        </p:nvCxnSpPr>
        <p:spPr>
          <a:xfrm>
            <a:off x="2555875" y="5380037"/>
            <a:ext cx="1285875" cy="6778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5" name="Google Shape;1045;p88"/>
          <p:cNvSpPr txBox="1"/>
          <p:nvPr/>
        </p:nvSpPr>
        <p:spPr>
          <a:xfrm>
            <a:off x="693737" y="5651500"/>
            <a:ext cx="2006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Primarios</a:t>
            </a:r>
            <a:endParaRPr/>
          </a:p>
        </p:txBody>
      </p:sp>
      <p:sp>
        <p:nvSpPr>
          <p:cNvPr id="1046" name="Google Shape;1046;p88"/>
          <p:cNvSpPr txBox="1"/>
          <p:nvPr/>
        </p:nvSpPr>
        <p:spPr>
          <a:xfrm>
            <a:off x="6516687" y="5661025"/>
            <a:ext cx="2312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A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Secundarios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 txBox="1"/>
          <p:nvPr/>
        </p:nvSpPr>
        <p:spPr>
          <a:xfrm>
            <a:off x="8027987" y="6154737"/>
            <a:ext cx="1081087" cy="398462"/>
          </a:xfrm>
          <a:prstGeom prst="rect">
            <a:avLst/>
          </a:prstGeom>
          <a:noFill/>
          <a:ln>
            <a:noFill/>
          </a:ln>
        </p:spPr>
        <p:txBody>
          <a:bodyPr anchorCtr="0" anchor="b" bIns="42200" lIns="84400" spcFirstLastPara="1" rIns="84400" wrap="square" tIns="42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AR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052" name="Google Shape;1052;p89"/>
          <p:cNvSpPr txBox="1"/>
          <p:nvPr>
            <p:ph idx="4294967295" type="title"/>
          </p:nvPr>
        </p:nvSpPr>
        <p:spPr>
          <a:xfrm>
            <a:off x="457689" y="517281"/>
            <a:ext cx="8229007" cy="1055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53" name="Google Shape;1053;p89"/>
          <p:cNvSpPr txBox="1"/>
          <p:nvPr/>
        </p:nvSpPr>
        <p:spPr>
          <a:xfrm>
            <a:off x="584200" y="2424112"/>
            <a:ext cx="8229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2200" lIns="84400" spcFirstLastPara="1" rIns="84400" wrap="square" tIns="422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AR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ALGUNAS PARTICULARIDADES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0"/>
          <p:cNvSpPr txBox="1"/>
          <p:nvPr/>
        </p:nvSpPr>
        <p:spPr>
          <a:xfrm>
            <a:off x="8243887" y="6492875"/>
            <a:ext cx="44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059" name="Google Shape;1059;p9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Para analizar…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60" name="Google Shape;1060;p90"/>
          <p:cNvSpPr txBox="1"/>
          <p:nvPr>
            <p:ph idx="1" type="body"/>
          </p:nvPr>
        </p:nvSpPr>
        <p:spPr>
          <a:xfrm>
            <a:off x="687387" y="1412875"/>
            <a:ext cx="7772400" cy="14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s-AR" sz="25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Sistema de Inscripciones</a:t>
            </a:r>
            <a:endParaRPr/>
          </a:p>
          <a:p>
            <a:pPr indent="0" lvl="0" marL="1095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9537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“…diariamente 20 hs el Sistema proporciona al Dto.Alumnos las vacantes por curso…”</a:t>
            </a:r>
            <a:endParaRPr/>
          </a:p>
        </p:txBody>
      </p:sp>
      <p:grpSp>
        <p:nvGrpSpPr>
          <p:cNvPr id="1061" name="Google Shape;1061;p90"/>
          <p:cNvGrpSpPr/>
          <p:nvPr/>
        </p:nvGrpSpPr>
        <p:grpSpPr>
          <a:xfrm>
            <a:off x="971550" y="3429000"/>
            <a:ext cx="1295400" cy="1368425"/>
            <a:chOff x="1763688" y="4508500"/>
            <a:chExt cx="1295400" cy="1368425"/>
          </a:xfrm>
        </p:grpSpPr>
        <p:sp>
          <p:nvSpPr>
            <p:cNvPr id="1062" name="Google Shape;1062;p90"/>
            <p:cNvSpPr/>
            <p:nvPr/>
          </p:nvSpPr>
          <p:spPr>
            <a:xfrm>
              <a:off x="2122463" y="4508500"/>
              <a:ext cx="576263" cy="576263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3" name="Google Shape;1063;p90"/>
            <p:cNvCxnSpPr/>
            <p:nvPr/>
          </p:nvCxnSpPr>
          <p:spPr>
            <a:xfrm flipH="1">
              <a:off x="2122463" y="5084763"/>
              <a:ext cx="144463" cy="21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4" name="Google Shape;1064;p90"/>
            <p:cNvCxnSpPr/>
            <p:nvPr/>
          </p:nvCxnSpPr>
          <p:spPr>
            <a:xfrm>
              <a:off x="2555851" y="5084763"/>
              <a:ext cx="142875" cy="21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65" name="Google Shape;1065;p90"/>
            <p:cNvSpPr txBox="1"/>
            <p:nvPr/>
          </p:nvSpPr>
          <p:spPr>
            <a:xfrm>
              <a:off x="1763688" y="5445125"/>
              <a:ext cx="1295400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Mensualmente</a:t>
              </a:r>
              <a:endParaRPr/>
            </a:p>
          </p:txBody>
        </p:sp>
        <p:cxnSp>
          <p:nvCxnSpPr>
            <p:cNvPr id="1066" name="Google Shape;1066;p90"/>
            <p:cNvCxnSpPr/>
            <p:nvPr/>
          </p:nvCxnSpPr>
          <p:spPr>
            <a:xfrm>
              <a:off x="2411413" y="4508500"/>
              <a:ext cx="0" cy="144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7" name="Google Shape;1067;p90"/>
            <p:cNvCxnSpPr/>
            <p:nvPr/>
          </p:nvCxnSpPr>
          <p:spPr>
            <a:xfrm rot="10800000">
              <a:off x="2411413" y="4941888"/>
              <a:ext cx="0" cy="1428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8" name="Google Shape;1068;p90"/>
            <p:cNvCxnSpPr/>
            <p:nvPr/>
          </p:nvCxnSpPr>
          <p:spPr>
            <a:xfrm>
              <a:off x="2122488" y="4797425"/>
              <a:ext cx="1444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69" name="Google Shape;1069;p90"/>
            <p:cNvCxnSpPr/>
            <p:nvPr/>
          </p:nvCxnSpPr>
          <p:spPr>
            <a:xfrm rot="10800000">
              <a:off x="2555876" y="4797425"/>
              <a:ext cx="1428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70" name="Google Shape;1070;p90"/>
          <p:cNvSpPr/>
          <p:nvPr/>
        </p:nvSpPr>
        <p:spPr>
          <a:xfrm>
            <a:off x="3492500" y="3357562"/>
            <a:ext cx="2016125" cy="79216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Informar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vacantes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071" name="Google Shape;1071;p90"/>
          <p:cNvCxnSpPr/>
          <p:nvPr/>
        </p:nvCxnSpPr>
        <p:spPr>
          <a:xfrm>
            <a:off x="1979612" y="3717925"/>
            <a:ext cx="14636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2" name="Google Shape;1072;p9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1073" name="Google Shape;1073;p90"/>
          <p:cNvGrpSpPr/>
          <p:nvPr/>
        </p:nvGrpSpPr>
        <p:grpSpPr>
          <a:xfrm>
            <a:off x="7308850" y="3284537"/>
            <a:ext cx="1474787" cy="1035050"/>
            <a:chOff x="4992" y="1776"/>
            <a:chExt cx="1552" cy="1542"/>
          </a:xfrm>
        </p:grpSpPr>
        <p:sp>
          <p:nvSpPr>
            <p:cNvPr id="1074" name="Google Shape;1074;p9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5" name="Google Shape;1075;p90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76" name="Google Shape;1076;p90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7" name="Google Shape;1077;p90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0"/>
            <p:cNvSpPr txBox="1"/>
            <p:nvPr/>
          </p:nvSpPr>
          <p:spPr>
            <a:xfrm>
              <a:off x="4992" y="3000"/>
              <a:ext cx="1552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s-A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Dto.Alumnos</a:t>
              </a:r>
              <a:endParaRPr/>
            </a:p>
          </p:txBody>
        </p:sp>
      </p:grpSp>
      <p:cxnSp>
        <p:nvCxnSpPr>
          <p:cNvPr id="1080" name="Google Shape;1080;p90"/>
          <p:cNvCxnSpPr/>
          <p:nvPr/>
        </p:nvCxnSpPr>
        <p:spPr>
          <a:xfrm>
            <a:off x="5580062" y="3716337"/>
            <a:ext cx="165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1" name="Google Shape;1081;p90"/>
          <p:cNvSpPr txBox="1"/>
          <p:nvPr/>
        </p:nvSpPr>
        <p:spPr>
          <a:xfrm>
            <a:off x="839787" y="4813300"/>
            <a:ext cx="7772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ucida Sans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…quien dispara el Caso de Uso???</a:t>
            </a:r>
            <a:endParaRPr/>
          </a:p>
        </p:txBody>
      </p:sp>
      <p:sp>
        <p:nvSpPr>
          <p:cNvPr id="1082" name="Google Shape;1082;p90"/>
          <p:cNvSpPr txBox="1"/>
          <p:nvPr/>
        </p:nvSpPr>
        <p:spPr>
          <a:xfrm>
            <a:off x="2119312" y="5476875"/>
            <a:ext cx="5395912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ucida Sans"/>
              <a:buNone/>
            </a:pPr>
            <a:r>
              <a:rPr b="0" i="0" lang="es-AR" sz="1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…el paso del tiempo 🡪 ACTOR TEMPORAL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91"/>
          <p:cNvSpPr txBox="1"/>
          <p:nvPr/>
        </p:nvSpPr>
        <p:spPr>
          <a:xfrm>
            <a:off x="8243887" y="6492875"/>
            <a:ext cx="4079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088" name="Google Shape;1088;p9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El tiempo como actor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89" name="Google Shape;1089;p91"/>
          <p:cNvSpPr txBox="1"/>
          <p:nvPr>
            <p:ph idx="1" type="body"/>
          </p:nvPr>
        </p:nvSpPr>
        <p:spPr>
          <a:xfrm>
            <a:off x="914400" y="1828800"/>
            <a:ext cx="7772400" cy="23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Hay funcionalidades que no son disparadas por un actor sino por el paso del tiempo.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Ese “disparo” se representa con un reloj, debajo del cual se coloca la periodicidad. (semanalmente, mensualmente, etc.)</a:t>
            </a:r>
            <a:endParaRPr/>
          </a:p>
        </p:txBody>
      </p:sp>
      <p:grpSp>
        <p:nvGrpSpPr>
          <p:cNvPr id="1090" name="Google Shape;1090;p91"/>
          <p:cNvGrpSpPr/>
          <p:nvPr/>
        </p:nvGrpSpPr>
        <p:grpSpPr>
          <a:xfrm>
            <a:off x="1763712" y="4508500"/>
            <a:ext cx="4464050" cy="1368425"/>
            <a:chOff x="1066" y="2840"/>
            <a:chExt cx="2812" cy="862"/>
          </a:xfrm>
        </p:grpSpPr>
        <p:sp>
          <p:nvSpPr>
            <p:cNvPr id="1091" name="Google Shape;1091;p91"/>
            <p:cNvSpPr/>
            <p:nvPr/>
          </p:nvSpPr>
          <p:spPr>
            <a:xfrm>
              <a:off x="1292" y="2840"/>
              <a:ext cx="363" cy="363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2" name="Google Shape;1092;p91"/>
            <p:cNvCxnSpPr/>
            <p:nvPr/>
          </p:nvCxnSpPr>
          <p:spPr>
            <a:xfrm flipH="1">
              <a:off x="1292" y="3203"/>
              <a:ext cx="91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3" name="Google Shape;1093;p91"/>
            <p:cNvCxnSpPr/>
            <p:nvPr/>
          </p:nvCxnSpPr>
          <p:spPr>
            <a:xfrm>
              <a:off x="1565" y="3203"/>
              <a:ext cx="90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94" name="Google Shape;1094;p91"/>
            <p:cNvSpPr txBox="1"/>
            <p:nvPr/>
          </p:nvSpPr>
          <p:spPr>
            <a:xfrm>
              <a:off x="1066" y="3430"/>
              <a:ext cx="816" cy="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Mensualmente</a:t>
              </a:r>
              <a:endParaRPr/>
            </a:p>
          </p:txBody>
        </p:sp>
        <p:cxnSp>
          <p:nvCxnSpPr>
            <p:cNvPr id="1095" name="Google Shape;1095;p91"/>
            <p:cNvCxnSpPr/>
            <p:nvPr/>
          </p:nvCxnSpPr>
          <p:spPr>
            <a:xfrm>
              <a:off x="1474" y="2840"/>
              <a:ext cx="0" cy="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6" name="Google Shape;1096;p91"/>
            <p:cNvCxnSpPr/>
            <p:nvPr/>
          </p:nvCxnSpPr>
          <p:spPr>
            <a:xfrm rot="10800000">
              <a:off x="1474" y="3113"/>
              <a:ext cx="0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7" name="Google Shape;1097;p91"/>
            <p:cNvCxnSpPr/>
            <p:nvPr/>
          </p:nvCxnSpPr>
          <p:spPr>
            <a:xfrm>
              <a:off x="1292" y="3022"/>
              <a:ext cx="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98" name="Google Shape;1098;p91"/>
            <p:cNvCxnSpPr/>
            <p:nvPr/>
          </p:nvCxnSpPr>
          <p:spPr>
            <a:xfrm rot="10800000">
              <a:off x="1565" y="3022"/>
              <a:ext cx="9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99" name="Google Shape;1099;p91"/>
            <p:cNvSpPr/>
            <p:nvPr/>
          </p:nvSpPr>
          <p:spPr>
            <a:xfrm>
              <a:off x="2608" y="2840"/>
              <a:ext cx="1270" cy="499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ucida Sans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Generar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ucida Sans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Estadísticas</a:t>
              </a:r>
              <a:endParaRPr/>
            </a:p>
          </p:txBody>
        </p:sp>
        <p:cxnSp>
          <p:nvCxnSpPr>
            <p:cNvPr id="1100" name="Google Shape;1100;p91"/>
            <p:cNvCxnSpPr/>
            <p:nvPr/>
          </p:nvCxnSpPr>
          <p:spPr>
            <a:xfrm>
              <a:off x="1701" y="3022"/>
              <a:ext cx="862" cy="4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01" name="Google Shape;1101;p9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1102" name="Google Shape;1102;p91"/>
          <p:cNvGrpSpPr/>
          <p:nvPr/>
        </p:nvGrpSpPr>
        <p:grpSpPr>
          <a:xfrm>
            <a:off x="7921625" y="4064000"/>
            <a:ext cx="766762" cy="1465262"/>
            <a:chOff x="4992" y="1776"/>
            <a:chExt cx="799" cy="1512"/>
          </a:xfrm>
        </p:grpSpPr>
        <p:sp>
          <p:nvSpPr>
            <p:cNvPr id="1103" name="Google Shape;1103;p9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4" name="Google Shape;1104;p91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05" name="Google Shape;1105;p91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6" name="Google Shape;1106;p91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9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91"/>
            <p:cNvSpPr txBox="1"/>
            <p:nvPr/>
          </p:nvSpPr>
          <p:spPr>
            <a:xfrm>
              <a:off x="4992" y="3000"/>
              <a:ext cx="7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</a:t>
              </a:r>
              <a:endParaRPr/>
            </a:p>
          </p:txBody>
        </p:sp>
      </p:grpSp>
      <p:cxnSp>
        <p:nvCxnSpPr>
          <p:cNvPr id="1109" name="Google Shape;1109;p91"/>
          <p:cNvCxnSpPr/>
          <p:nvPr/>
        </p:nvCxnSpPr>
        <p:spPr>
          <a:xfrm>
            <a:off x="6270625" y="4868862"/>
            <a:ext cx="165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/>
        </p:nvSpPr>
        <p:spPr>
          <a:xfrm>
            <a:off x="7885112" y="6492875"/>
            <a:ext cx="766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1" name="Google Shape;461;p5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Un poco de historia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existencia de los casos de uso es anterior a la creación de UML.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Fueron creados por Ivar Jacobson en 1987.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Los incorporó cuando se une con Booch y Rumbaugh para la creación de UML.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Actualmente forman parte de los elementos con los que trabaja UML.</a:t>
            </a:r>
            <a:endParaRPr/>
          </a:p>
        </p:txBody>
      </p:sp>
      <p:sp>
        <p:nvSpPr>
          <p:cNvPr id="463" name="Google Shape;463;p56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2"/>
          <p:cNvSpPr txBox="1"/>
          <p:nvPr/>
        </p:nvSpPr>
        <p:spPr>
          <a:xfrm>
            <a:off x="6516687" y="6492875"/>
            <a:ext cx="2349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115" name="Google Shape;1115;p92"/>
          <p:cNvSpPr txBox="1"/>
          <p:nvPr>
            <p:ph idx="4294967295" type="title"/>
          </p:nvPr>
        </p:nvSpPr>
        <p:spPr>
          <a:xfrm>
            <a:off x="179512" y="260350"/>
            <a:ext cx="90730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s-AR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Especialización/Generalización 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16" name="Google Shape;1116;p92"/>
          <p:cNvSpPr txBox="1"/>
          <p:nvPr>
            <p:ph idx="1" type="body"/>
          </p:nvPr>
        </p:nvSpPr>
        <p:spPr>
          <a:xfrm>
            <a:off x="468312" y="1557337"/>
            <a:ext cx="8229600" cy="144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pueden definir categorías generales de actores y especializarlos a través de relaciones de generalización.</a:t>
            </a:r>
            <a:endParaRPr/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117" name="Google Shape;1117;p92"/>
          <p:cNvGrpSpPr/>
          <p:nvPr/>
        </p:nvGrpSpPr>
        <p:grpSpPr>
          <a:xfrm>
            <a:off x="4246562" y="3284537"/>
            <a:ext cx="901700" cy="1112837"/>
            <a:chOff x="1872" y="1296"/>
            <a:chExt cx="568" cy="701"/>
          </a:xfrm>
        </p:grpSpPr>
        <p:sp>
          <p:nvSpPr>
            <p:cNvPr id="1118" name="Google Shape;1118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9" name="Google Shape;1119;p92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0" name="Google Shape;1120;p92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21" name="Google Shape;1121;p92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92"/>
            <p:cNvSpPr txBox="1"/>
            <p:nvPr/>
          </p:nvSpPr>
          <p:spPr>
            <a:xfrm>
              <a:off x="1872" y="1824"/>
              <a:ext cx="56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/>
            </a:p>
          </p:txBody>
        </p:sp>
      </p:grpSp>
      <p:grpSp>
        <p:nvGrpSpPr>
          <p:cNvPr id="1124" name="Google Shape;1124;p92"/>
          <p:cNvGrpSpPr/>
          <p:nvPr/>
        </p:nvGrpSpPr>
        <p:grpSpPr>
          <a:xfrm>
            <a:off x="2886075" y="4724400"/>
            <a:ext cx="977900" cy="1112837"/>
            <a:chOff x="1872" y="1296"/>
            <a:chExt cx="616" cy="701"/>
          </a:xfrm>
        </p:grpSpPr>
        <p:sp>
          <p:nvSpPr>
            <p:cNvPr id="1125" name="Google Shape;1125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6" name="Google Shape;1126;p92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27" name="Google Shape;1127;p92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28" name="Google Shape;1128;p92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92"/>
            <p:cNvSpPr txBox="1"/>
            <p:nvPr/>
          </p:nvSpPr>
          <p:spPr>
            <a:xfrm>
              <a:off x="1872" y="1824"/>
              <a:ext cx="61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Alumnos</a:t>
              </a:r>
              <a:endParaRPr/>
            </a:p>
          </p:txBody>
        </p:sp>
      </p:grpSp>
      <p:grpSp>
        <p:nvGrpSpPr>
          <p:cNvPr id="1131" name="Google Shape;1131;p92"/>
          <p:cNvGrpSpPr/>
          <p:nvPr/>
        </p:nvGrpSpPr>
        <p:grpSpPr>
          <a:xfrm>
            <a:off x="5580062" y="4724400"/>
            <a:ext cx="1193800" cy="1112837"/>
            <a:chOff x="1872" y="1296"/>
            <a:chExt cx="752" cy="701"/>
          </a:xfrm>
        </p:grpSpPr>
        <p:sp>
          <p:nvSpPr>
            <p:cNvPr id="1132" name="Google Shape;1132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3" name="Google Shape;1133;p92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34" name="Google Shape;1134;p92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35" name="Google Shape;1135;p92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92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2"/>
            <p:cNvSpPr txBox="1"/>
            <p:nvPr/>
          </p:nvSpPr>
          <p:spPr>
            <a:xfrm>
              <a:off x="1872" y="1824"/>
              <a:ext cx="75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Profesores</a:t>
              </a:r>
              <a:endParaRPr/>
            </a:p>
          </p:txBody>
        </p:sp>
      </p:grpSp>
      <p:cxnSp>
        <p:nvCxnSpPr>
          <p:cNvPr id="1138" name="Google Shape;1138;p92"/>
          <p:cNvCxnSpPr/>
          <p:nvPr/>
        </p:nvCxnSpPr>
        <p:spPr>
          <a:xfrm flipH="1" rot="10800000">
            <a:off x="3276600" y="4437062"/>
            <a:ext cx="1008062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9" name="Google Shape;1139;p92"/>
          <p:cNvCxnSpPr/>
          <p:nvPr/>
        </p:nvCxnSpPr>
        <p:spPr>
          <a:xfrm rot="10800000">
            <a:off x="4859337" y="4437062"/>
            <a:ext cx="1008062" cy="8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0" name="Google Shape;1140;p92"/>
          <p:cNvSpPr txBox="1"/>
          <p:nvPr/>
        </p:nvSpPr>
        <p:spPr>
          <a:xfrm>
            <a:off x="6286500" y="3857625"/>
            <a:ext cx="2286000" cy="708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s-AR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Especializaciones del actor Persona</a:t>
            </a:r>
            <a:endParaRPr/>
          </a:p>
        </p:txBody>
      </p:sp>
      <p:cxnSp>
        <p:nvCxnSpPr>
          <p:cNvPr id="1141" name="Google Shape;1141;p92"/>
          <p:cNvCxnSpPr/>
          <p:nvPr/>
        </p:nvCxnSpPr>
        <p:spPr>
          <a:xfrm flipH="1" rot="10800000">
            <a:off x="5364162" y="4292600"/>
            <a:ext cx="863600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2" name="Google Shape;1142;p92"/>
          <p:cNvCxnSpPr/>
          <p:nvPr/>
        </p:nvCxnSpPr>
        <p:spPr>
          <a:xfrm flipH="1" rot="10800000">
            <a:off x="3635375" y="4221162"/>
            <a:ext cx="2520950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3" name="Google Shape;1143;p92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93"/>
          <p:cNvSpPr txBox="1"/>
          <p:nvPr>
            <p:ph idx="4294967295" type="title"/>
          </p:nvPr>
        </p:nvSpPr>
        <p:spPr>
          <a:xfrm>
            <a:off x="179512" y="260350"/>
            <a:ext cx="90730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b="1" i="0" lang="es-AR" sz="2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Especialización/Generalización </a:t>
            </a:r>
            <a:endParaRPr b="1" i="0" sz="2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49" name="Google Shape;1149;p93"/>
          <p:cNvSpPr txBox="1"/>
          <p:nvPr/>
        </p:nvSpPr>
        <p:spPr>
          <a:xfrm>
            <a:off x="4813300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1150" name="Google Shape;1150;p93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grpSp>
        <p:nvGrpSpPr>
          <p:cNvPr id="1151" name="Google Shape;1151;p93"/>
          <p:cNvGrpSpPr/>
          <p:nvPr/>
        </p:nvGrpSpPr>
        <p:grpSpPr>
          <a:xfrm>
            <a:off x="1598612" y="1743075"/>
            <a:ext cx="901700" cy="1112837"/>
            <a:chOff x="1872" y="1296"/>
            <a:chExt cx="568" cy="701"/>
          </a:xfrm>
        </p:grpSpPr>
        <p:sp>
          <p:nvSpPr>
            <p:cNvPr id="1152" name="Google Shape;1152;p9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3" name="Google Shape;1153;p93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54" name="Google Shape;1154;p93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55" name="Google Shape;1155;p93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9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3"/>
            <p:cNvSpPr txBox="1"/>
            <p:nvPr/>
          </p:nvSpPr>
          <p:spPr>
            <a:xfrm>
              <a:off x="1872" y="1824"/>
              <a:ext cx="56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/>
            </a:p>
          </p:txBody>
        </p:sp>
      </p:grpSp>
      <p:grpSp>
        <p:nvGrpSpPr>
          <p:cNvPr id="1158" name="Google Shape;1158;p93"/>
          <p:cNvGrpSpPr/>
          <p:nvPr/>
        </p:nvGrpSpPr>
        <p:grpSpPr>
          <a:xfrm>
            <a:off x="1593850" y="3457575"/>
            <a:ext cx="782637" cy="1114425"/>
            <a:chOff x="1872" y="1296"/>
            <a:chExt cx="493" cy="702"/>
          </a:xfrm>
        </p:grpSpPr>
        <p:sp>
          <p:nvSpPr>
            <p:cNvPr id="1159" name="Google Shape;1159;p9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0" name="Google Shape;1160;p93"/>
            <p:cNvCxnSpPr/>
            <p:nvPr/>
          </p:nvCxnSpPr>
          <p:spPr>
            <a:xfrm>
              <a:off x="2028" y="1432"/>
              <a:ext cx="18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161" name="Google Shape;1161;p93"/>
            <p:cNvCxnSpPr/>
            <p:nvPr/>
          </p:nvCxnSpPr>
          <p:spPr>
            <a:xfrm>
              <a:off x="2120" y="1614"/>
              <a:ext cx="90" cy="18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62" name="Google Shape;1162;p93"/>
            <p:cNvSpPr/>
            <p:nvPr/>
          </p:nvSpPr>
          <p:spPr>
            <a:xfrm>
              <a:off x="2028" y="1388"/>
              <a:ext cx="92" cy="408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93"/>
            <p:cNvSpPr/>
            <p:nvPr/>
          </p:nvSpPr>
          <p:spPr>
            <a:xfrm>
              <a:off x="2074" y="1296"/>
              <a:ext cx="90" cy="92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93"/>
            <p:cNvSpPr txBox="1"/>
            <p:nvPr/>
          </p:nvSpPr>
          <p:spPr>
            <a:xfrm>
              <a:off x="1872" y="1824"/>
              <a:ext cx="493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</p:txBody>
        </p:sp>
      </p:grpSp>
      <p:sp>
        <p:nvSpPr>
          <p:cNvPr id="1165" name="Google Shape;1165;p93"/>
          <p:cNvSpPr/>
          <p:nvPr/>
        </p:nvSpPr>
        <p:spPr>
          <a:xfrm>
            <a:off x="3929062" y="1814512"/>
            <a:ext cx="2214562" cy="1000125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Consultar carreras</a:t>
            </a:r>
            <a:endParaRPr/>
          </a:p>
        </p:txBody>
      </p:sp>
      <p:sp>
        <p:nvSpPr>
          <p:cNvPr id="1166" name="Google Shape;1166;p93"/>
          <p:cNvSpPr/>
          <p:nvPr/>
        </p:nvSpPr>
        <p:spPr>
          <a:xfrm>
            <a:off x="3929062" y="3386137"/>
            <a:ext cx="2214562" cy="1000125"/>
          </a:xfrm>
          <a:prstGeom prst="ellipse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85A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rgbClr val="35385A"/>
                </a:solidFill>
                <a:latin typeface="Lucida Sans"/>
                <a:ea typeface="Lucida Sans"/>
                <a:cs typeface="Lucida Sans"/>
                <a:sym typeface="Lucida Sans"/>
              </a:rPr>
              <a:t>Realizar inscripción</a:t>
            </a:r>
            <a:endParaRPr/>
          </a:p>
        </p:txBody>
      </p:sp>
      <p:cxnSp>
        <p:nvCxnSpPr>
          <p:cNvPr id="1167" name="Google Shape;1167;p93"/>
          <p:cNvCxnSpPr/>
          <p:nvPr/>
        </p:nvCxnSpPr>
        <p:spPr>
          <a:xfrm rot="10800000">
            <a:off x="2049462" y="2855912"/>
            <a:ext cx="7937" cy="6746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168" name="Google Shape;1168;p93"/>
          <p:cNvCxnSpPr/>
          <p:nvPr/>
        </p:nvCxnSpPr>
        <p:spPr>
          <a:xfrm>
            <a:off x="2500312" y="2243137"/>
            <a:ext cx="1428750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169" name="Google Shape;1169;p93"/>
          <p:cNvCxnSpPr/>
          <p:nvPr/>
        </p:nvCxnSpPr>
        <p:spPr>
          <a:xfrm>
            <a:off x="2357437" y="3886200"/>
            <a:ext cx="1500187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170" name="Google Shape;1170;p93"/>
          <p:cNvSpPr txBox="1"/>
          <p:nvPr/>
        </p:nvSpPr>
        <p:spPr>
          <a:xfrm>
            <a:off x="1143000" y="4786312"/>
            <a:ext cx="7640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Persona solamente puede disparar el CU Consultar carrera</a:t>
            </a:r>
            <a:endParaRPr/>
          </a:p>
        </p:txBody>
      </p:sp>
      <p:sp>
        <p:nvSpPr>
          <p:cNvPr id="1171" name="Google Shape;1171;p93"/>
          <p:cNvSpPr txBox="1"/>
          <p:nvPr/>
        </p:nvSpPr>
        <p:spPr>
          <a:xfrm>
            <a:off x="1143000" y="5286375"/>
            <a:ext cx="714375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actor Alumno dispara el CU Realizar inscripción, y además el CU Consultar carrera, por ser una especialización del actor Persona (herencia).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94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s-AR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/>
        </p:nvSpPr>
        <p:spPr>
          <a:xfrm>
            <a:off x="8027987" y="6492875"/>
            <a:ext cx="719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69" name="Google Shape;469;p5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sp>
        <p:nvSpPr>
          <p:cNvPr id="470" name="Google Shape;470;p57"/>
          <p:cNvSpPr txBox="1"/>
          <p:nvPr>
            <p:ph idx="1" type="body"/>
          </p:nvPr>
        </p:nvSpPr>
        <p:spPr>
          <a:xfrm>
            <a:off x="914400" y="1643062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compone de los siguientes elementos: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rgbClr val="0066CC"/>
                </a:solidFill>
                <a:latin typeface="Lucida Sans"/>
                <a:ea typeface="Lucida Sans"/>
                <a:cs typeface="Lucida Sans"/>
                <a:sym typeface="Lucida Sans"/>
              </a:rPr>
              <a:t>ACTORES</a:t>
            </a: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son quienes interactúan con el sistema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rgbClr val="0066CC"/>
                </a:solidFill>
                <a:latin typeface="Lucida Sans"/>
                <a:ea typeface="Lucida Sans"/>
                <a:cs typeface="Lucida Sans"/>
                <a:sym typeface="Lucida Sans"/>
              </a:rPr>
              <a:t>CASOS DE USO</a:t>
            </a: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son las funciones requeridas al sistema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rgbClr val="0066CC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CASOS DE USO</a:t>
            </a: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son las relaciones entre los casos de uso y los actores</a:t>
            </a:r>
            <a:endParaRPr/>
          </a:p>
          <a:p>
            <a:pPr indent="-156273" lvl="0" marL="365125" rtl="0" algn="l">
              <a:spcBef>
                <a:spcPts val="4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71" name="Google Shape;471;p57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/>
          <p:nvPr/>
        </p:nvSpPr>
        <p:spPr>
          <a:xfrm>
            <a:off x="7885112" y="6492875"/>
            <a:ext cx="933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fld id="{00000000-1234-1234-1234-123412341234}" type="slidenum">
              <a:rPr b="0" i="0" lang="es-AR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77" name="Google Shape;477;p58"/>
          <p:cNvSpPr txBox="1"/>
          <p:nvPr>
            <p:ph idx="1" type="body"/>
          </p:nvPr>
        </p:nvSpPr>
        <p:spPr>
          <a:xfrm>
            <a:off x="684212" y="1500187"/>
            <a:ext cx="6680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Representa algo o alguien (una persona, dispositivo u otro sistema) que interactúa con el sistema;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 es parte del sistema;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AR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Puede realizar lo siguiente: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Ingresar información al sistema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Recibir información del sistema</a:t>
            </a:r>
            <a:endParaRPr/>
          </a:p>
          <a:p>
            <a:pPr indent="-228599" lvl="1" marL="6207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AR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Ingresar y recibir información al/del sistema</a:t>
            </a:r>
            <a:endParaRPr/>
          </a:p>
        </p:txBody>
      </p:sp>
      <p:sp>
        <p:nvSpPr>
          <p:cNvPr id="478" name="Google Shape;478;p5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Actor</a:t>
            </a:r>
            <a:endParaRPr/>
          </a:p>
        </p:txBody>
      </p:sp>
      <p:sp>
        <p:nvSpPr>
          <p:cNvPr id="479" name="Google Shape;479;p58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58"/>
          <p:cNvGrpSpPr/>
          <p:nvPr/>
        </p:nvGrpSpPr>
        <p:grpSpPr>
          <a:xfrm>
            <a:off x="7467600" y="2349500"/>
            <a:ext cx="1268412" cy="2400300"/>
            <a:chOff x="4992" y="1776"/>
            <a:chExt cx="799" cy="1512"/>
          </a:xfrm>
        </p:grpSpPr>
        <p:sp>
          <p:nvSpPr>
            <p:cNvPr id="481" name="Google Shape;481;p58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58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3" name="Google Shape;483;p58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4" name="Google Shape;484;p58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8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8"/>
            <p:cNvSpPr txBox="1"/>
            <p:nvPr/>
          </p:nvSpPr>
          <p:spPr>
            <a:xfrm>
              <a:off x="4992" y="3000"/>
              <a:ext cx="7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</a:t>
              </a:r>
              <a:endParaRPr/>
            </a:p>
          </p:txBody>
        </p:sp>
      </p:grpSp>
      <p:cxnSp>
        <p:nvCxnSpPr>
          <p:cNvPr id="487" name="Google Shape;487;p58"/>
          <p:cNvCxnSpPr/>
          <p:nvPr/>
        </p:nvCxnSpPr>
        <p:spPr>
          <a:xfrm>
            <a:off x="6156325" y="40767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8" name="Google Shape;488;p58"/>
          <p:cNvCxnSpPr/>
          <p:nvPr/>
        </p:nvCxnSpPr>
        <p:spPr>
          <a:xfrm flipH="1">
            <a:off x="6156325" y="4510087"/>
            <a:ext cx="528637" cy="15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9" name="Google Shape;489;p58"/>
          <p:cNvCxnSpPr/>
          <p:nvPr/>
        </p:nvCxnSpPr>
        <p:spPr>
          <a:xfrm>
            <a:off x="2627312" y="515778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90" name="Google Shape;490;p58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1071562" y="13573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Son fácilmente identificables a partir del modelo de negocio (los roles representados por las swimline’s);</a:t>
            </a:r>
            <a:endParaRPr/>
          </a:p>
          <a:p>
            <a:pPr indent="-255586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pueden identificar también con las respuestas a las siguientes preguntas: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Quién está interesado en cierto requerimiento?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 qué lugar de la organización se usa el sistema?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Quién se beneficiará con el uso del sistema?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Quién intercambiará información con el sistema?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Quién mantendrá el sistema?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Juega una persona diferentes roles?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Juegan varias personas el mismo rol?</a:t>
            </a:r>
            <a:endParaRPr/>
          </a:p>
          <a:p>
            <a:pPr indent="-255587" lvl="1" marL="620712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es-AR" sz="2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Interacciona el sistema con otros sistemas</a:t>
            </a: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?</a:t>
            </a:r>
            <a:endParaRPr/>
          </a:p>
          <a:p>
            <a:pPr indent="-151955" lvl="0" marL="3651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7" name="Google Shape;497;p5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498" name="Google Shape;498;p59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59"/>
          <p:cNvGrpSpPr/>
          <p:nvPr/>
        </p:nvGrpSpPr>
        <p:grpSpPr>
          <a:xfrm>
            <a:off x="7799387" y="2819400"/>
            <a:ext cx="1268412" cy="2400300"/>
            <a:chOff x="4992" y="1776"/>
            <a:chExt cx="799" cy="1512"/>
          </a:xfrm>
        </p:grpSpPr>
        <p:sp>
          <p:nvSpPr>
            <p:cNvPr id="500" name="Google Shape;500;p59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59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59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3" name="Google Shape;503;p59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9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9"/>
            <p:cNvSpPr txBox="1"/>
            <p:nvPr/>
          </p:nvSpPr>
          <p:spPr>
            <a:xfrm>
              <a:off x="4992" y="3000"/>
              <a:ext cx="79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s-A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</a:t>
              </a:r>
              <a:endParaRPr/>
            </a:p>
          </p:txBody>
        </p:sp>
      </p:grpSp>
      <p:sp>
        <p:nvSpPr>
          <p:cNvPr id="506" name="Google Shape;506;p59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3" name="Google Shape;513;p60"/>
          <p:cNvSpPr txBox="1"/>
          <p:nvPr>
            <p:ph idx="1" type="body"/>
          </p:nvPr>
        </p:nvSpPr>
        <p:spPr>
          <a:xfrm>
            <a:off x="1071562" y="12684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actores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 I: …“los cursos podrán tener “Alumnos nuevos” y también “Alumnos Reinscriptos”…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Este modelo?		o este modelo? 	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4" name="Google Shape;514;p6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515" name="Google Shape;515;p60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60"/>
          <p:cNvGrpSpPr/>
          <p:nvPr/>
        </p:nvGrpSpPr>
        <p:grpSpPr>
          <a:xfrm>
            <a:off x="1657350" y="3973512"/>
            <a:ext cx="703262" cy="828675"/>
            <a:chOff x="4992" y="1776"/>
            <a:chExt cx="955" cy="1838"/>
          </a:xfrm>
        </p:grpSpPr>
        <p:sp>
          <p:nvSpPr>
            <p:cNvPr id="517" name="Google Shape;517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8" name="Google Shape;518;p60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60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0" name="Google Shape;520;p60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0"/>
            <p:cNvSpPr txBox="1"/>
            <p:nvPr/>
          </p:nvSpPr>
          <p:spPr>
            <a:xfrm>
              <a:off x="4992" y="3000"/>
              <a:ext cx="955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</p:txBody>
        </p:sp>
      </p:grpSp>
      <p:sp>
        <p:nvSpPr>
          <p:cNvPr id="523" name="Google Shape;523;p60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524" name="Google Shape;524;p60"/>
          <p:cNvGrpSpPr/>
          <p:nvPr/>
        </p:nvGrpSpPr>
        <p:grpSpPr>
          <a:xfrm>
            <a:off x="5148262" y="3860800"/>
            <a:ext cx="703262" cy="1014412"/>
            <a:chOff x="4992" y="1776"/>
            <a:chExt cx="955" cy="2248"/>
          </a:xfrm>
        </p:grpSpPr>
        <p:sp>
          <p:nvSpPr>
            <p:cNvPr id="525" name="Google Shape;525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60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7" name="Google Shape;527;p60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8" name="Google Shape;528;p60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0"/>
            <p:cNvSpPr txBox="1"/>
            <p:nvPr/>
          </p:nvSpPr>
          <p:spPr>
            <a:xfrm>
              <a:off x="4992" y="3000"/>
              <a:ext cx="955" cy="1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Nuevo</a:t>
              </a:r>
              <a:endParaRPr/>
            </a:p>
          </p:txBody>
        </p:sp>
      </p:grpSp>
      <p:grpSp>
        <p:nvGrpSpPr>
          <p:cNvPr id="531" name="Google Shape;531;p60"/>
          <p:cNvGrpSpPr/>
          <p:nvPr/>
        </p:nvGrpSpPr>
        <p:grpSpPr>
          <a:xfrm>
            <a:off x="6372225" y="3789362"/>
            <a:ext cx="950912" cy="1012825"/>
            <a:chOff x="4992" y="1776"/>
            <a:chExt cx="1290" cy="2248"/>
          </a:xfrm>
        </p:grpSpPr>
        <p:sp>
          <p:nvSpPr>
            <p:cNvPr id="532" name="Google Shape;532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3" name="Google Shape;533;p60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4" name="Google Shape;534;p60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5" name="Google Shape;535;p60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0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0"/>
            <p:cNvSpPr txBox="1"/>
            <p:nvPr/>
          </p:nvSpPr>
          <p:spPr>
            <a:xfrm>
              <a:off x="4992" y="3000"/>
              <a:ext cx="1290" cy="1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Reinscripto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/>
          <p:nvPr/>
        </p:nvSpPr>
        <p:spPr>
          <a:xfrm>
            <a:off x="8245475" y="6519862"/>
            <a:ext cx="430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cida Sans"/>
              <a:buNone/>
            </a:pPr>
            <a:fld id="{00000000-1234-1234-1234-123412341234}" type="slidenum">
              <a:rPr b="0" i="0" lang="es-AR" sz="1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43" name="Google Shape;543;p61"/>
          <p:cNvSpPr txBox="1"/>
          <p:nvPr>
            <p:ph idx="1" type="body"/>
          </p:nvPr>
        </p:nvSpPr>
        <p:spPr>
          <a:xfrm>
            <a:off x="1071562" y="1268412"/>
            <a:ext cx="71437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6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Buenos y malos actores 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599" lvl="1" marL="6207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b="0" i="0" lang="es-AR" sz="1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Caso II: …“los alumnos podrán ser también ayudantes de Cátedra, en cuyo caso deberán inscribirse en el sistema como alumnos y también como docentes”…</a:t>
            </a:r>
            <a:endParaRPr/>
          </a:p>
          <a:p>
            <a:pPr indent="-160591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rPr b="0" i="0" lang="es-AR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Necesitamos un nuevo Actor?			</a:t>
            </a:r>
            <a:endParaRPr/>
          </a:p>
          <a:p>
            <a:pPr indent="-177863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4" name="Google Shape;544;p6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AR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Identificación de actores</a:t>
            </a:r>
            <a:endParaRPr/>
          </a:p>
        </p:txBody>
      </p:sp>
      <p:sp>
        <p:nvSpPr>
          <p:cNvPr id="545" name="Google Shape;545;p61"/>
          <p:cNvSpPr txBox="1"/>
          <p:nvPr/>
        </p:nvSpPr>
        <p:spPr>
          <a:xfrm>
            <a:off x="2847975" y="26527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61"/>
          <p:cNvGrpSpPr/>
          <p:nvPr/>
        </p:nvGrpSpPr>
        <p:grpSpPr>
          <a:xfrm>
            <a:off x="1657350" y="4149725"/>
            <a:ext cx="703262" cy="828675"/>
            <a:chOff x="4992" y="1776"/>
            <a:chExt cx="955" cy="1838"/>
          </a:xfrm>
        </p:grpSpPr>
        <p:sp>
          <p:nvSpPr>
            <p:cNvPr id="547" name="Google Shape;547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8" name="Google Shape;548;p61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9" name="Google Shape;549;p61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0" name="Google Shape;550;p61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1"/>
            <p:cNvSpPr txBox="1"/>
            <p:nvPr/>
          </p:nvSpPr>
          <p:spPr>
            <a:xfrm>
              <a:off x="4992" y="3000"/>
              <a:ext cx="955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/>
            </a:p>
          </p:txBody>
        </p:sp>
      </p:grpSp>
      <p:sp>
        <p:nvSpPr>
          <p:cNvPr id="553" name="Google Shape;553;p61"/>
          <p:cNvSpPr txBox="1"/>
          <p:nvPr/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AR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Casos de Uso</a:t>
            </a:r>
            <a:endParaRPr/>
          </a:p>
        </p:txBody>
      </p:sp>
      <p:grpSp>
        <p:nvGrpSpPr>
          <p:cNvPr id="554" name="Google Shape;554;p61"/>
          <p:cNvGrpSpPr/>
          <p:nvPr/>
        </p:nvGrpSpPr>
        <p:grpSpPr>
          <a:xfrm>
            <a:off x="2500312" y="4113212"/>
            <a:ext cx="765175" cy="828675"/>
            <a:chOff x="4992" y="1776"/>
            <a:chExt cx="1038" cy="1838"/>
          </a:xfrm>
        </p:grpSpPr>
        <p:sp>
          <p:nvSpPr>
            <p:cNvPr id="555" name="Google Shape;555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Google Shape;556;p61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7" name="Google Shape;557;p61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8" name="Google Shape;558;p61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1"/>
            <p:cNvSpPr txBox="1"/>
            <p:nvPr/>
          </p:nvSpPr>
          <p:spPr>
            <a:xfrm>
              <a:off x="4992" y="3000"/>
              <a:ext cx="1038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Profesor</a:t>
              </a:r>
              <a:endParaRPr/>
            </a:p>
          </p:txBody>
        </p:sp>
      </p:grpSp>
      <p:grpSp>
        <p:nvGrpSpPr>
          <p:cNvPr id="561" name="Google Shape;561;p61"/>
          <p:cNvGrpSpPr/>
          <p:nvPr/>
        </p:nvGrpSpPr>
        <p:grpSpPr>
          <a:xfrm>
            <a:off x="3292475" y="4113212"/>
            <a:ext cx="1716087" cy="828675"/>
            <a:chOff x="4992" y="1776"/>
            <a:chExt cx="2328" cy="1838"/>
          </a:xfrm>
        </p:grpSpPr>
        <p:sp>
          <p:nvSpPr>
            <p:cNvPr id="562" name="Google Shape;562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Google Shape;563;p61"/>
            <p:cNvCxnSpPr/>
            <p:nvPr/>
          </p:nvCxnSpPr>
          <p:spPr>
            <a:xfrm>
              <a:off x="5119" y="2083"/>
              <a:ext cx="356" cy="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4" name="Google Shape;564;p61"/>
            <p:cNvCxnSpPr/>
            <p:nvPr/>
          </p:nvCxnSpPr>
          <p:spPr>
            <a:xfrm>
              <a:off x="5299" y="2493"/>
              <a:ext cx="176" cy="4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5" name="Google Shape;565;p61"/>
            <p:cNvSpPr/>
            <p:nvPr/>
          </p:nvSpPr>
          <p:spPr>
            <a:xfrm>
              <a:off x="5119" y="2018"/>
              <a:ext cx="180" cy="921"/>
            </a:xfrm>
            <a:custGeom>
              <a:rect b="b" l="l" r="r" t="t"/>
              <a:pathLst>
                <a:path extrusionOk="0" h="408" w="92">
                  <a:moveTo>
                    <a:pt x="92" y="0"/>
                  </a:moveTo>
                  <a:lnTo>
                    <a:pt x="92" y="226"/>
                  </a:lnTo>
                  <a:lnTo>
                    <a:pt x="0" y="40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5209" y="1776"/>
              <a:ext cx="176" cy="207"/>
            </a:xfrm>
            <a:custGeom>
              <a:rect b="b" l="l" r="r" t="t"/>
              <a:pathLst>
                <a:path extrusionOk="0" h="92" w="90">
                  <a:moveTo>
                    <a:pt x="0" y="46"/>
                  </a:moveTo>
                  <a:lnTo>
                    <a:pt x="4" y="29"/>
                  </a:lnTo>
                  <a:lnTo>
                    <a:pt x="13" y="14"/>
                  </a:lnTo>
                  <a:lnTo>
                    <a:pt x="27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7" y="14"/>
                  </a:lnTo>
                  <a:lnTo>
                    <a:pt x="86" y="29"/>
                  </a:lnTo>
                  <a:lnTo>
                    <a:pt x="90" y="46"/>
                  </a:lnTo>
                  <a:lnTo>
                    <a:pt x="86" y="63"/>
                  </a:lnTo>
                  <a:lnTo>
                    <a:pt x="77" y="79"/>
                  </a:lnTo>
                  <a:lnTo>
                    <a:pt x="63" y="88"/>
                  </a:lnTo>
                  <a:lnTo>
                    <a:pt x="46" y="92"/>
                  </a:lnTo>
                  <a:lnTo>
                    <a:pt x="27" y="88"/>
                  </a:lnTo>
                  <a:lnTo>
                    <a:pt x="13" y="79"/>
                  </a:lnTo>
                  <a:lnTo>
                    <a:pt x="4" y="63"/>
                  </a:lnTo>
                  <a:lnTo>
                    <a:pt x="0" y="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1"/>
            <p:cNvSpPr txBox="1"/>
            <p:nvPr/>
          </p:nvSpPr>
          <p:spPr>
            <a:xfrm>
              <a:off x="4992" y="3000"/>
              <a:ext cx="2328" cy="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s-AR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Ayudante de Cátedra?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0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9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