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  <p:sldMasterId id="2147483693" r:id="rId18"/>
    <p:sldMasterId id="2147483694" r:id="rId19"/>
    <p:sldMasterId id="2147483695" r:id="rId20"/>
    <p:sldMasterId id="2147483696" r:id="rId21"/>
    <p:sldMasterId id="2147483697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" Type="http://schemas.openxmlformats.org/officeDocument/2006/relationships/theme" Target="theme/theme1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3.xml"/><Relationship Id="rId25" Type="http://schemas.openxmlformats.org/officeDocument/2006/relationships/slide" Target="slides/slide2.xml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9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1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3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7" name="Google Shape;257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3" name="Google Shape;313;p4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4" name="Google Shape;334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8" name="Google Shape;358;p4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1" name="Google Shape;411;p5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7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18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10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6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20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19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1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1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4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69" name="Google Shape;269;p3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72" name="Google Shape;27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3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46" name="Google Shape;346;p43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49" name="Google Shape;34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2" name="Google Shape;352;p4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9" name="Google Shape;37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4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Comportamiento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4556125" y="3644900"/>
            <a:ext cx="39036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 2.0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0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9" name="Google Shape;569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Conceptos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Slice: es una “porción” de un Caso de Uso.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iteración estará compuesta de uno o más Slice´s, correspondienes a uno o más Casos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conjunto de todas las Iteraciones estará formado por un conjunto de Slice’s que conforman todos los Casos de Uso del Sistema.</a:t>
            </a:r>
            <a:endParaRPr/>
          </a:p>
          <a:p>
            <a:pPr indent="-101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Importante: el conjunto de Slice’s a implementar en cada iteración deberá ser tal que dicha implementación pueda realizarse en uin plazo entre 2 y 6 semanas. 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142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1" name="Google Shape;571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77" name="Google Shape;577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8" name="Google Shape;578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579" name="Google Shape;579;p61"/>
          <p:cNvSpPr txBox="1"/>
          <p:nvPr/>
        </p:nvSpPr>
        <p:spPr>
          <a:xfrm>
            <a:off x="1042987" y="1638300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sp>
        <p:nvSpPr>
          <p:cNvPr id="580" name="Google Shape;580;p61"/>
          <p:cNvSpPr txBox="1"/>
          <p:nvPr/>
        </p:nvSpPr>
        <p:spPr>
          <a:xfrm>
            <a:off x="2411412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581" name="Google Shape;581;p61"/>
          <p:cNvSpPr txBox="1"/>
          <p:nvPr/>
        </p:nvSpPr>
        <p:spPr>
          <a:xfrm>
            <a:off x="5940425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582" name="Google Shape;582;p61"/>
          <p:cNvSpPr txBox="1"/>
          <p:nvPr/>
        </p:nvSpPr>
        <p:spPr>
          <a:xfrm>
            <a:off x="7164387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583" name="Google Shape;583;p61"/>
          <p:cNvCxnSpPr/>
          <p:nvPr/>
        </p:nvCxnSpPr>
        <p:spPr>
          <a:xfrm>
            <a:off x="53975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4" name="Google Shape;584;p61"/>
          <p:cNvCxnSpPr/>
          <p:nvPr/>
        </p:nvCxnSpPr>
        <p:spPr>
          <a:xfrm>
            <a:off x="1979612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5" name="Google Shape;585;p61"/>
          <p:cNvCxnSpPr/>
          <p:nvPr/>
        </p:nvCxnSpPr>
        <p:spPr>
          <a:xfrm>
            <a:off x="435610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6" name="Google Shape;586;p61"/>
          <p:cNvCxnSpPr/>
          <p:nvPr/>
        </p:nvCxnSpPr>
        <p:spPr>
          <a:xfrm>
            <a:off x="6804025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61"/>
          <p:cNvCxnSpPr/>
          <p:nvPr/>
        </p:nvCxnSpPr>
        <p:spPr>
          <a:xfrm>
            <a:off x="8101012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8" name="Google Shape;588;p61"/>
          <p:cNvCxnSpPr/>
          <p:nvPr/>
        </p:nvCxnSpPr>
        <p:spPr>
          <a:xfrm>
            <a:off x="3563937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9" name="Google Shape;589;p61"/>
          <p:cNvCxnSpPr/>
          <p:nvPr/>
        </p:nvCxnSpPr>
        <p:spPr>
          <a:xfrm>
            <a:off x="5003800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0" name="Google Shape;590;p61"/>
          <p:cNvSpPr/>
          <p:nvPr/>
        </p:nvSpPr>
        <p:spPr>
          <a:xfrm>
            <a:off x="2411412" y="3789362"/>
            <a:ext cx="3986212" cy="13684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61"/>
          <p:cNvCxnSpPr/>
          <p:nvPr/>
        </p:nvCxnSpPr>
        <p:spPr>
          <a:xfrm flipH="1" rot="10800000">
            <a:off x="4379912" y="3989387"/>
            <a:ext cx="1433512" cy="519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2" name="Google Shape;592;p61"/>
          <p:cNvCxnSpPr/>
          <p:nvPr/>
        </p:nvCxnSpPr>
        <p:spPr>
          <a:xfrm>
            <a:off x="4356100" y="4508500"/>
            <a:ext cx="1457325" cy="4476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3" name="Google Shape;593;p61"/>
          <p:cNvCxnSpPr/>
          <p:nvPr/>
        </p:nvCxnSpPr>
        <p:spPr>
          <a:xfrm rot="10800000">
            <a:off x="2411412" y="4473575"/>
            <a:ext cx="1968500" cy="34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4" name="Google Shape;594;p61"/>
          <p:cNvSpPr txBox="1"/>
          <p:nvPr/>
        </p:nvSpPr>
        <p:spPr>
          <a:xfrm>
            <a:off x="2916237" y="5445125"/>
            <a:ext cx="1671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de uso 1</a:t>
            </a:r>
            <a:endParaRPr/>
          </a:p>
        </p:txBody>
      </p:sp>
      <p:sp>
        <p:nvSpPr>
          <p:cNvPr id="595" name="Google Shape;595;p61"/>
          <p:cNvSpPr txBox="1"/>
          <p:nvPr/>
        </p:nvSpPr>
        <p:spPr>
          <a:xfrm>
            <a:off x="5068887" y="4306887"/>
            <a:ext cx="10683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1.1</a:t>
            </a:r>
            <a:endParaRPr/>
          </a:p>
        </p:txBody>
      </p:sp>
      <p:sp>
        <p:nvSpPr>
          <p:cNvPr id="596" name="Google Shape;596;p61"/>
          <p:cNvSpPr txBox="1"/>
          <p:nvPr/>
        </p:nvSpPr>
        <p:spPr>
          <a:xfrm>
            <a:off x="3427412" y="4572000"/>
            <a:ext cx="1069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1.2</a:t>
            </a:r>
            <a:endParaRPr/>
          </a:p>
        </p:txBody>
      </p:sp>
      <p:sp>
        <p:nvSpPr>
          <p:cNvPr id="597" name="Google Shape;597;p61"/>
          <p:cNvSpPr txBox="1"/>
          <p:nvPr/>
        </p:nvSpPr>
        <p:spPr>
          <a:xfrm>
            <a:off x="3451225" y="3921125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1.3</a:t>
            </a:r>
            <a:endParaRPr/>
          </a:p>
        </p:txBody>
      </p:sp>
      <p:sp>
        <p:nvSpPr>
          <p:cNvPr id="598" name="Google Shape;598;p61"/>
          <p:cNvSpPr/>
          <p:nvPr/>
        </p:nvSpPr>
        <p:spPr>
          <a:xfrm>
            <a:off x="4140200" y="2852737"/>
            <a:ext cx="431800" cy="576262"/>
          </a:xfrm>
          <a:prstGeom prst="upArrow">
            <a:avLst>
              <a:gd fmla="val 8093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2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04" name="Google Shape;604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5" name="Google Shape;605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06" name="Google Shape;606;p62"/>
          <p:cNvSpPr txBox="1"/>
          <p:nvPr/>
        </p:nvSpPr>
        <p:spPr>
          <a:xfrm>
            <a:off x="1042987" y="1638300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sp>
        <p:nvSpPr>
          <p:cNvPr id="607" name="Google Shape;607;p62"/>
          <p:cNvSpPr txBox="1"/>
          <p:nvPr/>
        </p:nvSpPr>
        <p:spPr>
          <a:xfrm>
            <a:off x="2411412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608" name="Google Shape;608;p62"/>
          <p:cNvSpPr txBox="1"/>
          <p:nvPr/>
        </p:nvSpPr>
        <p:spPr>
          <a:xfrm>
            <a:off x="5940425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609" name="Google Shape;609;p62"/>
          <p:cNvSpPr txBox="1"/>
          <p:nvPr/>
        </p:nvSpPr>
        <p:spPr>
          <a:xfrm>
            <a:off x="7164387" y="1628775"/>
            <a:ext cx="10080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610" name="Google Shape;610;p62"/>
          <p:cNvCxnSpPr/>
          <p:nvPr/>
        </p:nvCxnSpPr>
        <p:spPr>
          <a:xfrm>
            <a:off x="53975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1" name="Google Shape;611;p62"/>
          <p:cNvCxnSpPr/>
          <p:nvPr/>
        </p:nvCxnSpPr>
        <p:spPr>
          <a:xfrm>
            <a:off x="1979612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2" name="Google Shape;612;p62"/>
          <p:cNvCxnSpPr/>
          <p:nvPr/>
        </p:nvCxnSpPr>
        <p:spPr>
          <a:xfrm>
            <a:off x="4356100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3" name="Google Shape;613;p62"/>
          <p:cNvCxnSpPr/>
          <p:nvPr/>
        </p:nvCxnSpPr>
        <p:spPr>
          <a:xfrm>
            <a:off x="6804025" y="1916112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4" name="Google Shape;614;p62"/>
          <p:cNvCxnSpPr/>
          <p:nvPr/>
        </p:nvCxnSpPr>
        <p:spPr>
          <a:xfrm>
            <a:off x="8101012" y="1916112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5" name="Google Shape;615;p62"/>
          <p:cNvCxnSpPr/>
          <p:nvPr/>
        </p:nvCxnSpPr>
        <p:spPr>
          <a:xfrm>
            <a:off x="3563937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62"/>
          <p:cNvCxnSpPr/>
          <p:nvPr/>
        </p:nvCxnSpPr>
        <p:spPr>
          <a:xfrm>
            <a:off x="5003800" y="191611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7" name="Google Shape;617;p62"/>
          <p:cNvSpPr/>
          <p:nvPr/>
        </p:nvSpPr>
        <p:spPr>
          <a:xfrm>
            <a:off x="3552825" y="4618037"/>
            <a:ext cx="647700" cy="2889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C1</a:t>
            </a:r>
            <a:endParaRPr/>
          </a:p>
        </p:txBody>
      </p:sp>
      <p:sp>
        <p:nvSpPr>
          <p:cNvPr id="618" name="Google Shape;618;p62"/>
          <p:cNvSpPr/>
          <p:nvPr/>
        </p:nvSpPr>
        <p:spPr>
          <a:xfrm>
            <a:off x="4200525" y="4937125"/>
            <a:ext cx="647700" cy="287337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C2</a:t>
            </a:r>
            <a:endParaRPr/>
          </a:p>
        </p:txBody>
      </p:sp>
      <p:sp>
        <p:nvSpPr>
          <p:cNvPr id="619" name="Google Shape;619;p62"/>
          <p:cNvSpPr/>
          <p:nvPr/>
        </p:nvSpPr>
        <p:spPr>
          <a:xfrm>
            <a:off x="4811712" y="5300662"/>
            <a:ext cx="649287" cy="2889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C3</a:t>
            </a:r>
            <a:endParaRPr/>
          </a:p>
        </p:txBody>
      </p:sp>
      <p:sp>
        <p:nvSpPr>
          <p:cNvPr id="620" name="Google Shape;620;p62"/>
          <p:cNvSpPr/>
          <p:nvPr/>
        </p:nvSpPr>
        <p:spPr>
          <a:xfrm>
            <a:off x="5424487" y="5589587"/>
            <a:ext cx="647700" cy="287337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C4</a:t>
            </a:r>
            <a:endParaRPr/>
          </a:p>
        </p:txBody>
      </p:sp>
      <p:grpSp>
        <p:nvGrpSpPr>
          <p:cNvPr id="621" name="Google Shape;621;p62"/>
          <p:cNvGrpSpPr/>
          <p:nvPr/>
        </p:nvGrpSpPr>
        <p:grpSpPr>
          <a:xfrm>
            <a:off x="2339975" y="5337175"/>
            <a:ext cx="568325" cy="534987"/>
            <a:chOff x="1872" y="1296"/>
            <a:chExt cx="614" cy="807"/>
          </a:xfrm>
        </p:grpSpPr>
        <p:sp>
          <p:nvSpPr>
            <p:cNvPr id="622" name="Google Shape;622;p6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" name="Google Shape;623;p6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6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5" name="Google Shape;625;p6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2"/>
            <p:cNvSpPr txBox="1"/>
            <p:nvPr/>
          </p:nvSpPr>
          <p:spPr>
            <a:xfrm>
              <a:off x="1872" y="1824"/>
              <a:ext cx="614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Usuario</a:t>
              </a:r>
              <a:endParaRPr/>
            </a:p>
          </p:txBody>
        </p:sp>
      </p:grpSp>
      <p:cxnSp>
        <p:nvCxnSpPr>
          <p:cNvPr id="628" name="Google Shape;628;p62"/>
          <p:cNvCxnSpPr/>
          <p:nvPr/>
        </p:nvCxnSpPr>
        <p:spPr>
          <a:xfrm flipH="1" rot="10800000">
            <a:off x="2738437" y="5081587"/>
            <a:ext cx="925512" cy="4508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62"/>
          <p:cNvCxnSpPr/>
          <p:nvPr/>
        </p:nvCxnSpPr>
        <p:spPr>
          <a:xfrm flipH="1" rot="10800000">
            <a:off x="2859087" y="5232400"/>
            <a:ext cx="1279525" cy="3762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0" name="Google Shape;630;p62"/>
          <p:cNvCxnSpPr/>
          <p:nvPr/>
        </p:nvCxnSpPr>
        <p:spPr>
          <a:xfrm flipH="1" rot="10800000">
            <a:off x="2994025" y="5589587"/>
            <a:ext cx="1782762" cy="952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1" name="Google Shape;631;p62"/>
          <p:cNvCxnSpPr/>
          <p:nvPr/>
        </p:nvCxnSpPr>
        <p:spPr>
          <a:xfrm>
            <a:off x="2994025" y="5816600"/>
            <a:ext cx="2430462" cy="555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2" name="Google Shape;632;p62"/>
          <p:cNvSpPr txBox="1"/>
          <p:nvPr/>
        </p:nvSpPr>
        <p:spPr>
          <a:xfrm>
            <a:off x="1116012" y="2781300"/>
            <a:ext cx="6588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</p:txBody>
      </p:sp>
      <p:sp>
        <p:nvSpPr>
          <p:cNvPr id="633" name="Google Shape;633;p62"/>
          <p:cNvSpPr txBox="1"/>
          <p:nvPr/>
        </p:nvSpPr>
        <p:spPr>
          <a:xfrm>
            <a:off x="2473325" y="2781300"/>
            <a:ext cx="658812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</p:txBody>
      </p:sp>
      <p:sp>
        <p:nvSpPr>
          <p:cNvPr id="634" name="Google Shape;634;p62"/>
          <p:cNvSpPr txBox="1"/>
          <p:nvPr/>
        </p:nvSpPr>
        <p:spPr>
          <a:xfrm>
            <a:off x="6227762" y="2781300"/>
            <a:ext cx="6588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S3.1</a:t>
            </a:r>
            <a:endParaRPr/>
          </a:p>
        </p:txBody>
      </p:sp>
      <p:sp>
        <p:nvSpPr>
          <p:cNvPr id="635" name="Google Shape;635;p62"/>
          <p:cNvSpPr txBox="1"/>
          <p:nvPr/>
        </p:nvSpPr>
        <p:spPr>
          <a:xfrm>
            <a:off x="7292975" y="2781300"/>
            <a:ext cx="906462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S1.3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“todos”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n-U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9" name="Google Shape;429;p52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431" name="Google Shape;431;p52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38" name="Google Shape;438;p5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9" name="Google Shape;439;p53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 </a:t>
            </a:r>
            <a:endParaRPr/>
          </a:p>
          <a:p>
            <a:pPr indent="-1460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=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(tradicional)</a:t>
            </a:r>
            <a:endParaRPr/>
          </a:p>
          <a:p>
            <a:pPr indent="0" lvl="3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para Procesos Iterativos e Incrementales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457200" y="4346575"/>
            <a:ext cx="8229600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Forma disciplinada de asignar tareas y recursos en un proyecto de software, con el objetivo de obtener un producto de calidad, dentro de plazos y presupuestos predecibles”</a:t>
            </a:r>
            <a:endParaRPr/>
          </a:p>
        </p:txBody>
      </p:sp>
      <p:sp>
        <p:nvSpPr>
          <p:cNvPr id="446" name="Google Shape;446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un Proceso de Desarrollo de SW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3187700" y="1582737"/>
            <a:ext cx="2109787" cy="79057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de SW</a:t>
            </a:r>
            <a:endParaRPr/>
          </a:p>
        </p:txBody>
      </p:sp>
      <p:grpSp>
        <p:nvGrpSpPr>
          <p:cNvPr id="449" name="Google Shape;449;p54"/>
          <p:cNvGrpSpPr/>
          <p:nvPr/>
        </p:nvGrpSpPr>
        <p:grpSpPr>
          <a:xfrm>
            <a:off x="3516312" y="2932112"/>
            <a:ext cx="1385887" cy="1228725"/>
            <a:chOff x="3809992" y="2857496"/>
            <a:chExt cx="1500198" cy="1330380"/>
          </a:xfrm>
        </p:grpSpPr>
        <p:sp>
          <p:nvSpPr>
            <p:cNvPr id="450" name="Google Shape;450;p54"/>
            <p:cNvSpPr txBox="1"/>
            <p:nvPr/>
          </p:nvSpPr>
          <p:spPr>
            <a:xfrm>
              <a:off x="4095253" y="2857496"/>
              <a:ext cx="1094646" cy="13303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Quién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Cómo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Cuándo</a:t>
              </a:r>
              <a:endParaRPr/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3809992" y="2857496"/>
              <a:ext cx="357436" cy="1285690"/>
            </a:xfrm>
            <a:prstGeom prst="leftBrace">
              <a:avLst>
                <a:gd fmla="val 500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 flipH="1">
              <a:off x="4952754" y="2857496"/>
              <a:ext cx="357436" cy="1285690"/>
            </a:xfrm>
            <a:prstGeom prst="leftBrace">
              <a:avLst>
                <a:gd fmla="val 500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54"/>
          <p:cNvGrpSpPr/>
          <p:nvPr/>
        </p:nvGrpSpPr>
        <p:grpSpPr>
          <a:xfrm>
            <a:off x="6748462" y="2932112"/>
            <a:ext cx="1895475" cy="1187450"/>
            <a:chOff x="3809992" y="2857496"/>
            <a:chExt cx="2053776" cy="1285884"/>
          </a:xfrm>
        </p:grpSpPr>
        <p:sp>
          <p:nvSpPr>
            <p:cNvPr id="454" name="Google Shape;454;p54"/>
            <p:cNvSpPr txBox="1"/>
            <p:nvPr/>
          </p:nvSpPr>
          <p:spPr>
            <a:xfrm>
              <a:off x="4095525" y="3000180"/>
              <a:ext cx="1768243" cy="1022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Plazos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Presupuestos</a:t>
              </a:r>
              <a:endParaRPr/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3809992" y="2857496"/>
              <a:ext cx="357777" cy="1285884"/>
            </a:xfrm>
            <a:prstGeom prst="leftBrace">
              <a:avLst>
                <a:gd fmla="val 501" name="adj1"/>
                <a:gd fmla="val 50000" name="adj2"/>
              </a:avLst>
            </a:prstGeom>
            <a:noFill/>
            <a:ln cap="flat" cmpd="sng" w="25400">
              <a:solidFill>
                <a:srgbClr val="1057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6" name="Google Shape;456;p54"/>
          <p:cNvCxnSpPr/>
          <p:nvPr/>
        </p:nvCxnSpPr>
        <p:spPr>
          <a:xfrm rot="5400000">
            <a:off x="3978275" y="2636837"/>
            <a:ext cx="395287" cy="1587"/>
          </a:xfrm>
          <a:prstGeom prst="straightConnector1">
            <a:avLst/>
          </a:prstGeom>
          <a:noFill/>
          <a:ln cap="flat" cmpd="sng" w="25400">
            <a:solidFill>
              <a:srgbClr val="105766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457" name="Google Shape;457;p54"/>
          <p:cNvSpPr/>
          <p:nvPr/>
        </p:nvSpPr>
        <p:spPr>
          <a:xfrm>
            <a:off x="747712" y="1582737"/>
            <a:ext cx="2176462" cy="725487"/>
          </a:xfrm>
          <a:prstGeom prst="rightArrow">
            <a:avLst>
              <a:gd fmla="val 18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Requerimientos</a:t>
            </a:r>
            <a:endParaRPr/>
          </a:p>
        </p:txBody>
      </p:sp>
      <p:sp>
        <p:nvSpPr>
          <p:cNvPr id="458" name="Google Shape;458;p54"/>
          <p:cNvSpPr/>
          <p:nvPr/>
        </p:nvSpPr>
        <p:spPr>
          <a:xfrm>
            <a:off x="5627687" y="1582737"/>
            <a:ext cx="2174875" cy="725487"/>
          </a:xfrm>
          <a:prstGeom prst="rightArrow">
            <a:avLst>
              <a:gd fmla="val 17997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SISTEMA</a:t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4967287" y="3165475"/>
            <a:ext cx="1714500" cy="658812"/>
          </a:xfrm>
          <a:prstGeom prst="rightArrow">
            <a:avLst>
              <a:gd fmla="val 1745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69999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5766"/>
              </a:buClr>
              <a:buSzPts val="1800"/>
              <a:buFont typeface="Lucida Sans"/>
              <a:buNone/>
            </a:pPr>
            <a:r>
              <a:rPr b="0" i="0" lang="en-US" sz="1800" u="none">
                <a:solidFill>
                  <a:srgbClr val="105766"/>
                </a:solidFill>
                <a:latin typeface="Lucida Sans"/>
                <a:ea typeface="Lucida Sans"/>
                <a:cs typeface="Lucida Sans"/>
                <a:sym typeface="Lucida Sans"/>
              </a:rPr>
              <a:t>PRODUCTO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611187" y="1557337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Reqerim.</a:t>
            </a:r>
            <a:endParaRPr/>
          </a:p>
        </p:txBody>
      </p:sp>
      <p:sp>
        <p:nvSpPr>
          <p:cNvPr id="467" name="Google Shape;467;p55"/>
          <p:cNvSpPr txBox="1"/>
          <p:nvPr/>
        </p:nvSpPr>
        <p:spPr>
          <a:xfrm>
            <a:off x="1833562" y="2359025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3078162" y="3068637"/>
            <a:ext cx="1223962" cy="50482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4392612" y="3716337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Contrucc.</a:t>
            </a:r>
            <a:endParaRPr/>
          </a:p>
        </p:txBody>
      </p:sp>
      <p:sp>
        <p:nvSpPr>
          <p:cNvPr id="470" name="Google Shape;470;p55"/>
          <p:cNvSpPr txBox="1"/>
          <p:nvPr/>
        </p:nvSpPr>
        <p:spPr>
          <a:xfrm>
            <a:off x="5724525" y="4365625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6948487" y="5135562"/>
            <a:ext cx="12239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 rot="5400000">
            <a:off x="2058987" y="1727200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5"/>
          <p:cNvSpPr/>
          <p:nvPr/>
        </p:nvSpPr>
        <p:spPr>
          <a:xfrm rot="5400000">
            <a:off x="3194050" y="2500312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5"/>
          <p:cNvSpPr/>
          <p:nvPr/>
        </p:nvSpPr>
        <p:spPr>
          <a:xfrm rot="5400000">
            <a:off x="4490243" y="3147218"/>
            <a:ext cx="434975" cy="560387"/>
          </a:xfrm>
          <a:custGeom>
            <a:rect b="b" l="l" r="r" t="t"/>
            <a:pathLst>
              <a:path extrusionOk="0" h="560387" w="434975">
                <a:moveTo>
                  <a:pt x="0" y="560387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6318"/>
                  <a:pt x="108744" y="453353"/>
                  <a:pt x="108744" y="560387"/>
                </a:cubicBezTo>
                <a:lnTo>
                  <a:pt x="0" y="560387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5"/>
          <p:cNvSpPr/>
          <p:nvPr/>
        </p:nvSpPr>
        <p:spPr>
          <a:xfrm rot="5400000">
            <a:off x="5786437" y="3798887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5"/>
          <p:cNvSpPr/>
          <p:nvPr/>
        </p:nvSpPr>
        <p:spPr>
          <a:xfrm rot="5400000">
            <a:off x="7170737" y="4516437"/>
            <a:ext cx="434975" cy="558800"/>
          </a:xfrm>
          <a:custGeom>
            <a:rect b="b" l="l" r="r" t="t"/>
            <a:pathLst>
              <a:path extrusionOk="0" h="558800" w="434975">
                <a:moveTo>
                  <a:pt x="0" y="558800"/>
                </a:moveTo>
                <a:lnTo>
                  <a:pt x="0" y="239284"/>
                </a:lnTo>
                <a:cubicBezTo>
                  <a:pt x="0" y="150992"/>
                  <a:pt x="71574" y="79418"/>
                  <a:pt x="159866" y="79418"/>
                </a:cubicBezTo>
                <a:lnTo>
                  <a:pt x="326231" y="79418"/>
                </a:lnTo>
                <a:lnTo>
                  <a:pt x="326231" y="0"/>
                </a:lnTo>
                <a:lnTo>
                  <a:pt x="434975" y="133790"/>
                </a:lnTo>
                <a:lnTo>
                  <a:pt x="326231" y="267579"/>
                </a:lnTo>
                <a:lnTo>
                  <a:pt x="326231" y="188161"/>
                </a:lnTo>
                <a:lnTo>
                  <a:pt x="159866" y="188161"/>
                </a:lnTo>
                <a:cubicBezTo>
                  <a:pt x="131632" y="188161"/>
                  <a:pt x="108743" y="211050"/>
                  <a:pt x="108743" y="239284"/>
                </a:cubicBezTo>
                <a:cubicBezTo>
                  <a:pt x="108743" y="345789"/>
                  <a:pt x="108744" y="452295"/>
                  <a:pt x="108744" y="558800"/>
                </a:cubicBezTo>
                <a:lnTo>
                  <a:pt x="0" y="5588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5"/>
          <p:cNvSpPr/>
          <p:nvPr/>
        </p:nvSpPr>
        <p:spPr>
          <a:xfrm rot="1680000">
            <a:off x="1708150" y="1911350"/>
            <a:ext cx="7524750" cy="1338262"/>
          </a:xfrm>
          <a:prstGeom prst="curvedDownArrow">
            <a:avLst>
              <a:gd fmla="val 19679" name="adj1"/>
              <a:gd fmla="val 21120" name="adj2"/>
              <a:gd fmla="val 16200" name="adj3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5724525" y="1557337"/>
            <a:ext cx="17319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Ciclo de Vida</a:t>
            </a:r>
            <a:endParaRPr/>
          </a:p>
        </p:txBody>
      </p:sp>
      <p:sp>
        <p:nvSpPr>
          <p:cNvPr id="479" name="Google Shape;479;p55"/>
          <p:cNvSpPr txBox="1"/>
          <p:nvPr/>
        </p:nvSpPr>
        <p:spPr>
          <a:xfrm>
            <a:off x="6367462" y="1989137"/>
            <a:ext cx="15748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“en Cascada”</a:t>
            </a:r>
            <a:endParaRPr/>
          </a:p>
        </p:txBody>
      </p:sp>
      <p:cxnSp>
        <p:nvCxnSpPr>
          <p:cNvPr id="480" name="Google Shape;480;p55"/>
          <p:cNvCxnSpPr/>
          <p:nvPr/>
        </p:nvCxnSpPr>
        <p:spPr>
          <a:xfrm>
            <a:off x="611187" y="5805487"/>
            <a:ext cx="756126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1" name="Google Shape;481;p55"/>
          <p:cNvSpPr txBox="1"/>
          <p:nvPr/>
        </p:nvSpPr>
        <p:spPr>
          <a:xfrm>
            <a:off x="2987675" y="5876925"/>
            <a:ext cx="26733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duración 1 año</a:t>
            </a:r>
            <a:endParaRPr/>
          </a:p>
        </p:txBody>
      </p:sp>
      <p:cxnSp>
        <p:nvCxnSpPr>
          <p:cNvPr id="482" name="Google Shape;482;p55"/>
          <p:cNvCxnSpPr/>
          <p:nvPr/>
        </p:nvCxnSpPr>
        <p:spPr>
          <a:xfrm>
            <a:off x="684212" y="4941887"/>
            <a:ext cx="6043612" cy="714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3" name="Google Shape;483;p55"/>
          <p:cNvSpPr txBox="1"/>
          <p:nvPr/>
        </p:nvSpPr>
        <p:spPr>
          <a:xfrm>
            <a:off x="1619250" y="5013325"/>
            <a:ext cx="46021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9 meses hasta “Testing-Usuario”</a:t>
            </a:r>
            <a:endParaRPr/>
          </a:p>
        </p:txBody>
      </p:sp>
      <p:grpSp>
        <p:nvGrpSpPr>
          <p:cNvPr id="484" name="Google Shape;484;p55"/>
          <p:cNvGrpSpPr/>
          <p:nvPr/>
        </p:nvGrpSpPr>
        <p:grpSpPr>
          <a:xfrm>
            <a:off x="211137" y="2489200"/>
            <a:ext cx="492125" cy="533400"/>
            <a:chOff x="1872" y="1296"/>
            <a:chExt cx="531" cy="807"/>
          </a:xfrm>
        </p:grpSpPr>
        <p:sp>
          <p:nvSpPr>
            <p:cNvPr id="485" name="Google Shape;485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8" name="Google Shape;488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491" name="Google Shape;491;p55"/>
          <p:cNvCxnSpPr/>
          <p:nvPr/>
        </p:nvCxnSpPr>
        <p:spPr>
          <a:xfrm flipH="1" rot="10800000">
            <a:off x="611187" y="2162175"/>
            <a:ext cx="558800" cy="4889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92" name="Google Shape;492;p55"/>
          <p:cNvGrpSpPr/>
          <p:nvPr/>
        </p:nvGrpSpPr>
        <p:grpSpPr>
          <a:xfrm>
            <a:off x="6456362" y="3038475"/>
            <a:ext cx="492125" cy="534987"/>
            <a:chOff x="1872" y="1296"/>
            <a:chExt cx="531" cy="807"/>
          </a:xfrm>
        </p:grpSpPr>
        <p:sp>
          <p:nvSpPr>
            <p:cNvPr id="493" name="Google Shape;493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55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55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6" name="Google Shape;496;p55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499" name="Google Shape;499;p55"/>
          <p:cNvCxnSpPr/>
          <p:nvPr/>
        </p:nvCxnSpPr>
        <p:spPr>
          <a:xfrm flipH="1">
            <a:off x="6643687" y="3573462"/>
            <a:ext cx="58737" cy="7223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>
            <p:ph idx="1" type="body"/>
          </p:nvPr>
        </p:nvSpPr>
        <p:spPr>
          <a:xfrm>
            <a:off x="395287" y="1341437"/>
            <a:ext cx="8229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Duración del Proyecto: 12 meses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Recursos utilizados promedio: 30 personas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Esfuerzo: 12x30 = 360 Meses-Hombre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 Mes-Hombre = $ 200.00 / mes-hombre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Costo del Proyecto = $ $ 72.000.000 (U$S 1.200.000);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llegamos al test-usuario, habremos consumido aprox. U$S 900.000 y tiempo = 9 meses.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Que pasa si en ese momento el “usuario” descubre un grave error de interpretación en el proyecto??? </a:t>
            </a:r>
            <a:endParaRPr/>
          </a:p>
        </p:txBody>
      </p:sp>
      <p:sp>
        <p:nvSpPr>
          <p:cNvPr id="505" name="Google Shape;505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“lineal”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Iterativo e Incremental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3" name="Google Shape;513;p57"/>
          <p:cNvSpPr txBox="1"/>
          <p:nvPr/>
        </p:nvSpPr>
        <p:spPr>
          <a:xfrm>
            <a:off x="1619250" y="3722687"/>
            <a:ext cx="865187" cy="498475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Captura de Reqerim</a:t>
            </a: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1042987" y="2359025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Iteración1</a:t>
            </a:r>
            <a:endParaRPr/>
          </a:p>
        </p:txBody>
      </p:sp>
      <p:grpSp>
        <p:nvGrpSpPr>
          <p:cNvPr id="515" name="Google Shape;515;p57"/>
          <p:cNvGrpSpPr/>
          <p:nvPr/>
        </p:nvGrpSpPr>
        <p:grpSpPr>
          <a:xfrm>
            <a:off x="1476375" y="4797425"/>
            <a:ext cx="492125" cy="533400"/>
            <a:chOff x="1872" y="1296"/>
            <a:chExt cx="531" cy="807"/>
          </a:xfrm>
        </p:grpSpPr>
        <p:sp>
          <p:nvSpPr>
            <p:cNvPr id="516" name="Google Shape;516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57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57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9" name="Google Shape;519;p57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7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22" name="Google Shape;522;p57"/>
          <p:cNvCxnSpPr/>
          <p:nvPr/>
        </p:nvCxnSpPr>
        <p:spPr>
          <a:xfrm flipH="1" rot="10800000">
            <a:off x="1789112" y="4221162"/>
            <a:ext cx="261937" cy="4492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23" name="Google Shape;523;p57"/>
          <p:cNvGrpSpPr/>
          <p:nvPr/>
        </p:nvGrpSpPr>
        <p:grpSpPr>
          <a:xfrm>
            <a:off x="4799012" y="4797425"/>
            <a:ext cx="493712" cy="533400"/>
            <a:chOff x="1872" y="1296"/>
            <a:chExt cx="531" cy="807"/>
          </a:xfrm>
        </p:grpSpPr>
        <p:sp>
          <p:nvSpPr>
            <p:cNvPr id="524" name="Google Shape;524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57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57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57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7"/>
            <p:cNvSpPr txBox="1"/>
            <p:nvPr/>
          </p:nvSpPr>
          <p:spPr>
            <a:xfrm>
              <a:off x="1872" y="1824"/>
              <a:ext cx="53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ucida Sans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cliente</a:t>
              </a:r>
              <a:endParaRPr/>
            </a:p>
          </p:txBody>
        </p:sp>
      </p:grpSp>
      <p:cxnSp>
        <p:nvCxnSpPr>
          <p:cNvPr id="530" name="Google Shape;530;p57"/>
          <p:cNvCxnSpPr/>
          <p:nvPr/>
        </p:nvCxnSpPr>
        <p:spPr>
          <a:xfrm flipH="1" rot="10800000">
            <a:off x="5029200" y="4216400"/>
            <a:ext cx="41275" cy="4540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7"/>
          <p:cNvSpPr txBox="1"/>
          <p:nvPr/>
        </p:nvSpPr>
        <p:spPr>
          <a:xfrm>
            <a:off x="2555875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Análisis 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Diseño</a:t>
            </a:r>
            <a:endParaRPr/>
          </a:p>
        </p:txBody>
      </p:sp>
      <p:sp>
        <p:nvSpPr>
          <p:cNvPr id="532" name="Google Shape;532;p57"/>
          <p:cNvSpPr txBox="1"/>
          <p:nvPr/>
        </p:nvSpPr>
        <p:spPr>
          <a:xfrm>
            <a:off x="3492500" y="3716337"/>
            <a:ext cx="863600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Construcc.</a:t>
            </a:r>
            <a:endParaRPr/>
          </a:p>
        </p:txBody>
      </p:sp>
      <p:sp>
        <p:nvSpPr>
          <p:cNvPr id="533" name="Google Shape;533;p57"/>
          <p:cNvSpPr txBox="1"/>
          <p:nvPr/>
        </p:nvSpPr>
        <p:spPr>
          <a:xfrm>
            <a:off x="4427537" y="3716337"/>
            <a:ext cx="865187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Testing</a:t>
            </a:r>
            <a:endParaRPr/>
          </a:p>
        </p:txBody>
      </p:sp>
      <p:sp>
        <p:nvSpPr>
          <p:cNvPr id="534" name="Google Shape;534;p57"/>
          <p:cNvSpPr txBox="1"/>
          <p:nvPr/>
        </p:nvSpPr>
        <p:spPr>
          <a:xfrm>
            <a:off x="5364162" y="3716337"/>
            <a:ext cx="936625" cy="500062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n-US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Despliegue</a:t>
            </a:r>
            <a:endParaRPr/>
          </a:p>
        </p:txBody>
      </p:sp>
      <p:sp>
        <p:nvSpPr>
          <p:cNvPr id="535" name="Google Shape;535;p57"/>
          <p:cNvSpPr txBox="1"/>
          <p:nvPr/>
        </p:nvSpPr>
        <p:spPr>
          <a:xfrm>
            <a:off x="2411412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Iteración2</a:t>
            </a:r>
            <a:endParaRPr/>
          </a:p>
        </p:txBody>
      </p:sp>
      <p:sp>
        <p:nvSpPr>
          <p:cNvPr id="536" name="Google Shape;536;p57"/>
          <p:cNvSpPr txBox="1"/>
          <p:nvPr/>
        </p:nvSpPr>
        <p:spPr>
          <a:xfrm>
            <a:off x="5940425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IteraciónN-1</a:t>
            </a:r>
            <a:endParaRPr/>
          </a:p>
        </p:txBody>
      </p:sp>
      <p:sp>
        <p:nvSpPr>
          <p:cNvPr id="537" name="Google Shape;537;p57"/>
          <p:cNvSpPr txBox="1"/>
          <p:nvPr/>
        </p:nvSpPr>
        <p:spPr>
          <a:xfrm>
            <a:off x="7164387" y="2349500"/>
            <a:ext cx="1008062" cy="50323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</a:pPr>
            <a:r>
              <a:rPr b="0" i="0" lang="en-US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IteraciónN</a:t>
            </a:r>
            <a:endParaRPr/>
          </a:p>
        </p:txBody>
      </p:sp>
      <p:cxnSp>
        <p:nvCxnSpPr>
          <p:cNvPr id="538" name="Google Shape;538;p57"/>
          <p:cNvCxnSpPr/>
          <p:nvPr/>
        </p:nvCxnSpPr>
        <p:spPr>
          <a:xfrm>
            <a:off x="53975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9" name="Google Shape;539;p57"/>
          <p:cNvCxnSpPr/>
          <p:nvPr/>
        </p:nvCxnSpPr>
        <p:spPr>
          <a:xfrm>
            <a:off x="1979612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0" name="Google Shape;540;p57"/>
          <p:cNvCxnSpPr/>
          <p:nvPr/>
        </p:nvCxnSpPr>
        <p:spPr>
          <a:xfrm>
            <a:off x="4356100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1" name="Google Shape;541;p57"/>
          <p:cNvCxnSpPr/>
          <p:nvPr/>
        </p:nvCxnSpPr>
        <p:spPr>
          <a:xfrm>
            <a:off x="6804025" y="2636837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2" name="Google Shape;542;p57"/>
          <p:cNvCxnSpPr/>
          <p:nvPr/>
        </p:nvCxnSpPr>
        <p:spPr>
          <a:xfrm>
            <a:off x="8101012" y="2636837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3" name="Google Shape;543;p57"/>
          <p:cNvCxnSpPr/>
          <p:nvPr/>
        </p:nvCxnSpPr>
        <p:spPr>
          <a:xfrm>
            <a:off x="3563937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57"/>
          <p:cNvCxnSpPr/>
          <p:nvPr/>
        </p:nvCxnSpPr>
        <p:spPr>
          <a:xfrm>
            <a:off x="5003800" y="2636837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57"/>
          <p:cNvCxnSpPr/>
          <p:nvPr/>
        </p:nvCxnSpPr>
        <p:spPr>
          <a:xfrm flipH="1">
            <a:off x="1692275" y="2997200"/>
            <a:ext cx="71913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57"/>
          <p:cNvCxnSpPr/>
          <p:nvPr/>
        </p:nvCxnSpPr>
        <p:spPr>
          <a:xfrm>
            <a:off x="3492500" y="2997200"/>
            <a:ext cx="2808287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7" name="Google Shape;547;p57"/>
          <p:cNvSpPr txBox="1"/>
          <p:nvPr/>
        </p:nvSpPr>
        <p:spPr>
          <a:xfrm>
            <a:off x="6372225" y="3789362"/>
            <a:ext cx="18145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mini-ciclo en Cascada”</a:t>
            </a:r>
            <a:endParaRPr/>
          </a:p>
        </p:txBody>
      </p:sp>
      <p:sp>
        <p:nvSpPr>
          <p:cNvPr id="548" name="Google Shape;548;p57"/>
          <p:cNvSpPr txBox="1"/>
          <p:nvPr/>
        </p:nvSpPr>
        <p:spPr>
          <a:xfrm>
            <a:off x="3059112" y="5435600"/>
            <a:ext cx="55673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Iteración tiene una duración de 2 a 6 semanas.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forma, la interacción con el usuario es constante, y si nos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equivocamos,  estamos a tiempo de corregirlo, sin costos ni tiempo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excesivo.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/>
        </p:nvSpPr>
        <p:spPr>
          <a:xfrm>
            <a:off x="519112" y="549275"/>
            <a:ext cx="80200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0" i="0" lang="en-US" sz="28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Proceso de Desarrollo iterativo e incremental</a:t>
            </a:r>
            <a:endParaRPr/>
          </a:p>
        </p:txBody>
      </p:sp>
      <p:sp>
        <p:nvSpPr>
          <p:cNvPr id="554" name="Google Shape;554;p58"/>
          <p:cNvSpPr txBox="1"/>
          <p:nvPr/>
        </p:nvSpPr>
        <p:spPr>
          <a:xfrm>
            <a:off x="827087" y="1628775"/>
            <a:ext cx="7935912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software moderno es complejo y dinámico. No es realista usar un modelo lineal de desarrollo como el de cascada.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proceso iterativo permite una comprensión creciente de los requerimientos a la vez que se va haciendo crecer el sistema.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cida San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 esto se logra reducir los riesgos del proyecto y tener un subsistema ejecutable tempranamente.</a:t>
            </a:r>
            <a:endParaRPr/>
          </a:p>
        </p:txBody>
      </p:sp>
      <p:sp>
        <p:nvSpPr>
          <p:cNvPr id="555" name="Google Shape;555;p58"/>
          <p:cNvSpPr txBox="1"/>
          <p:nvPr/>
        </p:nvSpPr>
        <p:spPr>
          <a:xfrm>
            <a:off x="8539162" y="6408737"/>
            <a:ext cx="474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n-U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1" name="Google Shape;561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2.0 </a:t>
            </a:r>
            <a:endParaRPr/>
          </a:p>
          <a:p>
            <a:pPr indent="-1460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800"/>
              <a:buNone/>
            </a:pPr>
            <a:r>
              <a:rPr b="0" i="0" lang="en-US" sz="3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=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(tradicional)</a:t>
            </a:r>
            <a:endParaRPr/>
          </a:p>
          <a:p>
            <a:pPr indent="0" lvl="3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+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 para Procesos Iterativos e Incrementales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059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1749" lvl="1" marL="255586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7864" lvl="0" marL="365125" rtl="0" algn="l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3" name="Google Shape;563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n-U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