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18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4716462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</a:t>
            </a:r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027987" y="6492875"/>
            <a:ext cx="6556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E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 entre Objetos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64436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95" name="Google Shape;295;p3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colaboración 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457200" y="1643062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E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“Modelar una llamada a través de una Central Telefónica”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E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 sobre el que vamos a trabajar los Diagramas de Interacción: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E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el Abonado “a” descuelga, la Central le envía tono de discar. El abonado “a” marca los dígitos (en nuestro ejemplo suponemos 8 dígitos); cuando la Central recibe el marcado, realiza el enrutamiento de la llamada entre abonado “a” y abonado “b”; logrado el enrutamiento, se otorga el control al módulo de “Conversación”; el módulo de Conversación procede a llamar al abonado “b”; cuando el abonado “b” descuelga, el módulo de Conversación informa a la Central, tal que la misma proceda a conectar a los abondos “a” con “b”; y asimismo, comience a realizar la tarificación correspondiente.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63722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02" name="Google Shape;302;p33"/>
          <p:cNvSpPr txBox="1"/>
          <p:nvPr>
            <p:ph idx="4294967295" type="title"/>
          </p:nvPr>
        </p:nvSpPr>
        <p:spPr>
          <a:xfrm>
            <a:off x="9144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secuencia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3886200" y="5934075"/>
            <a:ext cx="2438400" cy="6096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3870325" y="5891212"/>
            <a:ext cx="2484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abonados a y b pueden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intercambiar información después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conectarse.</a:t>
            </a:r>
            <a:endParaRPr/>
          </a:p>
        </p:txBody>
      </p:sp>
      <p:cxnSp>
        <p:nvCxnSpPr>
          <p:cNvPr id="305" name="Google Shape;305;p33"/>
          <p:cNvCxnSpPr/>
          <p:nvPr/>
        </p:nvCxnSpPr>
        <p:spPr>
          <a:xfrm>
            <a:off x="3124200" y="5053012"/>
            <a:ext cx="7620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/>
          <p:nvPr/>
        </p:nvCxnSpPr>
        <p:spPr>
          <a:xfrm flipH="1">
            <a:off x="6324600" y="5053012"/>
            <a:ext cx="7620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7" name="Google Shape;307;p33"/>
          <p:cNvGrpSpPr/>
          <p:nvPr/>
        </p:nvGrpSpPr>
        <p:grpSpPr>
          <a:xfrm>
            <a:off x="1600200" y="1928812"/>
            <a:ext cx="6858000" cy="3886200"/>
            <a:chOff x="1600200" y="1928813"/>
            <a:chExt cx="6858000" cy="3886199"/>
          </a:xfrm>
        </p:grpSpPr>
        <p:sp>
          <p:nvSpPr>
            <p:cNvPr id="308" name="Google Shape;308;p33"/>
            <p:cNvSpPr txBox="1"/>
            <p:nvPr/>
          </p:nvSpPr>
          <p:spPr>
            <a:xfrm>
              <a:off x="7391400" y="1928813"/>
              <a:ext cx="10668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 txBox="1"/>
            <p:nvPr/>
          </p:nvSpPr>
          <p:spPr>
            <a:xfrm>
              <a:off x="1600200" y="1928813"/>
              <a:ext cx="9252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a:Abonado</a:t>
              </a:r>
              <a:endParaRPr/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1600200" y="1928813"/>
              <a:ext cx="1066841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 txBox="1"/>
            <p:nvPr/>
          </p:nvSpPr>
          <p:spPr>
            <a:xfrm>
              <a:off x="3886288" y="1928813"/>
              <a:ext cx="715991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:Central</a:t>
              </a:r>
              <a:endParaRPr/>
            </a:p>
          </p:txBody>
        </p:sp>
        <p:sp>
          <p:nvSpPr>
            <p:cNvPr id="312" name="Google Shape;312;p33"/>
            <p:cNvSpPr txBox="1"/>
            <p:nvPr/>
          </p:nvSpPr>
          <p:spPr>
            <a:xfrm>
              <a:off x="3733883" y="1928813"/>
              <a:ext cx="1066841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 txBox="1"/>
            <p:nvPr/>
          </p:nvSpPr>
          <p:spPr>
            <a:xfrm>
              <a:off x="7391624" y="1928813"/>
              <a:ext cx="9252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b:Abonado</a:t>
              </a:r>
              <a:endParaRPr/>
            </a:p>
          </p:txBody>
        </p:sp>
        <p:sp>
          <p:nvSpPr>
            <p:cNvPr id="314" name="Google Shape;314;p33"/>
            <p:cNvSpPr txBox="1"/>
            <p:nvPr/>
          </p:nvSpPr>
          <p:spPr>
            <a:xfrm>
              <a:off x="5638956" y="3757613"/>
              <a:ext cx="1163683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:Conversación</a:t>
              </a:r>
              <a:endParaRPr/>
            </a:p>
          </p:txBody>
        </p:sp>
        <p:sp>
          <p:nvSpPr>
            <p:cNvPr id="315" name="Google Shape;315;p33"/>
            <p:cNvSpPr txBox="1"/>
            <p:nvPr/>
          </p:nvSpPr>
          <p:spPr>
            <a:xfrm>
              <a:off x="5638956" y="3757613"/>
              <a:ext cx="1219247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 txBox="1"/>
            <p:nvPr/>
          </p:nvSpPr>
          <p:spPr>
            <a:xfrm>
              <a:off x="2057418" y="2614613"/>
              <a:ext cx="152406" cy="27431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3"/>
            <p:cNvCxnSpPr/>
            <p:nvPr/>
          </p:nvCxnSpPr>
          <p:spPr>
            <a:xfrm>
              <a:off x="2133621" y="2233613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8" name="Google Shape;318;p33"/>
            <p:cNvSpPr txBox="1"/>
            <p:nvPr/>
          </p:nvSpPr>
          <p:spPr>
            <a:xfrm>
              <a:off x="4191100" y="2233613"/>
              <a:ext cx="152406" cy="31241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33"/>
            <p:cNvCxnSpPr/>
            <p:nvPr/>
          </p:nvCxnSpPr>
          <p:spPr>
            <a:xfrm>
              <a:off x="2209824" y="2614613"/>
              <a:ext cx="19812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20" name="Google Shape;320;p33"/>
            <p:cNvSpPr txBox="1"/>
            <p:nvPr/>
          </p:nvSpPr>
          <p:spPr>
            <a:xfrm>
              <a:off x="2362229" y="2339976"/>
              <a:ext cx="11657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1:descolgar ( )</a:t>
              </a:r>
              <a:endParaRPr/>
            </a:p>
          </p:txBody>
        </p:sp>
        <p:sp>
          <p:nvSpPr>
            <p:cNvPr id="321" name="Google Shape;321;p33"/>
            <p:cNvSpPr txBox="1"/>
            <p:nvPr/>
          </p:nvSpPr>
          <p:spPr>
            <a:xfrm>
              <a:off x="2362229" y="2720976"/>
              <a:ext cx="18042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2:darTonoDeMarcado( )</a:t>
              </a:r>
              <a:endParaRPr/>
            </a:p>
          </p:txBody>
        </p:sp>
        <p:cxnSp>
          <p:nvCxnSpPr>
            <p:cNvPr id="322" name="Google Shape;322;p33"/>
            <p:cNvCxnSpPr/>
            <p:nvPr/>
          </p:nvCxnSpPr>
          <p:spPr>
            <a:xfrm rot="10800000">
              <a:off x="2209824" y="2995613"/>
              <a:ext cx="19812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23" name="Google Shape;323;p33"/>
            <p:cNvSpPr txBox="1"/>
            <p:nvPr/>
          </p:nvSpPr>
          <p:spPr>
            <a:xfrm>
              <a:off x="2562262" y="3101976"/>
              <a:ext cx="1430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3*:marcarDigito( )</a:t>
              </a:r>
              <a:endParaRPr/>
            </a:p>
          </p:txBody>
        </p:sp>
        <p:cxnSp>
          <p:nvCxnSpPr>
            <p:cNvPr id="324" name="Google Shape;324;p33"/>
            <p:cNvCxnSpPr/>
            <p:nvPr/>
          </p:nvCxnSpPr>
          <p:spPr>
            <a:xfrm>
              <a:off x="2209824" y="3376613"/>
              <a:ext cx="19812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25" name="Google Shape;325;p33"/>
            <p:cNvSpPr txBox="1"/>
            <p:nvPr/>
          </p:nvSpPr>
          <p:spPr>
            <a:xfrm>
              <a:off x="2743244" y="3376613"/>
              <a:ext cx="858871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marcando</a:t>
              </a:r>
              <a:endParaRPr/>
            </a:p>
          </p:txBody>
        </p:sp>
        <p:sp>
          <p:nvSpPr>
            <p:cNvPr id="326" name="Google Shape;326;p33"/>
            <p:cNvSpPr txBox="1"/>
            <p:nvPr/>
          </p:nvSpPr>
          <p:spPr>
            <a:xfrm>
              <a:off x="4267303" y="3452813"/>
              <a:ext cx="152406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33"/>
            <p:cNvCxnSpPr/>
            <p:nvPr/>
          </p:nvCxnSpPr>
          <p:spPr>
            <a:xfrm>
              <a:off x="4419709" y="3529013"/>
              <a:ext cx="22860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3"/>
            <p:cNvCxnSpPr/>
            <p:nvPr/>
          </p:nvCxnSpPr>
          <p:spPr>
            <a:xfrm>
              <a:off x="4648318" y="3529013"/>
              <a:ext cx="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3"/>
            <p:cNvCxnSpPr/>
            <p:nvPr/>
          </p:nvCxnSpPr>
          <p:spPr>
            <a:xfrm rot="10800000">
              <a:off x="4419709" y="3681413"/>
              <a:ext cx="22860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30" name="Google Shape;330;p33"/>
            <p:cNvSpPr txBox="1"/>
            <p:nvPr/>
          </p:nvSpPr>
          <p:spPr>
            <a:xfrm>
              <a:off x="4400658" y="3254376"/>
              <a:ext cx="176219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4:enrutarLlamadas(a,b)</a:t>
              </a:r>
              <a:endParaRPr/>
            </a:p>
          </p:txBody>
        </p:sp>
        <p:cxnSp>
          <p:nvCxnSpPr>
            <p:cNvPr id="331" name="Google Shape;331;p33"/>
            <p:cNvCxnSpPr/>
            <p:nvPr/>
          </p:nvCxnSpPr>
          <p:spPr>
            <a:xfrm>
              <a:off x="4343506" y="3910013"/>
              <a:ext cx="12192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32" name="Google Shape;332;p33"/>
            <p:cNvSpPr txBox="1"/>
            <p:nvPr/>
          </p:nvSpPr>
          <p:spPr>
            <a:xfrm>
              <a:off x="4572115" y="3635376"/>
              <a:ext cx="1089067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5:&lt;&lt;create&gt;&gt;</a:t>
              </a:r>
              <a:endParaRPr/>
            </a:p>
          </p:txBody>
        </p:sp>
        <p:cxnSp>
          <p:nvCxnSpPr>
            <p:cNvPr id="333" name="Google Shape;333;p33"/>
            <p:cNvCxnSpPr/>
            <p:nvPr/>
          </p:nvCxnSpPr>
          <p:spPr>
            <a:xfrm>
              <a:off x="6248580" y="4062413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4" name="Google Shape;334;p33"/>
            <p:cNvSpPr txBox="1"/>
            <p:nvPr/>
          </p:nvSpPr>
          <p:spPr>
            <a:xfrm>
              <a:off x="6172377" y="4214813"/>
              <a:ext cx="152406" cy="1066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33"/>
            <p:cNvCxnSpPr/>
            <p:nvPr/>
          </p:nvCxnSpPr>
          <p:spPr>
            <a:xfrm>
              <a:off x="7925045" y="2233613"/>
              <a:ext cx="0" cy="213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" name="Google Shape;336;p33"/>
            <p:cNvSpPr txBox="1"/>
            <p:nvPr/>
          </p:nvSpPr>
          <p:spPr>
            <a:xfrm>
              <a:off x="7848842" y="4367212"/>
              <a:ext cx="152406" cy="1066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 txBox="1"/>
            <p:nvPr/>
          </p:nvSpPr>
          <p:spPr>
            <a:xfrm>
              <a:off x="6516216" y="4092576"/>
              <a:ext cx="15990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6:darTonoLlamada( )</a:t>
              </a:r>
              <a:endParaRPr/>
            </a:p>
          </p:txBody>
        </p:sp>
        <p:cxnSp>
          <p:nvCxnSpPr>
            <p:cNvPr id="338" name="Google Shape;338;p33"/>
            <p:cNvCxnSpPr/>
            <p:nvPr/>
          </p:nvCxnSpPr>
          <p:spPr>
            <a:xfrm>
              <a:off x="6324783" y="4367212"/>
              <a:ext cx="1524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39" name="Google Shape;339;p33"/>
            <p:cNvSpPr txBox="1"/>
            <p:nvPr/>
          </p:nvSpPr>
          <p:spPr>
            <a:xfrm>
              <a:off x="6324783" y="4397375"/>
              <a:ext cx="11657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7:descolgar ( )</a:t>
              </a:r>
              <a:endParaRPr/>
            </a:p>
          </p:txBody>
        </p:sp>
        <p:cxnSp>
          <p:nvCxnSpPr>
            <p:cNvPr id="340" name="Google Shape;340;p33"/>
            <p:cNvCxnSpPr/>
            <p:nvPr/>
          </p:nvCxnSpPr>
          <p:spPr>
            <a:xfrm rot="10800000">
              <a:off x="6324783" y="4672012"/>
              <a:ext cx="1524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41" name="Google Shape;341;p33"/>
            <p:cNvCxnSpPr/>
            <p:nvPr/>
          </p:nvCxnSpPr>
          <p:spPr>
            <a:xfrm rot="10800000">
              <a:off x="4343506" y="4824412"/>
              <a:ext cx="18288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42" name="Google Shape;342;p33"/>
            <p:cNvSpPr txBox="1"/>
            <p:nvPr/>
          </p:nvSpPr>
          <p:spPr>
            <a:xfrm>
              <a:off x="4800724" y="4549775"/>
              <a:ext cx="1206547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8:conectar(a,b)</a:t>
              </a:r>
              <a:endParaRPr/>
            </a:p>
          </p:txBody>
        </p:sp>
        <p:cxnSp>
          <p:nvCxnSpPr>
            <p:cNvPr id="343" name="Google Shape;343;p33"/>
            <p:cNvCxnSpPr/>
            <p:nvPr/>
          </p:nvCxnSpPr>
          <p:spPr>
            <a:xfrm flipH="1">
              <a:off x="2209824" y="5085184"/>
              <a:ext cx="1930128" cy="440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44" name="Google Shape;344;p33"/>
            <p:cNvCxnSpPr/>
            <p:nvPr/>
          </p:nvCxnSpPr>
          <p:spPr>
            <a:xfrm flipH="1" rot="10800000">
              <a:off x="4355977" y="5129212"/>
              <a:ext cx="3492866" cy="279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133621" y="5357812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4267303" y="5357812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6248580" y="5281612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7925045" y="5434012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9" name="Google Shape;349;p33"/>
            <p:cNvSpPr txBox="1"/>
            <p:nvPr/>
          </p:nvSpPr>
          <p:spPr>
            <a:xfrm>
              <a:off x="2667041" y="4854575"/>
              <a:ext cx="1079542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9:conectar(b)</a:t>
              </a:r>
              <a:endParaRPr/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6624833" y="4854575"/>
              <a:ext cx="116368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10:conectar(a)</a:t>
              </a:r>
              <a:endParaRPr/>
            </a:p>
          </p:txBody>
        </p:sp>
        <p:cxnSp>
          <p:nvCxnSpPr>
            <p:cNvPr id="351" name="Google Shape;351;p33"/>
            <p:cNvCxnSpPr/>
            <p:nvPr/>
          </p:nvCxnSpPr>
          <p:spPr>
            <a:xfrm>
              <a:off x="2667041" y="3343276"/>
              <a:ext cx="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2" name="Google Shape;352;p33"/>
            <p:cNvSpPr txBox="1"/>
            <p:nvPr/>
          </p:nvSpPr>
          <p:spPr>
            <a:xfrm>
              <a:off x="2339752" y="4005063"/>
              <a:ext cx="1707519" cy="2769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3*:[i=1..8]marcarDigito</a:t>
              </a:r>
              <a:endParaRPr/>
            </a:p>
          </p:txBody>
        </p:sp>
        <p:cxnSp>
          <p:nvCxnSpPr>
            <p:cNvPr id="353" name="Google Shape;353;p33"/>
            <p:cNvCxnSpPr/>
            <p:nvPr/>
          </p:nvCxnSpPr>
          <p:spPr>
            <a:xfrm rot="10800000">
              <a:off x="6248580" y="2505076"/>
              <a:ext cx="152406" cy="12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4" name="Google Shape;354;p33"/>
            <p:cNvSpPr txBox="1"/>
            <p:nvPr/>
          </p:nvSpPr>
          <p:spPr>
            <a:xfrm>
              <a:off x="5257942" y="2157413"/>
              <a:ext cx="1668528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Creación de un objeto</a:t>
              </a:r>
              <a:endParaRPr/>
            </a:p>
          </p:txBody>
        </p:sp>
        <p:cxnSp>
          <p:nvCxnSpPr>
            <p:cNvPr id="355" name="Google Shape;355;p33"/>
            <p:cNvCxnSpPr/>
            <p:nvPr/>
          </p:nvCxnSpPr>
          <p:spPr>
            <a:xfrm rot="-5400000">
              <a:off x="4283869" y="3037681"/>
              <a:ext cx="935037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56" name="Google Shape;356;p33"/>
            <p:cNvSpPr txBox="1"/>
            <p:nvPr/>
          </p:nvSpPr>
          <p:spPr>
            <a:xfrm>
              <a:off x="4500675" y="2462213"/>
              <a:ext cx="1238298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200"/>
                <a:buFont typeface="Arial"/>
                <a:buNone/>
              </a:pPr>
              <a:r>
                <a:rPr b="0" i="0" lang="es-ES" sz="12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Autodelegación</a:t>
              </a:r>
              <a:endParaRPr/>
            </a:p>
          </p:txBody>
        </p:sp>
      </p:grpSp>
      <p:sp>
        <p:nvSpPr>
          <p:cNvPr id="357" name="Google Shape;357;p33"/>
          <p:cNvSpPr txBox="1"/>
          <p:nvPr/>
        </p:nvSpPr>
        <p:spPr>
          <a:xfrm>
            <a:off x="928687" y="1143000"/>
            <a:ext cx="61420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de Uso: Realizar llamada entre abonado “a” y abonado “b”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Escenario: Llamada exitosa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63" name="Google Shape;363;p3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colaboración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2352675" y="2209800"/>
            <a:ext cx="1219200" cy="347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Interlocutor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2428875" y="3657600"/>
            <a:ext cx="1066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:Central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7467600" y="3657600"/>
            <a:ext cx="1219200" cy="347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Interlocutor</a:t>
            </a:r>
            <a:endParaRPr/>
          </a:p>
        </p:txBody>
      </p:sp>
      <p:sp>
        <p:nvSpPr>
          <p:cNvPr id="367" name="Google Shape;367;p34"/>
          <p:cNvSpPr txBox="1"/>
          <p:nvPr/>
        </p:nvSpPr>
        <p:spPr>
          <a:xfrm>
            <a:off x="4872037" y="3657600"/>
            <a:ext cx="1376362" cy="40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Conversación</a:t>
            </a:r>
            <a:endParaRPr/>
          </a:p>
        </p:txBody>
      </p:sp>
      <p:cxnSp>
        <p:nvCxnSpPr>
          <p:cNvPr id="368" name="Google Shape;368;p34"/>
          <p:cNvCxnSpPr/>
          <p:nvPr/>
        </p:nvCxnSpPr>
        <p:spPr>
          <a:xfrm>
            <a:off x="2962275" y="2514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9" name="Google Shape;369;p34"/>
          <p:cNvSpPr txBox="1"/>
          <p:nvPr/>
        </p:nvSpPr>
        <p:spPr>
          <a:xfrm>
            <a:off x="3190875" y="2620962"/>
            <a:ext cx="171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1:descolgarAuricular( )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1057275" y="2819400"/>
            <a:ext cx="1804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2:darTonoDeMarcado( )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3200400" y="2895600"/>
            <a:ext cx="1374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3:*marcarDigito( )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3343275" y="4495800"/>
            <a:ext cx="17621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4:enrutarLlamadas(a,b)</a:t>
            </a:r>
            <a:endParaRPr/>
          </a:p>
        </p:txBody>
      </p:sp>
      <p:cxnSp>
        <p:nvCxnSpPr>
          <p:cNvPr id="373" name="Google Shape;373;p34"/>
          <p:cNvCxnSpPr/>
          <p:nvPr/>
        </p:nvCxnSpPr>
        <p:spPr>
          <a:xfrm>
            <a:off x="3648075" y="3733800"/>
            <a:ext cx="10715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74" name="Google Shape;374;p34"/>
          <p:cNvSpPr txBox="1"/>
          <p:nvPr/>
        </p:nvSpPr>
        <p:spPr>
          <a:xfrm>
            <a:off x="3652837" y="3429000"/>
            <a:ext cx="10890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5:&lt;&lt;create&gt;&gt;</a:t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6400800" y="3200400"/>
            <a:ext cx="1793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6:darTonoDeLlamada( )</a:t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6248400" y="3703637"/>
            <a:ext cx="11477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77" name="Google Shape;377;p34"/>
          <p:cNvSpPr txBox="1"/>
          <p:nvPr/>
        </p:nvSpPr>
        <p:spPr>
          <a:xfrm>
            <a:off x="6019800" y="4221162"/>
            <a:ext cx="171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7:descolgarAuricular( )</a:t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6319837" y="4114800"/>
            <a:ext cx="995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79" name="Google Shape;379;p34"/>
          <p:cNvCxnSpPr/>
          <p:nvPr/>
        </p:nvCxnSpPr>
        <p:spPr>
          <a:xfrm rot="10800000">
            <a:off x="3648075" y="4038600"/>
            <a:ext cx="10715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80" name="Google Shape;380;p34"/>
          <p:cNvSpPr txBox="1"/>
          <p:nvPr/>
        </p:nvSpPr>
        <p:spPr>
          <a:xfrm>
            <a:off x="3652837" y="4038600"/>
            <a:ext cx="1206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8:conectar(a,b)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324600" y="3429000"/>
            <a:ext cx="1163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10:conectar(a)</a:t>
            </a:r>
            <a:endParaRPr/>
          </a:p>
        </p:txBody>
      </p:sp>
      <p:cxnSp>
        <p:nvCxnSpPr>
          <p:cNvPr id="382" name="Google Shape;382;p34"/>
          <p:cNvCxnSpPr/>
          <p:nvPr/>
        </p:nvCxnSpPr>
        <p:spPr>
          <a:xfrm>
            <a:off x="3114675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3" name="Google Shape;383;p34"/>
          <p:cNvCxnSpPr/>
          <p:nvPr/>
        </p:nvCxnSpPr>
        <p:spPr>
          <a:xfrm>
            <a:off x="28194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84" name="Google Shape;384;p34"/>
          <p:cNvSpPr txBox="1"/>
          <p:nvPr/>
        </p:nvSpPr>
        <p:spPr>
          <a:xfrm>
            <a:off x="2667000" y="3962400"/>
            <a:ext cx="5334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34"/>
          <p:cNvCxnSpPr/>
          <p:nvPr/>
        </p:nvCxnSpPr>
        <p:spPr>
          <a:xfrm rot="10800000">
            <a:off x="3343275" y="41148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34"/>
          <p:cNvCxnSpPr/>
          <p:nvPr/>
        </p:nvCxnSpPr>
        <p:spPr>
          <a:xfrm>
            <a:off x="3495675" y="3886200"/>
            <a:ext cx="1376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34"/>
          <p:cNvCxnSpPr/>
          <p:nvPr/>
        </p:nvCxnSpPr>
        <p:spPr>
          <a:xfrm>
            <a:off x="6248400" y="38862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8" name="Google Shape;388;p34"/>
          <p:cNvCxnSpPr/>
          <p:nvPr/>
        </p:nvCxnSpPr>
        <p:spPr>
          <a:xfrm rot="10800000">
            <a:off x="2484437" y="4005262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Google Shape;389;p34"/>
          <p:cNvCxnSpPr/>
          <p:nvPr/>
        </p:nvCxnSpPr>
        <p:spPr>
          <a:xfrm>
            <a:off x="3276600" y="4868862"/>
            <a:ext cx="719137" cy="46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90" name="Google Shape;390;p34"/>
          <p:cNvSpPr txBox="1"/>
          <p:nvPr/>
        </p:nvSpPr>
        <p:spPr>
          <a:xfrm>
            <a:off x="3995737" y="4797425"/>
            <a:ext cx="12398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Autodelegación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1042987" y="3154362"/>
            <a:ext cx="11318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9:conectar(b )</a:t>
            </a:r>
            <a:endParaRPr/>
          </a:p>
        </p:txBody>
      </p:sp>
      <p:cxnSp>
        <p:nvCxnSpPr>
          <p:cNvPr id="392" name="Google Shape;392;p34"/>
          <p:cNvCxnSpPr/>
          <p:nvPr/>
        </p:nvCxnSpPr>
        <p:spPr>
          <a:xfrm>
            <a:off x="2478087" y="5300662"/>
            <a:ext cx="576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3" name="Google Shape;393;p34"/>
          <p:cNvCxnSpPr/>
          <p:nvPr/>
        </p:nvCxnSpPr>
        <p:spPr>
          <a:xfrm rot="10800000">
            <a:off x="8243887" y="4005262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4" name="Google Shape;394;p34"/>
          <p:cNvSpPr txBox="1"/>
          <p:nvPr/>
        </p:nvSpPr>
        <p:spPr>
          <a:xfrm>
            <a:off x="5672137" y="5384800"/>
            <a:ext cx="12176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10:conectar(a 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E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8027987" y="6154737"/>
            <a:ext cx="1081087" cy="39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E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457689" y="517281"/>
            <a:ext cx="8229007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Análisis de la información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596900" y="2349500"/>
            <a:ext cx="8229600" cy="381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9" lvl="1" marL="6207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Repaso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E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Conceptual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E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de Gestión de Proyectos</a:t>
            </a:r>
            <a:endParaRPr/>
          </a:p>
          <a:p>
            <a:pPr indent="-9524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Interacción entre Objetos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E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Secuencia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E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Colaboración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584200" y="1700212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E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9" name="Google Shape;209;p25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427537" y="4437062"/>
            <a:ext cx="4537075" cy="576262"/>
          </a:xfrm>
          <a:prstGeom prst="ellipse">
            <a:avLst/>
          </a:prstGeom>
          <a:noFill/>
          <a:ln cap="flat" cmpd="thickThin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6443662" y="6492875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19" name="Google Shape;219;p2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una interacción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Comprende un conjunto de mensajes intercambiados entre un conjunto de objetos dentro de un contexto para lograr un propósito.</a:t>
            </a:r>
            <a:endParaRPr/>
          </a:p>
          <a:p>
            <a:pPr indent="-255587" lvl="0" marL="3651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</a:t>
            </a:r>
            <a:r>
              <a:rPr b="0" i="1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</a:t>
            </a: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es la especificación de una comunicación entre objetos que transmite información, con la expectativa de que se desencadenará una actividad.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6397625" y="645318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26" name="Google Shape;226;p2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Interacción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042987" y="1412875"/>
            <a:ext cx="7848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modelos que describen la manera en que colaboran grupos de objetos para cierto comportamiento;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deberán usar cuando se quiera ver el comportamiento de los objetos en un escenario predefinido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Contienen tres elementos:</a:t>
            </a:r>
            <a:endParaRPr/>
          </a:p>
          <a:p>
            <a:pPr indent="-485775" lvl="1" marL="14382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Objetos </a:t>
            </a:r>
            <a:endParaRPr/>
          </a:p>
          <a:p>
            <a:pPr indent="-485775" lvl="1" marL="14382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Enlaces</a:t>
            </a:r>
            <a:endParaRPr/>
          </a:p>
          <a:p>
            <a:pPr indent="-485775" lvl="1" marL="14382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151955" lvl="0" marL="365125" rtl="0" algn="l"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63722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Tipos de diagramas de interacción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971550" y="1412875"/>
            <a:ext cx="7772400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secuencia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Muestran la ordenación temporal de los mensajes,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Muestran el paso de mensajes a lo largo del tiempo.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“Perspectiva </a:t>
            </a:r>
            <a:r>
              <a:rPr b="0" i="0" lang="es-ES" sz="2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cronológica</a:t>
            </a: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las Interacciones”</a:t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1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colaboración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Muestran la organización estructural de los objetos que envían y reciben mensajes;</a:t>
            </a:r>
            <a:endParaRPr/>
          </a:p>
          <a:p>
            <a:pPr indent="-228599" lvl="1" marL="6207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“Persectiva </a:t>
            </a:r>
            <a:r>
              <a:rPr b="0" i="0" lang="es-ES" sz="2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espacial</a:t>
            </a: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las Interacciones”.</a:t>
            </a:r>
            <a:endParaRPr/>
          </a:p>
          <a:p>
            <a:pPr indent="-160591" lvl="0" marL="365125" rtl="0" algn="l"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63722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57200" y="1639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Elementos de un diagrama de secuencia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Línea de vida</a:t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Foco de control o activación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</a:t>
            </a:r>
            <a:endParaRPr/>
          </a:p>
          <a:p>
            <a:pPr indent="-156273" lvl="0" marL="365125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2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secuencia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42" name="Google Shape;242;p29"/>
          <p:cNvGrpSpPr/>
          <p:nvPr/>
        </p:nvGrpSpPr>
        <p:grpSpPr>
          <a:xfrm>
            <a:off x="2339975" y="2147887"/>
            <a:ext cx="6188075" cy="3403600"/>
            <a:chOff x="2339752" y="1988840"/>
            <a:chExt cx="6187752" cy="3403848"/>
          </a:xfrm>
        </p:grpSpPr>
        <p:sp>
          <p:nvSpPr>
            <p:cNvPr id="243" name="Google Shape;243;p29"/>
            <p:cNvSpPr txBox="1"/>
            <p:nvPr/>
          </p:nvSpPr>
          <p:spPr>
            <a:xfrm>
              <a:off x="5724128" y="1988840"/>
              <a:ext cx="12192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b="0" i="0" lang="es-ES" sz="18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: alumno</a:t>
              </a:r>
              <a:endParaRPr/>
            </a:p>
          </p:txBody>
        </p:sp>
        <p:cxnSp>
          <p:nvCxnSpPr>
            <p:cNvPr id="244" name="Google Shape;244;p29"/>
            <p:cNvCxnSpPr/>
            <p:nvPr/>
          </p:nvCxnSpPr>
          <p:spPr>
            <a:xfrm>
              <a:off x="6372200" y="2420888"/>
              <a:ext cx="0" cy="297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5" name="Google Shape;245;p29"/>
            <p:cNvCxnSpPr/>
            <p:nvPr/>
          </p:nvCxnSpPr>
          <p:spPr>
            <a:xfrm>
              <a:off x="2339752" y="2060848"/>
              <a:ext cx="3048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6" name="Google Shape;246;p29"/>
            <p:cNvCxnSpPr/>
            <p:nvPr/>
          </p:nvCxnSpPr>
          <p:spPr>
            <a:xfrm>
              <a:off x="3131840" y="2564904"/>
              <a:ext cx="31242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7" name="Google Shape;247;p29"/>
            <p:cNvCxnSpPr/>
            <p:nvPr/>
          </p:nvCxnSpPr>
          <p:spPr>
            <a:xfrm>
              <a:off x="2411760" y="3356992"/>
              <a:ext cx="3942184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48" name="Google Shape;248;p29"/>
            <p:cNvGrpSpPr/>
            <p:nvPr/>
          </p:nvGrpSpPr>
          <p:grpSpPr>
            <a:xfrm>
              <a:off x="7308304" y="1988840"/>
              <a:ext cx="1219200" cy="2362200"/>
              <a:chOff x="4224" y="1584"/>
              <a:chExt cx="768" cy="1488"/>
            </a:xfrm>
          </p:grpSpPr>
          <p:sp>
            <p:nvSpPr>
              <p:cNvPr id="249" name="Google Shape;249;p29"/>
              <p:cNvSpPr txBox="1"/>
              <p:nvPr/>
            </p:nvSpPr>
            <p:spPr>
              <a:xfrm>
                <a:off x="4224" y="1584"/>
                <a:ext cx="768" cy="19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ucida Sans"/>
                  <a:buNone/>
                </a:pPr>
                <a:r>
                  <a:rPr b="0" i="0" lang="es-ES" sz="1800" u="none">
                    <a:solidFill>
                      <a:schemeClr val="dk1"/>
                    </a:solidFill>
                    <a:latin typeface="Lucida Sans"/>
                    <a:ea typeface="Lucida Sans"/>
                    <a:cs typeface="Lucida Sans"/>
                    <a:sym typeface="Lucida Sans"/>
                  </a:rPr>
                  <a:t>: curso</a:t>
                </a:r>
                <a:endParaRPr/>
              </a:p>
            </p:txBody>
          </p:sp>
          <p:cxnSp>
            <p:nvCxnSpPr>
              <p:cNvPr id="250" name="Google Shape;250;p29"/>
              <p:cNvCxnSpPr/>
              <p:nvPr/>
            </p:nvCxnSpPr>
            <p:spPr>
              <a:xfrm>
                <a:off x="4608" y="1776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29"/>
              <p:cNvSpPr txBox="1"/>
              <p:nvPr/>
            </p:nvSpPr>
            <p:spPr>
              <a:xfrm>
                <a:off x="4512" y="2064"/>
                <a:ext cx="192" cy="100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2" name="Google Shape;252;p29"/>
            <p:cNvCxnSpPr/>
            <p:nvPr/>
          </p:nvCxnSpPr>
          <p:spPr>
            <a:xfrm>
              <a:off x="6516216" y="3501008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3" name="Google Shape;253;p29"/>
            <p:cNvCxnSpPr/>
            <p:nvPr/>
          </p:nvCxnSpPr>
          <p:spPr>
            <a:xfrm rot="10800000">
              <a:off x="6444208" y="4005064"/>
              <a:ext cx="12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4" name="Google Shape;254;p29"/>
            <p:cNvSpPr txBox="1"/>
            <p:nvPr/>
          </p:nvSpPr>
          <p:spPr>
            <a:xfrm>
              <a:off x="6444208" y="2924944"/>
              <a:ext cx="1141413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ucida Sans"/>
                <a:buNone/>
              </a:pPr>
              <a:r>
                <a:rPr b="0" i="0" lang="es-ES" sz="16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1: consultar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ucida Sans"/>
                <a:buNone/>
              </a:pPr>
              <a:r>
                <a:rPr b="0" i="0" lang="es-ES" sz="16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curso</a:t>
              </a:r>
              <a:endParaRPr/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6444208" y="3573016"/>
              <a:ext cx="8350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ucida Sans"/>
                <a:buNone/>
              </a:pPr>
              <a:r>
                <a:rPr b="0" i="0" lang="es-ES" sz="16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2: curso</a:t>
              </a:r>
              <a:endParaRPr/>
            </a:p>
          </p:txBody>
        </p:sp>
        <p:cxnSp>
          <p:nvCxnSpPr>
            <p:cNvPr id="256" name="Google Shape;256;p29"/>
            <p:cNvCxnSpPr/>
            <p:nvPr/>
          </p:nvCxnSpPr>
          <p:spPr>
            <a:xfrm>
              <a:off x="7884368" y="4365104"/>
              <a:ext cx="0" cy="99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7" name="Google Shape;257;p29"/>
          <p:cNvCxnSpPr/>
          <p:nvPr/>
        </p:nvCxnSpPr>
        <p:spPr>
          <a:xfrm>
            <a:off x="5148262" y="3082925"/>
            <a:ext cx="2519362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8" name="Google Shape;258;p29"/>
          <p:cNvSpPr txBox="1"/>
          <p:nvPr/>
        </p:nvSpPr>
        <p:spPr>
          <a:xfrm flipH="1">
            <a:off x="1908175" y="4581525"/>
            <a:ext cx="3659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destaca el órden temporal de los mensajes</a:t>
            </a: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64436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64" name="Google Shape;264;p3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colaboración 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0668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5810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Destaca la organización de los objetos que participan en una interacción</a:t>
            </a:r>
            <a:endParaRPr/>
          </a:p>
          <a:p>
            <a:pPr indent="-255587" lvl="0" marL="58102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Explican gráficamente las interacciones entre los objetos (instancias del modelo)</a:t>
            </a:r>
            <a:endParaRPr/>
          </a:p>
          <a:p>
            <a:pPr indent="-255587" lvl="0" marL="5810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Elementos:</a:t>
            </a:r>
            <a:endParaRPr/>
          </a:p>
          <a:p>
            <a:pPr indent="-228600" lvl="1" marL="1057275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Objeto</a:t>
            </a:r>
            <a:endParaRPr/>
          </a:p>
          <a:p>
            <a:pPr indent="-228600" lvl="1" marL="10572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</a:t>
            </a:r>
            <a:endParaRPr/>
          </a:p>
          <a:p>
            <a:pPr indent="-82550" lvl="1" marL="1057275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6273" lvl="0" marL="365125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71" name="Google Shape;271;p3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colaboración 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2352675" y="2428875"/>
            <a:ext cx="1219200" cy="347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A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2428875" y="3990975"/>
            <a:ext cx="1066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:B</a:t>
            </a:r>
            <a:endParaRPr/>
          </a:p>
        </p:txBody>
      </p:sp>
      <p:cxnSp>
        <p:nvCxnSpPr>
          <p:cNvPr id="274" name="Google Shape;274;p31"/>
          <p:cNvCxnSpPr/>
          <p:nvPr/>
        </p:nvCxnSpPr>
        <p:spPr>
          <a:xfrm>
            <a:off x="2962275" y="2743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31"/>
          <p:cNvSpPr txBox="1"/>
          <p:nvPr/>
        </p:nvSpPr>
        <p:spPr>
          <a:xfrm>
            <a:off x="3190875" y="2840037"/>
            <a:ext cx="11652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1:mensaje1 ( )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057275" y="3038475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4:mensaje4( )</a:t>
            </a:r>
            <a:endParaRPr/>
          </a:p>
        </p:txBody>
      </p:sp>
      <p:cxnSp>
        <p:nvCxnSpPr>
          <p:cNvPr id="277" name="Google Shape;277;p31"/>
          <p:cNvCxnSpPr/>
          <p:nvPr/>
        </p:nvCxnSpPr>
        <p:spPr>
          <a:xfrm>
            <a:off x="3114675" y="2962275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2819400" y="2962275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5881687" y="3990975"/>
            <a:ext cx="1066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:C</a:t>
            </a:r>
            <a:endParaRPr/>
          </a:p>
        </p:txBody>
      </p:sp>
      <p:cxnSp>
        <p:nvCxnSpPr>
          <p:cNvPr id="280" name="Google Shape;280;p31"/>
          <p:cNvCxnSpPr/>
          <p:nvPr/>
        </p:nvCxnSpPr>
        <p:spPr>
          <a:xfrm>
            <a:off x="3495675" y="4143375"/>
            <a:ext cx="2386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4067175" y="3962400"/>
            <a:ext cx="122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 rot="10800000">
            <a:off x="4067175" y="4295775"/>
            <a:ext cx="122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31"/>
          <p:cNvSpPr txBox="1"/>
          <p:nvPr/>
        </p:nvSpPr>
        <p:spPr>
          <a:xfrm>
            <a:off x="4198937" y="3503612"/>
            <a:ext cx="11652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2:mensaje2 ( )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4140200" y="4295775"/>
            <a:ext cx="11652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3:mensaje3 ( )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3190875" y="3154362"/>
            <a:ext cx="1208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5:mensaje5 ( )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4211637" y="3719512"/>
            <a:ext cx="11668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6:mensaje6 ( )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4198937" y="4522787"/>
            <a:ext cx="11652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7:mensaje7 ( )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1073150" y="3298825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8:mensaje8( )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 flipH="1">
            <a:off x="5232400" y="2411412"/>
            <a:ext cx="3660775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“destaca la relación estructural entre los objetos que interactúa”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