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schemas.openxmlformats.org/officeDocument/2006/relationships/slide" Target="slides/slide22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37" Type="http://schemas.openxmlformats.org/officeDocument/2006/relationships/slide" Target="slides/slide24.xml"/><Relationship Id="rId14" Type="http://schemas.openxmlformats.org/officeDocument/2006/relationships/slide" Target="slides/slide1.xml"/><Relationship Id="rId36" Type="http://schemas.openxmlformats.org/officeDocument/2006/relationships/slide" Target="slides/slide23.xml"/><Relationship Id="rId17" Type="http://schemas.openxmlformats.org/officeDocument/2006/relationships/slide" Target="slides/slide4.xml"/><Relationship Id="rId39" Type="http://schemas.openxmlformats.org/officeDocument/2006/relationships/slide" Target="slides/slide26.xml"/><Relationship Id="rId16" Type="http://schemas.openxmlformats.org/officeDocument/2006/relationships/slide" Target="slides/slide3.xml"/><Relationship Id="rId38" Type="http://schemas.openxmlformats.org/officeDocument/2006/relationships/slide" Target="slides/slide25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15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0" name="Google Shape;380;p15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9" name="Google Shape;389;p16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18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0" name="Google Shape;410;p18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6" name="Google Shape;446;p19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7" name="Google Shape;447;p19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20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6" name="Google Shape;456;p20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5" name="Google Shape;505;p21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6" name="Google Shape;506;p21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22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5" name="Google Shape;515;p22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5" name="Google Shape;535;p23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6" name="Google Shape;536;p23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8" name="Google Shape;558;p24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9" name="Google Shape;559;p24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5" name="Google Shape;585;p25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E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301750" y="803275"/>
            <a:ext cx="4256087" cy="3192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831850" y="4344987"/>
            <a:ext cx="51943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1" name="Google Shape;161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4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62879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  <a:defRPr b="0" i="0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  <a:defRPr b="0" i="0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/>
          <p:nvPr/>
        </p:nvSpPr>
        <p:spPr>
          <a:xfrm>
            <a:off x="500062" y="5945187"/>
            <a:ext cx="494030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85775" y="5938837"/>
            <a:ext cx="3690937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2106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cap="rnd" cmpd="sng" w="9525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6732587" y="5732462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ucida Sans"/>
              <a:buNone/>
              <a:defRPr b="0" i="0" sz="12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E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F0F4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3921125" y="2143125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3259137" y="2786062"/>
            <a:ext cx="1552575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 préstamo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3260725" y="4448175"/>
            <a:ext cx="1550987" cy="51117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préstamo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2071687" y="3656012"/>
            <a:ext cx="9366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Prestar</a:t>
            </a:r>
            <a:endParaRPr/>
          </a:p>
        </p:txBody>
      </p:sp>
      <p:cxnSp>
        <p:nvCxnSpPr>
          <p:cNvPr id="283" name="Google Shape;283;p30"/>
          <p:cNvCxnSpPr/>
          <p:nvPr/>
        </p:nvCxnSpPr>
        <p:spPr>
          <a:xfrm>
            <a:off x="4035425" y="2422525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" name="Google Shape;284;p30"/>
          <p:cNvCxnSpPr/>
          <p:nvPr/>
        </p:nvCxnSpPr>
        <p:spPr>
          <a:xfrm flipH="1" rot="-5400000">
            <a:off x="2428887" y="3871900"/>
            <a:ext cx="1662000" cy="1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5" name="Google Shape;285;p30"/>
          <p:cNvCxnSpPr/>
          <p:nvPr/>
        </p:nvCxnSpPr>
        <p:spPr>
          <a:xfrm rot="-5400000">
            <a:off x="3981462" y="3872012"/>
            <a:ext cx="1662000" cy="1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6" name="Google Shape;286;p30"/>
          <p:cNvSpPr txBox="1"/>
          <p:nvPr/>
        </p:nvSpPr>
        <p:spPr>
          <a:xfrm>
            <a:off x="5384800" y="3511550"/>
            <a:ext cx="1295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6486525" y="3535362"/>
            <a:ext cx="22304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Prestada = 1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4708525" y="5191125"/>
            <a:ext cx="2347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(Cantidad Prestada &gt; 1)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4779962" y="4951412"/>
            <a:ext cx="1295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</a:t>
            </a:r>
            <a:endParaRPr/>
          </a:p>
        </p:txBody>
      </p:sp>
      <p:sp>
        <p:nvSpPr>
          <p:cNvPr id="290" name="Google Shape;290;p30"/>
          <p:cNvSpPr txBox="1"/>
          <p:nvPr/>
        </p:nvSpPr>
        <p:spPr>
          <a:xfrm>
            <a:off x="2474912" y="5024437"/>
            <a:ext cx="9366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Prestar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4491037" y="2133600"/>
            <a:ext cx="1519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inicial</a:t>
            </a:r>
            <a:endParaRPr/>
          </a:p>
        </p:txBody>
      </p:sp>
      <p:cxnSp>
        <p:nvCxnSpPr>
          <p:cNvPr id="292" name="Google Shape;292;p30"/>
          <p:cNvCxnSpPr/>
          <p:nvPr/>
        </p:nvCxnSpPr>
        <p:spPr>
          <a:xfrm>
            <a:off x="4203700" y="2287587"/>
            <a:ext cx="287337" cy="31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3" name="Google Shape;293;p30"/>
          <p:cNvSpPr txBox="1"/>
          <p:nvPr/>
        </p:nvSpPr>
        <p:spPr>
          <a:xfrm>
            <a:off x="6075362" y="2574925"/>
            <a:ext cx="23129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“estado: sin libros 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préstamo”</a:t>
            </a:r>
            <a:endParaRPr/>
          </a:p>
        </p:txBody>
      </p:sp>
      <p:cxnSp>
        <p:nvCxnSpPr>
          <p:cNvPr id="294" name="Google Shape;294;p30"/>
          <p:cNvCxnSpPr/>
          <p:nvPr/>
        </p:nvCxnSpPr>
        <p:spPr>
          <a:xfrm flipH="1" rot="10800000">
            <a:off x="4779962" y="2790825"/>
            <a:ext cx="1295400" cy="1444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5" name="Google Shape;295;p30"/>
          <p:cNvSpPr txBox="1"/>
          <p:nvPr/>
        </p:nvSpPr>
        <p:spPr>
          <a:xfrm>
            <a:off x="1179512" y="2935287"/>
            <a:ext cx="1171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transición</a:t>
            </a:r>
            <a:endParaRPr/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2351087" y="3119437"/>
            <a:ext cx="700087" cy="2476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97" name="Google Shape;297;p30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cxnSp>
        <p:nvCxnSpPr>
          <p:cNvPr id="298" name="Google Shape;298;p30"/>
          <p:cNvCxnSpPr/>
          <p:nvPr/>
        </p:nvCxnSpPr>
        <p:spPr>
          <a:xfrm>
            <a:off x="3340100" y="4879975"/>
            <a:ext cx="0" cy="479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0"/>
          <p:cNvCxnSpPr/>
          <p:nvPr/>
        </p:nvCxnSpPr>
        <p:spPr>
          <a:xfrm>
            <a:off x="3340100" y="5359400"/>
            <a:ext cx="358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0"/>
          <p:cNvCxnSpPr/>
          <p:nvPr/>
        </p:nvCxnSpPr>
        <p:spPr>
          <a:xfrm rot="10800000">
            <a:off x="3698875" y="4959350"/>
            <a:ext cx="0" cy="400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301" name="Google Shape;301;p30"/>
          <p:cNvCxnSpPr/>
          <p:nvPr/>
        </p:nvCxnSpPr>
        <p:spPr>
          <a:xfrm>
            <a:off x="4348162" y="4951412"/>
            <a:ext cx="0" cy="479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4348162" y="5430837"/>
            <a:ext cx="360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30"/>
          <p:cNvCxnSpPr/>
          <p:nvPr/>
        </p:nvCxnSpPr>
        <p:spPr>
          <a:xfrm rot="10800000">
            <a:off x="4708525" y="4879975"/>
            <a:ext cx="0" cy="550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04" name="Google Shape;304;p3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611187" y="1341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Gestión de Biblioteca</a:t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6486525" y="3511550"/>
            <a:ext cx="193675" cy="323850"/>
          </a:xfrm>
          <a:prstGeom prst="leftBracket">
            <a:avLst>
              <a:gd fmla="val 10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8631237" y="3521075"/>
            <a:ext cx="85725" cy="376237"/>
          </a:xfrm>
          <a:prstGeom prst="rightBracket">
            <a:avLst>
              <a:gd fmla="val 41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13" name="Google Shape;313;p31"/>
          <p:cNvSpPr txBox="1"/>
          <p:nvPr>
            <p:ph idx="4294967295" type="title"/>
          </p:nvPr>
        </p:nvSpPr>
        <p:spPr>
          <a:xfrm>
            <a:off x="11207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Beneficios de trabajar con </a:t>
            </a:r>
            <a:b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Diagramas de Estado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4" name="Google Shape;314;p31"/>
          <p:cNvSpPr txBox="1"/>
          <p:nvPr>
            <p:ph idx="1" type="body"/>
          </p:nvPr>
        </p:nvSpPr>
        <p:spPr>
          <a:xfrm>
            <a:off x="914400" y="1828800"/>
            <a:ext cx="77724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Describen el comportamiento de un objeto a través de varios casos de uso,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muy útil combinar los diagramas de estado con otras técnicas, como diagramas de secuencia</a:t>
            </a:r>
            <a:endParaRPr/>
          </a:p>
        </p:txBody>
      </p:sp>
      <p:sp>
        <p:nvSpPr>
          <p:cNvPr id="315" name="Google Shape;315;p31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/>
        </p:nvSpPr>
        <p:spPr>
          <a:xfrm>
            <a:off x="6469062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21" name="Google Shape;321;p32"/>
          <p:cNvSpPr txBox="1"/>
          <p:nvPr>
            <p:ph idx="4294967295" type="title"/>
          </p:nvPr>
        </p:nvSpPr>
        <p:spPr>
          <a:xfrm>
            <a:off x="1120775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ucida Sans"/>
              <a:buNone/>
            </a:pPr>
            <a:r>
              <a:rPr b="1" i="0" lang="es-ES" sz="34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</a:t>
            </a:r>
            <a:endParaRPr b="1" i="0" sz="34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914400" y="1828800"/>
            <a:ext cx="77724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Acciones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Transiciones Temporizada</a:t>
            </a:r>
            <a:endParaRPr/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Relaciones de Jerarquía – Superestados – Subestados</a:t>
            </a:r>
            <a:endParaRPr/>
          </a:p>
          <a:p>
            <a:pPr indent="-139001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DTE Objetos para una Central Telefónica</a:t>
            </a:r>
            <a:endParaRPr/>
          </a:p>
          <a:p>
            <a:pPr indent="-228599" lvl="1" marL="62071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Esenario: Abonado A llama a Abonado B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900112" y="1268412"/>
            <a:ext cx="1676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Acciones</a:t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1555750" y="2189162"/>
            <a:ext cx="1552575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6189662" y="2185987"/>
            <a:ext cx="1550987" cy="51117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sp>
        <p:nvSpPr>
          <p:cNvPr id="333" name="Google Shape;333;p33"/>
          <p:cNvSpPr txBox="1"/>
          <p:nvPr/>
        </p:nvSpPr>
        <p:spPr>
          <a:xfrm>
            <a:off x="3371850" y="2133600"/>
            <a:ext cx="31575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 [Condición] / Acción</a:t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cxnSp>
        <p:nvCxnSpPr>
          <p:cNvPr id="335" name="Google Shape;335;p33"/>
          <p:cNvCxnSpPr/>
          <p:nvPr/>
        </p:nvCxnSpPr>
        <p:spPr>
          <a:xfrm flipH="1" rot="10800000">
            <a:off x="3108325" y="2463800"/>
            <a:ext cx="3081337" cy="15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6" name="Google Shape;336;p33"/>
          <p:cNvSpPr txBox="1"/>
          <p:nvPr/>
        </p:nvSpPr>
        <p:spPr>
          <a:xfrm>
            <a:off x="5208587" y="3013075"/>
            <a:ext cx="38179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Acción: Solicitud de un Servicio a otro Objeto,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consecuencia de la transición.  </a:t>
            </a:r>
            <a:endParaRPr/>
          </a:p>
        </p:txBody>
      </p:sp>
      <p:sp>
        <p:nvSpPr>
          <p:cNvPr id="337" name="Google Shape;337;p33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38" name="Google Shape;338;p33"/>
          <p:cNvCxnSpPr/>
          <p:nvPr/>
        </p:nvCxnSpPr>
        <p:spPr>
          <a:xfrm>
            <a:off x="5724525" y="2397125"/>
            <a:ext cx="0" cy="576262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/>
          <p:nvPr/>
        </p:nvSpPr>
        <p:spPr>
          <a:xfrm>
            <a:off x="1547812" y="3860800"/>
            <a:ext cx="2016125" cy="17287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 flipH="1">
            <a:off x="1970087" y="3860800"/>
            <a:ext cx="1171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cxnSp>
        <p:nvCxnSpPr>
          <p:cNvPr id="341" name="Google Shape;341;p33"/>
          <p:cNvCxnSpPr/>
          <p:nvPr/>
        </p:nvCxnSpPr>
        <p:spPr>
          <a:xfrm>
            <a:off x="1619250" y="4230687"/>
            <a:ext cx="19446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2" name="Google Shape;342;p33"/>
          <p:cNvSpPr txBox="1"/>
          <p:nvPr/>
        </p:nvSpPr>
        <p:spPr>
          <a:xfrm>
            <a:off x="1620837" y="4402137"/>
            <a:ext cx="18811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Entry: </a:t>
            </a: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“acción al ingresar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</a:t>
            </a: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“acción al salir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“acción mientras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 estado” 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5148262" y="4202112"/>
            <a:ext cx="38163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“Evento [ ] / OtroObjeto.Operación”</a:t>
            </a:r>
            <a:endParaRPr/>
          </a:p>
        </p:txBody>
      </p:sp>
      <p:cxnSp>
        <p:nvCxnSpPr>
          <p:cNvPr id="344" name="Google Shape;344;p33"/>
          <p:cNvCxnSpPr/>
          <p:nvPr/>
        </p:nvCxnSpPr>
        <p:spPr>
          <a:xfrm>
            <a:off x="6443662" y="3646487"/>
            <a:ext cx="0" cy="574675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900112" y="1268412"/>
            <a:ext cx="497522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Transacciones temporizadas</a:t>
            </a:r>
            <a:endParaRPr/>
          </a:p>
        </p:txBody>
      </p:sp>
      <p:sp>
        <p:nvSpPr>
          <p:cNvPr id="352" name="Google Shape;352;p34"/>
          <p:cNvSpPr/>
          <p:nvPr/>
        </p:nvSpPr>
        <p:spPr>
          <a:xfrm>
            <a:off x="323850" y="2189162"/>
            <a:ext cx="1552575" cy="145732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354" name="Google Shape;354;p3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355" name="Google Shape;355;p34"/>
          <p:cNvCxnSpPr/>
          <p:nvPr/>
        </p:nvCxnSpPr>
        <p:spPr>
          <a:xfrm>
            <a:off x="395287" y="2781300"/>
            <a:ext cx="15128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6" name="Google Shape;356;p34"/>
          <p:cNvSpPr txBox="1"/>
          <p:nvPr/>
        </p:nvSpPr>
        <p:spPr>
          <a:xfrm flipH="1">
            <a:off x="611187" y="2266950"/>
            <a:ext cx="1169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Aceptar</a:t>
            </a:r>
            <a:endParaRPr/>
          </a:p>
        </p:txBody>
      </p:sp>
      <p:sp>
        <p:nvSpPr>
          <p:cNvPr id="357" name="Google Shape;357;p34"/>
          <p:cNvSpPr/>
          <p:nvPr/>
        </p:nvSpPr>
        <p:spPr>
          <a:xfrm>
            <a:off x="7019925" y="2187575"/>
            <a:ext cx="1552575" cy="145732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4"/>
          <p:cNvCxnSpPr/>
          <p:nvPr/>
        </p:nvCxnSpPr>
        <p:spPr>
          <a:xfrm>
            <a:off x="7092950" y="2779712"/>
            <a:ext cx="1511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59" name="Google Shape;359;p34"/>
          <p:cNvSpPr txBox="1"/>
          <p:nvPr/>
        </p:nvSpPr>
        <p:spPr>
          <a:xfrm flipH="1">
            <a:off x="7308850" y="2266950"/>
            <a:ext cx="1169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 transacción?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3635375" y="2187575"/>
            <a:ext cx="1944687" cy="145732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4"/>
          <p:cNvSpPr txBox="1"/>
          <p:nvPr/>
        </p:nvSpPr>
        <p:spPr>
          <a:xfrm flipH="1">
            <a:off x="3924300" y="2266950"/>
            <a:ext cx="11699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Esperando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dinero</a:t>
            </a:r>
            <a:endParaRPr/>
          </a:p>
        </p:txBody>
      </p:sp>
      <p:sp>
        <p:nvSpPr>
          <p:cNvPr id="362" name="Google Shape;362;p34"/>
          <p:cNvSpPr txBox="1"/>
          <p:nvPr/>
        </p:nvSpPr>
        <p:spPr>
          <a:xfrm flipH="1">
            <a:off x="3635375" y="2806700"/>
            <a:ext cx="19446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Entry</a:t>
            </a: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“mostrar mensaje”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Exit: </a:t>
            </a: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“cerrar ranura”</a:t>
            </a:r>
            <a:endParaRPr/>
          </a:p>
        </p:txBody>
      </p:sp>
      <p:cxnSp>
        <p:nvCxnSpPr>
          <p:cNvPr id="363" name="Google Shape;363;p34"/>
          <p:cNvCxnSpPr/>
          <p:nvPr/>
        </p:nvCxnSpPr>
        <p:spPr>
          <a:xfrm>
            <a:off x="3635375" y="2711450"/>
            <a:ext cx="19446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4" name="Google Shape;364;p34"/>
          <p:cNvSpPr/>
          <p:nvPr/>
        </p:nvSpPr>
        <p:spPr>
          <a:xfrm>
            <a:off x="3779837" y="4437062"/>
            <a:ext cx="1552575" cy="145732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34"/>
          <p:cNvCxnSpPr/>
          <p:nvPr/>
        </p:nvCxnSpPr>
        <p:spPr>
          <a:xfrm>
            <a:off x="3851275" y="5029200"/>
            <a:ext cx="15128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6" name="Google Shape;366;p34"/>
          <p:cNvSpPr txBox="1"/>
          <p:nvPr/>
        </p:nvSpPr>
        <p:spPr>
          <a:xfrm flipH="1">
            <a:off x="4067175" y="4516437"/>
            <a:ext cx="1171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Anulada</a:t>
            </a:r>
            <a:endParaRPr/>
          </a:p>
        </p:txBody>
      </p:sp>
      <p:cxnSp>
        <p:nvCxnSpPr>
          <p:cNvPr id="367" name="Google Shape;367;p34"/>
          <p:cNvCxnSpPr/>
          <p:nvPr/>
        </p:nvCxnSpPr>
        <p:spPr>
          <a:xfrm>
            <a:off x="1876425" y="2917825"/>
            <a:ext cx="1758950" cy="211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8" name="Google Shape;368;p34"/>
          <p:cNvCxnSpPr/>
          <p:nvPr/>
        </p:nvCxnSpPr>
        <p:spPr>
          <a:xfrm flipH="1" rot="10800000">
            <a:off x="5580062" y="2916237"/>
            <a:ext cx="1439862" cy="2127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9" name="Google Shape;369;p34"/>
          <p:cNvCxnSpPr/>
          <p:nvPr/>
        </p:nvCxnSpPr>
        <p:spPr>
          <a:xfrm flipH="1">
            <a:off x="4556125" y="3644900"/>
            <a:ext cx="52387" cy="7921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0" name="Google Shape;370;p34"/>
          <p:cNvSpPr txBox="1"/>
          <p:nvPr/>
        </p:nvSpPr>
        <p:spPr>
          <a:xfrm flipH="1">
            <a:off x="1835150" y="2419350"/>
            <a:ext cx="18002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Aceptar/Abrir Ranura</a:t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 flipH="1">
            <a:off x="5651500" y="2411412"/>
            <a:ext cx="129698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ingresado</a:t>
            </a:r>
            <a:endParaRPr/>
          </a:p>
        </p:txBody>
      </p:sp>
      <p:sp>
        <p:nvSpPr>
          <p:cNvPr id="372" name="Google Shape;372;p34"/>
          <p:cNvSpPr txBox="1"/>
          <p:nvPr/>
        </p:nvSpPr>
        <p:spPr>
          <a:xfrm flipH="1">
            <a:off x="6372225" y="4437062"/>
            <a:ext cx="24669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Cajero_Automático</a:t>
            </a:r>
            <a:endParaRPr/>
          </a:p>
        </p:txBody>
      </p:sp>
      <p:sp>
        <p:nvSpPr>
          <p:cNvPr id="373" name="Google Shape;373;p34"/>
          <p:cNvSpPr txBox="1"/>
          <p:nvPr/>
        </p:nvSpPr>
        <p:spPr>
          <a:xfrm flipH="1">
            <a:off x="6372225" y="4994275"/>
            <a:ext cx="24669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“Analizar: estados del Cajero_Automático en el tiempo”</a:t>
            </a:r>
            <a:endParaRPr/>
          </a:p>
        </p:txBody>
      </p:sp>
      <p:sp>
        <p:nvSpPr>
          <p:cNvPr id="374" name="Google Shape;374;p34"/>
          <p:cNvSpPr txBox="1"/>
          <p:nvPr/>
        </p:nvSpPr>
        <p:spPr>
          <a:xfrm flipH="1">
            <a:off x="4716462" y="3862387"/>
            <a:ext cx="12954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“después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segundos”</a:t>
            </a:r>
            <a:endParaRPr/>
          </a:p>
        </p:txBody>
      </p:sp>
      <p:cxnSp>
        <p:nvCxnSpPr>
          <p:cNvPr id="375" name="Google Shape;375;p34"/>
          <p:cNvCxnSpPr/>
          <p:nvPr/>
        </p:nvCxnSpPr>
        <p:spPr>
          <a:xfrm flipH="1" rot="10800000">
            <a:off x="2716212" y="4149725"/>
            <a:ext cx="2000250" cy="36671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6" name="Google Shape;376;p34"/>
          <p:cNvSpPr txBox="1"/>
          <p:nvPr/>
        </p:nvSpPr>
        <p:spPr>
          <a:xfrm flipH="1">
            <a:off x="1889125" y="4489450"/>
            <a:ext cx="14589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Transacción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Temporizada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83" name="Google Shape;383;p35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384" name="Google Shape;384;p3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611187" y="1341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Central Telefónica</a:t>
            </a:r>
            <a:endParaRPr/>
          </a:p>
        </p:txBody>
      </p:sp>
      <p:sp>
        <p:nvSpPr>
          <p:cNvPr id="386" name="Google Shape;386;p35"/>
          <p:cNvSpPr txBox="1"/>
          <p:nvPr/>
        </p:nvSpPr>
        <p:spPr>
          <a:xfrm>
            <a:off x="611187" y="1916112"/>
            <a:ext cx="77724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Escenario: Abonado “A” llama a Abonado “B”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del Escenario: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Abonado “A” descuelga, la Central pasa de un estado inactivo, a un estado activo; dentro del estado activo, existirán varios subestados, a saber: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DarTono: mientras se encuentra en dicho estado, se enviará “tono de discado” al abonado “A”; 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Discando: la Central pasa a este estado cuando el abonado “A” comience a discar dígitos; 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Enrutando: cuando se haya completado con éxito la marcación de dígitos; y mientras la central esté buscando una ruta libre entre “A” y “B”;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Llamando: al conseguir una ruta libre, la central ingresará en el estado de Llamando; mientras se encuentre en este estado, deberá enviar “tono de llamada” al abonado “B”.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393" name="Google Shape;393;p36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611187" y="1341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Central Telefónica</a:t>
            </a:r>
            <a:endParaRPr/>
          </a:p>
        </p:txBody>
      </p:sp>
      <p:sp>
        <p:nvSpPr>
          <p:cNvPr id="396" name="Google Shape;396;p36"/>
          <p:cNvSpPr txBox="1"/>
          <p:nvPr/>
        </p:nvSpPr>
        <p:spPr>
          <a:xfrm>
            <a:off x="611187" y="1916112"/>
            <a:ext cx="77724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Escenario: Abonado “A” llama a Abonado “B”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del Escenario: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Conversando: la Central ingresará en este Estado, cuando el abonado “B” descuelga y se inicia la conversación.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Terminado: la Central ingresa en este estado cuando el abonado “B”  cuelga.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El escenario abarca los siguientes casos de llamada “no exitosa”: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TimeOut: ingresará en este estado, cuando se produzca un delay de marcado de dígitos superior a 15 segundos.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MarcaciónInválida: cuando se detecte que la marcación de dígitos es incorrecta.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RutaOcupada: cuando la Central no encuentre una ruta libre entre A y B.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5" name="Google Shape;405;p37"/>
          <p:cNvSpPr txBox="1"/>
          <p:nvPr/>
        </p:nvSpPr>
        <p:spPr>
          <a:xfrm>
            <a:off x="611187" y="1341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Central Telefónica</a:t>
            </a: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611187" y="1916112"/>
            <a:ext cx="7772400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Escenario: Abonado “A” llama a Abonado “B”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Descripción del Escenario: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Abonado B Ocupado: la central ingresará en este estado, cuando el abonado B se encuentre en otra llamada.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Abonado B NoAtiende: cuando el abonado B no atienda la llamada.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None/>
            </a:pPr>
            <a:r>
              <a:rPr b="0" i="0" lang="es-ES" sz="16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Estando en cualquiera de los Subestado mencionados anteriormente, si el abonado “A” cuelga, la Central pasará a estado Inactiva.</a:t>
            </a:r>
            <a:endParaRPr/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795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pido: DTE para el Objeto Central.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323850" y="3790950"/>
            <a:ext cx="93503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Inactivo</a:t>
            </a:r>
            <a:endParaRPr/>
          </a:p>
        </p:txBody>
      </p:sp>
      <p:sp>
        <p:nvSpPr>
          <p:cNvPr id="414" name="Google Shape;414;p38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2339975" y="2414587"/>
            <a:ext cx="1008062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Dar Tono</a:t>
            </a:r>
            <a:endParaRPr/>
          </a:p>
        </p:txBody>
      </p:sp>
      <p:sp>
        <p:nvSpPr>
          <p:cNvPr id="417" name="Google Shape;417;p38"/>
          <p:cNvSpPr/>
          <p:nvPr/>
        </p:nvSpPr>
        <p:spPr>
          <a:xfrm>
            <a:off x="6732587" y="24209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Discando</a:t>
            </a:r>
            <a:endParaRPr/>
          </a:p>
        </p:txBody>
      </p:sp>
      <p:sp>
        <p:nvSpPr>
          <p:cNvPr id="418" name="Google Shape;418;p38"/>
          <p:cNvSpPr/>
          <p:nvPr/>
        </p:nvSpPr>
        <p:spPr>
          <a:xfrm>
            <a:off x="6732587" y="36401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Enrutando</a:t>
            </a:r>
            <a:endParaRPr/>
          </a:p>
        </p:txBody>
      </p:sp>
      <p:sp>
        <p:nvSpPr>
          <p:cNvPr id="419" name="Google Shape;419;p38"/>
          <p:cNvSpPr/>
          <p:nvPr/>
        </p:nvSpPr>
        <p:spPr>
          <a:xfrm>
            <a:off x="6732587" y="4791075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Llamando</a:t>
            </a:r>
            <a:endParaRPr/>
          </a:p>
        </p:txBody>
      </p:sp>
      <p:sp>
        <p:nvSpPr>
          <p:cNvPr id="420" name="Google Shape;420;p38"/>
          <p:cNvSpPr/>
          <p:nvPr/>
        </p:nvSpPr>
        <p:spPr>
          <a:xfrm>
            <a:off x="5940425" y="57991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 Ocupado</a:t>
            </a:r>
            <a:endParaRPr/>
          </a:p>
        </p:txBody>
      </p:sp>
      <p:sp>
        <p:nvSpPr>
          <p:cNvPr id="421" name="Google Shape;421;p38"/>
          <p:cNvSpPr/>
          <p:nvPr/>
        </p:nvSpPr>
        <p:spPr>
          <a:xfrm>
            <a:off x="7740650" y="580548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 NoAtiende</a:t>
            </a:r>
            <a:endParaRPr/>
          </a:p>
        </p:txBody>
      </p:sp>
      <p:sp>
        <p:nvSpPr>
          <p:cNvPr id="422" name="Google Shape;422;p38"/>
          <p:cNvSpPr/>
          <p:nvPr/>
        </p:nvSpPr>
        <p:spPr>
          <a:xfrm>
            <a:off x="2195512" y="4791075"/>
            <a:ext cx="129698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Conversando</a:t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427537" y="1628775"/>
            <a:ext cx="1008062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TimeOut</a:t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932362" y="3206750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Error Marcado</a:t>
            </a:r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4932362" y="4214812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Ruta Ocupada</a:t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2268537" y="3860800"/>
            <a:ext cx="115093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Terminado</a:t>
            </a:r>
            <a:endParaRPr/>
          </a:p>
        </p:txBody>
      </p:sp>
      <p:cxnSp>
        <p:nvCxnSpPr>
          <p:cNvPr id="427" name="Google Shape;427;p38"/>
          <p:cNvCxnSpPr/>
          <p:nvPr/>
        </p:nvCxnSpPr>
        <p:spPr>
          <a:xfrm flipH="1" rot="10800000">
            <a:off x="792163" y="2670150"/>
            <a:ext cx="1547700" cy="1120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8" name="Google Shape;428;p38"/>
          <p:cNvCxnSpPr/>
          <p:nvPr/>
        </p:nvCxnSpPr>
        <p:spPr>
          <a:xfrm>
            <a:off x="3348037" y="2670175"/>
            <a:ext cx="3384550" cy="47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9" name="Google Shape;429;p38"/>
          <p:cNvCxnSpPr/>
          <p:nvPr/>
        </p:nvCxnSpPr>
        <p:spPr>
          <a:xfrm flipH="1" rot="10800000">
            <a:off x="2843212" y="1884487"/>
            <a:ext cx="1584300" cy="53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0" name="Google Shape;430;p38"/>
          <p:cNvCxnSpPr/>
          <p:nvPr/>
        </p:nvCxnSpPr>
        <p:spPr>
          <a:xfrm rot="10800000">
            <a:off x="5435737" y="1884237"/>
            <a:ext cx="1836600" cy="536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1" name="Google Shape;431;p38"/>
          <p:cNvCxnSpPr/>
          <p:nvPr/>
        </p:nvCxnSpPr>
        <p:spPr>
          <a:xfrm>
            <a:off x="7272337" y="2930525"/>
            <a:ext cx="0" cy="7096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38"/>
          <p:cNvCxnSpPr/>
          <p:nvPr/>
        </p:nvCxnSpPr>
        <p:spPr>
          <a:xfrm>
            <a:off x="7272337" y="4149725"/>
            <a:ext cx="0" cy="641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38"/>
          <p:cNvCxnSpPr/>
          <p:nvPr/>
        </p:nvCxnSpPr>
        <p:spPr>
          <a:xfrm rot="10800000">
            <a:off x="3492500" y="5046662"/>
            <a:ext cx="32400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38"/>
          <p:cNvCxnSpPr/>
          <p:nvPr/>
        </p:nvCxnSpPr>
        <p:spPr>
          <a:xfrm rot="10800000">
            <a:off x="2843212" y="4370387"/>
            <a:ext cx="0" cy="4206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5" name="Google Shape;435;p38"/>
          <p:cNvCxnSpPr/>
          <p:nvPr/>
        </p:nvCxnSpPr>
        <p:spPr>
          <a:xfrm rot="10800000">
            <a:off x="792162" y="4300537"/>
            <a:ext cx="0" cy="4905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6" name="Google Shape;436;p38"/>
          <p:cNvSpPr txBox="1"/>
          <p:nvPr/>
        </p:nvSpPr>
        <p:spPr>
          <a:xfrm>
            <a:off x="658812" y="4797425"/>
            <a:ext cx="3127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437" name="Google Shape;437;p38"/>
          <p:cNvCxnSpPr/>
          <p:nvPr/>
        </p:nvCxnSpPr>
        <p:spPr>
          <a:xfrm flipH="1">
            <a:off x="5472112" y="2930525"/>
            <a:ext cx="1800225" cy="2762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" name="Google Shape;438;p38"/>
          <p:cNvCxnSpPr/>
          <p:nvPr/>
        </p:nvCxnSpPr>
        <p:spPr>
          <a:xfrm flipH="1">
            <a:off x="6011862" y="3894137"/>
            <a:ext cx="720725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9" name="Google Shape;439;p38"/>
          <p:cNvCxnSpPr/>
          <p:nvPr/>
        </p:nvCxnSpPr>
        <p:spPr>
          <a:xfrm flipH="1">
            <a:off x="6480175" y="5300662"/>
            <a:ext cx="792162" cy="4984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0" name="Google Shape;440;p38"/>
          <p:cNvCxnSpPr/>
          <p:nvPr/>
        </p:nvCxnSpPr>
        <p:spPr>
          <a:xfrm>
            <a:off x="7272337" y="5300662"/>
            <a:ext cx="1008062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1" name="Google Shape;441;p38"/>
          <p:cNvSpPr txBox="1"/>
          <p:nvPr/>
        </p:nvSpPr>
        <p:spPr>
          <a:xfrm>
            <a:off x="900112" y="2279650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Descolgar (A)</a:t>
            </a:r>
            <a:endParaRPr/>
          </a:p>
        </p:txBody>
      </p:sp>
      <p:sp>
        <p:nvSpPr>
          <p:cNvPr id="442" name="Google Shape;442;p38"/>
          <p:cNvSpPr txBox="1"/>
          <p:nvPr/>
        </p:nvSpPr>
        <p:spPr>
          <a:xfrm>
            <a:off x="755650" y="4519612"/>
            <a:ext cx="8842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Colgar (A)</a:t>
            </a:r>
            <a:endParaRPr/>
          </a:p>
        </p:txBody>
      </p:sp>
      <p:sp>
        <p:nvSpPr>
          <p:cNvPr id="443" name="Google Shape;443;p38"/>
          <p:cNvSpPr txBox="1"/>
          <p:nvPr/>
        </p:nvSpPr>
        <p:spPr>
          <a:xfrm>
            <a:off x="611187" y="1196975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Central Telefónica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0" name="Google Shape;450;p39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755650" y="1593850"/>
            <a:ext cx="777716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 para Central Telefónica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Completar con “eventos” y acciones.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 donde viene el evento “colgar (A)?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775" y="1584325"/>
            <a:ext cx="8851900" cy="4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orientado a objetos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727825" y="6408737"/>
            <a:ext cx="101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</a:pPr>
            <a:fld id="{00000000-1234-1234-1234-123412341234}" type="slidenum">
              <a:rPr b="0" i="0" lang="es-ES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 rot="-5400000">
            <a:off x="6576218" y="3656806"/>
            <a:ext cx="285750" cy="4437062"/>
          </a:xfrm>
          <a:prstGeom prst="leftBrace">
            <a:avLst>
              <a:gd fmla="val 116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508625" y="6042025"/>
            <a:ext cx="22463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rot="-5400000">
            <a:off x="3133725" y="4867275"/>
            <a:ext cx="285750" cy="2016125"/>
          </a:xfrm>
          <a:prstGeom prst="leftBrace">
            <a:avLst>
              <a:gd fmla="val 255" name="adj1"/>
              <a:gd fmla="val 10622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820987" y="6042025"/>
            <a:ext cx="9588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4427537" y="5013325"/>
            <a:ext cx="4537075" cy="576262"/>
          </a:xfrm>
          <a:prstGeom prst="ellipse">
            <a:avLst/>
          </a:prstGeom>
          <a:noFill/>
          <a:ln cap="flat" cmpd="thickThin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323850" y="3790950"/>
            <a:ext cx="93503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Inactivo</a:t>
            </a:r>
            <a:endParaRPr/>
          </a:p>
        </p:txBody>
      </p:sp>
      <p:sp>
        <p:nvSpPr>
          <p:cNvPr id="460" name="Google Shape;460;p40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461" name="Google Shape;461;p40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2" name="Google Shape;462;p40"/>
          <p:cNvSpPr/>
          <p:nvPr/>
        </p:nvSpPr>
        <p:spPr>
          <a:xfrm>
            <a:off x="2339975" y="2414587"/>
            <a:ext cx="1008062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Dar Tono</a:t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6732587" y="24209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Discando</a:t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6732587" y="36401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Enrutando</a:t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6732587" y="4791075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Llamando</a:t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5940425" y="579913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 Ocupado</a:t>
            </a:r>
            <a:endParaRPr/>
          </a:p>
        </p:txBody>
      </p:sp>
      <p:sp>
        <p:nvSpPr>
          <p:cNvPr id="467" name="Google Shape;467;p40"/>
          <p:cNvSpPr/>
          <p:nvPr/>
        </p:nvSpPr>
        <p:spPr>
          <a:xfrm>
            <a:off x="7740650" y="5805487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 NoAtiende</a:t>
            </a: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2195512" y="4791075"/>
            <a:ext cx="129698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Conversando</a:t>
            </a:r>
            <a:endParaRPr/>
          </a:p>
        </p:txBody>
      </p:sp>
      <p:sp>
        <p:nvSpPr>
          <p:cNvPr id="469" name="Google Shape;469;p40"/>
          <p:cNvSpPr/>
          <p:nvPr/>
        </p:nvSpPr>
        <p:spPr>
          <a:xfrm>
            <a:off x="4427537" y="1628775"/>
            <a:ext cx="1008062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TimeOut</a:t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4932362" y="3206750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Error Marcado</a:t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4932362" y="4214812"/>
            <a:ext cx="1079500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Ruta Ocupada</a:t>
            </a:r>
            <a:endParaRPr/>
          </a:p>
        </p:txBody>
      </p:sp>
      <p:sp>
        <p:nvSpPr>
          <p:cNvPr id="472" name="Google Shape;472;p40"/>
          <p:cNvSpPr/>
          <p:nvPr/>
        </p:nvSpPr>
        <p:spPr>
          <a:xfrm>
            <a:off x="2268537" y="3860800"/>
            <a:ext cx="1150937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1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Terminado</a:t>
            </a:r>
            <a:endParaRPr/>
          </a:p>
        </p:txBody>
      </p:sp>
      <p:cxnSp>
        <p:nvCxnSpPr>
          <p:cNvPr id="473" name="Google Shape;473;p40"/>
          <p:cNvCxnSpPr/>
          <p:nvPr/>
        </p:nvCxnSpPr>
        <p:spPr>
          <a:xfrm flipH="1" rot="10800000">
            <a:off x="792163" y="2670150"/>
            <a:ext cx="1547700" cy="11208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4" name="Google Shape;474;p40"/>
          <p:cNvCxnSpPr/>
          <p:nvPr/>
        </p:nvCxnSpPr>
        <p:spPr>
          <a:xfrm>
            <a:off x="3348037" y="2670175"/>
            <a:ext cx="3384550" cy="47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5" name="Google Shape;475;p40"/>
          <p:cNvCxnSpPr/>
          <p:nvPr/>
        </p:nvCxnSpPr>
        <p:spPr>
          <a:xfrm flipH="1" rot="10800000">
            <a:off x="2843212" y="1884487"/>
            <a:ext cx="1584300" cy="5301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6" name="Google Shape;476;p40"/>
          <p:cNvCxnSpPr/>
          <p:nvPr/>
        </p:nvCxnSpPr>
        <p:spPr>
          <a:xfrm rot="10800000">
            <a:off x="5435737" y="1884237"/>
            <a:ext cx="1836600" cy="5367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7" name="Google Shape;477;p40"/>
          <p:cNvCxnSpPr/>
          <p:nvPr/>
        </p:nvCxnSpPr>
        <p:spPr>
          <a:xfrm>
            <a:off x="7272337" y="2930525"/>
            <a:ext cx="0" cy="7096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8" name="Google Shape;478;p40"/>
          <p:cNvCxnSpPr/>
          <p:nvPr/>
        </p:nvCxnSpPr>
        <p:spPr>
          <a:xfrm>
            <a:off x="7272337" y="4149725"/>
            <a:ext cx="0" cy="64135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9" name="Google Shape;479;p40"/>
          <p:cNvCxnSpPr/>
          <p:nvPr/>
        </p:nvCxnSpPr>
        <p:spPr>
          <a:xfrm rot="10800000">
            <a:off x="3492500" y="5046662"/>
            <a:ext cx="324008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0" name="Google Shape;480;p40"/>
          <p:cNvCxnSpPr/>
          <p:nvPr/>
        </p:nvCxnSpPr>
        <p:spPr>
          <a:xfrm rot="10800000">
            <a:off x="2843212" y="4370387"/>
            <a:ext cx="0" cy="4206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1" name="Google Shape;481;p40"/>
          <p:cNvCxnSpPr/>
          <p:nvPr/>
        </p:nvCxnSpPr>
        <p:spPr>
          <a:xfrm rot="10800000">
            <a:off x="792162" y="4300537"/>
            <a:ext cx="0" cy="4905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2" name="Google Shape;482;p40"/>
          <p:cNvSpPr txBox="1"/>
          <p:nvPr/>
        </p:nvSpPr>
        <p:spPr>
          <a:xfrm>
            <a:off x="658812" y="4797425"/>
            <a:ext cx="3127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cxnSp>
        <p:nvCxnSpPr>
          <p:cNvPr id="483" name="Google Shape;483;p40"/>
          <p:cNvCxnSpPr/>
          <p:nvPr/>
        </p:nvCxnSpPr>
        <p:spPr>
          <a:xfrm flipH="1">
            <a:off x="5472112" y="2930525"/>
            <a:ext cx="1800225" cy="2762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4" name="Google Shape;484;p40"/>
          <p:cNvCxnSpPr/>
          <p:nvPr/>
        </p:nvCxnSpPr>
        <p:spPr>
          <a:xfrm flipH="1">
            <a:off x="6011862" y="3894137"/>
            <a:ext cx="720725" cy="5762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5" name="Google Shape;485;p40"/>
          <p:cNvCxnSpPr/>
          <p:nvPr/>
        </p:nvCxnSpPr>
        <p:spPr>
          <a:xfrm flipH="1">
            <a:off x="6480175" y="5300662"/>
            <a:ext cx="792162" cy="4984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6" name="Google Shape;486;p40"/>
          <p:cNvCxnSpPr/>
          <p:nvPr/>
        </p:nvCxnSpPr>
        <p:spPr>
          <a:xfrm>
            <a:off x="7272337" y="5300662"/>
            <a:ext cx="1008062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7" name="Google Shape;487;p40"/>
          <p:cNvSpPr txBox="1"/>
          <p:nvPr/>
        </p:nvSpPr>
        <p:spPr>
          <a:xfrm>
            <a:off x="900112" y="2279650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Descolgar (A)</a:t>
            </a:r>
            <a:endParaRPr/>
          </a:p>
        </p:txBody>
      </p:sp>
      <p:sp>
        <p:nvSpPr>
          <p:cNvPr id="488" name="Google Shape;488;p40"/>
          <p:cNvSpPr txBox="1"/>
          <p:nvPr/>
        </p:nvSpPr>
        <p:spPr>
          <a:xfrm>
            <a:off x="755650" y="4519612"/>
            <a:ext cx="8842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Colgar (A)</a:t>
            </a:r>
            <a:endParaRPr/>
          </a:p>
        </p:txBody>
      </p:sp>
      <p:sp>
        <p:nvSpPr>
          <p:cNvPr id="489" name="Google Shape;489;p40"/>
          <p:cNvSpPr txBox="1"/>
          <p:nvPr/>
        </p:nvSpPr>
        <p:spPr>
          <a:xfrm>
            <a:off x="611187" y="1196975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Central Telefónica</a:t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4140200" y="2349500"/>
            <a:ext cx="12684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 dígito (1)</a:t>
            </a:r>
            <a:endParaRPr/>
          </a:p>
        </p:txBody>
      </p:sp>
      <p:cxnSp>
        <p:nvCxnSpPr>
          <p:cNvPr id="491" name="Google Shape;491;p40"/>
          <p:cNvCxnSpPr/>
          <p:nvPr/>
        </p:nvCxnSpPr>
        <p:spPr>
          <a:xfrm rot="10800000">
            <a:off x="7272387" y="2420924"/>
            <a:ext cx="539700" cy="255600"/>
          </a:xfrm>
          <a:prstGeom prst="curvedConnector4">
            <a:avLst>
              <a:gd fmla="val -9149" name="adj1"/>
              <a:gd fmla="val 40978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2" name="Google Shape;492;p40"/>
          <p:cNvSpPr txBox="1"/>
          <p:nvPr/>
        </p:nvSpPr>
        <p:spPr>
          <a:xfrm>
            <a:off x="7408862" y="1773237"/>
            <a:ext cx="12668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 dígito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[Incompleto]</a:t>
            </a:r>
            <a:endParaRPr/>
          </a:p>
        </p:txBody>
      </p:sp>
      <p:sp>
        <p:nvSpPr>
          <p:cNvPr id="493" name="Google Shape;493;p40"/>
          <p:cNvSpPr txBox="1"/>
          <p:nvPr/>
        </p:nvSpPr>
        <p:spPr>
          <a:xfrm>
            <a:off x="7235825" y="2967037"/>
            <a:ext cx="1268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 dígito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[Completo]</a:t>
            </a:r>
            <a:endParaRPr/>
          </a:p>
        </p:txBody>
      </p:sp>
      <p:sp>
        <p:nvSpPr>
          <p:cNvPr id="494" name="Google Shape;494;p40"/>
          <p:cNvSpPr txBox="1"/>
          <p:nvPr/>
        </p:nvSpPr>
        <p:spPr>
          <a:xfrm>
            <a:off x="2916237" y="1639887"/>
            <a:ext cx="154781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de 15 seg.</a:t>
            </a:r>
            <a:endParaRPr/>
          </a:p>
        </p:txBody>
      </p:sp>
      <p:sp>
        <p:nvSpPr>
          <p:cNvPr id="495" name="Google Shape;495;p40"/>
          <p:cNvSpPr txBox="1"/>
          <p:nvPr/>
        </p:nvSpPr>
        <p:spPr>
          <a:xfrm>
            <a:off x="5651500" y="1628775"/>
            <a:ext cx="15494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de 15 seg.</a:t>
            </a:r>
            <a:endParaRPr/>
          </a:p>
        </p:txBody>
      </p:sp>
      <p:sp>
        <p:nvSpPr>
          <p:cNvPr id="496" name="Google Shape;496;p40"/>
          <p:cNvSpPr txBox="1"/>
          <p:nvPr/>
        </p:nvSpPr>
        <p:spPr>
          <a:xfrm>
            <a:off x="5795962" y="2781300"/>
            <a:ext cx="9286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Dígito 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[Inválido]</a:t>
            </a:r>
            <a:endParaRPr/>
          </a:p>
        </p:txBody>
      </p:sp>
      <p:sp>
        <p:nvSpPr>
          <p:cNvPr id="497" name="Google Shape;497;p40"/>
          <p:cNvSpPr txBox="1"/>
          <p:nvPr/>
        </p:nvSpPr>
        <p:spPr>
          <a:xfrm>
            <a:off x="7264400" y="4149725"/>
            <a:ext cx="8064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Enrutado</a:t>
            </a: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6105525" y="3860800"/>
            <a:ext cx="7699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ocupada</a:t>
            </a:r>
            <a:endParaRPr/>
          </a:p>
        </p:txBody>
      </p:sp>
      <p:sp>
        <p:nvSpPr>
          <p:cNvPr id="499" name="Google Shape;499;p40"/>
          <p:cNvSpPr txBox="1"/>
          <p:nvPr/>
        </p:nvSpPr>
        <p:spPr>
          <a:xfrm>
            <a:off x="4565650" y="5013325"/>
            <a:ext cx="11223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Descolgar (B)</a:t>
            </a:r>
            <a:endParaRPr/>
          </a:p>
        </p:txBody>
      </p:sp>
      <p:sp>
        <p:nvSpPr>
          <p:cNvPr id="500" name="Google Shape;500;p40"/>
          <p:cNvSpPr txBox="1"/>
          <p:nvPr/>
        </p:nvSpPr>
        <p:spPr>
          <a:xfrm>
            <a:off x="7734300" y="5272087"/>
            <a:ext cx="10445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seg.</a:t>
            </a:r>
            <a:endParaRPr/>
          </a:p>
        </p:txBody>
      </p:sp>
      <p:sp>
        <p:nvSpPr>
          <p:cNvPr id="501" name="Google Shape;501;p40"/>
          <p:cNvSpPr txBox="1"/>
          <p:nvPr/>
        </p:nvSpPr>
        <p:spPr>
          <a:xfrm>
            <a:off x="2801937" y="4437062"/>
            <a:ext cx="8826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Colgar (B)</a:t>
            </a: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6227762" y="5343525"/>
            <a:ext cx="942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Abonado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Ocupado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510" name="Google Shape;510;p4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755650" y="1593850"/>
            <a:ext cx="7777162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Generalización de Estado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reducir la complejidad de estos diagramas usando la generalización de estados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definen dos nuevos conceptos: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Superestado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estado puede contener varios subestados disjuntos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Subestados heredan las variables de estado y las transiciones externas.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18" name="Google Shape;518;p42"/>
          <p:cNvSpPr txBox="1"/>
          <p:nvPr/>
        </p:nvSpPr>
        <p:spPr>
          <a:xfrm>
            <a:off x="900112" y="1268412"/>
            <a:ext cx="4584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Generalización de Estados</a:t>
            </a: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1763712" y="2476500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521" name="Google Shape;521;p42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 flipH="1">
            <a:off x="2178050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523" name="Google Shape;523;p42"/>
          <p:cNvSpPr txBox="1"/>
          <p:nvPr/>
        </p:nvSpPr>
        <p:spPr>
          <a:xfrm flipH="1">
            <a:off x="4284662" y="2503487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evento1</a:t>
            </a:r>
            <a:endParaRPr/>
          </a:p>
        </p:txBody>
      </p:sp>
      <p:cxnSp>
        <p:nvCxnSpPr>
          <p:cNvPr id="524" name="Google Shape;524;p42"/>
          <p:cNvCxnSpPr/>
          <p:nvPr/>
        </p:nvCxnSpPr>
        <p:spPr>
          <a:xfrm>
            <a:off x="2540000" y="3213100"/>
            <a:ext cx="1944687" cy="1423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5" name="Google Shape;525;p42"/>
          <p:cNvCxnSpPr/>
          <p:nvPr/>
        </p:nvCxnSpPr>
        <p:spPr>
          <a:xfrm flipH="1">
            <a:off x="4484687" y="3155950"/>
            <a:ext cx="2159000" cy="14811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6" name="Google Shape;526;p42"/>
          <p:cNvSpPr/>
          <p:nvPr/>
        </p:nvSpPr>
        <p:spPr>
          <a:xfrm>
            <a:off x="5867400" y="2420937"/>
            <a:ext cx="1552575" cy="73501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2"/>
          <p:cNvSpPr/>
          <p:nvPr/>
        </p:nvSpPr>
        <p:spPr>
          <a:xfrm>
            <a:off x="3708400" y="4637087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"/>
          <p:cNvSpPr txBox="1"/>
          <p:nvPr/>
        </p:nvSpPr>
        <p:spPr>
          <a:xfrm flipH="1">
            <a:off x="4090987" y="4867275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</a:t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 flipH="1">
            <a:off x="6249987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cxnSp>
        <p:nvCxnSpPr>
          <p:cNvPr id="530" name="Google Shape;530;p42"/>
          <p:cNvCxnSpPr/>
          <p:nvPr/>
        </p:nvCxnSpPr>
        <p:spPr>
          <a:xfrm>
            <a:off x="3348037" y="2786062"/>
            <a:ext cx="2519362" cy="31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42"/>
          <p:cNvSpPr txBox="1"/>
          <p:nvPr/>
        </p:nvSpPr>
        <p:spPr>
          <a:xfrm flipH="1">
            <a:off x="3348037" y="3656012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evento2</a:t>
            </a:r>
            <a:endParaRPr/>
          </a:p>
        </p:txBody>
      </p:sp>
      <p:sp>
        <p:nvSpPr>
          <p:cNvPr id="532" name="Google Shape;532;p42"/>
          <p:cNvSpPr txBox="1"/>
          <p:nvPr/>
        </p:nvSpPr>
        <p:spPr>
          <a:xfrm flipH="1">
            <a:off x="5818187" y="3727450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900112" y="1268412"/>
            <a:ext cx="4584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Generalización de Estados</a:t>
            </a: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763712" y="2476500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542" name="Google Shape;542;p43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 flipH="1">
            <a:off x="2178050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 flipH="1">
            <a:off x="4284662" y="2503487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evento1</a:t>
            </a:r>
            <a:endParaRPr/>
          </a:p>
        </p:txBody>
      </p:sp>
      <p:cxnSp>
        <p:nvCxnSpPr>
          <p:cNvPr id="545" name="Google Shape;545;p43"/>
          <p:cNvCxnSpPr/>
          <p:nvPr/>
        </p:nvCxnSpPr>
        <p:spPr>
          <a:xfrm flipH="1">
            <a:off x="4484687" y="3573462"/>
            <a:ext cx="15875" cy="10636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6" name="Google Shape;546;p43"/>
          <p:cNvSpPr/>
          <p:nvPr/>
        </p:nvSpPr>
        <p:spPr>
          <a:xfrm>
            <a:off x="5867400" y="2420937"/>
            <a:ext cx="1552575" cy="73501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/>
          <p:nvPr/>
        </p:nvSpPr>
        <p:spPr>
          <a:xfrm>
            <a:off x="3708400" y="4637087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 flipH="1">
            <a:off x="4090987" y="4867275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</a:t>
            </a:r>
            <a:endParaRPr/>
          </a:p>
        </p:txBody>
      </p:sp>
      <p:sp>
        <p:nvSpPr>
          <p:cNvPr id="549" name="Google Shape;549;p43"/>
          <p:cNvSpPr txBox="1"/>
          <p:nvPr/>
        </p:nvSpPr>
        <p:spPr>
          <a:xfrm flipH="1">
            <a:off x="6249987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cxnSp>
        <p:nvCxnSpPr>
          <p:cNvPr id="550" name="Google Shape;550;p43"/>
          <p:cNvCxnSpPr/>
          <p:nvPr/>
        </p:nvCxnSpPr>
        <p:spPr>
          <a:xfrm>
            <a:off x="3348037" y="2786062"/>
            <a:ext cx="2519362" cy="31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1" name="Google Shape;551;p43"/>
          <p:cNvSpPr txBox="1"/>
          <p:nvPr/>
        </p:nvSpPr>
        <p:spPr>
          <a:xfrm flipH="1">
            <a:off x="4608512" y="3975100"/>
            <a:ext cx="841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evento2</a:t>
            </a: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1116012" y="2133600"/>
            <a:ext cx="6769100" cy="1439862"/>
          </a:xfrm>
          <a:prstGeom prst="roundRect">
            <a:avLst>
              <a:gd fmla="val 16667" name="adj"/>
            </a:avLst>
          </a:prstGeom>
          <a:noFill/>
          <a:ln cap="flat" cmpd="thickThin" w="254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 flipH="1">
            <a:off x="6227762" y="1855787"/>
            <a:ext cx="11922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Superestado X</a:t>
            </a:r>
            <a:endParaRPr/>
          </a:p>
        </p:txBody>
      </p:sp>
      <p:sp>
        <p:nvSpPr>
          <p:cNvPr id="554" name="Google Shape;554;p43"/>
          <p:cNvSpPr txBox="1"/>
          <p:nvPr/>
        </p:nvSpPr>
        <p:spPr>
          <a:xfrm flipH="1">
            <a:off x="1290637" y="3213100"/>
            <a:ext cx="1193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  <p:sp>
        <p:nvSpPr>
          <p:cNvPr id="555" name="Google Shape;555;p43"/>
          <p:cNvSpPr txBox="1"/>
          <p:nvPr/>
        </p:nvSpPr>
        <p:spPr>
          <a:xfrm flipH="1">
            <a:off x="6907212" y="3152775"/>
            <a:ext cx="9620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4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62" name="Google Shape;562;p44"/>
          <p:cNvSpPr txBox="1"/>
          <p:nvPr/>
        </p:nvSpPr>
        <p:spPr>
          <a:xfrm>
            <a:off x="900112" y="1268412"/>
            <a:ext cx="4584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Generalización de Estados</a:t>
            </a:r>
            <a:endParaRPr/>
          </a:p>
        </p:txBody>
      </p:sp>
      <p:sp>
        <p:nvSpPr>
          <p:cNvPr id="563" name="Google Shape;563;p44"/>
          <p:cNvSpPr/>
          <p:nvPr/>
        </p:nvSpPr>
        <p:spPr>
          <a:xfrm>
            <a:off x="1763712" y="2476500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565" name="Google Shape;565;p44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66" name="Google Shape;566;p44"/>
          <p:cNvSpPr txBox="1"/>
          <p:nvPr/>
        </p:nvSpPr>
        <p:spPr>
          <a:xfrm flipH="1">
            <a:off x="2178050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567" name="Google Shape;567;p44"/>
          <p:cNvSpPr txBox="1"/>
          <p:nvPr/>
        </p:nvSpPr>
        <p:spPr>
          <a:xfrm flipH="1">
            <a:off x="4284662" y="2349500"/>
            <a:ext cx="841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evento1</a:t>
            </a:r>
            <a:endParaRPr/>
          </a:p>
        </p:txBody>
      </p:sp>
      <p:cxnSp>
        <p:nvCxnSpPr>
          <p:cNvPr id="568" name="Google Shape;568;p44"/>
          <p:cNvCxnSpPr/>
          <p:nvPr/>
        </p:nvCxnSpPr>
        <p:spPr>
          <a:xfrm rot="10800000">
            <a:off x="2540000" y="3213100"/>
            <a:ext cx="0" cy="1423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9" name="Google Shape;569;p44"/>
          <p:cNvSpPr/>
          <p:nvPr/>
        </p:nvSpPr>
        <p:spPr>
          <a:xfrm>
            <a:off x="5867400" y="2420937"/>
            <a:ext cx="1552575" cy="73501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4"/>
          <p:cNvSpPr/>
          <p:nvPr/>
        </p:nvSpPr>
        <p:spPr>
          <a:xfrm>
            <a:off x="1763712" y="4637087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4"/>
          <p:cNvSpPr txBox="1"/>
          <p:nvPr/>
        </p:nvSpPr>
        <p:spPr>
          <a:xfrm flipH="1">
            <a:off x="2178050" y="4867275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</a:t>
            </a:r>
            <a:endParaRPr/>
          </a:p>
        </p:txBody>
      </p:sp>
      <p:sp>
        <p:nvSpPr>
          <p:cNvPr id="572" name="Google Shape;572;p44"/>
          <p:cNvSpPr txBox="1"/>
          <p:nvPr/>
        </p:nvSpPr>
        <p:spPr>
          <a:xfrm flipH="1">
            <a:off x="6249987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cxnSp>
        <p:nvCxnSpPr>
          <p:cNvPr id="573" name="Google Shape;573;p44"/>
          <p:cNvCxnSpPr/>
          <p:nvPr/>
        </p:nvCxnSpPr>
        <p:spPr>
          <a:xfrm>
            <a:off x="3348037" y="2706687"/>
            <a:ext cx="2519362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4" name="Google Shape;574;p44"/>
          <p:cNvSpPr txBox="1"/>
          <p:nvPr/>
        </p:nvSpPr>
        <p:spPr>
          <a:xfrm flipH="1">
            <a:off x="2519362" y="3943350"/>
            <a:ext cx="9731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 E0</a:t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1116012" y="2133600"/>
            <a:ext cx="6769100" cy="1439862"/>
          </a:xfrm>
          <a:prstGeom prst="roundRect">
            <a:avLst>
              <a:gd fmla="val 16667" name="adj"/>
            </a:avLst>
          </a:prstGeom>
          <a:noFill/>
          <a:ln cap="flat" cmpd="thickThin" w="254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4"/>
          <p:cNvSpPr txBox="1"/>
          <p:nvPr/>
        </p:nvSpPr>
        <p:spPr>
          <a:xfrm flipH="1">
            <a:off x="6227762" y="1855787"/>
            <a:ext cx="11922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Superestado X</a:t>
            </a:r>
            <a:endParaRPr/>
          </a:p>
        </p:txBody>
      </p:sp>
      <p:sp>
        <p:nvSpPr>
          <p:cNvPr id="577" name="Google Shape;577;p44"/>
          <p:cNvSpPr txBox="1"/>
          <p:nvPr/>
        </p:nvSpPr>
        <p:spPr>
          <a:xfrm flipH="1">
            <a:off x="1290637" y="3213100"/>
            <a:ext cx="11938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  <p:sp>
        <p:nvSpPr>
          <p:cNvPr id="578" name="Google Shape;578;p44"/>
          <p:cNvSpPr txBox="1"/>
          <p:nvPr/>
        </p:nvSpPr>
        <p:spPr>
          <a:xfrm flipH="1">
            <a:off x="6907212" y="3152775"/>
            <a:ext cx="9620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  <p:cxnSp>
        <p:nvCxnSpPr>
          <p:cNvPr id="579" name="Google Shape;579;p44"/>
          <p:cNvCxnSpPr/>
          <p:nvPr/>
        </p:nvCxnSpPr>
        <p:spPr>
          <a:xfrm rot="10800000">
            <a:off x="3348037" y="2982912"/>
            <a:ext cx="2519362" cy="14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80" name="Google Shape;580;p44"/>
          <p:cNvSpPr txBox="1"/>
          <p:nvPr/>
        </p:nvSpPr>
        <p:spPr>
          <a:xfrm flipH="1">
            <a:off x="4306887" y="3068637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evento2</a:t>
            </a:r>
            <a:endParaRPr/>
          </a:p>
        </p:txBody>
      </p:sp>
      <p:sp>
        <p:nvSpPr>
          <p:cNvPr id="581" name="Google Shape;581;p44"/>
          <p:cNvSpPr txBox="1"/>
          <p:nvPr/>
        </p:nvSpPr>
        <p:spPr>
          <a:xfrm flipH="1">
            <a:off x="4572000" y="4232275"/>
            <a:ext cx="345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transiciones de entrada deben ir hacia subestados específicos.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5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588" name="Google Shape;588;p45"/>
          <p:cNvSpPr txBox="1"/>
          <p:nvPr/>
        </p:nvSpPr>
        <p:spPr>
          <a:xfrm>
            <a:off x="900112" y="1268412"/>
            <a:ext cx="45847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Generalización de Estados</a:t>
            </a:r>
            <a:endParaRPr/>
          </a:p>
        </p:txBody>
      </p:sp>
      <p:sp>
        <p:nvSpPr>
          <p:cNvPr id="589" name="Google Shape;589;p45"/>
          <p:cNvSpPr/>
          <p:nvPr/>
        </p:nvSpPr>
        <p:spPr>
          <a:xfrm>
            <a:off x="1763712" y="2476500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5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591" name="Google Shape;591;p4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2" name="Google Shape;592;p45"/>
          <p:cNvSpPr txBox="1"/>
          <p:nvPr/>
        </p:nvSpPr>
        <p:spPr>
          <a:xfrm flipH="1">
            <a:off x="2178050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593" name="Google Shape;593;p45"/>
          <p:cNvSpPr txBox="1"/>
          <p:nvPr/>
        </p:nvSpPr>
        <p:spPr>
          <a:xfrm flipH="1">
            <a:off x="4284662" y="2349500"/>
            <a:ext cx="8413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evento1</a:t>
            </a:r>
            <a:endParaRPr/>
          </a:p>
        </p:txBody>
      </p:sp>
      <p:cxnSp>
        <p:nvCxnSpPr>
          <p:cNvPr id="594" name="Google Shape;594;p45"/>
          <p:cNvCxnSpPr/>
          <p:nvPr/>
        </p:nvCxnSpPr>
        <p:spPr>
          <a:xfrm flipH="1" rot="10800000">
            <a:off x="2468562" y="3992562"/>
            <a:ext cx="15875" cy="6445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5" name="Google Shape;595;p45"/>
          <p:cNvSpPr/>
          <p:nvPr/>
        </p:nvSpPr>
        <p:spPr>
          <a:xfrm>
            <a:off x="5867400" y="2420937"/>
            <a:ext cx="1552575" cy="735012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5"/>
          <p:cNvSpPr/>
          <p:nvPr/>
        </p:nvSpPr>
        <p:spPr>
          <a:xfrm>
            <a:off x="1692275" y="4637087"/>
            <a:ext cx="1552575" cy="736600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/>
          <p:nvPr/>
        </p:nvSpPr>
        <p:spPr>
          <a:xfrm flipH="1">
            <a:off x="2178050" y="4867275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C</a:t>
            </a:r>
            <a:endParaRPr/>
          </a:p>
        </p:txBody>
      </p:sp>
      <p:sp>
        <p:nvSpPr>
          <p:cNvPr id="598" name="Google Shape;598;p45"/>
          <p:cNvSpPr txBox="1"/>
          <p:nvPr/>
        </p:nvSpPr>
        <p:spPr>
          <a:xfrm flipH="1">
            <a:off x="6249987" y="2647950"/>
            <a:ext cx="11699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cxnSp>
        <p:nvCxnSpPr>
          <p:cNvPr id="599" name="Google Shape;599;p45"/>
          <p:cNvCxnSpPr/>
          <p:nvPr/>
        </p:nvCxnSpPr>
        <p:spPr>
          <a:xfrm>
            <a:off x="3348037" y="2706687"/>
            <a:ext cx="2519362" cy="15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0" name="Google Shape;600;p45"/>
          <p:cNvSpPr txBox="1"/>
          <p:nvPr/>
        </p:nvSpPr>
        <p:spPr>
          <a:xfrm flipH="1">
            <a:off x="2484437" y="4244975"/>
            <a:ext cx="9715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 E0</a:t>
            </a:r>
            <a:endParaRPr/>
          </a:p>
        </p:txBody>
      </p:sp>
      <p:sp>
        <p:nvSpPr>
          <p:cNvPr id="601" name="Google Shape;601;p45"/>
          <p:cNvSpPr/>
          <p:nvPr/>
        </p:nvSpPr>
        <p:spPr>
          <a:xfrm>
            <a:off x="1116012" y="2133600"/>
            <a:ext cx="6769100" cy="1858962"/>
          </a:xfrm>
          <a:prstGeom prst="roundRect">
            <a:avLst>
              <a:gd fmla="val 16667" name="adj"/>
            </a:avLst>
          </a:prstGeom>
          <a:noFill/>
          <a:ln cap="flat" cmpd="thickThin" w="254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5"/>
          <p:cNvSpPr txBox="1"/>
          <p:nvPr/>
        </p:nvSpPr>
        <p:spPr>
          <a:xfrm flipH="1">
            <a:off x="6227762" y="1855787"/>
            <a:ext cx="1192212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Superestado X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 flipH="1">
            <a:off x="1290637" y="2143125"/>
            <a:ext cx="11938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 flipH="1">
            <a:off x="6907212" y="2143125"/>
            <a:ext cx="96202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Subestado</a:t>
            </a:r>
            <a:endParaRPr/>
          </a:p>
        </p:txBody>
      </p:sp>
      <p:cxnSp>
        <p:nvCxnSpPr>
          <p:cNvPr id="605" name="Google Shape;605;p45"/>
          <p:cNvCxnSpPr/>
          <p:nvPr/>
        </p:nvCxnSpPr>
        <p:spPr>
          <a:xfrm rot="10800000">
            <a:off x="3348037" y="2982912"/>
            <a:ext cx="2519362" cy="142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6" name="Google Shape;606;p45"/>
          <p:cNvSpPr txBox="1"/>
          <p:nvPr/>
        </p:nvSpPr>
        <p:spPr>
          <a:xfrm flipH="1">
            <a:off x="4306887" y="3068637"/>
            <a:ext cx="84137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evento2</a:t>
            </a:r>
            <a:endParaRPr/>
          </a:p>
        </p:txBody>
      </p:sp>
      <p:sp>
        <p:nvSpPr>
          <p:cNvPr id="607" name="Google Shape;607;p45"/>
          <p:cNvSpPr txBox="1"/>
          <p:nvPr/>
        </p:nvSpPr>
        <p:spPr>
          <a:xfrm flipH="1">
            <a:off x="3851275" y="4232275"/>
            <a:ext cx="468153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preferible tener estados iniciales de entrada a un nivel de manera que desde los niveles superiores no se sepa a qué subestado se entra.</a:t>
            </a:r>
            <a:endParaRPr/>
          </a:p>
        </p:txBody>
      </p:sp>
      <p:sp>
        <p:nvSpPr>
          <p:cNvPr id="608" name="Google Shape;608;p45"/>
          <p:cNvSpPr/>
          <p:nvPr/>
        </p:nvSpPr>
        <p:spPr>
          <a:xfrm>
            <a:off x="2411412" y="3500437"/>
            <a:ext cx="201612" cy="215900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9" name="Google Shape;609;p45"/>
          <p:cNvCxnSpPr/>
          <p:nvPr/>
        </p:nvCxnSpPr>
        <p:spPr>
          <a:xfrm flipH="1" rot="10800000">
            <a:off x="2511425" y="3213100"/>
            <a:ext cx="28575" cy="2873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6"/>
          <p:cNvSpPr txBox="1"/>
          <p:nvPr/>
        </p:nvSpPr>
        <p:spPr>
          <a:xfrm>
            <a:off x="2555875" y="1916112"/>
            <a:ext cx="4319587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0"/>
              <a:buFont typeface="Lucida Sans"/>
              <a:buNone/>
            </a:pPr>
            <a:r>
              <a:rPr b="0" i="0" lang="es-ES" sz="14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¿?</a:t>
            </a:r>
            <a:endParaRPr/>
          </a:p>
        </p:txBody>
      </p:sp>
      <p:sp>
        <p:nvSpPr>
          <p:cNvPr id="615" name="Google Shape;615;p46"/>
          <p:cNvSpPr txBox="1"/>
          <p:nvPr/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F0F4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4294967295"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s-E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 de Objetos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F0F4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rgbClr val="E8F0F4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condición o una situación en la vida de un objeto durante la cual satisface una condición, realiza alguna actividad o espera algún evento;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estado tiene varias partes: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Nombre del Estado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Transiciones entre estados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Condiciones para la Transición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Acciones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Transiciones temporizadas</a:t>
            </a:r>
            <a:endParaRPr/>
          </a:p>
          <a:p>
            <a:pPr indent="-228599" lvl="1" marL="6207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ES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Subestados / Superestados</a:t>
            </a:r>
            <a:endParaRPr/>
          </a:p>
          <a:p>
            <a:pPr indent="-156273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2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Estado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7956550" y="6453187"/>
            <a:ext cx="700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108700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07" name="Google Shape;207;p2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Qué es un Diagrama de Estado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27087" y="1484312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los cambios de estado existentes en un objeto durante su ciclo de vida,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Muestra el comportamiento que especifica las secuencia de estados por  las que pasa un objeto durante su vida, en respuesta a eventos, junto con sus respuestas a esos eventos, 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También muestran cómo se reflejan estos cambios, que generalmente se producen en algún atributo del objeto.</a:t>
            </a:r>
            <a:endParaRPr/>
          </a:p>
          <a:p>
            <a:pPr indent="-143319" lvl="0" marL="365125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3319" lvl="0" marL="365125" rtl="0" algn="l">
              <a:lnSpc>
                <a:spcPct val="1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43319" lvl="0" marL="365125" rtl="0" algn="l">
              <a:spcBef>
                <a:spcPts val="400"/>
              </a:spcBef>
              <a:spcAft>
                <a:spcPts val="0"/>
              </a:spcAft>
              <a:buSzPts val="1768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971550" y="2228850"/>
            <a:ext cx="67691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Los Diagramas de Transición de Estados son Grafos dirigidos.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Los Estados Inicial y Final están diferenciados del resto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E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La Transición entre Estados es instantánea y se debe a la ocurrencia de un evento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900112" y="1481137"/>
            <a:ext cx="26416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/>
        </p:nvSpPr>
        <p:spPr>
          <a:xfrm>
            <a:off x="6181725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900112" y="1268412"/>
            <a:ext cx="2513012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ucida Sans"/>
              <a:buNone/>
            </a:pPr>
            <a:r>
              <a:rPr b="1" i="0" lang="es-E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Componentes</a:t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4289425" y="2852737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3627437" y="3495675"/>
            <a:ext cx="1552575" cy="509587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A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3629025" y="5157787"/>
            <a:ext cx="1550987" cy="511175"/>
          </a:xfrm>
          <a:prstGeom prst="flowChartTerminator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s-E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B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4427537" y="4510087"/>
            <a:ext cx="93662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endParaRPr/>
          </a:p>
        </p:txBody>
      </p:sp>
      <p:cxnSp>
        <p:nvCxnSpPr>
          <p:cNvPr id="231" name="Google Shape;231;p27"/>
          <p:cNvCxnSpPr/>
          <p:nvPr/>
        </p:nvCxnSpPr>
        <p:spPr>
          <a:xfrm>
            <a:off x="4403725" y="3132137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2" name="Google Shape;232;p27"/>
          <p:cNvSpPr txBox="1"/>
          <p:nvPr/>
        </p:nvSpPr>
        <p:spPr>
          <a:xfrm>
            <a:off x="4859337" y="2843212"/>
            <a:ext cx="1519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inicial</a:t>
            </a:r>
            <a:endParaRPr/>
          </a:p>
        </p:txBody>
      </p:sp>
      <p:cxnSp>
        <p:nvCxnSpPr>
          <p:cNvPr id="233" name="Google Shape;233;p27"/>
          <p:cNvCxnSpPr/>
          <p:nvPr/>
        </p:nvCxnSpPr>
        <p:spPr>
          <a:xfrm>
            <a:off x="4572000" y="2997200"/>
            <a:ext cx="287337" cy="317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34" name="Google Shape;234;p27"/>
          <p:cNvSpPr txBox="1"/>
          <p:nvPr/>
        </p:nvSpPr>
        <p:spPr>
          <a:xfrm>
            <a:off x="6443662" y="3284537"/>
            <a:ext cx="8778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</a:t>
            </a:r>
            <a:endParaRPr/>
          </a:p>
        </p:txBody>
      </p:sp>
      <p:cxnSp>
        <p:nvCxnSpPr>
          <p:cNvPr id="235" name="Google Shape;235;p27"/>
          <p:cNvCxnSpPr/>
          <p:nvPr/>
        </p:nvCxnSpPr>
        <p:spPr>
          <a:xfrm flipH="1" rot="10800000">
            <a:off x="5148262" y="3500437"/>
            <a:ext cx="1295400" cy="144462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36" name="Google Shape;236;p27"/>
          <p:cNvSpPr txBox="1"/>
          <p:nvPr/>
        </p:nvSpPr>
        <p:spPr>
          <a:xfrm>
            <a:off x="1547812" y="3644900"/>
            <a:ext cx="11715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transición</a:t>
            </a:r>
            <a:endParaRPr/>
          </a:p>
        </p:txBody>
      </p:sp>
      <p:cxnSp>
        <p:nvCxnSpPr>
          <p:cNvPr id="237" name="Google Shape;237;p27"/>
          <p:cNvCxnSpPr/>
          <p:nvPr/>
        </p:nvCxnSpPr>
        <p:spPr>
          <a:xfrm rot="10800000">
            <a:off x="2719387" y="3830637"/>
            <a:ext cx="1636712" cy="7143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38" name="Google Shape;238;p27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cxnSp>
        <p:nvCxnSpPr>
          <p:cNvPr id="239" name="Google Shape;239;p27"/>
          <p:cNvCxnSpPr/>
          <p:nvPr/>
        </p:nvCxnSpPr>
        <p:spPr>
          <a:xfrm flipH="1">
            <a:off x="4403725" y="4005262"/>
            <a:ext cx="23812" cy="1152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0" name="Google Shape;240;p27"/>
          <p:cNvSpPr txBox="1"/>
          <p:nvPr/>
        </p:nvSpPr>
        <p:spPr>
          <a:xfrm>
            <a:off x="1619250" y="1916112"/>
            <a:ext cx="63023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Grafo dirigido.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Nodos: representan los Estados del Objeto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Arcos: representan las transiciones entre estados</a:t>
            </a:r>
            <a:endParaRPr/>
          </a:p>
        </p:txBody>
      </p:sp>
      <p:cxnSp>
        <p:nvCxnSpPr>
          <p:cNvPr id="241" name="Google Shape;241;p27"/>
          <p:cNvCxnSpPr/>
          <p:nvPr/>
        </p:nvCxnSpPr>
        <p:spPr>
          <a:xfrm>
            <a:off x="4427537" y="5661025"/>
            <a:ext cx="0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2" name="Google Shape;242;p27"/>
          <p:cNvSpPr/>
          <p:nvPr/>
        </p:nvSpPr>
        <p:spPr>
          <a:xfrm>
            <a:off x="4343400" y="6153150"/>
            <a:ext cx="228600" cy="228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4289425" y="6108700"/>
            <a:ext cx="360362" cy="317500"/>
          </a:xfrm>
          <a:prstGeom prst="ellipse">
            <a:avLst/>
          </a:prstGeom>
          <a:noFill/>
          <a:ln cap="flat" cmpd="thickThin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45" name="Google Shape;245;p27"/>
          <p:cNvCxnSpPr/>
          <p:nvPr/>
        </p:nvCxnSpPr>
        <p:spPr>
          <a:xfrm flipH="1" rot="10800000">
            <a:off x="4787900" y="6196012"/>
            <a:ext cx="425450" cy="95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46" name="Google Shape;246;p27"/>
          <p:cNvSpPr txBox="1"/>
          <p:nvPr/>
        </p:nvSpPr>
        <p:spPr>
          <a:xfrm>
            <a:off x="5213350" y="6011862"/>
            <a:ext cx="13636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s-E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final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6108700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53" name="Google Shape;253;p2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827087" y="1484312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7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6"/>
              <a:buNone/>
            </a:pPr>
            <a:r>
              <a:rPr b="0" i="0" lang="es-ES" sz="2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Gestión de Biblioteca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96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- Escenario: prestar y devolver libros.</a:t>
            </a:r>
            <a:endParaRPr b="0" i="0" sz="1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un socio se dá de Alta, podrá iniciar el proceso de solicitar libros en préstamo.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Un socio puede tener de cero a N libros en préstamo.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Cuando un socio de dá de Baja, no podrá tener libros en préstamo.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Se pide:</a:t>
            </a:r>
            <a:endParaRPr/>
          </a:p>
          <a:p>
            <a:pPr indent="0" lvl="0" marL="107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56"/>
              <a:buNone/>
            </a:pPr>
            <a:r>
              <a:rPr b="0" i="0" lang="es-ES" sz="1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- para el Objeto “Socio”, realizar un Diagrama de Transición de Estado, para el escenario que inicia dando de Alta el Socio, realizar el proceso de pedir y devolver libros, y finalmente finalizar el escenario con la Baja del Socio.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/>
        </p:nvSpPr>
        <p:spPr>
          <a:xfrm>
            <a:off x="6108700" y="6519862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fld id="{00000000-1234-1234-1234-123412341234}" type="slidenum"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/>
          </a:p>
        </p:txBody>
      </p:sp>
      <p:sp>
        <p:nvSpPr>
          <p:cNvPr id="262" name="Google Shape;262;p2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s-ES" sz="40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Diagrama de Transición de Estados </a:t>
            </a:r>
            <a:endParaRPr b="1" i="0" sz="40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611187" y="1341437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b="0" i="0" lang="es-ES" sz="24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Ejemplo: Sistema Gestión de Biblioteca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4356100" y="6453187"/>
            <a:ext cx="3311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ucida Sans"/>
              <a:buNone/>
            </a:pPr>
            <a:r>
              <a:rPr b="0" i="0" lang="es-ES" sz="12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Estado de Objetos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2484437" y="2420937"/>
            <a:ext cx="2519362" cy="3024187"/>
          </a:xfrm>
          <a:prstGeom prst="rect">
            <a:avLst/>
          </a:prstGeom>
          <a:noFill/>
          <a:ln cap="flat" cmpd="thickThin" w="55000">
            <a:solidFill>
              <a:srgbClr val="1E76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163887" y="2462212"/>
            <a:ext cx="9032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:SOCIO</a:t>
            </a:r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2484437" y="2800350"/>
            <a:ext cx="251936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29"/>
          <p:cNvSpPr txBox="1"/>
          <p:nvPr/>
        </p:nvSpPr>
        <p:spPr>
          <a:xfrm>
            <a:off x="2516187" y="2801937"/>
            <a:ext cx="19065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Nro_Socio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Nombre_Socio 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Cant_Préstamos ()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2519362" y="3708400"/>
            <a:ext cx="22479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Prestar (Cód, Fecha)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Devolver (Cód, Fecha)</a:t>
            </a:r>
            <a:endParaRPr/>
          </a:p>
        </p:txBody>
      </p:sp>
      <p:cxnSp>
        <p:nvCxnSpPr>
          <p:cNvPr id="270" name="Google Shape;270;p29"/>
          <p:cNvCxnSpPr/>
          <p:nvPr/>
        </p:nvCxnSpPr>
        <p:spPr>
          <a:xfrm>
            <a:off x="2484437" y="3716337"/>
            <a:ext cx="2519362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1" name="Google Shape;271;p29"/>
          <p:cNvSpPr txBox="1"/>
          <p:nvPr/>
        </p:nvSpPr>
        <p:spPr>
          <a:xfrm>
            <a:off x="5618162" y="2890837"/>
            <a:ext cx="3332162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“el cambio en la cantidad de libros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prestados que posee un socio, va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determinando cambios en 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s-E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Socio.”</a:t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 rot="10800000">
            <a:off x="4454525" y="3430587"/>
            <a:ext cx="1163637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