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 id="2147483673" r:id="rId16"/>
    <p:sldMasterId id="2147483674"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2.xml"/><Relationship Id="rId42" Type="http://schemas.openxmlformats.org/officeDocument/2006/relationships/slide" Target="slides/slide24.xml"/><Relationship Id="rId41" Type="http://schemas.openxmlformats.org/officeDocument/2006/relationships/slide" Target="slides/slide23.xml"/><Relationship Id="rId44" Type="http://schemas.openxmlformats.org/officeDocument/2006/relationships/slide" Target="slides/slide26.xml"/><Relationship Id="rId43" Type="http://schemas.openxmlformats.org/officeDocument/2006/relationships/slide" Target="slides/slide25.xml"/><Relationship Id="rId46" Type="http://schemas.openxmlformats.org/officeDocument/2006/relationships/slide" Target="slides/slide28.xml"/><Relationship Id="rId45" Type="http://schemas.openxmlformats.org/officeDocument/2006/relationships/slide" Target="slides/slide27.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0.xml"/><Relationship Id="rId47" Type="http://schemas.openxmlformats.org/officeDocument/2006/relationships/slide" Target="slides/slide29.xml"/><Relationship Id="rId49" Type="http://schemas.openxmlformats.org/officeDocument/2006/relationships/slide" Target="slides/slide3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3.xml"/><Relationship Id="rId30" Type="http://schemas.openxmlformats.org/officeDocument/2006/relationships/slide" Target="slides/slide12.xml"/><Relationship Id="rId33" Type="http://schemas.openxmlformats.org/officeDocument/2006/relationships/slide" Target="slides/slide15.xml"/><Relationship Id="rId32" Type="http://schemas.openxmlformats.org/officeDocument/2006/relationships/slide" Target="slides/slide14.xml"/><Relationship Id="rId35" Type="http://schemas.openxmlformats.org/officeDocument/2006/relationships/slide" Target="slides/slide17.xml"/><Relationship Id="rId34" Type="http://schemas.openxmlformats.org/officeDocument/2006/relationships/slide" Target="slides/slide16.xml"/><Relationship Id="rId37" Type="http://schemas.openxmlformats.org/officeDocument/2006/relationships/slide" Target="slides/slide19.xml"/><Relationship Id="rId36" Type="http://schemas.openxmlformats.org/officeDocument/2006/relationships/slide" Target="slides/slide18.xml"/><Relationship Id="rId39" Type="http://schemas.openxmlformats.org/officeDocument/2006/relationships/slide" Target="slides/slide21.xml"/><Relationship Id="rId38" Type="http://schemas.openxmlformats.org/officeDocument/2006/relationships/slide" Target="slides/slide20.xml"/><Relationship Id="rId62" Type="http://schemas.openxmlformats.org/officeDocument/2006/relationships/slide" Target="slides/slide44.xml"/><Relationship Id="rId61" Type="http://schemas.openxmlformats.org/officeDocument/2006/relationships/slide" Target="slides/slide43.xml"/><Relationship Id="rId20" Type="http://schemas.openxmlformats.org/officeDocument/2006/relationships/slide" Target="slides/slide2.xml"/><Relationship Id="rId64" Type="http://schemas.openxmlformats.org/officeDocument/2006/relationships/slide" Target="slides/slide46.xml"/><Relationship Id="rId63" Type="http://schemas.openxmlformats.org/officeDocument/2006/relationships/slide" Target="slides/slide45.xml"/><Relationship Id="rId22" Type="http://schemas.openxmlformats.org/officeDocument/2006/relationships/slide" Target="slides/slide4.xml"/><Relationship Id="rId66" Type="http://schemas.openxmlformats.org/officeDocument/2006/relationships/slide" Target="slides/slide48.xml"/><Relationship Id="rId21" Type="http://schemas.openxmlformats.org/officeDocument/2006/relationships/slide" Target="slides/slide3.xml"/><Relationship Id="rId65" Type="http://schemas.openxmlformats.org/officeDocument/2006/relationships/slide" Target="slides/slide47.xml"/><Relationship Id="rId24" Type="http://schemas.openxmlformats.org/officeDocument/2006/relationships/slide" Target="slides/slide6.xml"/><Relationship Id="rId23" Type="http://schemas.openxmlformats.org/officeDocument/2006/relationships/slide" Target="slides/slide5.xml"/><Relationship Id="rId67" Type="http://schemas.openxmlformats.org/officeDocument/2006/relationships/slide" Target="slides/slide49.xml"/><Relationship Id="rId60" Type="http://schemas.openxmlformats.org/officeDocument/2006/relationships/slide" Target="slides/slide42.xml"/><Relationship Id="rId26" Type="http://schemas.openxmlformats.org/officeDocument/2006/relationships/slide" Target="slides/slide8.xml"/><Relationship Id="rId25" Type="http://schemas.openxmlformats.org/officeDocument/2006/relationships/slide" Target="slides/slide7.xml"/><Relationship Id="rId28" Type="http://schemas.openxmlformats.org/officeDocument/2006/relationships/slide" Target="slides/slide10.xml"/><Relationship Id="rId27" Type="http://schemas.openxmlformats.org/officeDocument/2006/relationships/slide" Target="slides/slide9.xml"/><Relationship Id="rId29" Type="http://schemas.openxmlformats.org/officeDocument/2006/relationships/slide" Target="slides/slide11.xml"/><Relationship Id="rId51" Type="http://schemas.openxmlformats.org/officeDocument/2006/relationships/slide" Target="slides/slide33.xml"/><Relationship Id="rId50" Type="http://schemas.openxmlformats.org/officeDocument/2006/relationships/slide" Target="slides/slide32.xml"/><Relationship Id="rId53" Type="http://schemas.openxmlformats.org/officeDocument/2006/relationships/slide" Target="slides/slide35.xml"/><Relationship Id="rId52" Type="http://schemas.openxmlformats.org/officeDocument/2006/relationships/slide" Target="slides/slide34.xml"/><Relationship Id="rId11" Type="http://schemas.openxmlformats.org/officeDocument/2006/relationships/slideMaster" Target="slideMasters/slideMaster8.xml"/><Relationship Id="rId55" Type="http://schemas.openxmlformats.org/officeDocument/2006/relationships/slide" Target="slides/slide37.xml"/><Relationship Id="rId10" Type="http://schemas.openxmlformats.org/officeDocument/2006/relationships/slideMaster" Target="slideMasters/slideMaster7.xml"/><Relationship Id="rId54" Type="http://schemas.openxmlformats.org/officeDocument/2006/relationships/slide" Target="slides/slide36.xml"/><Relationship Id="rId13" Type="http://schemas.openxmlformats.org/officeDocument/2006/relationships/slideMaster" Target="slideMasters/slideMaster10.xml"/><Relationship Id="rId57" Type="http://schemas.openxmlformats.org/officeDocument/2006/relationships/slide" Target="slides/slide39.xml"/><Relationship Id="rId12" Type="http://schemas.openxmlformats.org/officeDocument/2006/relationships/slideMaster" Target="slideMasters/slideMaster9.xml"/><Relationship Id="rId56" Type="http://schemas.openxmlformats.org/officeDocument/2006/relationships/slide" Target="slides/slide38.xml"/><Relationship Id="rId15" Type="http://schemas.openxmlformats.org/officeDocument/2006/relationships/slideMaster" Target="slideMasters/slideMaster12.xml"/><Relationship Id="rId59" Type="http://schemas.openxmlformats.org/officeDocument/2006/relationships/slide" Target="slides/slide41.xml"/><Relationship Id="rId14" Type="http://schemas.openxmlformats.org/officeDocument/2006/relationships/slideMaster" Target="slideMasters/slideMaster11.xml"/><Relationship Id="rId58" Type="http://schemas.openxmlformats.org/officeDocument/2006/relationships/slide" Target="slides/slide40.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 Target="slides/slide1.xml"/><Relationship Id="rId1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1" name="Google Shape;3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2" name="Google Shape;44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7" name="Google Shape;30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0" name="Google Shape;52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5" name="Google Shape;60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9" name="Google Shape;3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51" name="Google Shape;65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4" name="Google Shape;24;p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E8F0F4"/>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239" name="Shape 239"/>
        <p:cNvGrpSpPr/>
        <p:nvPr/>
      </p:nvGrpSpPr>
      <p:grpSpPr>
        <a:xfrm>
          <a:off x="0" y="0"/>
          <a:ext cx="0" cy="0"/>
          <a:chOff x="0" y="0"/>
          <a:chExt cx="0" cy="0"/>
        </a:xfrm>
      </p:grpSpPr>
      <p:sp>
        <p:nvSpPr>
          <p:cNvPr id="240" name="Google Shape;240;p21"/>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41" name="Google Shape;241;p21"/>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42" name="Google Shape;242;p21"/>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43" name="Google Shape;243;p2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2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2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258" name="Shape 258"/>
        <p:cNvGrpSpPr/>
        <p:nvPr/>
      </p:nvGrpSpPr>
      <p:grpSpPr>
        <a:xfrm>
          <a:off x="0" y="0"/>
          <a:ext cx="0" cy="0"/>
          <a:chOff x="0" y="0"/>
          <a:chExt cx="0" cy="0"/>
        </a:xfrm>
      </p:grpSpPr>
      <p:sp>
        <p:nvSpPr>
          <p:cNvPr id="259" name="Google Shape;259;p23"/>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60" name="Google Shape;260;p23"/>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261" name="Google Shape;261;p23"/>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62" name="Google Shape;262;p23"/>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23"/>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23"/>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76" name="Shape 276"/>
        <p:cNvGrpSpPr/>
        <p:nvPr/>
      </p:nvGrpSpPr>
      <p:grpSpPr>
        <a:xfrm>
          <a:off x="0" y="0"/>
          <a:ext cx="0" cy="0"/>
          <a:chOff x="0" y="0"/>
          <a:chExt cx="0" cy="0"/>
        </a:xfrm>
      </p:grpSpPr>
      <p:sp>
        <p:nvSpPr>
          <p:cNvPr id="277" name="Google Shape;277;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8" name="Google Shape;278;p25"/>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79" name="Google Shape;279;p25"/>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25"/>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25"/>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93" name="Shape 293"/>
        <p:cNvGrpSpPr/>
        <p:nvPr/>
      </p:nvGrpSpPr>
      <p:grpSpPr>
        <a:xfrm>
          <a:off x="0" y="0"/>
          <a:ext cx="0" cy="0"/>
          <a:chOff x="0" y="0"/>
          <a:chExt cx="0" cy="0"/>
        </a:xfrm>
      </p:grpSpPr>
      <p:sp>
        <p:nvSpPr>
          <p:cNvPr id="294" name="Google Shape;294;p27"/>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95" name="Google Shape;295;p27"/>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96" name="Google Shape;296;p27"/>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27"/>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27"/>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8" name="Shape 38"/>
        <p:cNvGrpSpPr/>
        <p:nvPr/>
      </p:nvGrpSpPr>
      <p:grpSpPr>
        <a:xfrm>
          <a:off x="0" y="0"/>
          <a:ext cx="0" cy="0"/>
          <a:chOff x="0" y="0"/>
          <a:chExt cx="0" cy="0"/>
        </a:xfrm>
      </p:grpSpPr>
      <p:sp>
        <p:nvSpPr>
          <p:cNvPr id="39" name="Google Shape;39;p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1" name="Google Shape;41;p4"/>
          <p:cNvSpPr txBox="1"/>
          <p:nvPr>
            <p:ph idx="12" type="sldNum"/>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4"/>
          <p:cNvSpPr txBox="1"/>
          <p:nvPr>
            <p:ph idx="11" type="ftr"/>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0" name="Shape 50"/>
        <p:cNvGrpSpPr/>
        <p:nvPr/>
      </p:nvGrpSpPr>
      <p:grpSpPr>
        <a:xfrm>
          <a:off x="0" y="0"/>
          <a:ext cx="0" cy="0"/>
          <a:chOff x="0" y="0"/>
          <a:chExt cx="0" cy="0"/>
        </a:xfrm>
      </p:grpSpPr>
      <p:sp>
        <p:nvSpPr>
          <p:cNvPr id="51" name="Google Shape;51;p6"/>
          <p:cNvSpPr txBox="1"/>
          <p:nvPr>
            <p:ph type="title"/>
          </p:nvPr>
        </p:nvSpPr>
        <p:spPr>
          <a:xfrm>
            <a:off x="457200" y="274637"/>
            <a:ext cx="8229600" cy="1143000"/>
          </a:xfrm>
          <a:prstGeom prst="rect">
            <a:avLst/>
          </a:prstGeom>
          <a:noFill/>
          <a:ln>
            <a:noFill/>
          </a:ln>
        </p:spPr>
        <p:txBody>
          <a:bodyPr anchorCtr="0" anchor="ctr" bIns="0" lIns="0" spcFirstLastPara="1" rIns="0" wrap="square" tIns="0">
            <a:normAutofit/>
          </a:bodyPr>
          <a:lstStyle>
            <a:lvl1pPr lvl="0" algn="r">
              <a:spcBef>
                <a:spcPts val="0"/>
              </a:spcBef>
              <a:spcAft>
                <a:spcPts val="0"/>
              </a:spcAft>
              <a:buSzPts val="1400"/>
              <a:buNone/>
              <a:defRPr b="1" i="0" sz="7800">
                <a:solidFill>
                  <a:schemeClr val="lt1"/>
                </a:solidFill>
                <a:latin typeface="Lucida Sans"/>
                <a:ea typeface="Lucida Sans"/>
                <a:cs typeface="Lucida Sans"/>
                <a:sym typeface="Lucida Sans"/>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52" name="Google Shape;52;p6"/>
          <p:cNvSpPr txBox="1"/>
          <p:nvPr>
            <p:ph idx="11" type="ftr"/>
          </p:nvPr>
        </p:nvSpPr>
        <p:spPr>
          <a:xfrm>
            <a:off x="3108325" y="6378575"/>
            <a:ext cx="292735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0" type="dt"/>
          </p:nvPr>
        </p:nvSpPr>
        <p:spPr>
          <a:xfrm>
            <a:off x="457200" y="6378575"/>
            <a:ext cx="2103437"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7380287" y="6381750"/>
            <a:ext cx="1301750" cy="360362"/>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1pPr>
            <a:lvl2pPr indent="0" lvl="1"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2pPr>
            <a:lvl3pPr indent="0" lvl="2"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3pPr>
            <a:lvl4pPr indent="0" lvl="3"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4pPr>
            <a:lvl5pPr indent="0" lvl="4"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5pPr>
            <a:lvl6pPr indent="0" lvl="5"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6pPr>
            <a:lvl7pPr indent="0" lvl="6"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7pPr>
            <a:lvl8pPr indent="0" lvl="7"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8pPr>
            <a:lvl9pPr indent="0" lvl="8"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7" name="Shape 137"/>
        <p:cNvGrpSpPr/>
        <p:nvPr/>
      </p:nvGrpSpPr>
      <p:grpSpPr>
        <a:xfrm>
          <a:off x="0" y="0"/>
          <a:ext cx="0" cy="0"/>
          <a:chOff x="0" y="0"/>
          <a:chExt cx="0" cy="0"/>
        </a:xfrm>
      </p:grpSpPr>
      <p:sp>
        <p:nvSpPr>
          <p:cNvPr id="138" name="Google Shape;138;p8"/>
          <p:cNvSpPr txBox="1"/>
          <p:nvPr>
            <p:ph idx="11" type="ftr"/>
          </p:nvPr>
        </p:nvSpPr>
        <p:spPr>
          <a:xfrm>
            <a:off x="3108325" y="6378575"/>
            <a:ext cx="292735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8"/>
          <p:cNvSpPr txBox="1"/>
          <p:nvPr>
            <p:ph idx="10" type="dt"/>
          </p:nvPr>
        </p:nvSpPr>
        <p:spPr>
          <a:xfrm>
            <a:off x="457200" y="6378575"/>
            <a:ext cx="2103437"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8"/>
          <p:cNvSpPr txBox="1"/>
          <p:nvPr>
            <p:ph idx="12" type="sldNum"/>
          </p:nvPr>
        </p:nvSpPr>
        <p:spPr>
          <a:xfrm>
            <a:off x="7380287" y="6381750"/>
            <a:ext cx="1301750" cy="360362"/>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1pPr>
            <a:lvl2pPr indent="0" lvl="1"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2pPr>
            <a:lvl3pPr indent="0" lvl="2"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3pPr>
            <a:lvl4pPr indent="0" lvl="3"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4pPr>
            <a:lvl5pPr indent="0" lvl="4"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5pPr>
            <a:lvl6pPr indent="0" lvl="5"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6pPr>
            <a:lvl7pPr indent="0" lvl="6"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7pPr>
            <a:lvl8pPr indent="0" lvl="7"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8pPr>
            <a:lvl9pPr indent="0" lvl="8" marL="0" marR="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63" name="Shape 163"/>
        <p:cNvGrpSpPr/>
        <p:nvPr/>
      </p:nvGrpSpPr>
      <p:grpSpPr>
        <a:xfrm>
          <a:off x="0" y="0"/>
          <a:ext cx="0" cy="0"/>
          <a:chOff x="0" y="0"/>
          <a:chExt cx="0" cy="0"/>
        </a:xfrm>
      </p:grpSpPr>
      <p:sp>
        <p:nvSpPr>
          <p:cNvPr id="164" name="Google Shape;164;p11"/>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65" name="Google Shape;165;p11"/>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6" name="Google Shape;166;p1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80" name="Shape 180"/>
        <p:cNvGrpSpPr/>
        <p:nvPr/>
      </p:nvGrpSpPr>
      <p:grpSpPr>
        <a:xfrm>
          <a:off x="0" y="0"/>
          <a:ext cx="0" cy="0"/>
          <a:chOff x="0" y="0"/>
          <a:chExt cx="0" cy="0"/>
        </a:xfrm>
      </p:grpSpPr>
      <p:sp>
        <p:nvSpPr>
          <p:cNvPr id="181" name="Google Shape;181;p13"/>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82" name="Google Shape;182;p13"/>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83" name="Google Shape;183;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84" name="Google Shape;184;p13"/>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13"/>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13"/>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193" name="Shape 193"/>
        <p:cNvGrpSpPr/>
        <p:nvPr/>
      </p:nvGrpSpPr>
      <p:grpSpPr>
        <a:xfrm>
          <a:off x="0" y="0"/>
          <a:ext cx="0" cy="0"/>
          <a:chOff x="0" y="0"/>
          <a:chExt cx="0" cy="0"/>
        </a:xfrm>
      </p:grpSpPr>
      <p:sp>
        <p:nvSpPr>
          <p:cNvPr id="194" name="Google Shape;194;p15"/>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95" name="Google Shape;195;p15"/>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96" name="Google Shape;196;p15"/>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97" name="Google Shape;197;p15"/>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98" name="Google Shape;198;p15"/>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99" name="Google Shape;199;p15"/>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15"/>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15"/>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13" name="Shape 213"/>
        <p:cNvGrpSpPr/>
        <p:nvPr/>
      </p:nvGrpSpPr>
      <p:grpSpPr>
        <a:xfrm>
          <a:off x="0" y="0"/>
          <a:ext cx="0" cy="0"/>
          <a:chOff x="0" y="0"/>
          <a:chExt cx="0" cy="0"/>
        </a:xfrm>
      </p:grpSpPr>
      <p:sp>
        <p:nvSpPr>
          <p:cNvPr id="214" name="Google Shape;214;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15" name="Google Shape;215;p17"/>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7"/>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7"/>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9" name="Shape 229"/>
        <p:cNvGrpSpPr/>
        <p:nvPr/>
      </p:nvGrpSpPr>
      <p:grpSpPr>
        <a:xfrm>
          <a:off x="0" y="0"/>
          <a:ext cx="0" cy="0"/>
          <a:chOff x="0" y="0"/>
          <a:chExt cx="0" cy="0"/>
        </a:xfrm>
      </p:grpSpPr>
      <p:sp>
        <p:nvSpPr>
          <p:cNvPr id="230" name="Google Shape;230;p19"/>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19"/>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19"/>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0.jpg"/><Relationship Id="rId2" Type="http://schemas.openxmlformats.org/officeDocument/2006/relationships/slideLayout" Target="../slideLayouts/slideLayout10.xml"/><Relationship Id="rId3" Type="http://schemas.openxmlformats.org/officeDocument/2006/relationships/theme" Target="../theme/theme15.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26.jpg"/><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slideLayout" Target="../slideLayouts/slideLayout11.xml"/><Relationship Id="rId5" Type="http://schemas.openxmlformats.org/officeDocument/2006/relationships/theme" Target="../theme/theme9.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theme" Target="../theme/theme14.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0.xml"/></Relationships>
</file>

<file path=ppt/slideMasters/_rels/slideMaster4.xml.rels><?xml version="1.0" encoding="UTF-8" standalone="yes"?><Relationships xmlns="http://schemas.openxmlformats.org/package/2006/relationships"><Relationship Id="rId20" Type="http://schemas.openxmlformats.org/officeDocument/2006/relationships/image" Target="../media/image27.png"/><Relationship Id="rId22" Type="http://schemas.openxmlformats.org/officeDocument/2006/relationships/image" Target="../media/image23.png"/><Relationship Id="rId21" Type="http://schemas.openxmlformats.org/officeDocument/2006/relationships/image" Target="../media/image25.png"/><Relationship Id="rId24" Type="http://schemas.openxmlformats.org/officeDocument/2006/relationships/image" Target="../media/image28.png"/><Relationship Id="rId23" Type="http://schemas.openxmlformats.org/officeDocument/2006/relationships/image" Target="../media/image21.png"/><Relationship Id="rId1" Type="http://schemas.openxmlformats.org/officeDocument/2006/relationships/image" Target="../media/image8.png"/><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image" Target="../media/image3.png"/><Relationship Id="rId26" Type="http://schemas.openxmlformats.org/officeDocument/2006/relationships/image" Target="../media/image29.png"/><Relationship Id="rId25" Type="http://schemas.openxmlformats.org/officeDocument/2006/relationships/image" Target="../media/image31.png"/><Relationship Id="rId28" Type="http://schemas.openxmlformats.org/officeDocument/2006/relationships/slideLayout" Target="../slideLayouts/slideLayout4.xml"/><Relationship Id="rId27" Type="http://schemas.openxmlformats.org/officeDocument/2006/relationships/image" Target="../media/image33.png"/><Relationship Id="rId5" Type="http://schemas.openxmlformats.org/officeDocument/2006/relationships/image" Target="../media/image15.png"/><Relationship Id="rId6" Type="http://schemas.openxmlformats.org/officeDocument/2006/relationships/image" Target="../media/image10.png"/><Relationship Id="rId29" Type="http://schemas.openxmlformats.org/officeDocument/2006/relationships/theme" Target="../theme/theme13.xml"/><Relationship Id="rId7" Type="http://schemas.openxmlformats.org/officeDocument/2006/relationships/image" Target="../media/image14.png"/><Relationship Id="rId8" Type="http://schemas.openxmlformats.org/officeDocument/2006/relationships/image" Target="../media/image7.png"/><Relationship Id="rId11" Type="http://schemas.openxmlformats.org/officeDocument/2006/relationships/image" Target="../media/image17.png"/><Relationship Id="rId10" Type="http://schemas.openxmlformats.org/officeDocument/2006/relationships/image" Target="../media/image22.png"/><Relationship Id="rId13" Type="http://schemas.openxmlformats.org/officeDocument/2006/relationships/image" Target="../media/image24.png"/><Relationship Id="rId12" Type="http://schemas.openxmlformats.org/officeDocument/2006/relationships/image" Target="../media/image18.png"/><Relationship Id="rId15" Type="http://schemas.openxmlformats.org/officeDocument/2006/relationships/image" Target="../media/image12.png"/><Relationship Id="rId14" Type="http://schemas.openxmlformats.org/officeDocument/2006/relationships/image" Target="../media/image6.png"/><Relationship Id="rId17" Type="http://schemas.openxmlformats.org/officeDocument/2006/relationships/image" Target="../media/image20.png"/><Relationship Id="rId16" Type="http://schemas.openxmlformats.org/officeDocument/2006/relationships/image" Target="../media/image9.png"/><Relationship Id="rId19" Type="http://schemas.openxmlformats.org/officeDocument/2006/relationships/image" Target="../media/image19.png"/><Relationship Id="rId18" Type="http://schemas.openxmlformats.org/officeDocument/2006/relationships/image" Target="../media/image16.png"/></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6.jpg"/><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slideLayout" Target="../slideLayouts/slideLayout5.xml"/><Relationship Id="rId5"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6.jpg"/><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slideLayout" Target="../slideLayouts/slideLayout6.xml"/><Relationship Id="rId5"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0.jpg"/><Relationship Id="rId2" Type="http://schemas.openxmlformats.org/officeDocument/2006/relationships/slideLayout" Target="../slideLayouts/slideLayout7.xml"/><Relationship Id="rId3"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6.jpg"/><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slideLayout" Target="../slideLayouts/slideLayout8.xml"/><Relationship Id="rId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 name="Google Shape;11;p1"/>
          <p:cNvGrpSpPr/>
          <p:nvPr/>
        </p:nvGrpSpPr>
        <p:grpSpPr>
          <a:xfrm>
            <a:off x="-12192" y="4953000"/>
            <a:ext cx="9162288" cy="1911350"/>
            <a:chOff x="-12783" y="4832896"/>
            <a:chExt cx="9162879" cy="2032192"/>
          </a:xfrm>
        </p:grpSpPr>
        <p:sp>
          <p:nvSpPr>
            <p:cNvPr id="12" name="Google Shape;12;p1"/>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5" name="Google Shape;15;p1"/>
            <p:cNvPicPr preferRelativeResize="0"/>
            <p:nvPr/>
          </p:nvPicPr>
          <p:blipFill rotWithShape="1">
            <a:blip r:embed="rId2">
              <a:alphaModFix/>
            </a:blip>
            <a:srcRect b="0" l="0" r="0" t="0"/>
            <a:stretch/>
          </p:blipFill>
          <p:spPr>
            <a:xfrm>
              <a:off x="-12783" y="4875025"/>
              <a:ext cx="9162879" cy="855546"/>
            </a:xfrm>
            <a:prstGeom prst="rect">
              <a:avLst/>
            </a:prstGeom>
            <a:noFill/>
            <a:ln>
              <a:noFill/>
            </a:ln>
          </p:spPr>
        </p:pic>
      </p:grpSp>
      <p:sp>
        <p:nvSpPr>
          <p:cNvPr id="16" name="Google Shape;1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7" name="Google Shape;17;p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E8F0F4"/>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FFFFFF"/>
              </a:buClr>
              <a:buSzPts val="1200"/>
              <a:buFont typeface="Lucida Sans"/>
              <a:buNone/>
              <a:defRPr b="0" i="0" sz="12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1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18"/>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222" name="Google Shape;222;p18"/>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223" name="Google Shape;223;p18"/>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225" name="Google Shape;225;p1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226" name="Google Shape;226;p18"/>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7" name="Google Shape;227;p18"/>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8" name="Google Shape;228;p18"/>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3" name="Shape 233"/>
        <p:cNvGrpSpPr/>
        <p:nvPr/>
      </p:nvGrpSpPr>
      <p:grpSpPr>
        <a:xfrm>
          <a:off x="0" y="0"/>
          <a:ext cx="0" cy="0"/>
          <a:chOff x="0" y="0"/>
          <a:chExt cx="0" cy="0"/>
        </a:xfrm>
      </p:grpSpPr>
      <p:sp>
        <p:nvSpPr>
          <p:cNvPr id="234" name="Google Shape;23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235" name="Google Shape;235;p2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236" name="Google Shape;236;p20"/>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7" name="Google Shape;237;p20"/>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8" name="Google Shape;238;p20"/>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6" name="Shape 246"/>
        <p:cNvGrpSpPr/>
        <p:nvPr/>
      </p:nvGrpSpPr>
      <p:grpSpPr>
        <a:xfrm>
          <a:off x="0" y="0"/>
          <a:ext cx="0" cy="0"/>
          <a:chOff x="0" y="0"/>
          <a:chExt cx="0" cy="0"/>
        </a:xfrm>
      </p:grpSpPr>
      <p:sp>
        <p:nvSpPr>
          <p:cNvPr id="247" name="Google Shape;247;p22"/>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8" name="Google Shape;248;p22"/>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9" name="Google Shape;249;p2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250" name="Google Shape;250;p22"/>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251" name="Google Shape;251;p22"/>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2" name="Google Shape;252;p22"/>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3" name="Google Shape;253;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254" name="Google Shape;254;p2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255" name="Google Shape;255;p2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6" name="Google Shape;256;p2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7" name="Google Shape;257;p2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24"/>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7" name="Google Shape;267;p24"/>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2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269" name="Google Shape;269;p24"/>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270" name="Google Shape;270;p24"/>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 name="Google Shape;271;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272" name="Google Shape;272;p2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273" name="Google Shape;273;p24"/>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4" name="Google Shape;274;p24"/>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5" name="Google Shape;275;p24"/>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26"/>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26"/>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26"/>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286" name="Google Shape;286;p26"/>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287" name="Google Shape;287;p26"/>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 name="Google Shape;288;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289" name="Google Shape;289;p2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290" name="Google Shape;290;p26"/>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1" name="Google Shape;291;p26"/>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2" name="Google Shape;292;p26"/>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3"/>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31" name="Google Shape;31;p3"/>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32" name="Google Shape;32;p3"/>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3"/>
          <p:cNvSpPr txBox="1"/>
          <p:nvPr/>
        </p:nvSpPr>
        <p:spPr>
          <a:xfrm>
            <a:off x="4629150"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5" name="Google Shape;35;p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6" name="Google Shape;36;p3"/>
          <p:cNvSpPr txBox="1"/>
          <p:nvPr>
            <p:ph idx="12" type="sldNum"/>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7" name="Google Shape;37;p3"/>
          <p:cNvSpPr txBox="1"/>
          <p:nvPr>
            <p:ph idx="11" type="ftr"/>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5"/>
          <p:cNvSpPr/>
          <p:nvPr/>
        </p:nvSpPr>
        <p:spPr>
          <a:xfrm>
            <a:off x="0" y="101600"/>
            <a:ext cx="9144000" cy="6654800"/>
          </a:xfrm>
          <a:custGeom>
            <a:rect b="b" l="l" r="r" t="t"/>
            <a:pathLst>
              <a:path extrusionOk="0" h="7543800" w="10058400">
                <a:moveTo>
                  <a:pt x="0" y="0"/>
                </a:moveTo>
                <a:lnTo>
                  <a:pt x="10058400" y="0"/>
                </a:lnTo>
                <a:lnTo>
                  <a:pt x="10058400" y="7543800"/>
                </a:lnTo>
                <a:lnTo>
                  <a:pt x="0" y="7543800"/>
                </a:lnTo>
                <a:lnTo>
                  <a:pt x="0" y="0"/>
                </a:lnTo>
                <a:close/>
              </a:path>
            </a:pathLst>
          </a:custGeom>
          <a:solidFill>
            <a:srgbClr val="00C6F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6" name="Google Shape;46;p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47" name="Google Shape;47;p5"/>
          <p:cNvSpPr txBox="1"/>
          <p:nvPr>
            <p:ph idx="11" type="ftr"/>
          </p:nvPr>
        </p:nvSpPr>
        <p:spPr>
          <a:xfrm>
            <a:off x="3108325" y="6378575"/>
            <a:ext cx="292735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5"/>
          <p:cNvSpPr txBox="1"/>
          <p:nvPr>
            <p:ph idx="10" type="dt"/>
          </p:nvPr>
        </p:nvSpPr>
        <p:spPr>
          <a:xfrm>
            <a:off x="457200" y="6378575"/>
            <a:ext cx="2103437"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5"/>
          <p:cNvSpPr txBox="1"/>
          <p:nvPr>
            <p:ph idx="12" type="sldNum"/>
          </p:nvPr>
        </p:nvSpPr>
        <p:spPr>
          <a:xfrm>
            <a:off x="7380287" y="6381750"/>
            <a:ext cx="1301750" cy="360362"/>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7"/>
          <p:cNvSpPr/>
          <p:nvPr/>
        </p:nvSpPr>
        <p:spPr>
          <a:xfrm>
            <a:off x="217487" y="1423987"/>
            <a:ext cx="1624012" cy="3371850"/>
          </a:xfrm>
          <a:custGeom>
            <a:rect b="b" l="l" r="r" t="t"/>
            <a:pathLst>
              <a:path extrusionOk="0" h="3822065" w="1785620">
                <a:moveTo>
                  <a:pt x="1785351" y="3821890"/>
                </a:moveTo>
                <a:lnTo>
                  <a:pt x="753194" y="3821890"/>
                </a:lnTo>
                <a:lnTo>
                  <a:pt x="223168" y="3821890"/>
                </a:lnTo>
                <a:lnTo>
                  <a:pt x="27896" y="3821890"/>
                </a:lnTo>
                <a:lnTo>
                  <a:pt x="0" y="3821890"/>
                </a:lnTo>
                <a:lnTo>
                  <a:pt x="0" y="1612360"/>
                </a:lnTo>
                <a:lnTo>
                  <a:pt x="0" y="477736"/>
                </a:lnTo>
                <a:lnTo>
                  <a:pt x="0" y="59717"/>
                </a:lnTo>
                <a:lnTo>
                  <a:pt x="0" y="0"/>
                </a:lnTo>
                <a:lnTo>
                  <a:pt x="1032156" y="0"/>
                </a:lnTo>
                <a:lnTo>
                  <a:pt x="1562182" y="0"/>
                </a:lnTo>
                <a:lnTo>
                  <a:pt x="1757454" y="0"/>
                </a:lnTo>
                <a:lnTo>
                  <a:pt x="1785351" y="0"/>
                </a:lnTo>
                <a:lnTo>
                  <a:pt x="1785351" y="2209530"/>
                </a:lnTo>
                <a:lnTo>
                  <a:pt x="1785351" y="3344154"/>
                </a:lnTo>
                <a:lnTo>
                  <a:pt x="1785351" y="3762173"/>
                </a:lnTo>
                <a:lnTo>
                  <a:pt x="1785351" y="3821890"/>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7"/>
          <p:cNvSpPr/>
          <p:nvPr/>
        </p:nvSpPr>
        <p:spPr>
          <a:xfrm>
            <a:off x="1841500" y="1423987"/>
            <a:ext cx="1622425" cy="3371850"/>
          </a:xfrm>
          <a:custGeom>
            <a:rect b="b" l="l" r="r" t="t"/>
            <a:pathLst>
              <a:path extrusionOk="0" h="3822065" w="1785620">
                <a:moveTo>
                  <a:pt x="1785362" y="3821890"/>
                </a:moveTo>
                <a:lnTo>
                  <a:pt x="753199" y="3821890"/>
                </a:lnTo>
                <a:lnTo>
                  <a:pt x="223170" y="3821890"/>
                </a:lnTo>
                <a:lnTo>
                  <a:pt x="27896" y="3821890"/>
                </a:lnTo>
                <a:lnTo>
                  <a:pt x="0" y="3821890"/>
                </a:lnTo>
                <a:lnTo>
                  <a:pt x="0" y="1612360"/>
                </a:lnTo>
                <a:lnTo>
                  <a:pt x="0" y="477736"/>
                </a:lnTo>
                <a:lnTo>
                  <a:pt x="0" y="59717"/>
                </a:lnTo>
                <a:lnTo>
                  <a:pt x="0" y="0"/>
                </a:lnTo>
                <a:lnTo>
                  <a:pt x="1032162" y="0"/>
                </a:lnTo>
                <a:lnTo>
                  <a:pt x="1562192" y="0"/>
                </a:lnTo>
                <a:lnTo>
                  <a:pt x="1757466" y="0"/>
                </a:lnTo>
                <a:lnTo>
                  <a:pt x="1785362" y="0"/>
                </a:lnTo>
                <a:lnTo>
                  <a:pt x="1785362" y="2209530"/>
                </a:lnTo>
                <a:lnTo>
                  <a:pt x="1785362" y="3344154"/>
                </a:lnTo>
                <a:lnTo>
                  <a:pt x="1785362" y="3762173"/>
                </a:lnTo>
                <a:lnTo>
                  <a:pt x="1785362" y="3821890"/>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7"/>
          <p:cNvSpPr/>
          <p:nvPr/>
        </p:nvSpPr>
        <p:spPr>
          <a:xfrm>
            <a:off x="3463925" y="1423987"/>
            <a:ext cx="1622425" cy="3371850"/>
          </a:xfrm>
          <a:custGeom>
            <a:rect b="b" l="l" r="r" t="t"/>
            <a:pathLst>
              <a:path extrusionOk="0" h="3822065" w="1785620">
                <a:moveTo>
                  <a:pt x="1785358" y="3821890"/>
                </a:moveTo>
                <a:lnTo>
                  <a:pt x="753197" y="3821890"/>
                </a:lnTo>
                <a:lnTo>
                  <a:pt x="223169" y="3821890"/>
                </a:lnTo>
                <a:lnTo>
                  <a:pt x="27896" y="3821890"/>
                </a:lnTo>
                <a:lnTo>
                  <a:pt x="0" y="3821890"/>
                </a:lnTo>
                <a:lnTo>
                  <a:pt x="0" y="1612360"/>
                </a:lnTo>
                <a:lnTo>
                  <a:pt x="0" y="477736"/>
                </a:lnTo>
                <a:lnTo>
                  <a:pt x="0" y="59717"/>
                </a:lnTo>
                <a:lnTo>
                  <a:pt x="0" y="0"/>
                </a:lnTo>
                <a:lnTo>
                  <a:pt x="1032160" y="0"/>
                </a:lnTo>
                <a:lnTo>
                  <a:pt x="1562188" y="0"/>
                </a:lnTo>
                <a:lnTo>
                  <a:pt x="1757461" y="0"/>
                </a:lnTo>
                <a:lnTo>
                  <a:pt x="1785358" y="0"/>
                </a:lnTo>
                <a:lnTo>
                  <a:pt x="1785358" y="2209530"/>
                </a:lnTo>
                <a:lnTo>
                  <a:pt x="1785358" y="3344154"/>
                </a:lnTo>
                <a:lnTo>
                  <a:pt x="1785358" y="3762173"/>
                </a:lnTo>
                <a:lnTo>
                  <a:pt x="1785358" y="3821890"/>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7"/>
          <p:cNvSpPr/>
          <p:nvPr/>
        </p:nvSpPr>
        <p:spPr>
          <a:xfrm>
            <a:off x="5086350" y="1423987"/>
            <a:ext cx="1624012" cy="3371850"/>
          </a:xfrm>
          <a:custGeom>
            <a:rect b="b" l="l" r="r" t="t"/>
            <a:pathLst>
              <a:path extrusionOk="0" h="3822065" w="1785620">
                <a:moveTo>
                  <a:pt x="1785358" y="3821890"/>
                </a:moveTo>
                <a:lnTo>
                  <a:pt x="753197" y="3821890"/>
                </a:lnTo>
                <a:lnTo>
                  <a:pt x="223169" y="3821890"/>
                </a:lnTo>
                <a:lnTo>
                  <a:pt x="27896" y="3821890"/>
                </a:lnTo>
                <a:lnTo>
                  <a:pt x="0" y="3821890"/>
                </a:lnTo>
                <a:lnTo>
                  <a:pt x="0" y="1612360"/>
                </a:lnTo>
                <a:lnTo>
                  <a:pt x="0" y="477736"/>
                </a:lnTo>
                <a:lnTo>
                  <a:pt x="0" y="59717"/>
                </a:lnTo>
                <a:lnTo>
                  <a:pt x="0" y="0"/>
                </a:lnTo>
                <a:lnTo>
                  <a:pt x="1032160" y="0"/>
                </a:lnTo>
                <a:lnTo>
                  <a:pt x="1562188" y="0"/>
                </a:lnTo>
                <a:lnTo>
                  <a:pt x="1757461" y="0"/>
                </a:lnTo>
                <a:lnTo>
                  <a:pt x="1785358" y="0"/>
                </a:lnTo>
                <a:lnTo>
                  <a:pt x="1785358" y="2209530"/>
                </a:lnTo>
                <a:lnTo>
                  <a:pt x="1785358" y="3344154"/>
                </a:lnTo>
                <a:lnTo>
                  <a:pt x="1785358" y="3762173"/>
                </a:lnTo>
                <a:lnTo>
                  <a:pt x="1785358" y="3821890"/>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7"/>
          <p:cNvSpPr/>
          <p:nvPr/>
        </p:nvSpPr>
        <p:spPr>
          <a:xfrm>
            <a:off x="6708775" y="1423987"/>
            <a:ext cx="1624012" cy="3371850"/>
          </a:xfrm>
          <a:custGeom>
            <a:rect b="b" l="l" r="r" t="t"/>
            <a:pathLst>
              <a:path extrusionOk="0" h="3822065" w="1785620">
                <a:moveTo>
                  <a:pt x="1785358" y="3821890"/>
                </a:moveTo>
                <a:lnTo>
                  <a:pt x="753197" y="3821890"/>
                </a:lnTo>
                <a:lnTo>
                  <a:pt x="223169" y="3821890"/>
                </a:lnTo>
                <a:lnTo>
                  <a:pt x="27896" y="3821890"/>
                </a:lnTo>
                <a:lnTo>
                  <a:pt x="0" y="3821890"/>
                </a:lnTo>
                <a:lnTo>
                  <a:pt x="0" y="1612360"/>
                </a:lnTo>
                <a:lnTo>
                  <a:pt x="0" y="477736"/>
                </a:lnTo>
                <a:lnTo>
                  <a:pt x="0" y="59717"/>
                </a:lnTo>
                <a:lnTo>
                  <a:pt x="0" y="0"/>
                </a:lnTo>
                <a:lnTo>
                  <a:pt x="1032160" y="0"/>
                </a:lnTo>
                <a:lnTo>
                  <a:pt x="1562188" y="0"/>
                </a:lnTo>
                <a:lnTo>
                  <a:pt x="1757461" y="0"/>
                </a:lnTo>
                <a:lnTo>
                  <a:pt x="1785358" y="0"/>
                </a:lnTo>
                <a:lnTo>
                  <a:pt x="1785358" y="2209530"/>
                </a:lnTo>
                <a:lnTo>
                  <a:pt x="1785358" y="3344154"/>
                </a:lnTo>
                <a:lnTo>
                  <a:pt x="1785358" y="3762173"/>
                </a:lnTo>
                <a:lnTo>
                  <a:pt x="1785358" y="3821890"/>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7"/>
          <p:cNvSpPr/>
          <p:nvPr/>
        </p:nvSpPr>
        <p:spPr>
          <a:xfrm>
            <a:off x="217487" y="4795837"/>
            <a:ext cx="4057650" cy="1454150"/>
          </a:xfrm>
          <a:custGeom>
            <a:rect b="b" l="l" r="r" t="t"/>
            <a:pathLst>
              <a:path extrusionOk="0" h="1648459" w="4463415">
                <a:moveTo>
                  <a:pt x="4463371" y="1648047"/>
                </a:moveTo>
                <a:lnTo>
                  <a:pt x="1882984" y="1648047"/>
                </a:lnTo>
                <a:lnTo>
                  <a:pt x="557921" y="1648047"/>
                </a:lnTo>
                <a:lnTo>
                  <a:pt x="69740" y="1648047"/>
                </a:lnTo>
                <a:lnTo>
                  <a:pt x="0" y="1648047"/>
                </a:lnTo>
                <a:lnTo>
                  <a:pt x="0" y="695270"/>
                </a:lnTo>
                <a:lnTo>
                  <a:pt x="0" y="206005"/>
                </a:lnTo>
                <a:lnTo>
                  <a:pt x="0" y="25750"/>
                </a:lnTo>
                <a:lnTo>
                  <a:pt x="0" y="0"/>
                </a:lnTo>
                <a:lnTo>
                  <a:pt x="2580386" y="0"/>
                </a:lnTo>
                <a:lnTo>
                  <a:pt x="3905450" y="0"/>
                </a:lnTo>
                <a:lnTo>
                  <a:pt x="4393631" y="0"/>
                </a:lnTo>
                <a:lnTo>
                  <a:pt x="4463371" y="0"/>
                </a:lnTo>
                <a:lnTo>
                  <a:pt x="4463371" y="952777"/>
                </a:lnTo>
                <a:lnTo>
                  <a:pt x="4463371" y="1442041"/>
                </a:lnTo>
                <a:lnTo>
                  <a:pt x="4463371" y="1622296"/>
                </a:lnTo>
                <a:lnTo>
                  <a:pt x="4463371" y="1648047"/>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7"/>
          <p:cNvSpPr/>
          <p:nvPr/>
        </p:nvSpPr>
        <p:spPr>
          <a:xfrm>
            <a:off x="4275137" y="4795837"/>
            <a:ext cx="4057650" cy="1454150"/>
          </a:xfrm>
          <a:custGeom>
            <a:rect b="b" l="l" r="r" t="t"/>
            <a:pathLst>
              <a:path extrusionOk="0" h="1648459" w="4462780">
                <a:moveTo>
                  <a:pt x="4462369" y="1648047"/>
                </a:moveTo>
                <a:lnTo>
                  <a:pt x="1882562" y="1648047"/>
                </a:lnTo>
                <a:lnTo>
                  <a:pt x="557796" y="1648047"/>
                </a:lnTo>
                <a:lnTo>
                  <a:pt x="69724" y="1648047"/>
                </a:lnTo>
                <a:lnTo>
                  <a:pt x="0" y="1648047"/>
                </a:lnTo>
                <a:lnTo>
                  <a:pt x="0" y="695270"/>
                </a:lnTo>
                <a:lnTo>
                  <a:pt x="0" y="206005"/>
                </a:lnTo>
                <a:lnTo>
                  <a:pt x="0" y="25750"/>
                </a:lnTo>
                <a:lnTo>
                  <a:pt x="0" y="0"/>
                </a:lnTo>
                <a:lnTo>
                  <a:pt x="2579807" y="0"/>
                </a:lnTo>
                <a:lnTo>
                  <a:pt x="3904573" y="0"/>
                </a:lnTo>
                <a:lnTo>
                  <a:pt x="4392645" y="0"/>
                </a:lnTo>
                <a:lnTo>
                  <a:pt x="4462369" y="0"/>
                </a:lnTo>
                <a:lnTo>
                  <a:pt x="4462369" y="952777"/>
                </a:lnTo>
                <a:lnTo>
                  <a:pt x="4462369" y="1442041"/>
                </a:lnTo>
                <a:lnTo>
                  <a:pt x="4462369" y="1622296"/>
                </a:lnTo>
                <a:lnTo>
                  <a:pt x="4462369" y="1648047"/>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 name="Google Shape;63;p7"/>
          <p:cNvSpPr/>
          <p:nvPr/>
        </p:nvSpPr>
        <p:spPr>
          <a:xfrm>
            <a:off x="217487" y="1317625"/>
            <a:ext cx="4029075" cy="0"/>
          </a:xfrm>
          <a:custGeom>
            <a:rect b="b" l="l" r="r" t="t"/>
            <a:pathLst>
              <a:path extrusionOk="0" h="120000" w="4431030">
                <a:moveTo>
                  <a:pt x="0" y="0"/>
                </a:moveTo>
                <a:lnTo>
                  <a:pt x="4430796" y="0"/>
                </a:lnTo>
              </a:path>
            </a:pathLst>
          </a:custGeom>
          <a:noFill/>
          <a:ln cap="flat" cmpd="sng" w="68450">
            <a:solidFill>
              <a:srgbClr val="ED1C24"/>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7"/>
          <p:cNvSpPr/>
          <p:nvPr/>
        </p:nvSpPr>
        <p:spPr>
          <a:xfrm>
            <a:off x="4303712" y="1317625"/>
            <a:ext cx="4029075" cy="0"/>
          </a:xfrm>
          <a:custGeom>
            <a:rect b="b" l="l" r="r" t="t"/>
            <a:pathLst>
              <a:path extrusionOk="0" h="120000" w="4432934">
                <a:moveTo>
                  <a:pt x="0" y="0"/>
                </a:moveTo>
                <a:lnTo>
                  <a:pt x="4432388" y="0"/>
                </a:lnTo>
              </a:path>
            </a:pathLst>
          </a:custGeom>
          <a:noFill/>
          <a:ln cap="flat" cmpd="sng" w="68450">
            <a:solidFill>
              <a:srgbClr val="00AEEF"/>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7"/>
          <p:cNvSpPr txBox="1"/>
          <p:nvPr/>
        </p:nvSpPr>
        <p:spPr>
          <a:xfrm>
            <a:off x="1817687" y="1100137"/>
            <a:ext cx="606425" cy="11588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7"/>
          <p:cNvSpPr/>
          <p:nvPr/>
        </p:nvSpPr>
        <p:spPr>
          <a:xfrm>
            <a:off x="5989637" y="1101725"/>
            <a:ext cx="93662" cy="111125"/>
          </a:xfrm>
          <a:custGeom>
            <a:rect b="b" l="l" r="r" t="t"/>
            <a:pathLst>
              <a:path extrusionOk="0" h="125730" w="102234">
                <a:moveTo>
                  <a:pt x="25755" y="0"/>
                </a:moveTo>
                <a:lnTo>
                  <a:pt x="0" y="0"/>
                </a:lnTo>
                <a:lnTo>
                  <a:pt x="0" y="125183"/>
                </a:lnTo>
                <a:lnTo>
                  <a:pt x="25755" y="125183"/>
                </a:lnTo>
                <a:lnTo>
                  <a:pt x="25755" y="42811"/>
                </a:lnTo>
                <a:lnTo>
                  <a:pt x="51802" y="42811"/>
                </a:lnTo>
                <a:lnTo>
                  <a:pt x="25755" y="0"/>
                </a:lnTo>
                <a:close/>
              </a:path>
              <a:path extrusionOk="0" h="125730" w="102234">
                <a:moveTo>
                  <a:pt x="51802" y="42811"/>
                </a:moveTo>
                <a:lnTo>
                  <a:pt x="25755" y="42811"/>
                </a:lnTo>
                <a:lnTo>
                  <a:pt x="75882" y="125183"/>
                </a:lnTo>
                <a:lnTo>
                  <a:pt x="101638" y="125183"/>
                </a:lnTo>
                <a:lnTo>
                  <a:pt x="101638" y="82537"/>
                </a:lnTo>
                <a:lnTo>
                  <a:pt x="75971" y="82537"/>
                </a:lnTo>
                <a:lnTo>
                  <a:pt x="51802" y="42811"/>
                </a:lnTo>
                <a:close/>
              </a:path>
              <a:path extrusionOk="0" h="125730" w="102234">
                <a:moveTo>
                  <a:pt x="101638" y="0"/>
                </a:moveTo>
                <a:lnTo>
                  <a:pt x="75971" y="0"/>
                </a:lnTo>
                <a:lnTo>
                  <a:pt x="75971" y="82537"/>
                </a:lnTo>
                <a:lnTo>
                  <a:pt x="101638" y="82537"/>
                </a:lnTo>
                <a:lnTo>
                  <a:pt x="101638" y="0"/>
                </a:lnTo>
                <a:close/>
              </a:path>
            </a:pathLst>
          </a:custGeom>
          <a:solidFill>
            <a:srgbClr val="00AE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7"/>
          <p:cNvSpPr/>
          <p:nvPr/>
        </p:nvSpPr>
        <p:spPr>
          <a:xfrm>
            <a:off x="6096000" y="1128712"/>
            <a:ext cx="77787" cy="85725"/>
          </a:xfrm>
          <a:custGeom>
            <a:rect b="b" l="l" r="r" t="t"/>
            <a:pathLst>
              <a:path extrusionOk="0" h="96519" w="84454">
                <a:moveTo>
                  <a:pt x="50050" y="0"/>
                </a:moveTo>
                <a:lnTo>
                  <a:pt x="36715" y="0"/>
                </a:lnTo>
                <a:lnTo>
                  <a:pt x="30721" y="1193"/>
                </a:lnTo>
                <a:lnTo>
                  <a:pt x="1028" y="34556"/>
                </a:lnTo>
                <a:lnTo>
                  <a:pt x="0" y="41021"/>
                </a:lnTo>
                <a:lnTo>
                  <a:pt x="0" y="57670"/>
                </a:lnTo>
                <a:lnTo>
                  <a:pt x="21056" y="90601"/>
                </a:lnTo>
                <a:lnTo>
                  <a:pt x="38887" y="96469"/>
                </a:lnTo>
                <a:lnTo>
                  <a:pt x="50622" y="96469"/>
                </a:lnTo>
                <a:lnTo>
                  <a:pt x="82321" y="79705"/>
                </a:lnTo>
                <a:lnTo>
                  <a:pt x="79412" y="76441"/>
                </a:lnTo>
                <a:lnTo>
                  <a:pt x="44526" y="76441"/>
                </a:lnTo>
                <a:lnTo>
                  <a:pt x="41643" y="75946"/>
                </a:lnTo>
                <a:lnTo>
                  <a:pt x="25158" y="56324"/>
                </a:lnTo>
                <a:lnTo>
                  <a:pt x="84302" y="56324"/>
                </a:lnTo>
                <a:lnTo>
                  <a:pt x="84302" y="39382"/>
                </a:lnTo>
                <a:lnTo>
                  <a:pt x="25412" y="39382"/>
                </a:lnTo>
                <a:lnTo>
                  <a:pt x="25819" y="36512"/>
                </a:lnTo>
                <a:lnTo>
                  <a:pt x="40576" y="20116"/>
                </a:lnTo>
                <a:lnTo>
                  <a:pt x="79245" y="20116"/>
                </a:lnTo>
                <a:lnTo>
                  <a:pt x="77330" y="16586"/>
                </a:lnTo>
                <a:lnTo>
                  <a:pt x="70408" y="8623"/>
                </a:lnTo>
                <a:lnTo>
                  <a:pt x="66128" y="5524"/>
                </a:lnTo>
                <a:lnTo>
                  <a:pt x="55943" y="1104"/>
                </a:lnTo>
                <a:lnTo>
                  <a:pt x="50050" y="0"/>
                </a:lnTo>
                <a:close/>
              </a:path>
              <a:path extrusionOk="0" h="96519" w="84454">
                <a:moveTo>
                  <a:pt x="70142" y="66039"/>
                </a:moveTo>
                <a:lnTo>
                  <a:pt x="67386" y="69596"/>
                </a:lnTo>
                <a:lnTo>
                  <a:pt x="64096" y="72212"/>
                </a:lnTo>
                <a:lnTo>
                  <a:pt x="56426" y="75590"/>
                </a:lnTo>
                <a:lnTo>
                  <a:pt x="52260" y="76441"/>
                </a:lnTo>
                <a:lnTo>
                  <a:pt x="79412" y="76441"/>
                </a:lnTo>
                <a:lnTo>
                  <a:pt x="70142" y="66039"/>
                </a:lnTo>
                <a:close/>
              </a:path>
              <a:path extrusionOk="0" h="96519" w="84454">
                <a:moveTo>
                  <a:pt x="79245" y="20116"/>
                </a:moveTo>
                <a:lnTo>
                  <a:pt x="46126" y="20116"/>
                </a:lnTo>
                <a:lnTo>
                  <a:pt x="48602" y="20548"/>
                </a:lnTo>
                <a:lnTo>
                  <a:pt x="52781" y="22275"/>
                </a:lnTo>
                <a:lnTo>
                  <a:pt x="59918" y="39382"/>
                </a:lnTo>
                <a:lnTo>
                  <a:pt x="84302" y="39382"/>
                </a:lnTo>
                <a:lnTo>
                  <a:pt x="84302" y="38862"/>
                </a:lnTo>
                <a:lnTo>
                  <a:pt x="83426" y="32613"/>
                </a:lnTo>
                <a:lnTo>
                  <a:pt x="79933" y="21386"/>
                </a:lnTo>
                <a:lnTo>
                  <a:pt x="79245" y="20116"/>
                </a:lnTo>
                <a:close/>
              </a:path>
            </a:pathLst>
          </a:custGeom>
          <a:solidFill>
            <a:srgbClr val="00AE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7"/>
          <p:cNvSpPr/>
          <p:nvPr/>
        </p:nvSpPr>
        <p:spPr>
          <a:xfrm>
            <a:off x="6181725" y="1128712"/>
            <a:ext cx="76200" cy="115887"/>
          </a:xfrm>
          <a:custGeom>
            <a:rect b="b" l="l" r="r" t="t"/>
            <a:pathLst>
              <a:path extrusionOk="0" h="131444" w="85090">
                <a:moveTo>
                  <a:pt x="16612" y="101625"/>
                </a:moveTo>
                <a:lnTo>
                  <a:pt x="5614" y="116763"/>
                </a:lnTo>
                <a:lnTo>
                  <a:pt x="7557" y="119278"/>
                </a:lnTo>
                <a:lnTo>
                  <a:pt x="9932" y="121462"/>
                </a:lnTo>
                <a:lnTo>
                  <a:pt x="37351" y="131381"/>
                </a:lnTo>
                <a:lnTo>
                  <a:pt x="46851" y="131381"/>
                </a:lnTo>
                <a:lnTo>
                  <a:pt x="80029" y="112039"/>
                </a:lnTo>
                <a:lnTo>
                  <a:pt x="34519" y="112039"/>
                </a:lnTo>
                <a:lnTo>
                  <a:pt x="30353" y="111112"/>
                </a:lnTo>
                <a:lnTo>
                  <a:pt x="22860" y="107442"/>
                </a:lnTo>
                <a:lnTo>
                  <a:pt x="19520" y="104901"/>
                </a:lnTo>
                <a:lnTo>
                  <a:pt x="16612" y="101625"/>
                </a:lnTo>
                <a:close/>
              </a:path>
              <a:path extrusionOk="0" h="131444" w="85090">
                <a:moveTo>
                  <a:pt x="84849" y="86753"/>
                </a:moveTo>
                <a:lnTo>
                  <a:pt x="59957" y="86753"/>
                </a:lnTo>
                <a:lnTo>
                  <a:pt x="59957" y="98221"/>
                </a:lnTo>
                <a:lnTo>
                  <a:pt x="58128" y="103225"/>
                </a:lnTo>
                <a:lnTo>
                  <a:pt x="50800" y="110274"/>
                </a:lnTo>
                <a:lnTo>
                  <a:pt x="45682" y="112039"/>
                </a:lnTo>
                <a:lnTo>
                  <a:pt x="80029" y="112039"/>
                </a:lnTo>
                <a:lnTo>
                  <a:pt x="83757" y="103581"/>
                </a:lnTo>
                <a:lnTo>
                  <a:pt x="84793" y="98221"/>
                </a:lnTo>
                <a:lnTo>
                  <a:pt x="84849" y="86753"/>
                </a:lnTo>
                <a:close/>
              </a:path>
              <a:path extrusionOk="0" h="131444" w="85090">
                <a:moveTo>
                  <a:pt x="42990" y="0"/>
                </a:moveTo>
                <a:lnTo>
                  <a:pt x="31712" y="0"/>
                </a:lnTo>
                <a:lnTo>
                  <a:pt x="26480" y="1155"/>
                </a:lnTo>
                <a:lnTo>
                  <a:pt x="826" y="34048"/>
                </a:lnTo>
                <a:lnTo>
                  <a:pt x="0" y="40132"/>
                </a:lnTo>
                <a:lnTo>
                  <a:pt x="26" y="56667"/>
                </a:lnTo>
                <a:lnTo>
                  <a:pt x="26404" y="95288"/>
                </a:lnTo>
                <a:lnTo>
                  <a:pt x="31598" y="96469"/>
                </a:lnTo>
                <a:lnTo>
                  <a:pt x="42240" y="96469"/>
                </a:lnTo>
                <a:lnTo>
                  <a:pt x="46533" y="95631"/>
                </a:lnTo>
                <a:lnTo>
                  <a:pt x="53975" y="92240"/>
                </a:lnTo>
                <a:lnTo>
                  <a:pt x="57201" y="89852"/>
                </a:lnTo>
                <a:lnTo>
                  <a:pt x="59957" y="86753"/>
                </a:lnTo>
                <a:lnTo>
                  <a:pt x="84849" y="86753"/>
                </a:lnTo>
                <a:lnTo>
                  <a:pt x="84849" y="76352"/>
                </a:lnTo>
                <a:lnTo>
                  <a:pt x="40462" y="76352"/>
                </a:lnTo>
                <a:lnTo>
                  <a:pt x="37656" y="75653"/>
                </a:lnTo>
                <a:lnTo>
                  <a:pt x="24765" y="53136"/>
                </a:lnTo>
                <a:lnTo>
                  <a:pt x="24765" y="43713"/>
                </a:lnTo>
                <a:lnTo>
                  <a:pt x="40640" y="20205"/>
                </a:lnTo>
                <a:lnTo>
                  <a:pt x="84849" y="20205"/>
                </a:lnTo>
                <a:lnTo>
                  <a:pt x="84849" y="10490"/>
                </a:lnTo>
                <a:lnTo>
                  <a:pt x="61329" y="10490"/>
                </a:lnTo>
                <a:lnTo>
                  <a:pt x="58636" y="7175"/>
                </a:lnTo>
                <a:lnTo>
                  <a:pt x="55360" y="4597"/>
                </a:lnTo>
                <a:lnTo>
                  <a:pt x="47638" y="927"/>
                </a:lnTo>
                <a:lnTo>
                  <a:pt x="42990" y="0"/>
                </a:lnTo>
                <a:close/>
              </a:path>
              <a:path extrusionOk="0" h="131444" w="85090">
                <a:moveTo>
                  <a:pt x="84849" y="20205"/>
                </a:moveTo>
                <a:lnTo>
                  <a:pt x="47790" y="20205"/>
                </a:lnTo>
                <a:lnTo>
                  <a:pt x="51042" y="20942"/>
                </a:lnTo>
                <a:lnTo>
                  <a:pt x="56249" y="23863"/>
                </a:lnTo>
                <a:lnTo>
                  <a:pt x="58357" y="25971"/>
                </a:lnTo>
                <a:lnTo>
                  <a:pt x="59957" y="28727"/>
                </a:lnTo>
                <a:lnTo>
                  <a:pt x="59957" y="67843"/>
                </a:lnTo>
                <a:lnTo>
                  <a:pt x="58408" y="70535"/>
                </a:lnTo>
                <a:lnTo>
                  <a:pt x="56312" y="72631"/>
                </a:lnTo>
                <a:lnTo>
                  <a:pt x="50978" y="75603"/>
                </a:lnTo>
                <a:lnTo>
                  <a:pt x="47676" y="76352"/>
                </a:lnTo>
                <a:lnTo>
                  <a:pt x="84849" y="76352"/>
                </a:lnTo>
                <a:lnTo>
                  <a:pt x="84849" y="20205"/>
                </a:lnTo>
                <a:close/>
              </a:path>
              <a:path extrusionOk="0" h="131444" w="85090">
                <a:moveTo>
                  <a:pt x="84849" y="1727"/>
                </a:moveTo>
                <a:lnTo>
                  <a:pt x="62357" y="1727"/>
                </a:lnTo>
                <a:lnTo>
                  <a:pt x="61329" y="10490"/>
                </a:lnTo>
                <a:lnTo>
                  <a:pt x="84849" y="10490"/>
                </a:lnTo>
                <a:lnTo>
                  <a:pt x="84849" y="1727"/>
                </a:lnTo>
                <a:close/>
              </a:path>
            </a:pathLst>
          </a:custGeom>
          <a:solidFill>
            <a:srgbClr val="00AE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7"/>
          <p:cNvSpPr/>
          <p:nvPr/>
        </p:nvSpPr>
        <p:spPr>
          <a:xfrm>
            <a:off x="6270625" y="1128712"/>
            <a:ext cx="80962" cy="85725"/>
          </a:xfrm>
          <a:custGeom>
            <a:rect b="b" l="l" r="r" t="t"/>
            <a:pathLst>
              <a:path extrusionOk="0" h="96519" w="88265">
                <a:moveTo>
                  <a:pt x="50842" y="0"/>
                </a:moveTo>
                <a:lnTo>
                  <a:pt x="36822" y="0"/>
                </a:lnTo>
                <a:lnTo>
                  <a:pt x="30599" y="1206"/>
                </a:lnTo>
                <a:lnTo>
                  <a:pt x="906" y="34340"/>
                </a:lnTo>
                <a:lnTo>
                  <a:pt x="0" y="40233"/>
                </a:lnTo>
                <a:lnTo>
                  <a:pt x="19" y="56514"/>
                </a:lnTo>
                <a:lnTo>
                  <a:pt x="19753" y="90525"/>
                </a:lnTo>
                <a:lnTo>
                  <a:pt x="36936" y="96469"/>
                </a:lnTo>
                <a:lnTo>
                  <a:pt x="51020" y="96469"/>
                </a:lnTo>
                <a:lnTo>
                  <a:pt x="81564" y="76441"/>
                </a:lnTo>
                <a:lnTo>
                  <a:pt x="40428" y="76441"/>
                </a:lnTo>
                <a:lnTo>
                  <a:pt x="37431" y="75717"/>
                </a:lnTo>
                <a:lnTo>
                  <a:pt x="24744" y="52971"/>
                </a:lnTo>
                <a:lnTo>
                  <a:pt x="24744" y="43713"/>
                </a:lnTo>
                <a:lnTo>
                  <a:pt x="40365" y="20116"/>
                </a:lnTo>
                <a:lnTo>
                  <a:pt x="81561" y="20116"/>
                </a:lnTo>
                <a:lnTo>
                  <a:pt x="80218" y="17754"/>
                </a:lnTo>
                <a:lnTo>
                  <a:pt x="72712" y="9334"/>
                </a:lnTo>
                <a:lnTo>
                  <a:pt x="68102" y="6019"/>
                </a:lnTo>
                <a:lnTo>
                  <a:pt x="57104" y="1206"/>
                </a:lnTo>
                <a:lnTo>
                  <a:pt x="50842" y="0"/>
                </a:lnTo>
                <a:close/>
              </a:path>
              <a:path extrusionOk="0" h="96519" w="88265">
                <a:moveTo>
                  <a:pt x="81561" y="20116"/>
                </a:moveTo>
                <a:lnTo>
                  <a:pt x="47299" y="20116"/>
                </a:lnTo>
                <a:lnTo>
                  <a:pt x="50271" y="20853"/>
                </a:lnTo>
                <a:lnTo>
                  <a:pt x="55186" y="23774"/>
                </a:lnTo>
                <a:lnTo>
                  <a:pt x="63123" y="43713"/>
                </a:lnTo>
                <a:lnTo>
                  <a:pt x="63123" y="52971"/>
                </a:lnTo>
                <a:lnTo>
                  <a:pt x="47413" y="76441"/>
                </a:lnTo>
                <a:lnTo>
                  <a:pt x="81564" y="76441"/>
                </a:lnTo>
                <a:lnTo>
                  <a:pt x="83062" y="73812"/>
                </a:lnTo>
                <a:lnTo>
                  <a:pt x="86949" y="62293"/>
                </a:lnTo>
                <a:lnTo>
                  <a:pt x="87847" y="56514"/>
                </a:lnTo>
                <a:lnTo>
                  <a:pt x="87867" y="40233"/>
                </a:lnTo>
                <a:lnTo>
                  <a:pt x="86949" y="34340"/>
                </a:lnTo>
                <a:lnTo>
                  <a:pt x="83062" y="22758"/>
                </a:lnTo>
                <a:lnTo>
                  <a:pt x="81561" y="20116"/>
                </a:lnTo>
                <a:close/>
              </a:path>
            </a:pathLst>
          </a:custGeom>
          <a:solidFill>
            <a:srgbClr val="00AE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7"/>
          <p:cNvSpPr/>
          <p:nvPr/>
        </p:nvSpPr>
        <p:spPr>
          <a:xfrm>
            <a:off x="6359525" y="1128712"/>
            <a:ext cx="74612" cy="85725"/>
          </a:xfrm>
          <a:custGeom>
            <a:rect b="b" l="l" r="r" t="t"/>
            <a:pathLst>
              <a:path extrusionOk="0" h="96519" w="81915">
                <a:moveTo>
                  <a:pt x="48435" y="0"/>
                </a:moveTo>
                <a:lnTo>
                  <a:pt x="35557" y="0"/>
                </a:lnTo>
                <a:lnTo>
                  <a:pt x="29309" y="1219"/>
                </a:lnTo>
                <a:lnTo>
                  <a:pt x="848" y="34366"/>
                </a:lnTo>
                <a:lnTo>
                  <a:pt x="0" y="40246"/>
                </a:lnTo>
                <a:lnTo>
                  <a:pt x="12" y="56489"/>
                </a:lnTo>
                <a:lnTo>
                  <a:pt x="18628" y="90385"/>
                </a:lnTo>
                <a:lnTo>
                  <a:pt x="35672" y="96469"/>
                </a:lnTo>
                <a:lnTo>
                  <a:pt x="48270" y="96469"/>
                </a:lnTo>
                <a:lnTo>
                  <a:pt x="78144" y="76441"/>
                </a:lnTo>
                <a:lnTo>
                  <a:pt x="38732" y="76441"/>
                </a:lnTo>
                <a:lnTo>
                  <a:pt x="35735" y="75704"/>
                </a:lnTo>
                <a:lnTo>
                  <a:pt x="24775" y="53086"/>
                </a:lnTo>
                <a:lnTo>
                  <a:pt x="24775" y="43624"/>
                </a:lnTo>
                <a:lnTo>
                  <a:pt x="38681" y="20116"/>
                </a:lnTo>
                <a:lnTo>
                  <a:pt x="77936" y="20116"/>
                </a:lnTo>
                <a:lnTo>
                  <a:pt x="76540" y="16789"/>
                </a:lnTo>
                <a:lnTo>
                  <a:pt x="73899" y="12954"/>
                </a:lnTo>
                <a:lnTo>
                  <a:pt x="67155" y="6654"/>
                </a:lnTo>
                <a:lnTo>
                  <a:pt x="63104" y="4229"/>
                </a:lnTo>
                <a:lnTo>
                  <a:pt x="53655" y="850"/>
                </a:lnTo>
                <a:lnTo>
                  <a:pt x="48435" y="0"/>
                </a:lnTo>
                <a:close/>
              </a:path>
              <a:path extrusionOk="0" h="96519" w="81915">
                <a:moveTo>
                  <a:pt x="81341" y="62598"/>
                </a:moveTo>
                <a:lnTo>
                  <a:pt x="58074" y="62598"/>
                </a:lnTo>
                <a:lnTo>
                  <a:pt x="58024" y="64719"/>
                </a:lnTo>
                <a:lnTo>
                  <a:pt x="57604" y="66624"/>
                </a:lnTo>
                <a:lnTo>
                  <a:pt x="44739" y="76441"/>
                </a:lnTo>
                <a:lnTo>
                  <a:pt x="78144" y="76441"/>
                </a:lnTo>
                <a:lnTo>
                  <a:pt x="80249" y="72072"/>
                </a:lnTo>
                <a:lnTo>
                  <a:pt x="81290" y="67525"/>
                </a:lnTo>
                <a:lnTo>
                  <a:pt x="81341" y="62598"/>
                </a:lnTo>
                <a:close/>
              </a:path>
              <a:path extrusionOk="0" h="96519" w="81915">
                <a:moveTo>
                  <a:pt x="77936" y="20116"/>
                </a:moveTo>
                <a:lnTo>
                  <a:pt x="44803" y="20116"/>
                </a:lnTo>
                <a:lnTo>
                  <a:pt x="47038" y="20548"/>
                </a:lnTo>
                <a:lnTo>
                  <a:pt x="50924" y="22275"/>
                </a:lnTo>
                <a:lnTo>
                  <a:pt x="58074" y="36372"/>
                </a:lnTo>
                <a:lnTo>
                  <a:pt x="81341" y="36372"/>
                </a:lnTo>
                <a:lnTo>
                  <a:pt x="81290" y="30810"/>
                </a:lnTo>
                <a:lnTo>
                  <a:pt x="80312" y="25781"/>
                </a:lnTo>
                <a:lnTo>
                  <a:pt x="77936" y="20116"/>
                </a:lnTo>
                <a:close/>
              </a:path>
            </a:pathLst>
          </a:custGeom>
          <a:solidFill>
            <a:srgbClr val="00AE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7"/>
          <p:cNvSpPr/>
          <p:nvPr/>
        </p:nvSpPr>
        <p:spPr>
          <a:xfrm>
            <a:off x="6443662" y="1098550"/>
            <a:ext cx="25400" cy="114300"/>
          </a:xfrm>
          <a:custGeom>
            <a:rect b="b" l="l" r="r" t="t"/>
            <a:pathLst>
              <a:path extrusionOk="0" h="130175" w="27940">
                <a:moveTo>
                  <a:pt x="26352" y="36880"/>
                </a:moveTo>
                <a:lnTo>
                  <a:pt x="1447" y="36880"/>
                </a:lnTo>
                <a:lnTo>
                  <a:pt x="1447" y="129908"/>
                </a:lnTo>
                <a:lnTo>
                  <a:pt x="26352" y="129908"/>
                </a:lnTo>
                <a:lnTo>
                  <a:pt x="26352" y="36880"/>
                </a:lnTo>
                <a:close/>
              </a:path>
              <a:path extrusionOk="0" h="130175" w="27940">
                <a:moveTo>
                  <a:pt x="16014" y="0"/>
                </a:moveTo>
                <a:lnTo>
                  <a:pt x="9601" y="0"/>
                </a:lnTo>
                <a:lnTo>
                  <a:pt x="6210" y="1193"/>
                </a:lnTo>
                <a:lnTo>
                  <a:pt x="1231" y="6007"/>
                </a:lnTo>
                <a:lnTo>
                  <a:pt x="0" y="9080"/>
                </a:lnTo>
                <a:lnTo>
                  <a:pt x="0" y="14693"/>
                </a:lnTo>
                <a:lnTo>
                  <a:pt x="11785" y="25704"/>
                </a:lnTo>
                <a:lnTo>
                  <a:pt x="16014" y="25704"/>
                </a:lnTo>
                <a:lnTo>
                  <a:pt x="27800" y="14693"/>
                </a:lnTo>
                <a:lnTo>
                  <a:pt x="27800" y="10972"/>
                </a:lnTo>
                <a:lnTo>
                  <a:pt x="16014" y="0"/>
                </a:lnTo>
                <a:close/>
              </a:path>
            </a:pathLst>
          </a:custGeom>
          <a:solidFill>
            <a:srgbClr val="00AE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7"/>
          <p:cNvSpPr/>
          <p:nvPr/>
        </p:nvSpPr>
        <p:spPr>
          <a:xfrm>
            <a:off x="6481762" y="1128712"/>
            <a:ext cx="80962" cy="85725"/>
          </a:xfrm>
          <a:custGeom>
            <a:rect b="b" l="l" r="r" t="t"/>
            <a:pathLst>
              <a:path extrusionOk="0" h="96519" w="88265">
                <a:moveTo>
                  <a:pt x="50842" y="0"/>
                </a:moveTo>
                <a:lnTo>
                  <a:pt x="36822" y="0"/>
                </a:lnTo>
                <a:lnTo>
                  <a:pt x="30599" y="1206"/>
                </a:lnTo>
                <a:lnTo>
                  <a:pt x="906" y="34340"/>
                </a:lnTo>
                <a:lnTo>
                  <a:pt x="0" y="40233"/>
                </a:lnTo>
                <a:lnTo>
                  <a:pt x="19" y="56514"/>
                </a:lnTo>
                <a:lnTo>
                  <a:pt x="19753" y="90525"/>
                </a:lnTo>
                <a:lnTo>
                  <a:pt x="36936" y="96469"/>
                </a:lnTo>
                <a:lnTo>
                  <a:pt x="51008" y="96469"/>
                </a:lnTo>
                <a:lnTo>
                  <a:pt x="81557" y="76441"/>
                </a:lnTo>
                <a:lnTo>
                  <a:pt x="40428" y="76441"/>
                </a:lnTo>
                <a:lnTo>
                  <a:pt x="37431" y="75717"/>
                </a:lnTo>
                <a:lnTo>
                  <a:pt x="24744" y="52971"/>
                </a:lnTo>
                <a:lnTo>
                  <a:pt x="24744" y="43713"/>
                </a:lnTo>
                <a:lnTo>
                  <a:pt x="40365" y="20116"/>
                </a:lnTo>
                <a:lnTo>
                  <a:pt x="81554" y="20116"/>
                </a:lnTo>
                <a:lnTo>
                  <a:pt x="80205" y="17754"/>
                </a:lnTo>
                <a:lnTo>
                  <a:pt x="72712" y="9334"/>
                </a:lnTo>
                <a:lnTo>
                  <a:pt x="68089" y="6019"/>
                </a:lnTo>
                <a:lnTo>
                  <a:pt x="57104" y="1206"/>
                </a:lnTo>
                <a:lnTo>
                  <a:pt x="50842" y="0"/>
                </a:lnTo>
                <a:close/>
              </a:path>
              <a:path extrusionOk="0" h="96519" w="88265">
                <a:moveTo>
                  <a:pt x="81554" y="20116"/>
                </a:moveTo>
                <a:lnTo>
                  <a:pt x="47286" y="20116"/>
                </a:lnTo>
                <a:lnTo>
                  <a:pt x="50271" y="20853"/>
                </a:lnTo>
                <a:lnTo>
                  <a:pt x="55186" y="23774"/>
                </a:lnTo>
                <a:lnTo>
                  <a:pt x="63111" y="43713"/>
                </a:lnTo>
                <a:lnTo>
                  <a:pt x="63111" y="52971"/>
                </a:lnTo>
                <a:lnTo>
                  <a:pt x="47401" y="76441"/>
                </a:lnTo>
                <a:lnTo>
                  <a:pt x="81557" y="76441"/>
                </a:lnTo>
                <a:lnTo>
                  <a:pt x="83062" y="73812"/>
                </a:lnTo>
                <a:lnTo>
                  <a:pt x="86949" y="62293"/>
                </a:lnTo>
                <a:lnTo>
                  <a:pt x="87847" y="56514"/>
                </a:lnTo>
                <a:lnTo>
                  <a:pt x="87867" y="40233"/>
                </a:lnTo>
                <a:lnTo>
                  <a:pt x="86949" y="34340"/>
                </a:lnTo>
                <a:lnTo>
                  <a:pt x="83062" y="22758"/>
                </a:lnTo>
                <a:lnTo>
                  <a:pt x="81554" y="20116"/>
                </a:lnTo>
                <a:close/>
              </a:path>
            </a:pathLst>
          </a:custGeom>
          <a:solidFill>
            <a:srgbClr val="00AE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7"/>
          <p:cNvSpPr txBox="1"/>
          <p:nvPr/>
        </p:nvSpPr>
        <p:spPr>
          <a:xfrm>
            <a:off x="549275" y="1520825"/>
            <a:ext cx="746125" cy="9842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7"/>
          <p:cNvSpPr txBox="1"/>
          <p:nvPr/>
        </p:nvSpPr>
        <p:spPr>
          <a:xfrm>
            <a:off x="574675" y="4927600"/>
            <a:ext cx="1046162" cy="1222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7"/>
          <p:cNvSpPr txBox="1"/>
          <p:nvPr/>
        </p:nvSpPr>
        <p:spPr>
          <a:xfrm>
            <a:off x="4611687" y="4927600"/>
            <a:ext cx="504825" cy="984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7"/>
          <p:cNvSpPr txBox="1"/>
          <p:nvPr/>
        </p:nvSpPr>
        <p:spPr>
          <a:xfrm>
            <a:off x="2160587" y="1520825"/>
            <a:ext cx="722312" cy="984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7"/>
          <p:cNvSpPr txBox="1"/>
          <p:nvPr/>
        </p:nvSpPr>
        <p:spPr>
          <a:xfrm>
            <a:off x="3779837" y="1520825"/>
            <a:ext cx="560387" cy="1222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7"/>
          <p:cNvSpPr txBox="1"/>
          <p:nvPr/>
        </p:nvSpPr>
        <p:spPr>
          <a:xfrm>
            <a:off x="7032625" y="1520825"/>
            <a:ext cx="542925" cy="12382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7"/>
          <p:cNvSpPr txBox="1"/>
          <p:nvPr/>
        </p:nvSpPr>
        <p:spPr>
          <a:xfrm>
            <a:off x="231775" y="712787"/>
            <a:ext cx="117475" cy="14922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7"/>
          <p:cNvSpPr txBox="1"/>
          <p:nvPr/>
        </p:nvSpPr>
        <p:spPr>
          <a:xfrm>
            <a:off x="369887" y="711200"/>
            <a:ext cx="398462" cy="15398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7"/>
          <p:cNvSpPr/>
          <p:nvPr/>
        </p:nvSpPr>
        <p:spPr>
          <a:xfrm>
            <a:off x="785812" y="850900"/>
            <a:ext cx="103187" cy="0"/>
          </a:xfrm>
          <a:custGeom>
            <a:rect b="b" l="l" r="r" t="t"/>
            <a:pathLst>
              <a:path extrusionOk="0" h="120000" w="113665">
                <a:moveTo>
                  <a:pt x="0" y="0"/>
                </a:moveTo>
                <a:lnTo>
                  <a:pt x="113620" y="0"/>
                </a:lnTo>
              </a:path>
            </a:pathLst>
          </a:custGeom>
          <a:noFill/>
          <a:ln cap="flat" cmpd="sng" w="27925">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7"/>
          <p:cNvSpPr/>
          <p:nvPr/>
        </p:nvSpPr>
        <p:spPr>
          <a:xfrm>
            <a:off x="785812" y="798512"/>
            <a:ext cx="31750" cy="39687"/>
          </a:xfrm>
          <a:custGeom>
            <a:rect b="b" l="l" r="r" t="t"/>
            <a:pathLst>
              <a:path extrusionOk="0" h="45719" w="34925">
                <a:moveTo>
                  <a:pt x="0" y="45720"/>
                </a:moveTo>
                <a:lnTo>
                  <a:pt x="34925" y="45720"/>
                </a:lnTo>
                <a:lnTo>
                  <a:pt x="34925" y="0"/>
                </a:lnTo>
                <a:lnTo>
                  <a:pt x="0" y="0"/>
                </a:lnTo>
                <a:lnTo>
                  <a:pt x="0" y="4572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7"/>
          <p:cNvSpPr/>
          <p:nvPr/>
        </p:nvSpPr>
        <p:spPr>
          <a:xfrm>
            <a:off x="785812" y="785812"/>
            <a:ext cx="93662" cy="0"/>
          </a:xfrm>
          <a:custGeom>
            <a:rect b="b" l="l" r="r" t="t"/>
            <a:pathLst>
              <a:path extrusionOk="0" h="120000" w="102234">
                <a:moveTo>
                  <a:pt x="0" y="0"/>
                </a:moveTo>
                <a:lnTo>
                  <a:pt x="101979" y="0"/>
                </a:lnTo>
              </a:path>
            </a:pathLst>
          </a:custGeom>
          <a:noFill/>
          <a:ln cap="flat" cmpd="sng" w="27925">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7"/>
          <p:cNvSpPr/>
          <p:nvPr/>
        </p:nvSpPr>
        <p:spPr>
          <a:xfrm>
            <a:off x="785812" y="738187"/>
            <a:ext cx="31750" cy="34925"/>
          </a:xfrm>
          <a:custGeom>
            <a:rect b="b" l="l" r="r" t="t"/>
            <a:pathLst>
              <a:path extrusionOk="0" h="39369" w="34925">
                <a:moveTo>
                  <a:pt x="0" y="39370"/>
                </a:moveTo>
                <a:lnTo>
                  <a:pt x="34925" y="39370"/>
                </a:lnTo>
                <a:lnTo>
                  <a:pt x="34925" y="0"/>
                </a:lnTo>
                <a:lnTo>
                  <a:pt x="0" y="0"/>
                </a:lnTo>
                <a:lnTo>
                  <a:pt x="0" y="3937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7"/>
          <p:cNvSpPr/>
          <p:nvPr/>
        </p:nvSpPr>
        <p:spPr>
          <a:xfrm>
            <a:off x="785812" y="725487"/>
            <a:ext cx="103187" cy="0"/>
          </a:xfrm>
          <a:custGeom>
            <a:rect b="b" l="l" r="r" t="t"/>
            <a:pathLst>
              <a:path extrusionOk="0" h="120000" w="113665">
                <a:moveTo>
                  <a:pt x="0" y="0"/>
                </a:moveTo>
                <a:lnTo>
                  <a:pt x="113388" y="0"/>
                </a:lnTo>
              </a:path>
            </a:pathLst>
          </a:custGeom>
          <a:noFill/>
          <a:ln cap="flat" cmpd="sng" w="29200">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7"/>
          <p:cNvSpPr/>
          <p:nvPr/>
        </p:nvSpPr>
        <p:spPr>
          <a:xfrm>
            <a:off x="901700" y="711200"/>
            <a:ext cx="125412" cy="153987"/>
          </a:xfrm>
          <a:custGeom>
            <a:rect b="b" l="l" r="r" t="t"/>
            <a:pathLst>
              <a:path extrusionOk="0" h="174625" w="138430">
                <a:moveTo>
                  <a:pt x="70430" y="0"/>
                </a:moveTo>
                <a:lnTo>
                  <a:pt x="29264" y="12657"/>
                </a:lnTo>
                <a:lnTo>
                  <a:pt x="5006" y="47815"/>
                </a:lnTo>
                <a:lnTo>
                  <a:pt x="0" y="92938"/>
                </a:lnTo>
                <a:lnTo>
                  <a:pt x="302" y="102092"/>
                </a:lnTo>
                <a:lnTo>
                  <a:pt x="10771" y="140881"/>
                </a:lnTo>
                <a:lnTo>
                  <a:pt x="40686" y="168782"/>
                </a:lnTo>
                <a:lnTo>
                  <a:pt x="69965" y="174434"/>
                </a:lnTo>
                <a:lnTo>
                  <a:pt x="77608" y="174160"/>
                </a:lnTo>
                <a:lnTo>
                  <a:pt x="124602" y="152768"/>
                </a:lnTo>
                <a:lnTo>
                  <a:pt x="129417" y="145872"/>
                </a:lnTo>
                <a:lnTo>
                  <a:pt x="63756" y="145872"/>
                </a:lnTo>
                <a:lnTo>
                  <a:pt x="58459" y="144767"/>
                </a:lnTo>
                <a:lnTo>
                  <a:pt x="36031" y="109410"/>
                </a:lnTo>
                <a:lnTo>
                  <a:pt x="35389" y="81508"/>
                </a:lnTo>
                <a:lnTo>
                  <a:pt x="35932" y="68868"/>
                </a:lnTo>
                <a:lnTo>
                  <a:pt x="54991" y="31908"/>
                </a:lnTo>
                <a:lnTo>
                  <a:pt x="70430" y="28689"/>
                </a:lnTo>
                <a:lnTo>
                  <a:pt x="129208" y="28689"/>
                </a:lnTo>
                <a:lnTo>
                  <a:pt x="98428" y="4495"/>
                </a:lnTo>
                <a:lnTo>
                  <a:pt x="78118" y="280"/>
                </a:lnTo>
                <a:lnTo>
                  <a:pt x="70430" y="0"/>
                </a:lnTo>
                <a:close/>
              </a:path>
              <a:path extrusionOk="0" h="174625" w="138430">
                <a:moveTo>
                  <a:pt x="138184" y="115557"/>
                </a:moveTo>
                <a:lnTo>
                  <a:pt x="103259" y="115557"/>
                </a:lnTo>
                <a:lnTo>
                  <a:pt x="102872" y="120611"/>
                </a:lnTo>
                <a:lnTo>
                  <a:pt x="101940" y="125031"/>
                </a:lnTo>
                <a:lnTo>
                  <a:pt x="75476" y="145872"/>
                </a:lnTo>
                <a:lnTo>
                  <a:pt x="129417" y="145872"/>
                </a:lnTo>
                <a:lnTo>
                  <a:pt x="135623" y="132105"/>
                </a:lnTo>
                <a:lnTo>
                  <a:pt x="137563" y="124180"/>
                </a:lnTo>
                <a:lnTo>
                  <a:pt x="138184" y="115557"/>
                </a:lnTo>
                <a:close/>
              </a:path>
              <a:path extrusionOk="0" h="174625" w="138430">
                <a:moveTo>
                  <a:pt x="129208" y="28689"/>
                </a:moveTo>
                <a:lnTo>
                  <a:pt x="76174" y="28689"/>
                </a:lnTo>
                <a:lnTo>
                  <a:pt x="81064" y="29362"/>
                </a:lnTo>
                <a:lnTo>
                  <a:pt x="89134" y="32092"/>
                </a:lnTo>
                <a:lnTo>
                  <a:pt x="103492" y="59931"/>
                </a:lnTo>
                <a:lnTo>
                  <a:pt x="138417" y="59931"/>
                </a:lnTo>
                <a:lnTo>
                  <a:pt x="137563" y="51307"/>
                </a:lnTo>
                <a:lnTo>
                  <a:pt x="135544" y="43319"/>
                </a:lnTo>
                <a:lnTo>
                  <a:pt x="129208" y="28689"/>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7"/>
          <p:cNvSpPr/>
          <p:nvPr/>
        </p:nvSpPr>
        <p:spPr>
          <a:xfrm>
            <a:off x="1090612" y="738187"/>
            <a:ext cx="0" cy="125412"/>
          </a:xfrm>
          <a:custGeom>
            <a:rect b="b" l="l" r="r" t="t"/>
            <a:pathLst>
              <a:path extrusionOk="0" h="141605" w="120000">
                <a:moveTo>
                  <a:pt x="0" y="0"/>
                </a:moveTo>
                <a:lnTo>
                  <a:pt x="0" y="141439"/>
                </a:lnTo>
              </a:path>
            </a:pathLst>
          </a:custGeom>
          <a:noFill/>
          <a:ln cap="flat" cmpd="sng" w="34925">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7"/>
          <p:cNvSpPr/>
          <p:nvPr/>
        </p:nvSpPr>
        <p:spPr>
          <a:xfrm>
            <a:off x="1028700" y="725487"/>
            <a:ext cx="125412" cy="0"/>
          </a:xfrm>
          <a:custGeom>
            <a:rect b="b" l="l" r="r" t="t"/>
            <a:pathLst>
              <a:path extrusionOk="0" h="120000" w="138430">
                <a:moveTo>
                  <a:pt x="0" y="0"/>
                </a:moveTo>
                <a:lnTo>
                  <a:pt x="138066" y="0"/>
                </a:lnTo>
              </a:path>
            </a:pathLst>
          </a:custGeom>
          <a:noFill/>
          <a:ln cap="flat" cmpd="sng" w="28325">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7"/>
          <p:cNvSpPr/>
          <p:nvPr/>
        </p:nvSpPr>
        <p:spPr>
          <a:xfrm>
            <a:off x="1152525" y="711200"/>
            <a:ext cx="131762" cy="153987"/>
          </a:xfrm>
          <a:custGeom>
            <a:rect b="b" l="l" r="r" t="t"/>
            <a:pathLst>
              <a:path extrusionOk="0" h="174625" w="144780">
                <a:moveTo>
                  <a:pt x="72177" y="0"/>
                </a:moveTo>
                <a:lnTo>
                  <a:pt x="30617" y="12817"/>
                </a:lnTo>
                <a:lnTo>
                  <a:pt x="5299" y="48742"/>
                </a:lnTo>
                <a:lnTo>
                  <a:pt x="0" y="91071"/>
                </a:lnTo>
                <a:lnTo>
                  <a:pt x="334" y="100554"/>
                </a:lnTo>
                <a:lnTo>
                  <a:pt x="11768" y="140254"/>
                </a:lnTo>
                <a:lnTo>
                  <a:pt x="43183" y="168668"/>
                </a:lnTo>
                <a:lnTo>
                  <a:pt x="72406" y="174434"/>
                </a:lnTo>
                <a:lnTo>
                  <a:pt x="80212" y="174074"/>
                </a:lnTo>
                <a:lnTo>
                  <a:pt x="119408" y="157224"/>
                </a:lnTo>
                <a:lnTo>
                  <a:pt x="129339" y="145757"/>
                </a:lnTo>
                <a:lnTo>
                  <a:pt x="66513" y="145757"/>
                </a:lnTo>
                <a:lnTo>
                  <a:pt x="61268" y="144564"/>
                </a:lnTo>
                <a:lnTo>
                  <a:pt x="36224" y="107759"/>
                </a:lnTo>
                <a:lnTo>
                  <a:pt x="35386" y="83375"/>
                </a:lnTo>
                <a:lnTo>
                  <a:pt x="35983" y="70823"/>
                </a:lnTo>
                <a:lnTo>
                  <a:pt x="56518" y="32386"/>
                </a:lnTo>
                <a:lnTo>
                  <a:pt x="72177" y="28917"/>
                </a:lnTo>
                <a:lnTo>
                  <a:pt x="129232" y="28917"/>
                </a:lnTo>
                <a:lnTo>
                  <a:pt x="128717" y="28102"/>
                </a:lnTo>
                <a:lnTo>
                  <a:pt x="94594" y="3252"/>
                </a:lnTo>
                <a:lnTo>
                  <a:pt x="79983" y="361"/>
                </a:lnTo>
                <a:lnTo>
                  <a:pt x="72177" y="0"/>
                </a:lnTo>
                <a:close/>
              </a:path>
              <a:path extrusionOk="0" h="174625" w="144780">
                <a:moveTo>
                  <a:pt x="129232" y="28917"/>
                </a:moveTo>
                <a:lnTo>
                  <a:pt x="72177" y="28917"/>
                </a:lnTo>
                <a:lnTo>
                  <a:pt x="80517" y="29784"/>
                </a:lnTo>
                <a:lnTo>
                  <a:pt x="87837" y="32386"/>
                </a:lnTo>
                <a:lnTo>
                  <a:pt x="108372" y="70823"/>
                </a:lnTo>
                <a:lnTo>
                  <a:pt x="108969" y="83375"/>
                </a:lnTo>
                <a:lnTo>
                  <a:pt x="108969" y="91071"/>
                </a:lnTo>
                <a:lnTo>
                  <a:pt x="99533" y="131762"/>
                </a:lnTo>
                <a:lnTo>
                  <a:pt x="72406" y="145757"/>
                </a:lnTo>
                <a:lnTo>
                  <a:pt x="129339" y="145757"/>
                </a:lnTo>
                <a:lnTo>
                  <a:pt x="143045" y="109532"/>
                </a:lnTo>
                <a:lnTo>
                  <a:pt x="144352" y="91071"/>
                </a:lnTo>
                <a:lnTo>
                  <a:pt x="144343" y="83375"/>
                </a:lnTo>
                <a:lnTo>
                  <a:pt x="136141" y="41279"/>
                </a:lnTo>
                <a:lnTo>
                  <a:pt x="132694" y="34399"/>
                </a:lnTo>
                <a:lnTo>
                  <a:pt x="129232" y="28917"/>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7"/>
          <p:cNvSpPr/>
          <p:nvPr/>
        </p:nvSpPr>
        <p:spPr>
          <a:xfrm>
            <a:off x="1292225" y="747712"/>
            <a:ext cx="34925" cy="115887"/>
          </a:xfrm>
          <a:custGeom>
            <a:rect b="b" l="l" r="r" t="t"/>
            <a:pathLst>
              <a:path extrusionOk="0" h="131444" w="38100">
                <a:moveTo>
                  <a:pt x="21856" y="95491"/>
                </a:moveTo>
                <a:lnTo>
                  <a:pt x="16103" y="95491"/>
                </a:lnTo>
                <a:lnTo>
                  <a:pt x="13512" y="95948"/>
                </a:lnTo>
                <a:lnTo>
                  <a:pt x="0" y="110998"/>
                </a:lnTo>
                <a:lnTo>
                  <a:pt x="0" y="116128"/>
                </a:lnTo>
                <a:lnTo>
                  <a:pt x="16103" y="131406"/>
                </a:lnTo>
                <a:lnTo>
                  <a:pt x="21856" y="131406"/>
                </a:lnTo>
                <a:lnTo>
                  <a:pt x="38074" y="116128"/>
                </a:lnTo>
                <a:lnTo>
                  <a:pt x="38074" y="110998"/>
                </a:lnTo>
                <a:lnTo>
                  <a:pt x="21856" y="95491"/>
                </a:lnTo>
                <a:close/>
              </a:path>
              <a:path extrusionOk="0" h="131444" w="38100">
                <a:moveTo>
                  <a:pt x="21856" y="0"/>
                </a:moveTo>
                <a:lnTo>
                  <a:pt x="16103" y="0"/>
                </a:lnTo>
                <a:lnTo>
                  <a:pt x="13512" y="457"/>
                </a:lnTo>
                <a:lnTo>
                  <a:pt x="0" y="15506"/>
                </a:lnTo>
                <a:lnTo>
                  <a:pt x="0" y="20637"/>
                </a:lnTo>
                <a:lnTo>
                  <a:pt x="16103" y="35902"/>
                </a:lnTo>
                <a:lnTo>
                  <a:pt x="21856" y="35902"/>
                </a:lnTo>
                <a:lnTo>
                  <a:pt x="38074" y="20637"/>
                </a:lnTo>
                <a:lnTo>
                  <a:pt x="38074" y="15506"/>
                </a:lnTo>
                <a:lnTo>
                  <a:pt x="21856" y="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7"/>
          <p:cNvSpPr/>
          <p:nvPr/>
        </p:nvSpPr>
        <p:spPr>
          <a:xfrm>
            <a:off x="8582025" y="6005512"/>
            <a:ext cx="317500" cy="230187"/>
          </a:xfrm>
          <a:custGeom>
            <a:rect b="b" l="l" r="r" t="t"/>
            <a:pathLst>
              <a:path extrusionOk="0" h="260984" w="348615">
                <a:moveTo>
                  <a:pt x="341132" y="70191"/>
                </a:moveTo>
                <a:lnTo>
                  <a:pt x="260089" y="70191"/>
                </a:lnTo>
                <a:lnTo>
                  <a:pt x="265169" y="71240"/>
                </a:lnTo>
                <a:lnTo>
                  <a:pt x="274630" y="75439"/>
                </a:lnTo>
                <a:lnTo>
                  <a:pt x="292887" y="112633"/>
                </a:lnTo>
                <a:lnTo>
                  <a:pt x="292981" y="126632"/>
                </a:lnTo>
                <a:lnTo>
                  <a:pt x="292881" y="130531"/>
                </a:lnTo>
                <a:lnTo>
                  <a:pt x="275951" y="177579"/>
                </a:lnTo>
                <a:lnTo>
                  <a:pt x="236962" y="190287"/>
                </a:lnTo>
                <a:lnTo>
                  <a:pt x="236962" y="260480"/>
                </a:lnTo>
                <a:lnTo>
                  <a:pt x="279408" y="251998"/>
                </a:lnTo>
                <a:lnTo>
                  <a:pt x="311346" y="229319"/>
                </a:lnTo>
                <a:lnTo>
                  <a:pt x="333160" y="196271"/>
                </a:lnTo>
                <a:lnTo>
                  <a:pt x="345362" y="156591"/>
                </a:lnTo>
                <a:lnTo>
                  <a:pt x="348252" y="123127"/>
                </a:lnTo>
                <a:lnTo>
                  <a:pt x="347852" y="109463"/>
                </a:lnTo>
                <a:lnTo>
                  <a:pt x="346652" y="96455"/>
                </a:lnTo>
                <a:lnTo>
                  <a:pt x="344652" y="84103"/>
                </a:lnTo>
                <a:lnTo>
                  <a:pt x="341851" y="72407"/>
                </a:lnTo>
                <a:lnTo>
                  <a:pt x="341132" y="70191"/>
                </a:lnTo>
                <a:close/>
              </a:path>
              <a:path extrusionOk="0" h="260984" w="348615">
                <a:moveTo>
                  <a:pt x="104717" y="0"/>
                </a:moveTo>
                <a:lnTo>
                  <a:pt x="62693" y="8860"/>
                </a:lnTo>
                <a:lnTo>
                  <a:pt x="29508" y="34046"/>
                </a:lnTo>
                <a:lnTo>
                  <a:pt x="7740" y="73456"/>
                </a:lnTo>
                <a:lnTo>
                  <a:pt x="428" y="110972"/>
                </a:lnTo>
                <a:lnTo>
                  <a:pt x="0" y="123127"/>
                </a:lnTo>
                <a:lnTo>
                  <a:pt x="51" y="128192"/>
                </a:lnTo>
                <a:lnTo>
                  <a:pt x="6813" y="175247"/>
                </a:lnTo>
                <a:lnTo>
                  <a:pt x="26015" y="214890"/>
                </a:lnTo>
                <a:lnTo>
                  <a:pt x="55936" y="240775"/>
                </a:lnTo>
                <a:lnTo>
                  <a:pt x="94697" y="249986"/>
                </a:lnTo>
                <a:lnTo>
                  <a:pt x="105495" y="249411"/>
                </a:lnTo>
                <a:lnTo>
                  <a:pt x="141370" y="236111"/>
                </a:lnTo>
                <a:lnTo>
                  <a:pt x="168699" y="208448"/>
                </a:lnTo>
                <a:lnTo>
                  <a:pt x="184726" y="180027"/>
                </a:lnTo>
                <a:lnTo>
                  <a:pt x="89502" y="180027"/>
                </a:lnTo>
                <a:lnTo>
                  <a:pt x="84384" y="178901"/>
                </a:lnTo>
                <a:lnTo>
                  <a:pt x="56597" y="143065"/>
                </a:lnTo>
                <a:lnTo>
                  <a:pt x="55581" y="135098"/>
                </a:lnTo>
                <a:lnTo>
                  <a:pt x="55581" y="116442"/>
                </a:lnTo>
                <a:lnTo>
                  <a:pt x="73665" y="79053"/>
                </a:lnTo>
                <a:lnTo>
                  <a:pt x="97567" y="69959"/>
                </a:lnTo>
                <a:lnTo>
                  <a:pt x="104717" y="69959"/>
                </a:lnTo>
                <a:lnTo>
                  <a:pt x="104717" y="0"/>
                </a:lnTo>
                <a:close/>
              </a:path>
              <a:path extrusionOk="0" h="260984" w="348615">
                <a:moveTo>
                  <a:pt x="254183" y="0"/>
                </a:moveTo>
                <a:lnTo>
                  <a:pt x="216706" y="7228"/>
                </a:lnTo>
                <a:lnTo>
                  <a:pt x="180436" y="36057"/>
                </a:lnTo>
                <a:lnTo>
                  <a:pt x="158028" y="74746"/>
                </a:lnTo>
                <a:lnTo>
                  <a:pt x="144062" y="112633"/>
                </a:lnTo>
                <a:lnTo>
                  <a:pt x="139078" y="128192"/>
                </a:lnTo>
                <a:lnTo>
                  <a:pt x="133903" y="141754"/>
                </a:lnTo>
                <a:lnTo>
                  <a:pt x="110332" y="175742"/>
                </a:lnTo>
                <a:lnTo>
                  <a:pt x="94938" y="180027"/>
                </a:lnTo>
                <a:lnTo>
                  <a:pt x="184726" y="180027"/>
                </a:lnTo>
                <a:lnTo>
                  <a:pt x="201339" y="136419"/>
                </a:lnTo>
                <a:lnTo>
                  <a:pt x="204553" y="126632"/>
                </a:lnTo>
                <a:lnTo>
                  <a:pt x="207681" y="117793"/>
                </a:lnTo>
                <a:lnTo>
                  <a:pt x="229583" y="77770"/>
                </a:lnTo>
                <a:lnTo>
                  <a:pt x="248748" y="70191"/>
                </a:lnTo>
                <a:lnTo>
                  <a:pt x="341132" y="70191"/>
                </a:lnTo>
                <a:lnTo>
                  <a:pt x="338296" y="61454"/>
                </a:lnTo>
                <a:lnTo>
                  <a:pt x="317115" y="25993"/>
                </a:lnTo>
                <a:lnTo>
                  <a:pt x="284966" y="4918"/>
                </a:lnTo>
                <a:lnTo>
                  <a:pt x="265058" y="546"/>
                </a:lnTo>
                <a:lnTo>
                  <a:pt x="254183" y="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7"/>
          <p:cNvSpPr/>
          <p:nvPr/>
        </p:nvSpPr>
        <p:spPr>
          <a:xfrm>
            <a:off x="8582025" y="5727700"/>
            <a:ext cx="317500" cy="244475"/>
          </a:xfrm>
          <a:custGeom>
            <a:rect b="b" l="l" r="r" t="t"/>
            <a:pathLst>
              <a:path extrusionOk="0" h="277495" w="348615">
                <a:moveTo>
                  <a:pt x="119672" y="0"/>
                </a:moveTo>
                <a:lnTo>
                  <a:pt x="71818" y="12124"/>
                </a:lnTo>
                <a:lnTo>
                  <a:pt x="33870" y="38709"/>
                </a:lnTo>
                <a:lnTo>
                  <a:pt x="8953" y="80102"/>
                </a:lnTo>
                <a:lnTo>
                  <a:pt x="626" y="120212"/>
                </a:lnTo>
                <a:lnTo>
                  <a:pt x="0" y="136185"/>
                </a:lnTo>
                <a:lnTo>
                  <a:pt x="712" y="151897"/>
                </a:lnTo>
                <a:lnTo>
                  <a:pt x="11404" y="194485"/>
                </a:lnTo>
                <a:lnTo>
                  <a:pt x="34023" y="229268"/>
                </a:lnTo>
                <a:lnTo>
                  <a:pt x="67457" y="255145"/>
                </a:lnTo>
                <a:lnTo>
                  <a:pt x="111038" y="271629"/>
                </a:lnTo>
                <a:lnTo>
                  <a:pt x="163207" y="277270"/>
                </a:lnTo>
                <a:lnTo>
                  <a:pt x="185559" y="277270"/>
                </a:lnTo>
                <a:lnTo>
                  <a:pt x="237664" y="271826"/>
                </a:lnTo>
                <a:lnTo>
                  <a:pt x="281104" y="255816"/>
                </a:lnTo>
                <a:lnTo>
                  <a:pt x="314508" y="230310"/>
                </a:lnTo>
                <a:lnTo>
                  <a:pt x="331702" y="206378"/>
                </a:lnTo>
                <a:lnTo>
                  <a:pt x="162737" y="206378"/>
                </a:lnTo>
                <a:lnTo>
                  <a:pt x="137501" y="205292"/>
                </a:lnTo>
                <a:lnTo>
                  <a:pt x="97629" y="196606"/>
                </a:lnTo>
                <a:lnTo>
                  <a:pt x="63706" y="167113"/>
                </a:lnTo>
                <a:lnTo>
                  <a:pt x="57276" y="136185"/>
                </a:lnTo>
                <a:lnTo>
                  <a:pt x="57531" y="127878"/>
                </a:lnTo>
                <a:lnTo>
                  <a:pt x="78613" y="81851"/>
                </a:lnTo>
                <a:lnTo>
                  <a:pt x="119672" y="69957"/>
                </a:lnTo>
                <a:lnTo>
                  <a:pt x="119672" y="0"/>
                </a:lnTo>
                <a:close/>
              </a:path>
              <a:path extrusionOk="0" h="277495" w="348615">
                <a:moveTo>
                  <a:pt x="230733" y="469"/>
                </a:moveTo>
                <a:lnTo>
                  <a:pt x="230733" y="70425"/>
                </a:lnTo>
                <a:lnTo>
                  <a:pt x="238065" y="71211"/>
                </a:lnTo>
                <a:lnTo>
                  <a:pt x="244933" y="72406"/>
                </a:lnTo>
                <a:lnTo>
                  <a:pt x="281292" y="93860"/>
                </a:lnTo>
                <a:lnTo>
                  <a:pt x="291261" y="137119"/>
                </a:lnTo>
                <a:lnTo>
                  <a:pt x="290847" y="146104"/>
                </a:lnTo>
                <a:lnTo>
                  <a:pt x="270941" y="185959"/>
                </a:lnTo>
                <a:lnTo>
                  <a:pt x="231660" y="202530"/>
                </a:lnTo>
                <a:lnTo>
                  <a:pt x="185559" y="206378"/>
                </a:lnTo>
                <a:lnTo>
                  <a:pt x="331702" y="206378"/>
                </a:lnTo>
                <a:lnTo>
                  <a:pt x="345484" y="168104"/>
                </a:lnTo>
                <a:lnTo>
                  <a:pt x="348310" y="137119"/>
                </a:lnTo>
                <a:lnTo>
                  <a:pt x="347764" y="121808"/>
                </a:lnTo>
                <a:lnTo>
                  <a:pt x="339572" y="81034"/>
                </a:lnTo>
                <a:lnTo>
                  <a:pt x="315366" y="39175"/>
                </a:lnTo>
                <a:lnTo>
                  <a:pt x="278231" y="12124"/>
                </a:lnTo>
                <a:lnTo>
                  <a:pt x="243389" y="1898"/>
                </a:lnTo>
                <a:lnTo>
                  <a:pt x="230733" y="469"/>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7"/>
          <p:cNvSpPr/>
          <p:nvPr/>
        </p:nvSpPr>
        <p:spPr>
          <a:xfrm>
            <a:off x="8582025" y="5448300"/>
            <a:ext cx="317500" cy="255587"/>
          </a:xfrm>
          <a:custGeom>
            <a:rect b="b" l="l" r="r" t="t"/>
            <a:pathLst>
              <a:path extrusionOk="0" h="289560" w="348615">
                <a:moveTo>
                  <a:pt x="181838" y="0"/>
                </a:moveTo>
                <a:lnTo>
                  <a:pt x="166928" y="0"/>
                </a:lnTo>
                <a:lnTo>
                  <a:pt x="148088" y="662"/>
                </a:lnTo>
                <a:lnTo>
                  <a:pt x="97320" y="10604"/>
                </a:lnTo>
                <a:lnTo>
                  <a:pt x="56107" y="31305"/>
                </a:lnTo>
                <a:lnTo>
                  <a:pt x="25577" y="61326"/>
                </a:lnTo>
                <a:lnTo>
                  <a:pt x="6477" y="99672"/>
                </a:lnTo>
                <a:lnTo>
                  <a:pt x="0" y="144576"/>
                </a:lnTo>
                <a:lnTo>
                  <a:pt x="697" y="159746"/>
                </a:lnTo>
                <a:lnTo>
                  <a:pt x="11518" y="203111"/>
                </a:lnTo>
                <a:lnTo>
                  <a:pt x="34507" y="238788"/>
                </a:lnTo>
                <a:lnTo>
                  <a:pt x="68678" y="265812"/>
                </a:lnTo>
                <a:lnTo>
                  <a:pt x="113281" y="283190"/>
                </a:lnTo>
                <a:lnTo>
                  <a:pt x="166928" y="289153"/>
                </a:lnTo>
                <a:lnTo>
                  <a:pt x="181838" y="289153"/>
                </a:lnTo>
                <a:lnTo>
                  <a:pt x="235638" y="283126"/>
                </a:lnTo>
                <a:lnTo>
                  <a:pt x="280060" y="265577"/>
                </a:lnTo>
                <a:lnTo>
                  <a:pt x="313929" y="238384"/>
                </a:lnTo>
                <a:lnTo>
                  <a:pt x="328618" y="218262"/>
                </a:lnTo>
                <a:lnTo>
                  <a:pt x="166471" y="218262"/>
                </a:lnTo>
                <a:lnTo>
                  <a:pt x="141411" y="217068"/>
                </a:lnTo>
                <a:lnTo>
                  <a:pt x="100897" y="207514"/>
                </a:lnTo>
                <a:lnTo>
                  <a:pt x="64665" y="175944"/>
                </a:lnTo>
                <a:lnTo>
                  <a:pt x="57734" y="144576"/>
                </a:lnTo>
                <a:lnTo>
                  <a:pt x="59467" y="127872"/>
                </a:lnTo>
                <a:lnTo>
                  <a:pt x="85445" y="90004"/>
                </a:lnTo>
                <a:lnTo>
                  <a:pt x="141411" y="72086"/>
                </a:lnTo>
                <a:lnTo>
                  <a:pt x="166471" y="70891"/>
                </a:lnTo>
                <a:lnTo>
                  <a:pt x="329201" y="70891"/>
                </a:lnTo>
                <a:lnTo>
                  <a:pt x="322783" y="60886"/>
                </a:lnTo>
                <a:lnTo>
                  <a:pt x="292538" y="31019"/>
                </a:lnTo>
                <a:lnTo>
                  <a:pt x="251561" y="10490"/>
                </a:lnTo>
                <a:lnTo>
                  <a:pt x="200776" y="655"/>
                </a:lnTo>
                <a:lnTo>
                  <a:pt x="181838" y="0"/>
                </a:lnTo>
                <a:close/>
              </a:path>
              <a:path extrusionOk="0" h="289560" w="348615">
                <a:moveTo>
                  <a:pt x="329201" y="70891"/>
                </a:moveTo>
                <a:lnTo>
                  <a:pt x="181838" y="70891"/>
                </a:lnTo>
                <a:lnTo>
                  <a:pt x="206999" y="72086"/>
                </a:lnTo>
                <a:lnTo>
                  <a:pt x="228809" y="75614"/>
                </a:lnTo>
                <a:lnTo>
                  <a:pt x="275318" y="100258"/>
                </a:lnTo>
                <a:lnTo>
                  <a:pt x="291033" y="144106"/>
                </a:lnTo>
                <a:lnTo>
                  <a:pt x="290588" y="152724"/>
                </a:lnTo>
                <a:lnTo>
                  <a:pt x="275142" y="188267"/>
                </a:lnTo>
                <a:lnTo>
                  <a:pt x="238527" y="210469"/>
                </a:lnTo>
                <a:lnTo>
                  <a:pt x="194721" y="217950"/>
                </a:lnTo>
                <a:lnTo>
                  <a:pt x="181838" y="218262"/>
                </a:lnTo>
                <a:lnTo>
                  <a:pt x="328618" y="218262"/>
                </a:lnTo>
                <a:lnTo>
                  <a:pt x="345425" y="174717"/>
                </a:lnTo>
                <a:lnTo>
                  <a:pt x="348310" y="144106"/>
                </a:lnTo>
                <a:lnTo>
                  <a:pt x="347610" y="128938"/>
                </a:lnTo>
                <a:lnTo>
                  <a:pt x="336778" y="85572"/>
                </a:lnTo>
                <a:lnTo>
                  <a:pt x="330398" y="72757"/>
                </a:lnTo>
                <a:lnTo>
                  <a:pt x="329201" y="70891"/>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7"/>
          <p:cNvSpPr/>
          <p:nvPr/>
        </p:nvSpPr>
        <p:spPr>
          <a:xfrm>
            <a:off x="8586787" y="5175250"/>
            <a:ext cx="307975" cy="230187"/>
          </a:xfrm>
          <a:custGeom>
            <a:rect b="b" l="l" r="r" t="t"/>
            <a:pathLst>
              <a:path extrusionOk="0" h="260350" w="339090">
                <a:moveTo>
                  <a:pt x="112229" y="0"/>
                </a:moveTo>
                <a:lnTo>
                  <a:pt x="67411" y="8623"/>
                </a:lnTo>
                <a:lnTo>
                  <a:pt x="31788" y="33693"/>
                </a:lnTo>
                <a:lnTo>
                  <a:pt x="8381" y="73799"/>
                </a:lnTo>
                <a:lnTo>
                  <a:pt x="523" y="112918"/>
                </a:lnTo>
                <a:lnTo>
                  <a:pt x="0" y="127558"/>
                </a:lnTo>
                <a:lnTo>
                  <a:pt x="0" y="260007"/>
                </a:lnTo>
                <a:lnTo>
                  <a:pt x="339001" y="260007"/>
                </a:lnTo>
                <a:lnTo>
                  <a:pt x="339001" y="190055"/>
                </a:lnTo>
                <a:lnTo>
                  <a:pt x="56578" y="190055"/>
                </a:lnTo>
                <a:lnTo>
                  <a:pt x="56578" y="127558"/>
                </a:lnTo>
                <a:lnTo>
                  <a:pt x="68491" y="88645"/>
                </a:lnTo>
                <a:lnTo>
                  <a:pt x="105397" y="70650"/>
                </a:lnTo>
                <a:lnTo>
                  <a:pt x="210831" y="70650"/>
                </a:lnTo>
                <a:lnTo>
                  <a:pt x="207806" y="62419"/>
                </a:lnTo>
                <a:lnTo>
                  <a:pt x="183108" y="25961"/>
                </a:lnTo>
                <a:lnTo>
                  <a:pt x="146496" y="4848"/>
                </a:lnTo>
                <a:lnTo>
                  <a:pt x="124261" y="538"/>
                </a:lnTo>
                <a:lnTo>
                  <a:pt x="112229" y="0"/>
                </a:lnTo>
                <a:close/>
              </a:path>
              <a:path extrusionOk="0" h="260350" w="339090">
                <a:moveTo>
                  <a:pt x="210831" y="70650"/>
                </a:moveTo>
                <a:lnTo>
                  <a:pt x="119989" y="70650"/>
                </a:lnTo>
                <a:lnTo>
                  <a:pt x="126746" y="71742"/>
                </a:lnTo>
                <a:lnTo>
                  <a:pt x="139153" y="76098"/>
                </a:lnTo>
                <a:lnTo>
                  <a:pt x="160889" y="107465"/>
                </a:lnTo>
                <a:lnTo>
                  <a:pt x="162979" y="127558"/>
                </a:lnTo>
                <a:lnTo>
                  <a:pt x="162979" y="190055"/>
                </a:lnTo>
                <a:lnTo>
                  <a:pt x="219557" y="190055"/>
                </a:lnTo>
                <a:lnTo>
                  <a:pt x="219557" y="127558"/>
                </a:lnTo>
                <a:lnTo>
                  <a:pt x="219085" y="112918"/>
                </a:lnTo>
                <a:lnTo>
                  <a:pt x="217668" y="99079"/>
                </a:lnTo>
                <a:lnTo>
                  <a:pt x="215303" y="86039"/>
                </a:lnTo>
                <a:lnTo>
                  <a:pt x="211988" y="73799"/>
                </a:lnTo>
                <a:lnTo>
                  <a:pt x="210831" y="7065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7"/>
          <p:cNvSpPr/>
          <p:nvPr/>
        </p:nvSpPr>
        <p:spPr>
          <a:xfrm>
            <a:off x="8586787" y="5105400"/>
            <a:ext cx="307975" cy="0"/>
          </a:xfrm>
          <a:custGeom>
            <a:rect b="b" l="l" r="r" t="t"/>
            <a:pathLst>
              <a:path extrusionOk="0" h="120000" w="339090">
                <a:moveTo>
                  <a:pt x="0" y="0"/>
                </a:moveTo>
                <a:lnTo>
                  <a:pt x="339001" y="0"/>
                </a:lnTo>
              </a:path>
            </a:pathLst>
          </a:custGeom>
          <a:noFill/>
          <a:ln cap="flat" cmpd="sng" w="69850">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7"/>
          <p:cNvSpPr/>
          <p:nvPr/>
        </p:nvSpPr>
        <p:spPr>
          <a:xfrm>
            <a:off x="8612187" y="4935537"/>
            <a:ext cx="0" cy="139700"/>
          </a:xfrm>
          <a:custGeom>
            <a:rect b="b" l="l" r="r" t="t"/>
            <a:pathLst>
              <a:path extrusionOk="0" h="157479" w="120000">
                <a:moveTo>
                  <a:pt x="0" y="0"/>
                </a:moveTo>
                <a:lnTo>
                  <a:pt x="0" y="157479"/>
                </a:lnTo>
              </a:path>
            </a:pathLst>
          </a:custGeom>
          <a:noFill/>
          <a:ln cap="flat" cmpd="sng" w="56575">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7"/>
          <p:cNvSpPr/>
          <p:nvPr/>
        </p:nvSpPr>
        <p:spPr>
          <a:xfrm>
            <a:off x="8736012" y="4956175"/>
            <a:ext cx="0" cy="119062"/>
          </a:xfrm>
          <a:custGeom>
            <a:rect b="b" l="l" r="r" t="t"/>
            <a:pathLst>
              <a:path extrusionOk="0" h="134620" w="120000">
                <a:moveTo>
                  <a:pt x="0" y="0"/>
                </a:moveTo>
                <a:lnTo>
                  <a:pt x="0" y="134315"/>
                </a:lnTo>
              </a:path>
            </a:pathLst>
          </a:custGeom>
          <a:noFill/>
          <a:ln cap="flat" cmpd="sng" w="54700">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7"/>
          <p:cNvSpPr/>
          <p:nvPr/>
        </p:nvSpPr>
        <p:spPr>
          <a:xfrm>
            <a:off x="8869362" y="4935537"/>
            <a:ext cx="0" cy="139700"/>
          </a:xfrm>
          <a:custGeom>
            <a:rect b="b" l="l" r="r" t="t"/>
            <a:pathLst>
              <a:path extrusionOk="0" h="158114" w="120000">
                <a:moveTo>
                  <a:pt x="0" y="0"/>
                </a:moveTo>
                <a:lnTo>
                  <a:pt x="0" y="157632"/>
                </a:lnTo>
              </a:path>
            </a:pathLst>
          </a:custGeom>
          <a:noFill/>
          <a:ln cap="flat" cmpd="sng" w="56100">
            <a:solidFill>
              <a:srgbClr val="45495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7"/>
          <p:cNvSpPr/>
          <p:nvPr/>
        </p:nvSpPr>
        <p:spPr>
          <a:xfrm>
            <a:off x="8582025" y="4562475"/>
            <a:ext cx="317500" cy="244475"/>
          </a:xfrm>
          <a:custGeom>
            <a:rect b="b" l="l" r="r" t="t"/>
            <a:pathLst>
              <a:path extrusionOk="0" h="277495" w="348615">
                <a:moveTo>
                  <a:pt x="119672" y="0"/>
                </a:moveTo>
                <a:lnTo>
                  <a:pt x="71818" y="12128"/>
                </a:lnTo>
                <a:lnTo>
                  <a:pt x="33870" y="38709"/>
                </a:lnTo>
                <a:lnTo>
                  <a:pt x="8953" y="80111"/>
                </a:lnTo>
                <a:lnTo>
                  <a:pt x="626" y="120219"/>
                </a:lnTo>
                <a:lnTo>
                  <a:pt x="0" y="136194"/>
                </a:lnTo>
                <a:lnTo>
                  <a:pt x="712" y="151903"/>
                </a:lnTo>
                <a:lnTo>
                  <a:pt x="11404" y="194487"/>
                </a:lnTo>
                <a:lnTo>
                  <a:pt x="34023" y="229270"/>
                </a:lnTo>
                <a:lnTo>
                  <a:pt x="67457" y="255150"/>
                </a:lnTo>
                <a:lnTo>
                  <a:pt x="111038" y="271631"/>
                </a:lnTo>
                <a:lnTo>
                  <a:pt x="163207" y="277279"/>
                </a:lnTo>
                <a:lnTo>
                  <a:pt x="185559" y="277279"/>
                </a:lnTo>
                <a:lnTo>
                  <a:pt x="237664" y="271835"/>
                </a:lnTo>
                <a:lnTo>
                  <a:pt x="281104" y="255820"/>
                </a:lnTo>
                <a:lnTo>
                  <a:pt x="314508" y="230312"/>
                </a:lnTo>
                <a:lnTo>
                  <a:pt x="331699" y="206387"/>
                </a:lnTo>
                <a:lnTo>
                  <a:pt x="162737" y="206387"/>
                </a:lnTo>
                <a:lnTo>
                  <a:pt x="137501" y="205301"/>
                </a:lnTo>
                <a:lnTo>
                  <a:pt x="97629" y="196615"/>
                </a:lnTo>
                <a:lnTo>
                  <a:pt x="63706" y="167119"/>
                </a:lnTo>
                <a:lnTo>
                  <a:pt x="57276" y="136194"/>
                </a:lnTo>
                <a:lnTo>
                  <a:pt x="57531" y="127886"/>
                </a:lnTo>
                <a:lnTo>
                  <a:pt x="78613" y="81851"/>
                </a:lnTo>
                <a:lnTo>
                  <a:pt x="119672" y="69964"/>
                </a:lnTo>
                <a:lnTo>
                  <a:pt x="119672" y="0"/>
                </a:lnTo>
                <a:close/>
              </a:path>
              <a:path extrusionOk="0" h="277495" w="348615">
                <a:moveTo>
                  <a:pt x="230733" y="469"/>
                </a:moveTo>
                <a:lnTo>
                  <a:pt x="230733" y="70434"/>
                </a:lnTo>
                <a:lnTo>
                  <a:pt x="238065" y="71219"/>
                </a:lnTo>
                <a:lnTo>
                  <a:pt x="244933" y="72413"/>
                </a:lnTo>
                <a:lnTo>
                  <a:pt x="281292" y="93865"/>
                </a:lnTo>
                <a:lnTo>
                  <a:pt x="291261" y="137121"/>
                </a:lnTo>
                <a:lnTo>
                  <a:pt x="290847" y="146106"/>
                </a:lnTo>
                <a:lnTo>
                  <a:pt x="270941" y="185962"/>
                </a:lnTo>
                <a:lnTo>
                  <a:pt x="231660" y="202539"/>
                </a:lnTo>
                <a:lnTo>
                  <a:pt x="185559" y="206387"/>
                </a:lnTo>
                <a:lnTo>
                  <a:pt x="331699" y="206387"/>
                </a:lnTo>
                <a:lnTo>
                  <a:pt x="345484" y="168108"/>
                </a:lnTo>
                <a:lnTo>
                  <a:pt x="348310" y="137121"/>
                </a:lnTo>
                <a:lnTo>
                  <a:pt x="347764" y="121813"/>
                </a:lnTo>
                <a:lnTo>
                  <a:pt x="339572" y="81038"/>
                </a:lnTo>
                <a:lnTo>
                  <a:pt x="315366" y="39179"/>
                </a:lnTo>
                <a:lnTo>
                  <a:pt x="278231" y="12128"/>
                </a:lnTo>
                <a:lnTo>
                  <a:pt x="243389" y="1898"/>
                </a:lnTo>
                <a:lnTo>
                  <a:pt x="230733" y="469"/>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7"/>
          <p:cNvSpPr/>
          <p:nvPr/>
        </p:nvSpPr>
        <p:spPr>
          <a:xfrm>
            <a:off x="8586787" y="4273550"/>
            <a:ext cx="307975" cy="280987"/>
          </a:xfrm>
          <a:custGeom>
            <a:rect b="b" l="l" r="r" t="t"/>
            <a:pathLst>
              <a:path extrusionOk="0" h="318770" w="339090">
                <a:moveTo>
                  <a:pt x="339001" y="0"/>
                </a:moveTo>
                <a:lnTo>
                  <a:pt x="0" y="127101"/>
                </a:lnTo>
                <a:lnTo>
                  <a:pt x="0" y="191922"/>
                </a:lnTo>
                <a:lnTo>
                  <a:pt x="339001" y="318312"/>
                </a:lnTo>
                <a:lnTo>
                  <a:pt x="339001" y="243928"/>
                </a:lnTo>
                <a:lnTo>
                  <a:pt x="269151" y="220611"/>
                </a:lnTo>
                <a:lnTo>
                  <a:pt x="269151" y="201714"/>
                </a:lnTo>
                <a:lnTo>
                  <a:pt x="212572" y="201714"/>
                </a:lnTo>
                <a:lnTo>
                  <a:pt x="85686" y="159511"/>
                </a:lnTo>
                <a:lnTo>
                  <a:pt x="212572" y="116839"/>
                </a:lnTo>
                <a:lnTo>
                  <a:pt x="269151" y="116839"/>
                </a:lnTo>
                <a:lnTo>
                  <a:pt x="269151" y="97942"/>
                </a:lnTo>
                <a:lnTo>
                  <a:pt x="339001" y="74396"/>
                </a:lnTo>
                <a:lnTo>
                  <a:pt x="339001" y="0"/>
                </a:lnTo>
                <a:close/>
              </a:path>
              <a:path extrusionOk="0" h="318770" w="339090">
                <a:moveTo>
                  <a:pt x="269151" y="116839"/>
                </a:moveTo>
                <a:lnTo>
                  <a:pt x="212572" y="116839"/>
                </a:lnTo>
                <a:lnTo>
                  <a:pt x="212572" y="201714"/>
                </a:lnTo>
                <a:lnTo>
                  <a:pt x="269151" y="201714"/>
                </a:lnTo>
                <a:lnTo>
                  <a:pt x="269151" y="116839"/>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7"/>
          <p:cNvSpPr/>
          <p:nvPr/>
        </p:nvSpPr>
        <p:spPr>
          <a:xfrm>
            <a:off x="8586787" y="4017962"/>
            <a:ext cx="307975" cy="242887"/>
          </a:xfrm>
          <a:custGeom>
            <a:rect b="b" l="l" r="r" t="t"/>
            <a:pathLst>
              <a:path extrusionOk="0" h="276225" w="339090">
                <a:moveTo>
                  <a:pt x="339001" y="0"/>
                </a:moveTo>
                <a:lnTo>
                  <a:pt x="0" y="0"/>
                </a:lnTo>
                <a:lnTo>
                  <a:pt x="0" y="69722"/>
                </a:lnTo>
                <a:lnTo>
                  <a:pt x="223520" y="69722"/>
                </a:lnTo>
                <a:lnTo>
                  <a:pt x="0" y="206146"/>
                </a:lnTo>
                <a:lnTo>
                  <a:pt x="0" y="276097"/>
                </a:lnTo>
                <a:lnTo>
                  <a:pt x="339001" y="276097"/>
                </a:lnTo>
                <a:lnTo>
                  <a:pt x="339001" y="206146"/>
                </a:lnTo>
                <a:lnTo>
                  <a:pt x="115950" y="206146"/>
                </a:lnTo>
                <a:lnTo>
                  <a:pt x="339001" y="69964"/>
                </a:lnTo>
                <a:lnTo>
                  <a:pt x="339001" y="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7"/>
          <p:cNvSpPr/>
          <p:nvPr/>
        </p:nvSpPr>
        <p:spPr>
          <a:xfrm>
            <a:off x="8586787" y="3716337"/>
            <a:ext cx="307975" cy="273050"/>
          </a:xfrm>
          <a:custGeom>
            <a:rect b="b" l="l" r="r" t="t"/>
            <a:pathLst>
              <a:path extrusionOk="0" h="309245" w="339090">
                <a:moveTo>
                  <a:pt x="0" y="0"/>
                </a:moveTo>
                <a:lnTo>
                  <a:pt x="0" y="77889"/>
                </a:lnTo>
                <a:lnTo>
                  <a:pt x="254952" y="154838"/>
                </a:lnTo>
                <a:lnTo>
                  <a:pt x="0" y="231330"/>
                </a:lnTo>
                <a:lnTo>
                  <a:pt x="0" y="308990"/>
                </a:lnTo>
                <a:lnTo>
                  <a:pt x="339001" y="191223"/>
                </a:lnTo>
                <a:lnTo>
                  <a:pt x="339001" y="118224"/>
                </a:lnTo>
                <a:lnTo>
                  <a:pt x="0" y="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7"/>
          <p:cNvSpPr/>
          <p:nvPr/>
        </p:nvSpPr>
        <p:spPr>
          <a:xfrm>
            <a:off x="8586787" y="3470275"/>
            <a:ext cx="307975" cy="282575"/>
          </a:xfrm>
          <a:custGeom>
            <a:rect b="b" l="l" r="r" t="t"/>
            <a:pathLst>
              <a:path extrusionOk="0" h="318770" w="339090">
                <a:moveTo>
                  <a:pt x="339001" y="0"/>
                </a:moveTo>
                <a:lnTo>
                  <a:pt x="0" y="127088"/>
                </a:lnTo>
                <a:lnTo>
                  <a:pt x="0" y="191922"/>
                </a:lnTo>
                <a:lnTo>
                  <a:pt x="339001" y="318312"/>
                </a:lnTo>
                <a:lnTo>
                  <a:pt x="339001" y="243928"/>
                </a:lnTo>
                <a:lnTo>
                  <a:pt x="269151" y="220611"/>
                </a:lnTo>
                <a:lnTo>
                  <a:pt x="269151" y="201714"/>
                </a:lnTo>
                <a:lnTo>
                  <a:pt x="212572" y="201714"/>
                </a:lnTo>
                <a:lnTo>
                  <a:pt x="85686" y="159512"/>
                </a:lnTo>
                <a:lnTo>
                  <a:pt x="212572" y="116827"/>
                </a:lnTo>
                <a:lnTo>
                  <a:pt x="269151" y="116827"/>
                </a:lnTo>
                <a:lnTo>
                  <a:pt x="269151" y="97942"/>
                </a:lnTo>
                <a:lnTo>
                  <a:pt x="339001" y="74396"/>
                </a:lnTo>
                <a:lnTo>
                  <a:pt x="339001" y="0"/>
                </a:lnTo>
                <a:close/>
              </a:path>
              <a:path extrusionOk="0" h="318770" w="339090">
                <a:moveTo>
                  <a:pt x="269151" y="116827"/>
                </a:moveTo>
                <a:lnTo>
                  <a:pt x="212572" y="116827"/>
                </a:lnTo>
                <a:lnTo>
                  <a:pt x="212572" y="201714"/>
                </a:lnTo>
                <a:lnTo>
                  <a:pt x="269151" y="201714"/>
                </a:lnTo>
                <a:lnTo>
                  <a:pt x="269151" y="116827"/>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7"/>
          <p:cNvSpPr/>
          <p:nvPr/>
        </p:nvSpPr>
        <p:spPr>
          <a:xfrm>
            <a:off x="8582025" y="3240087"/>
            <a:ext cx="317500" cy="231775"/>
          </a:xfrm>
          <a:custGeom>
            <a:rect b="b" l="l" r="r" t="t"/>
            <a:pathLst>
              <a:path extrusionOk="0" h="260985" w="348615">
                <a:moveTo>
                  <a:pt x="341130" y="70192"/>
                </a:moveTo>
                <a:lnTo>
                  <a:pt x="260089" y="70192"/>
                </a:lnTo>
                <a:lnTo>
                  <a:pt x="265169" y="71246"/>
                </a:lnTo>
                <a:lnTo>
                  <a:pt x="274630" y="75437"/>
                </a:lnTo>
                <a:lnTo>
                  <a:pt x="292887" y="112636"/>
                </a:lnTo>
                <a:lnTo>
                  <a:pt x="292980" y="126638"/>
                </a:lnTo>
                <a:lnTo>
                  <a:pt x="292880" y="130532"/>
                </a:lnTo>
                <a:lnTo>
                  <a:pt x="275951" y="177584"/>
                </a:lnTo>
                <a:lnTo>
                  <a:pt x="236962" y="190296"/>
                </a:lnTo>
                <a:lnTo>
                  <a:pt x="236962" y="260489"/>
                </a:lnTo>
                <a:lnTo>
                  <a:pt x="279408" y="252000"/>
                </a:lnTo>
                <a:lnTo>
                  <a:pt x="311346" y="229327"/>
                </a:lnTo>
                <a:lnTo>
                  <a:pt x="333160" y="196273"/>
                </a:lnTo>
                <a:lnTo>
                  <a:pt x="345363" y="156590"/>
                </a:lnTo>
                <a:lnTo>
                  <a:pt x="348252" y="123126"/>
                </a:lnTo>
                <a:lnTo>
                  <a:pt x="347852" y="109462"/>
                </a:lnTo>
                <a:lnTo>
                  <a:pt x="346652" y="96456"/>
                </a:lnTo>
                <a:lnTo>
                  <a:pt x="344651" y="84107"/>
                </a:lnTo>
                <a:lnTo>
                  <a:pt x="341851" y="72415"/>
                </a:lnTo>
                <a:lnTo>
                  <a:pt x="341130" y="70192"/>
                </a:lnTo>
                <a:close/>
              </a:path>
              <a:path extrusionOk="0" h="260985" w="348615">
                <a:moveTo>
                  <a:pt x="104717" y="0"/>
                </a:moveTo>
                <a:lnTo>
                  <a:pt x="62692" y="8864"/>
                </a:lnTo>
                <a:lnTo>
                  <a:pt x="29507" y="34048"/>
                </a:lnTo>
                <a:lnTo>
                  <a:pt x="7740" y="73456"/>
                </a:lnTo>
                <a:lnTo>
                  <a:pt x="428" y="110977"/>
                </a:lnTo>
                <a:lnTo>
                  <a:pt x="0" y="123126"/>
                </a:lnTo>
                <a:lnTo>
                  <a:pt x="51" y="128193"/>
                </a:lnTo>
                <a:lnTo>
                  <a:pt x="6812" y="175247"/>
                </a:lnTo>
                <a:lnTo>
                  <a:pt x="26015" y="214896"/>
                </a:lnTo>
                <a:lnTo>
                  <a:pt x="55936" y="240779"/>
                </a:lnTo>
                <a:lnTo>
                  <a:pt x="94696" y="249986"/>
                </a:lnTo>
                <a:lnTo>
                  <a:pt x="105492" y="249412"/>
                </a:lnTo>
                <a:lnTo>
                  <a:pt x="141370" y="236112"/>
                </a:lnTo>
                <a:lnTo>
                  <a:pt x="168699" y="208449"/>
                </a:lnTo>
                <a:lnTo>
                  <a:pt x="184723" y="180035"/>
                </a:lnTo>
                <a:lnTo>
                  <a:pt x="89502" y="180035"/>
                </a:lnTo>
                <a:lnTo>
                  <a:pt x="84384" y="178904"/>
                </a:lnTo>
                <a:lnTo>
                  <a:pt x="56596" y="143065"/>
                </a:lnTo>
                <a:lnTo>
                  <a:pt x="55580" y="135102"/>
                </a:lnTo>
                <a:lnTo>
                  <a:pt x="55580" y="116446"/>
                </a:lnTo>
                <a:lnTo>
                  <a:pt x="73665" y="79057"/>
                </a:lnTo>
                <a:lnTo>
                  <a:pt x="97567" y="69964"/>
                </a:lnTo>
                <a:lnTo>
                  <a:pt x="104717" y="69964"/>
                </a:lnTo>
                <a:lnTo>
                  <a:pt x="104717" y="0"/>
                </a:lnTo>
                <a:close/>
              </a:path>
              <a:path extrusionOk="0" h="260985" w="348615">
                <a:moveTo>
                  <a:pt x="254183" y="0"/>
                </a:moveTo>
                <a:lnTo>
                  <a:pt x="216705" y="7238"/>
                </a:lnTo>
                <a:lnTo>
                  <a:pt x="180436" y="36061"/>
                </a:lnTo>
                <a:lnTo>
                  <a:pt x="158027" y="74747"/>
                </a:lnTo>
                <a:lnTo>
                  <a:pt x="144061" y="112636"/>
                </a:lnTo>
                <a:lnTo>
                  <a:pt x="139078" y="128193"/>
                </a:lnTo>
                <a:lnTo>
                  <a:pt x="133903" y="141754"/>
                </a:lnTo>
                <a:lnTo>
                  <a:pt x="110332" y="175748"/>
                </a:lnTo>
                <a:lnTo>
                  <a:pt x="94938" y="180035"/>
                </a:lnTo>
                <a:lnTo>
                  <a:pt x="184723" y="180035"/>
                </a:lnTo>
                <a:lnTo>
                  <a:pt x="201338" y="136423"/>
                </a:lnTo>
                <a:lnTo>
                  <a:pt x="204553" y="126638"/>
                </a:lnTo>
                <a:lnTo>
                  <a:pt x="207680" y="117800"/>
                </a:lnTo>
                <a:lnTo>
                  <a:pt x="229583" y="77774"/>
                </a:lnTo>
                <a:lnTo>
                  <a:pt x="248747" y="70192"/>
                </a:lnTo>
                <a:lnTo>
                  <a:pt x="341130" y="70192"/>
                </a:lnTo>
                <a:lnTo>
                  <a:pt x="338295" y="61459"/>
                </a:lnTo>
                <a:lnTo>
                  <a:pt x="317115" y="25997"/>
                </a:lnTo>
                <a:lnTo>
                  <a:pt x="284965" y="4923"/>
                </a:lnTo>
                <a:lnTo>
                  <a:pt x="265058" y="547"/>
                </a:lnTo>
                <a:lnTo>
                  <a:pt x="254183" y="0"/>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7"/>
          <p:cNvSpPr/>
          <p:nvPr/>
        </p:nvSpPr>
        <p:spPr>
          <a:xfrm>
            <a:off x="1508125" y="631825"/>
            <a:ext cx="6824662" cy="309562"/>
          </a:xfrm>
          <a:custGeom>
            <a:rect b="b" l="l" r="r" t="t"/>
            <a:pathLst>
              <a:path extrusionOk="0" h="350519" w="7507605">
                <a:moveTo>
                  <a:pt x="7507014" y="350231"/>
                </a:moveTo>
                <a:lnTo>
                  <a:pt x="3167021" y="350231"/>
                </a:lnTo>
                <a:lnTo>
                  <a:pt x="938376" y="350231"/>
                </a:lnTo>
                <a:lnTo>
                  <a:pt x="117297" y="350231"/>
                </a:lnTo>
                <a:lnTo>
                  <a:pt x="0" y="350231"/>
                </a:lnTo>
                <a:lnTo>
                  <a:pt x="0" y="147753"/>
                </a:lnTo>
                <a:lnTo>
                  <a:pt x="0" y="43778"/>
                </a:lnTo>
                <a:lnTo>
                  <a:pt x="0" y="5472"/>
                </a:lnTo>
                <a:lnTo>
                  <a:pt x="0" y="0"/>
                </a:lnTo>
                <a:lnTo>
                  <a:pt x="4339992" y="0"/>
                </a:lnTo>
                <a:lnTo>
                  <a:pt x="6568637" y="0"/>
                </a:lnTo>
                <a:lnTo>
                  <a:pt x="7389717" y="0"/>
                </a:lnTo>
                <a:lnTo>
                  <a:pt x="7507014" y="0"/>
                </a:lnTo>
                <a:lnTo>
                  <a:pt x="7507014" y="202477"/>
                </a:lnTo>
                <a:lnTo>
                  <a:pt x="7507014" y="306452"/>
                </a:lnTo>
                <a:lnTo>
                  <a:pt x="7507014" y="344759"/>
                </a:lnTo>
                <a:lnTo>
                  <a:pt x="7507014" y="350231"/>
                </a:lnTo>
                <a:close/>
              </a:path>
            </a:pathLst>
          </a:custGeom>
          <a:noFill/>
          <a:ln cap="flat" cmpd="sng" w="9525">
            <a:solidFill>
              <a:srgbClr val="45495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7"/>
          <p:cNvSpPr/>
          <p:nvPr/>
        </p:nvSpPr>
        <p:spPr>
          <a:xfrm>
            <a:off x="8628062" y="2112962"/>
            <a:ext cx="285750" cy="271462"/>
          </a:xfrm>
          <a:custGeom>
            <a:rect b="b" l="l" r="r" t="t"/>
            <a:pathLst>
              <a:path extrusionOk="0" h="307975" w="314325">
                <a:moveTo>
                  <a:pt x="176049" y="236880"/>
                </a:moveTo>
                <a:lnTo>
                  <a:pt x="115570" y="236880"/>
                </a:lnTo>
                <a:lnTo>
                  <a:pt x="124980" y="238721"/>
                </a:lnTo>
                <a:lnTo>
                  <a:pt x="127038" y="246291"/>
                </a:lnTo>
                <a:lnTo>
                  <a:pt x="169243" y="283243"/>
                </a:lnTo>
                <a:lnTo>
                  <a:pt x="207727" y="288067"/>
                </a:lnTo>
                <a:lnTo>
                  <a:pt x="222065" y="290445"/>
                </a:lnTo>
                <a:lnTo>
                  <a:pt x="233860" y="295962"/>
                </a:lnTo>
                <a:lnTo>
                  <a:pt x="246557" y="306412"/>
                </a:lnTo>
                <a:lnTo>
                  <a:pt x="247497" y="307352"/>
                </a:lnTo>
                <a:lnTo>
                  <a:pt x="248780" y="307936"/>
                </a:lnTo>
                <a:lnTo>
                  <a:pt x="253047" y="307936"/>
                </a:lnTo>
                <a:lnTo>
                  <a:pt x="255346" y="305612"/>
                </a:lnTo>
                <a:lnTo>
                  <a:pt x="255346" y="301713"/>
                </a:lnTo>
                <a:lnTo>
                  <a:pt x="255066" y="300774"/>
                </a:lnTo>
                <a:lnTo>
                  <a:pt x="254571" y="299974"/>
                </a:lnTo>
                <a:lnTo>
                  <a:pt x="248591" y="288329"/>
                </a:lnTo>
                <a:lnTo>
                  <a:pt x="241576" y="278630"/>
                </a:lnTo>
                <a:lnTo>
                  <a:pt x="231707" y="271061"/>
                </a:lnTo>
                <a:lnTo>
                  <a:pt x="217170" y="265811"/>
                </a:lnTo>
                <a:lnTo>
                  <a:pt x="200525" y="260466"/>
                </a:lnTo>
                <a:lnTo>
                  <a:pt x="186559" y="252012"/>
                </a:lnTo>
                <a:lnTo>
                  <a:pt x="176761" y="239757"/>
                </a:lnTo>
                <a:lnTo>
                  <a:pt x="176049" y="236880"/>
                </a:lnTo>
                <a:close/>
              </a:path>
              <a:path extrusionOk="0" h="307975" w="314325">
                <a:moveTo>
                  <a:pt x="274077" y="207225"/>
                </a:moveTo>
                <a:lnTo>
                  <a:pt x="183413" y="207225"/>
                </a:lnTo>
                <a:lnTo>
                  <a:pt x="190779" y="207987"/>
                </a:lnTo>
                <a:lnTo>
                  <a:pt x="206862" y="210488"/>
                </a:lnTo>
                <a:lnTo>
                  <a:pt x="220519" y="215482"/>
                </a:lnTo>
                <a:lnTo>
                  <a:pt x="232866" y="224756"/>
                </a:lnTo>
                <a:lnTo>
                  <a:pt x="245174" y="240296"/>
                </a:lnTo>
                <a:lnTo>
                  <a:pt x="262193" y="262894"/>
                </a:lnTo>
                <a:lnTo>
                  <a:pt x="276990" y="276096"/>
                </a:lnTo>
                <a:lnTo>
                  <a:pt x="291162" y="283075"/>
                </a:lnTo>
                <a:lnTo>
                  <a:pt x="306463" y="287210"/>
                </a:lnTo>
                <a:lnTo>
                  <a:pt x="309245" y="287858"/>
                </a:lnTo>
                <a:lnTo>
                  <a:pt x="312102" y="287274"/>
                </a:lnTo>
                <a:lnTo>
                  <a:pt x="314312" y="282384"/>
                </a:lnTo>
                <a:lnTo>
                  <a:pt x="313601" y="279780"/>
                </a:lnTo>
                <a:lnTo>
                  <a:pt x="311746" y="278345"/>
                </a:lnTo>
                <a:lnTo>
                  <a:pt x="293803" y="263853"/>
                </a:lnTo>
                <a:lnTo>
                  <a:pt x="285422" y="249553"/>
                </a:lnTo>
                <a:lnTo>
                  <a:pt x="281514" y="233717"/>
                </a:lnTo>
                <a:lnTo>
                  <a:pt x="276987" y="214617"/>
                </a:lnTo>
                <a:lnTo>
                  <a:pt x="274077" y="207225"/>
                </a:lnTo>
                <a:close/>
              </a:path>
              <a:path extrusionOk="0" h="307975" w="314325">
                <a:moveTo>
                  <a:pt x="148183" y="0"/>
                </a:moveTo>
                <a:lnTo>
                  <a:pt x="101346" y="7647"/>
                </a:lnTo>
                <a:lnTo>
                  <a:pt x="60668" y="28941"/>
                </a:lnTo>
                <a:lnTo>
                  <a:pt x="28591" y="61412"/>
                </a:lnTo>
                <a:lnTo>
                  <a:pt x="7554" y="102588"/>
                </a:lnTo>
                <a:lnTo>
                  <a:pt x="0" y="149999"/>
                </a:lnTo>
                <a:lnTo>
                  <a:pt x="2394" y="177006"/>
                </a:lnTo>
                <a:lnTo>
                  <a:pt x="20290" y="225818"/>
                </a:lnTo>
                <a:lnTo>
                  <a:pt x="47188" y="256794"/>
                </a:lnTo>
                <a:lnTo>
                  <a:pt x="63169" y="260413"/>
                </a:lnTo>
                <a:lnTo>
                  <a:pt x="68465" y="260413"/>
                </a:lnTo>
                <a:lnTo>
                  <a:pt x="73469" y="259219"/>
                </a:lnTo>
                <a:lnTo>
                  <a:pt x="77965" y="257098"/>
                </a:lnTo>
                <a:lnTo>
                  <a:pt x="78215" y="257098"/>
                </a:lnTo>
                <a:lnTo>
                  <a:pt x="85951" y="253392"/>
                </a:lnTo>
                <a:lnTo>
                  <a:pt x="93732" y="249305"/>
                </a:lnTo>
                <a:lnTo>
                  <a:pt x="101342" y="244939"/>
                </a:lnTo>
                <a:lnTo>
                  <a:pt x="108775" y="240296"/>
                </a:lnTo>
                <a:lnTo>
                  <a:pt x="108927" y="240284"/>
                </a:lnTo>
                <a:lnTo>
                  <a:pt x="115570" y="236880"/>
                </a:lnTo>
                <a:lnTo>
                  <a:pt x="176049" y="236880"/>
                </a:lnTo>
                <a:lnTo>
                  <a:pt x="172618" y="223012"/>
                </a:lnTo>
                <a:lnTo>
                  <a:pt x="172072" y="210286"/>
                </a:lnTo>
                <a:lnTo>
                  <a:pt x="183413" y="207225"/>
                </a:lnTo>
                <a:lnTo>
                  <a:pt x="274077" y="207225"/>
                </a:lnTo>
                <a:lnTo>
                  <a:pt x="270043" y="196974"/>
                </a:lnTo>
                <a:lnTo>
                  <a:pt x="258594" y="179376"/>
                </a:lnTo>
                <a:lnTo>
                  <a:pt x="240768" y="162837"/>
                </a:lnTo>
                <a:lnTo>
                  <a:pt x="214693" y="148374"/>
                </a:lnTo>
                <a:lnTo>
                  <a:pt x="211480" y="146900"/>
                </a:lnTo>
                <a:lnTo>
                  <a:pt x="204381" y="142024"/>
                </a:lnTo>
                <a:lnTo>
                  <a:pt x="205867" y="127749"/>
                </a:lnTo>
                <a:lnTo>
                  <a:pt x="213982" y="125069"/>
                </a:lnTo>
                <a:lnTo>
                  <a:pt x="287809" y="125069"/>
                </a:lnTo>
                <a:lnTo>
                  <a:pt x="287501" y="124509"/>
                </a:lnTo>
                <a:lnTo>
                  <a:pt x="259702" y="100665"/>
                </a:lnTo>
                <a:lnTo>
                  <a:pt x="225056" y="89230"/>
                </a:lnTo>
                <a:lnTo>
                  <a:pt x="217690" y="88163"/>
                </a:lnTo>
                <a:lnTo>
                  <a:pt x="212572" y="81254"/>
                </a:lnTo>
                <a:lnTo>
                  <a:pt x="213637" y="73812"/>
                </a:lnTo>
                <a:lnTo>
                  <a:pt x="215946" y="65198"/>
                </a:lnTo>
                <a:lnTo>
                  <a:pt x="217157" y="58905"/>
                </a:lnTo>
                <a:lnTo>
                  <a:pt x="217701" y="51856"/>
                </a:lnTo>
                <a:lnTo>
                  <a:pt x="217982" y="40970"/>
                </a:lnTo>
                <a:lnTo>
                  <a:pt x="216127" y="29551"/>
                </a:lnTo>
                <a:lnTo>
                  <a:pt x="182571" y="4050"/>
                </a:lnTo>
                <a:lnTo>
                  <a:pt x="159908" y="461"/>
                </a:lnTo>
                <a:lnTo>
                  <a:pt x="148183" y="0"/>
                </a:lnTo>
                <a:close/>
              </a:path>
              <a:path extrusionOk="0" h="307975" w="314325">
                <a:moveTo>
                  <a:pt x="78215" y="257098"/>
                </a:moveTo>
                <a:lnTo>
                  <a:pt x="77965" y="257098"/>
                </a:lnTo>
                <a:lnTo>
                  <a:pt x="78215" y="257098"/>
                </a:lnTo>
                <a:close/>
              </a:path>
              <a:path extrusionOk="0" h="307975" w="314325">
                <a:moveTo>
                  <a:pt x="287809" y="125069"/>
                </a:moveTo>
                <a:lnTo>
                  <a:pt x="213982" y="125069"/>
                </a:lnTo>
                <a:lnTo>
                  <a:pt x="218478" y="125704"/>
                </a:lnTo>
                <a:lnTo>
                  <a:pt x="245060" y="133191"/>
                </a:lnTo>
                <a:lnTo>
                  <a:pt x="268685" y="148840"/>
                </a:lnTo>
                <a:lnTo>
                  <a:pt x="287556" y="170238"/>
                </a:lnTo>
                <a:lnTo>
                  <a:pt x="299872" y="194970"/>
                </a:lnTo>
                <a:lnTo>
                  <a:pt x="300570" y="197103"/>
                </a:lnTo>
                <a:lnTo>
                  <a:pt x="302501" y="198602"/>
                </a:lnTo>
                <a:lnTo>
                  <a:pt x="307606" y="198602"/>
                </a:lnTo>
                <a:lnTo>
                  <a:pt x="309892" y="196481"/>
                </a:lnTo>
                <a:lnTo>
                  <a:pt x="309892" y="193611"/>
                </a:lnTo>
                <a:lnTo>
                  <a:pt x="305286" y="156808"/>
                </a:lnTo>
                <a:lnTo>
                  <a:pt x="287809" y="125069"/>
                </a:lnTo>
                <a:close/>
              </a:path>
              <a:path extrusionOk="0" h="307975" w="314325">
                <a:moveTo>
                  <a:pt x="213668" y="73799"/>
                </a:move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7"/>
          <p:cNvSpPr/>
          <p:nvPr/>
        </p:nvSpPr>
        <p:spPr>
          <a:xfrm>
            <a:off x="8686800" y="654050"/>
            <a:ext cx="166687" cy="1339850"/>
          </a:xfrm>
          <a:custGeom>
            <a:rect b="b" l="l" r="r" t="t"/>
            <a:pathLst>
              <a:path extrusionOk="0" h="1518285" w="184150">
                <a:moveTo>
                  <a:pt x="181101" y="443268"/>
                </a:moveTo>
                <a:lnTo>
                  <a:pt x="21678" y="443268"/>
                </a:lnTo>
                <a:lnTo>
                  <a:pt x="21678" y="484898"/>
                </a:lnTo>
                <a:lnTo>
                  <a:pt x="146011" y="484898"/>
                </a:lnTo>
                <a:lnTo>
                  <a:pt x="146011" y="529285"/>
                </a:lnTo>
                <a:lnTo>
                  <a:pt x="144233" y="536575"/>
                </a:lnTo>
                <a:lnTo>
                  <a:pt x="137134" y="543890"/>
                </a:lnTo>
                <a:lnTo>
                  <a:pt x="130035" y="545693"/>
                </a:lnTo>
                <a:lnTo>
                  <a:pt x="21678" y="545693"/>
                </a:lnTo>
                <a:lnTo>
                  <a:pt x="21678" y="587324"/>
                </a:lnTo>
                <a:lnTo>
                  <a:pt x="122796" y="587324"/>
                </a:lnTo>
                <a:lnTo>
                  <a:pt x="137036" y="586359"/>
                </a:lnTo>
                <a:lnTo>
                  <a:pt x="173295" y="562969"/>
                </a:lnTo>
                <a:lnTo>
                  <a:pt x="181101" y="521728"/>
                </a:lnTo>
                <a:lnTo>
                  <a:pt x="181101" y="443268"/>
                </a:lnTo>
                <a:close/>
              </a:path>
              <a:path extrusionOk="0" h="1518285" w="184150">
                <a:moveTo>
                  <a:pt x="181101" y="262966"/>
                </a:moveTo>
                <a:lnTo>
                  <a:pt x="21678" y="262966"/>
                </a:lnTo>
                <a:lnTo>
                  <a:pt x="21678" y="304622"/>
                </a:lnTo>
                <a:lnTo>
                  <a:pt x="146011" y="304622"/>
                </a:lnTo>
                <a:lnTo>
                  <a:pt x="146011" y="349008"/>
                </a:lnTo>
                <a:lnTo>
                  <a:pt x="144233" y="356285"/>
                </a:lnTo>
                <a:lnTo>
                  <a:pt x="137134" y="363600"/>
                </a:lnTo>
                <a:lnTo>
                  <a:pt x="130035" y="365391"/>
                </a:lnTo>
                <a:lnTo>
                  <a:pt x="21678" y="365391"/>
                </a:lnTo>
                <a:lnTo>
                  <a:pt x="21678" y="407047"/>
                </a:lnTo>
                <a:lnTo>
                  <a:pt x="122796" y="407047"/>
                </a:lnTo>
                <a:lnTo>
                  <a:pt x="137036" y="406081"/>
                </a:lnTo>
                <a:lnTo>
                  <a:pt x="173295" y="382669"/>
                </a:lnTo>
                <a:lnTo>
                  <a:pt x="181101" y="341439"/>
                </a:lnTo>
                <a:lnTo>
                  <a:pt x="181101" y="262966"/>
                </a:lnTo>
                <a:close/>
              </a:path>
              <a:path extrusionOk="0" h="1518285" w="184150">
                <a:moveTo>
                  <a:pt x="181101" y="621360"/>
                </a:moveTo>
                <a:lnTo>
                  <a:pt x="80098" y="621360"/>
                </a:lnTo>
                <a:lnTo>
                  <a:pt x="65534" y="622306"/>
                </a:lnTo>
                <a:lnTo>
                  <a:pt x="29292" y="645436"/>
                </a:lnTo>
                <a:lnTo>
                  <a:pt x="21678" y="687311"/>
                </a:lnTo>
                <a:lnTo>
                  <a:pt x="21678" y="765733"/>
                </a:lnTo>
                <a:lnTo>
                  <a:pt x="181101" y="765733"/>
                </a:lnTo>
                <a:lnTo>
                  <a:pt x="181101" y="724077"/>
                </a:lnTo>
                <a:lnTo>
                  <a:pt x="56756" y="724077"/>
                </a:lnTo>
                <a:lnTo>
                  <a:pt x="56756" y="679488"/>
                </a:lnTo>
                <a:lnTo>
                  <a:pt x="58547" y="672147"/>
                </a:lnTo>
                <a:lnTo>
                  <a:pt x="65633" y="664806"/>
                </a:lnTo>
                <a:lnTo>
                  <a:pt x="73355" y="662978"/>
                </a:lnTo>
                <a:lnTo>
                  <a:pt x="181101" y="662978"/>
                </a:lnTo>
                <a:lnTo>
                  <a:pt x="181101" y="621360"/>
                </a:lnTo>
                <a:close/>
              </a:path>
              <a:path extrusionOk="0" h="1518285" w="184150">
                <a:moveTo>
                  <a:pt x="181101" y="0"/>
                </a:moveTo>
                <a:lnTo>
                  <a:pt x="80098" y="0"/>
                </a:lnTo>
                <a:lnTo>
                  <a:pt x="65718" y="957"/>
                </a:lnTo>
                <a:lnTo>
                  <a:pt x="29415" y="24238"/>
                </a:lnTo>
                <a:lnTo>
                  <a:pt x="21678" y="65481"/>
                </a:lnTo>
                <a:lnTo>
                  <a:pt x="21678" y="225564"/>
                </a:lnTo>
                <a:lnTo>
                  <a:pt x="181101" y="225564"/>
                </a:lnTo>
                <a:lnTo>
                  <a:pt x="181101" y="183616"/>
                </a:lnTo>
                <a:lnTo>
                  <a:pt x="56756" y="183616"/>
                </a:lnTo>
                <a:lnTo>
                  <a:pt x="56756" y="134797"/>
                </a:lnTo>
                <a:lnTo>
                  <a:pt x="181101" y="134797"/>
                </a:lnTo>
                <a:lnTo>
                  <a:pt x="181101" y="92252"/>
                </a:lnTo>
                <a:lnTo>
                  <a:pt x="56756" y="92252"/>
                </a:lnTo>
                <a:lnTo>
                  <a:pt x="56756" y="57937"/>
                </a:lnTo>
                <a:lnTo>
                  <a:pt x="58635" y="50723"/>
                </a:lnTo>
                <a:lnTo>
                  <a:pt x="62382" y="47193"/>
                </a:lnTo>
                <a:lnTo>
                  <a:pt x="66128" y="43700"/>
                </a:lnTo>
                <a:lnTo>
                  <a:pt x="73850" y="41935"/>
                </a:lnTo>
                <a:lnTo>
                  <a:pt x="181101" y="41935"/>
                </a:lnTo>
                <a:lnTo>
                  <a:pt x="181101" y="0"/>
                </a:lnTo>
                <a:close/>
              </a:path>
              <a:path extrusionOk="0" h="1518285" w="184150">
                <a:moveTo>
                  <a:pt x="56159" y="1378661"/>
                </a:moveTo>
                <a:lnTo>
                  <a:pt x="21678" y="1378661"/>
                </a:lnTo>
                <a:lnTo>
                  <a:pt x="21714" y="1436489"/>
                </a:lnTo>
                <a:lnTo>
                  <a:pt x="28784" y="1476978"/>
                </a:lnTo>
                <a:lnTo>
                  <a:pt x="59861" y="1508429"/>
                </a:lnTo>
                <a:lnTo>
                  <a:pt x="102044" y="1517954"/>
                </a:lnTo>
                <a:lnTo>
                  <a:pt x="110723" y="1517564"/>
                </a:lnTo>
                <a:lnTo>
                  <a:pt x="149906" y="1504330"/>
                </a:lnTo>
                <a:lnTo>
                  <a:pt x="175031" y="1474508"/>
                </a:lnTo>
                <a:lnTo>
                  <a:pt x="102044" y="1474508"/>
                </a:lnTo>
                <a:lnTo>
                  <a:pt x="90307" y="1473816"/>
                </a:lnTo>
                <a:lnTo>
                  <a:pt x="58726" y="1447746"/>
                </a:lnTo>
                <a:lnTo>
                  <a:pt x="56159" y="1422946"/>
                </a:lnTo>
                <a:lnTo>
                  <a:pt x="56159" y="1378661"/>
                </a:lnTo>
                <a:close/>
              </a:path>
              <a:path extrusionOk="0" h="1518285" w="184150">
                <a:moveTo>
                  <a:pt x="181101" y="1378661"/>
                </a:moveTo>
                <a:lnTo>
                  <a:pt x="146913" y="1378661"/>
                </a:lnTo>
                <a:lnTo>
                  <a:pt x="146825" y="1435214"/>
                </a:lnTo>
                <a:lnTo>
                  <a:pt x="146519" y="1440929"/>
                </a:lnTo>
                <a:lnTo>
                  <a:pt x="119875" y="1472996"/>
                </a:lnTo>
                <a:lnTo>
                  <a:pt x="111810" y="1474508"/>
                </a:lnTo>
                <a:lnTo>
                  <a:pt x="175031" y="1474508"/>
                </a:lnTo>
                <a:lnTo>
                  <a:pt x="181066" y="1436489"/>
                </a:lnTo>
                <a:lnTo>
                  <a:pt x="181101" y="1378661"/>
                </a:lnTo>
                <a:close/>
              </a:path>
              <a:path extrusionOk="0" h="1518285" w="184150">
                <a:moveTo>
                  <a:pt x="181101" y="1024331"/>
                </a:moveTo>
                <a:lnTo>
                  <a:pt x="80098" y="1024331"/>
                </a:lnTo>
                <a:lnTo>
                  <a:pt x="65534" y="1025288"/>
                </a:lnTo>
                <a:lnTo>
                  <a:pt x="29292" y="1048431"/>
                </a:lnTo>
                <a:lnTo>
                  <a:pt x="21678" y="1090307"/>
                </a:lnTo>
                <a:lnTo>
                  <a:pt x="21678" y="1168730"/>
                </a:lnTo>
                <a:lnTo>
                  <a:pt x="181101" y="1168717"/>
                </a:lnTo>
                <a:lnTo>
                  <a:pt x="181101" y="1127099"/>
                </a:lnTo>
                <a:lnTo>
                  <a:pt x="56756" y="1127099"/>
                </a:lnTo>
                <a:lnTo>
                  <a:pt x="56756" y="1082497"/>
                </a:lnTo>
                <a:lnTo>
                  <a:pt x="58547" y="1075131"/>
                </a:lnTo>
                <a:lnTo>
                  <a:pt x="65633" y="1067803"/>
                </a:lnTo>
                <a:lnTo>
                  <a:pt x="73355" y="1065987"/>
                </a:lnTo>
                <a:lnTo>
                  <a:pt x="181101" y="1065987"/>
                </a:lnTo>
                <a:lnTo>
                  <a:pt x="181101" y="1024331"/>
                </a:lnTo>
                <a:close/>
              </a:path>
              <a:path extrusionOk="0" h="1518285" w="184150">
                <a:moveTo>
                  <a:pt x="181101" y="896099"/>
                </a:moveTo>
                <a:lnTo>
                  <a:pt x="149339" y="896099"/>
                </a:lnTo>
                <a:lnTo>
                  <a:pt x="149339" y="923175"/>
                </a:lnTo>
                <a:lnTo>
                  <a:pt x="147040" y="930135"/>
                </a:lnTo>
                <a:lnTo>
                  <a:pt x="137883" y="938149"/>
                </a:lnTo>
                <a:lnTo>
                  <a:pt x="129679" y="940142"/>
                </a:lnTo>
                <a:lnTo>
                  <a:pt x="0" y="940142"/>
                </a:lnTo>
                <a:lnTo>
                  <a:pt x="0" y="981786"/>
                </a:lnTo>
                <a:lnTo>
                  <a:pt x="131152" y="981786"/>
                </a:lnTo>
                <a:lnTo>
                  <a:pt x="142500" y="981019"/>
                </a:lnTo>
                <a:lnTo>
                  <a:pt x="177866" y="954520"/>
                </a:lnTo>
                <a:lnTo>
                  <a:pt x="181101" y="934148"/>
                </a:lnTo>
                <a:lnTo>
                  <a:pt x="181101" y="896099"/>
                </a:lnTo>
                <a:close/>
              </a:path>
              <a:path extrusionOk="0" h="1518285" w="184150">
                <a:moveTo>
                  <a:pt x="59893" y="896099"/>
                </a:moveTo>
                <a:lnTo>
                  <a:pt x="21678" y="896099"/>
                </a:lnTo>
                <a:lnTo>
                  <a:pt x="21678" y="940142"/>
                </a:lnTo>
                <a:lnTo>
                  <a:pt x="59893" y="940142"/>
                </a:lnTo>
                <a:lnTo>
                  <a:pt x="59893" y="896099"/>
                </a:lnTo>
                <a:close/>
              </a:path>
              <a:path extrusionOk="0" h="1518285" w="184150">
                <a:moveTo>
                  <a:pt x="101536" y="1194142"/>
                </a:moveTo>
                <a:lnTo>
                  <a:pt x="53689" y="1206948"/>
                </a:lnTo>
                <a:lnTo>
                  <a:pt x="24596" y="1243455"/>
                </a:lnTo>
                <a:lnTo>
                  <a:pt x="18961" y="1277658"/>
                </a:lnTo>
                <a:lnTo>
                  <a:pt x="20370" y="1295845"/>
                </a:lnTo>
                <a:lnTo>
                  <a:pt x="41490" y="1338795"/>
                </a:lnTo>
                <a:lnTo>
                  <a:pt x="83715" y="1360178"/>
                </a:lnTo>
                <a:lnTo>
                  <a:pt x="101536" y="1361605"/>
                </a:lnTo>
                <a:lnTo>
                  <a:pt x="119291" y="1360178"/>
                </a:lnTo>
                <a:lnTo>
                  <a:pt x="161366" y="1338795"/>
                </a:lnTo>
                <a:lnTo>
                  <a:pt x="175386" y="1317866"/>
                </a:lnTo>
                <a:lnTo>
                  <a:pt x="101460" y="1317866"/>
                </a:lnTo>
                <a:lnTo>
                  <a:pt x="90775" y="1317204"/>
                </a:lnTo>
                <a:lnTo>
                  <a:pt x="56616" y="1294639"/>
                </a:lnTo>
                <a:lnTo>
                  <a:pt x="53441" y="1277950"/>
                </a:lnTo>
                <a:lnTo>
                  <a:pt x="54230" y="1269036"/>
                </a:lnTo>
                <a:lnTo>
                  <a:pt x="81241" y="1240537"/>
                </a:lnTo>
                <a:lnTo>
                  <a:pt x="101460" y="1237894"/>
                </a:lnTo>
                <a:lnTo>
                  <a:pt x="175584" y="1237894"/>
                </a:lnTo>
                <a:lnTo>
                  <a:pt x="171230" y="1229034"/>
                </a:lnTo>
                <a:lnTo>
                  <a:pt x="161442" y="1216761"/>
                </a:lnTo>
                <a:lnTo>
                  <a:pt x="149304" y="1206862"/>
                </a:lnTo>
                <a:lnTo>
                  <a:pt x="135275" y="1199794"/>
                </a:lnTo>
                <a:lnTo>
                  <a:pt x="119353" y="1195555"/>
                </a:lnTo>
                <a:lnTo>
                  <a:pt x="101536" y="1194142"/>
                </a:lnTo>
                <a:close/>
              </a:path>
              <a:path extrusionOk="0" h="1518285" w="184150">
                <a:moveTo>
                  <a:pt x="175584" y="1237894"/>
                </a:moveTo>
                <a:lnTo>
                  <a:pt x="101460" y="1237894"/>
                </a:lnTo>
                <a:lnTo>
                  <a:pt x="112212" y="1238559"/>
                </a:lnTo>
                <a:lnTo>
                  <a:pt x="121707" y="1240555"/>
                </a:lnTo>
                <a:lnTo>
                  <a:pt x="148838" y="1269086"/>
                </a:lnTo>
                <a:lnTo>
                  <a:pt x="149631" y="1277950"/>
                </a:lnTo>
                <a:lnTo>
                  <a:pt x="148838" y="1286860"/>
                </a:lnTo>
                <a:lnTo>
                  <a:pt x="121707" y="1315237"/>
                </a:lnTo>
                <a:lnTo>
                  <a:pt x="101460" y="1317866"/>
                </a:lnTo>
                <a:lnTo>
                  <a:pt x="175386" y="1317866"/>
                </a:lnTo>
                <a:lnTo>
                  <a:pt x="178214" y="1312098"/>
                </a:lnTo>
                <a:lnTo>
                  <a:pt x="182427" y="1295845"/>
                </a:lnTo>
                <a:lnTo>
                  <a:pt x="183832" y="1277658"/>
                </a:lnTo>
                <a:lnTo>
                  <a:pt x="182430" y="1259484"/>
                </a:lnTo>
                <a:lnTo>
                  <a:pt x="178228" y="1243276"/>
                </a:lnTo>
                <a:lnTo>
                  <a:pt x="175584" y="1237894"/>
                </a:lnTo>
                <a:close/>
              </a:path>
              <a:path extrusionOk="0" h="1518285" w="184150">
                <a:moveTo>
                  <a:pt x="181101" y="808393"/>
                </a:moveTo>
                <a:lnTo>
                  <a:pt x="21678" y="808393"/>
                </a:lnTo>
                <a:lnTo>
                  <a:pt x="21678" y="852131"/>
                </a:lnTo>
                <a:lnTo>
                  <a:pt x="181101" y="852119"/>
                </a:lnTo>
                <a:lnTo>
                  <a:pt x="181101" y="808393"/>
                </a:lnTo>
                <a:close/>
              </a:path>
            </a:pathLst>
          </a:custGeom>
          <a:solidFill>
            <a:srgbClr val="45495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7"/>
          <p:cNvSpPr txBox="1"/>
          <p:nvPr/>
        </p:nvSpPr>
        <p:spPr>
          <a:xfrm>
            <a:off x="5375275" y="1524000"/>
            <a:ext cx="984250" cy="200025"/>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7"/>
          <p:cNvSpPr txBox="1"/>
          <p:nvPr/>
        </p:nvSpPr>
        <p:spPr>
          <a:xfrm>
            <a:off x="3559175" y="1519237"/>
            <a:ext cx="127000" cy="111125"/>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7"/>
          <p:cNvSpPr txBox="1"/>
          <p:nvPr/>
        </p:nvSpPr>
        <p:spPr>
          <a:xfrm>
            <a:off x="5191125" y="1519237"/>
            <a:ext cx="115887" cy="109537"/>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7"/>
          <p:cNvSpPr txBox="1"/>
          <p:nvPr/>
        </p:nvSpPr>
        <p:spPr>
          <a:xfrm>
            <a:off x="320675" y="1517650"/>
            <a:ext cx="122237" cy="119062"/>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7"/>
          <p:cNvSpPr txBox="1"/>
          <p:nvPr/>
        </p:nvSpPr>
        <p:spPr>
          <a:xfrm>
            <a:off x="1954212" y="1504950"/>
            <a:ext cx="138112" cy="117475"/>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7"/>
          <p:cNvSpPr txBox="1"/>
          <p:nvPr/>
        </p:nvSpPr>
        <p:spPr>
          <a:xfrm>
            <a:off x="6819900" y="1516062"/>
            <a:ext cx="122237" cy="11906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7"/>
          <p:cNvSpPr txBox="1"/>
          <p:nvPr/>
        </p:nvSpPr>
        <p:spPr>
          <a:xfrm>
            <a:off x="371475" y="4922837"/>
            <a:ext cx="73025" cy="130175"/>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7"/>
          <p:cNvSpPr/>
          <p:nvPr/>
        </p:nvSpPr>
        <p:spPr>
          <a:xfrm>
            <a:off x="4375150" y="5029200"/>
            <a:ext cx="163512" cy="0"/>
          </a:xfrm>
          <a:custGeom>
            <a:rect b="b" l="l" r="r" t="t"/>
            <a:pathLst>
              <a:path extrusionOk="0" h="120000" w="179704">
                <a:moveTo>
                  <a:pt x="0" y="0"/>
                </a:moveTo>
                <a:lnTo>
                  <a:pt x="179616" y="0"/>
                </a:lnTo>
              </a:path>
            </a:pathLst>
          </a:custGeom>
          <a:noFill/>
          <a:ln cap="flat" cmpd="sng" w="11425">
            <a:solidFill>
              <a:srgbClr val="A19FA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7"/>
          <p:cNvSpPr/>
          <p:nvPr/>
        </p:nvSpPr>
        <p:spPr>
          <a:xfrm>
            <a:off x="4379912" y="4914900"/>
            <a:ext cx="0" cy="107950"/>
          </a:xfrm>
          <a:custGeom>
            <a:rect b="b" l="l" r="r" t="t"/>
            <a:pathLst>
              <a:path extrusionOk="0" h="123189" w="120000">
                <a:moveTo>
                  <a:pt x="0" y="0"/>
                </a:moveTo>
                <a:lnTo>
                  <a:pt x="0" y="123189"/>
                </a:lnTo>
              </a:path>
            </a:pathLst>
          </a:custGeom>
          <a:noFill/>
          <a:ln cap="flat" cmpd="sng" w="11225">
            <a:solidFill>
              <a:srgbClr val="A19FA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7"/>
          <p:cNvSpPr/>
          <p:nvPr/>
        </p:nvSpPr>
        <p:spPr>
          <a:xfrm>
            <a:off x="4405312" y="4973637"/>
            <a:ext cx="20637" cy="39687"/>
          </a:xfrm>
          <a:custGeom>
            <a:rect b="b" l="l" r="r" t="t"/>
            <a:pathLst>
              <a:path extrusionOk="0" h="45085" w="22860">
                <a:moveTo>
                  <a:pt x="22453" y="0"/>
                </a:moveTo>
                <a:lnTo>
                  <a:pt x="0" y="0"/>
                </a:lnTo>
                <a:lnTo>
                  <a:pt x="0" y="44970"/>
                </a:lnTo>
                <a:lnTo>
                  <a:pt x="22453" y="44970"/>
                </a:lnTo>
                <a:lnTo>
                  <a:pt x="22453" y="0"/>
                </a:lnTo>
                <a:close/>
              </a:path>
            </a:pathLst>
          </a:custGeom>
          <a:solidFill>
            <a:srgbClr val="A19FA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7"/>
          <p:cNvSpPr/>
          <p:nvPr/>
        </p:nvSpPr>
        <p:spPr>
          <a:xfrm>
            <a:off x="4446587" y="4933950"/>
            <a:ext cx="0" cy="79375"/>
          </a:xfrm>
          <a:custGeom>
            <a:rect b="b" l="l" r="r" t="t"/>
            <a:pathLst>
              <a:path extrusionOk="0" h="90170" w="120000">
                <a:moveTo>
                  <a:pt x="0" y="0"/>
                </a:moveTo>
                <a:lnTo>
                  <a:pt x="0" y="89941"/>
                </a:lnTo>
              </a:path>
            </a:pathLst>
          </a:custGeom>
          <a:noFill/>
          <a:ln cap="flat" cmpd="sng" w="22450">
            <a:solidFill>
              <a:srgbClr val="A19FA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7"/>
          <p:cNvSpPr/>
          <p:nvPr/>
        </p:nvSpPr>
        <p:spPr>
          <a:xfrm>
            <a:off x="4467225" y="4954587"/>
            <a:ext cx="20637" cy="58737"/>
          </a:xfrm>
          <a:custGeom>
            <a:rect b="b" l="l" r="r" t="t"/>
            <a:pathLst>
              <a:path extrusionOk="0" h="67945" w="22860">
                <a:moveTo>
                  <a:pt x="22453" y="0"/>
                </a:moveTo>
                <a:lnTo>
                  <a:pt x="0" y="0"/>
                </a:lnTo>
                <a:lnTo>
                  <a:pt x="0" y="67462"/>
                </a:lnTo>
                <a:lnTo>
                  <a:pt x="22453" y="67462"/>
                </a:lnTo>
                <a:lnTo>
                  <a:pt x="22453" y="0"/>
                </a:lnTo>
                <a:close/>
              </a:path>
            </a:pathLst>
          </a:custGeom>
          <a:solidFill>
            <a:srgbClr val="A19FA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7"/>
          <p:cNvSpPr/>
          <p:nvPr/>
        </p:nvSpPr>
        <p:spPr>
          <a:xfrm>
            <a:off x="4506912" y="4924425"/>
            <a:ext cx="0" cy="88900"/>
          </a:xfrm>
          <a:custGeom>
            <a:rect b="b" l="l" r="r" t="t"/>
            <a:pathLst>
              <a:path extrusionOk="0" h="101600" w="120000">
                <a:moveTo>
                  <a:pt x="0" y="0"/>
                </a:moveTo>
                <a:lnTo>
                  <a:pt x="0" y="101193"/>
                </a:lnTo>
              </a:path>
            </a:pathLst>
          </a:custGeom>
          <a:noFill/>
          <a:ln cap="flat" cmpd="sng" w="22450">
            <a:solidFill>
              <a:srgbClr val="A19FA7"/>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7"/>
          <p:cNvSpPr txBox="1"/>
          <p:nvPr/>
        </p:nvSpPr>
        <p:spPr>
          <a:xfrm>
            <a:off x="8793162" y="3067050"/>
            <a:ext cx="76200" cy="635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7"/>
          <p:cNvSpPr txBox="1"/>
          <p:nvPr/>
        </p:nvSpPr>
        <p:spPr>
          <a:xfrm>
            <a:off x="8766175" y="2963862"/>
            <a:ext cx="103187" cy="635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7"/>
          <p:cNvSpPr txBox="1"/>
          <p:nvPr/>
        </p:nvSpPr>
        <p:spPr>
          <a:xfrm>
            <a:off x="8766175" y="2851150"/>
            <a:ext cx="103187" cy="61912"/>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7"/>
          <p:cNvSpPr txBox="1"/>
          <p:nvPr/>
        </p:nvSpPr>
        <p:spPr>
          <a:xfrm>
            <a:off x="223837" y="6323012"/>
            <a:ext cx="3014662" cy="58737"/>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7"/>
          <p:cNvSpPr txBox="1"/>
          <p:nvPr/>
        </p:nvSpPr>
        <p:spPr>
          <a:xfrm>
            <a:off x="7831137" y="6323012"/>
            <a:ext cx="495300" cy="58737"/>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7"/>
          <p:cNvSpPr txBox="1"/>
          <p:nvPr/>
        </p:nvSpPr>
        <p:spPr>
          <a:xfrm>
            <a:off x="3773487" y="1657350"/>
            <a:ext cx="1042987" cy="66675"/>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7"/>
          <p:cNvSpPr txBox="1"/>
          <p:nvPr/>
        </p:nvSpPr>
        <p:spPr>
          <a:xfrm>
            <a:off x="539750" y="1655762"/>
            <a:ext cx="1176337" cy="65087"/>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7"/>
          <p:cNvSpPr txBox="1"/>
          <p:nvPr/>
        </p:nvSpPr>
        <p:spPr>
          <a:xfrm>
            <a:off x="571500" y="5068887"/>
            <a:ext cx="1266825" cy="66675"/>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7"/>
          <p:cNvSpPr txBox="1"/>
          <p:nvPr/>
        </p:nvSpPr>
        <p:spPr>
          <a:xfrm>
            <a:off x="4611687" y="5068887"/>
            <a:ext cx="1327150" cy="65087"/>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7"/>
          <p:cNvSpPr txBox="1"/>
          <p:nvPr/>
        </p:nvSpPr>
        <p:spPr>
          <a:xfrm>
            <a:off x="2152650" y="1655762"/>
            <a:ext cx="962025" cy="66675"/>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7"/>
          <p:cNvSpPr txBox="1"/>
          <p:nvPr/>
        </p:nvSpPr>
        <p:spPr>
          <a:xfrm>
            <a:off x="7023100" y="1657350"/>
            <a:ext cx="1265237" cy="66675"/>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33" name="Google Shape;133;p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34" name="Google Shape;134;p7"/>
          <p:cNvSpPr txBox="1"/>
          <p:nvPr>
            <p:ph idx="11" type="ftr"/>
          </p:nvPr>
        </p:nvSpPr>
        <p:spPr>
          <a:xfrm>
            <a:off x="3108325" y="6378575"/>
            <a:ext cx="292735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Google Shape;135;p7"/>
          <p:cNvSpPr txBox="1"/>
          <p:nvPr>
            <p:ph idx="10" type="dt"/>
          </p:nvPr>
        </p:nvSpPr>
        <p:spPr>
          <a:xfrm>
            <a:off x="457200" y="6378575"/>
            <a:ext cx="2103437"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Google Shape;136;p7"/>
          <p:cNvSpPr txBox="1"/>
          <p:nvPr>
            <p:ph idx="12" type="sldNum"/>
          </p:nvPr>
        </p:nvSpPr>
        <p:spPr>
          <a:xfrm>
            <a:off x="7380287" y="6381750"/>
            <a:ext cx="1301750" cy="360362"/>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898989"/>
              </a:buClr>
              <a:buSzPts val="1200"/>
              <a:buFont typeface="Lucida Sans"/>
              <a:buNone/>
              <a:defRPr b="0" i="0" sz="1200" u="non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9"/>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9"/>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9"/>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45" name="Google Shape;145;p9"/>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46" name="Google Shape;146;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47" name="Google Shape;147;p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48" name="Google Shape;148;p9"/>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49" name="Google Shape;149;p9"/>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0" name="Shape 150"/>
        <p:cNvGrpSpPr/>
        <p:nvPr/>
      </p:nvGrpSpPr>
      <p:grpSpPr>
        <a:xfrm>
          <a:off x="0" y="0"/>
          <a:ext cx="0" cy="0"/>
          <a:chOff x="0" y="0"/>
          <a:chExt cx="0" cy="0"/>
        </a:xfrm>
      </p:grpSpPr>
      <p:sp>
        <p:nvSpPr>
          <p:cNvPr id="151" name="Google Shape;151;p10"/>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2" name="Google Shape;152;p10"/>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3" name="Google Shape;153;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54" name="Google Shape;154;p10"/>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55" name="Google Shape;155;p10"/>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6" name="Google Shape;156;p10"/>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7" name="Google Shape;157;p10"/>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 name="Google Shape;158;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59" name="Google Shape;159;p1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0" name="Google Shape;160;p10"/>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1" name="Google Shape;161;p10"/>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2" name="Google Shape;162;p10"/>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9" name="Shape 169"/>
        <p:cNvGrpSpPr/>
        <p:nvPr/>
      </p:nvGrpSpPr>
      <p:grpSpPr>
        <a:xfrm>
          <a:off x="0" y="0"/>
          <a:ext cx="0" cy="0"/>
          <a:chOff x="0" y="0"/>
          <a:chExt cx="0" cy="0"/>
        </a:xfrm>
      </p:grpSpPr>
      <p:sp>
        <p:nvSpPr>
          <p:cNvPr id="170" name="Google Shape;170;p12"/>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1" name="Google Shape;171;p12"/>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2" name="Google Shape;172;p1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73" name="Google Shape;173;p12"/>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74" name="Google Shape;174;p12"/>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 name="Google Shape;175;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76" name="Google Shape;176;p1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77" name="Google Shape;177;p12"/>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8" name="Google Shape;178;p12"/>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9" name="Google Shape;179;p12"/>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7" name="Shape 187"/>
        <p:cNvGrpSpPr/>
        <p:nvPr/>
      </p:nvGrpSpPr>
      <p:grpSpPr>
        <a:xfrm>
          <a:off x="0" y="0"/>
          <a:ext cx="0" cy="0"/>
          <a:chOff x="0" y="0"/>
          <a:chExt cx="0" cy="0"/>
        </a:xfrm>
      </p:grpSpPr>
      <p:sp>
        <p:nvSpPr>
          <p:cNvPr id="188" name="Google Shape;188;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89" name="Google Shape;189;p1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90" name="Google Shape;190;p14"/>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1" name="Google Shape;191;p14"/>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2" name="Google Shape;192;p14"/>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200"/>
              <a:buFont typeface="Lucida Sans"/>
              <a:buNone/>
              <a:defRPr b="0" i="0" sz="12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2" name="Shape 202"/>
        <p:cNvGrpSpPr/>
        <p:nvPr/>
      </p:nvGrpSpPr>
      <p:grpSpPr>
        <a:xfrm>
          <a:off x="0" y="0"/>
          <a:ext cx="0" cy="0"/>
          <a:chOff x="0" y="0"/>
          <a:chExt cx="0" cy="0"/>
        </a:xfrm>
      </p:grpSpPr>
      <p:sp>
        <p:nvSpPr>
          <p:cNvPr id="203" name="Google Shape;203;p16"/>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4" name="Google Shape;204;p16"/>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 name="Google Shape;205;p1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206" name="Google Shape;206;p16"/>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207" name="Google Shape;207;p16"/>
          <p:cNvSpPr txBox="1"/>
          <p:nvPr/>
        </p:nvSpPr>
        <p:spPr>
          <a:xfrm>
            <a:off x="448468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 name="Google Shape;208;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r">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209" name="Google Shape;209;p1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210" name="Google Shape;210;p16"/>
          <p:cNvSpPr txBox="1"/>
          <p:nvPr>
            <p:ph idx="10" type="dt"/>
          </p:nvPr>
        </p:nvSpPr>
        <p:spPr>
          <a:xfrm>
            <a:off x="6727825" y="6408737"/>
            <a:ext cx="19192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1" name="Google Shape;211;p16"/>
          <p:cNvSpPr txBox="1"/>
          <p:nvPr>
            <p:ph idx="11" type="ftr"/>
          </p:nvPr>
        </p:nvSpPr>
        <p:spPr>
          <a:xfrm>
            <a:off x="4379912" y="6408737"/>
            <a:ext cx="235108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2" name="Google Shape;212;p16"/>
          <p:cNvSpPr txBox="1"/>
          <p:nvPr>
            <p:ph idx="12" type="sldNum"/>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200"/>
              <a:buFont typeface="Lucida Sans"/>
              <a:buNone/>
              <a:defRPr b="0" i="0" sz="12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www.validationboard.com/" TargetMode="External"/><Relationship Id="rId4" Type="http://schemas.openxmlformats.org/officeDocument/2006/relationships/image" Target="../media/image40.png"/><Relationship Id="rId5" Type="http://schemas.openxmlformats.org/officeDocument/2006/relationships/image" Target="../media/image35.png"/><Relationship Id="rId6" Type="http://schemas.openxmlformats.org/officeDocument/2006/relationships/image" Target="../media/image39.png"/><Relationship Id="rId7" Type="http://schemas.openxmlformats.org/officeDocument/2006/relationships/image" Target="../media/image37.png"/><Relationship Id="rId8"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idx="4294967295"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800"/>
              <a:buFont typeface="Lucida Sans"/>
              <a:buNone/>
            </a:pPr>
            <a:r>
              <a:rPr b="1" i="0" lang="en-US" sz="4800" u="none" cap="none" strike="noStrike">
                <a:solidFill>
                  <a:schemeClr val="dk2"/>
                </a:solidFill>
                <a:latin typeface="Lucida Sans"/>
                <a:ea typeface="Lucida Sans"/>
                <a:cs typeface="Lucida Sans"/>
                <a:sym typeface="Lucida Sans"/>
              </a:rPr>
              <a:t>LeanUx</a:t>
            </a:r>
            <a:endParaRPr b="1" i="0" sz="48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idx="1" type="body"/>
          </p:nvPr>
        </p:nvSpPr>
        <p:spPr>
          <a:xfrm>
            <a:off x="457200" y="1268412"/>
            <a:ext cx="8229600" cy="4968875"/>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1" i="0" lang="en-US" sz="2800" u="none">
                <a:solidFill>
                  <a:schemeClr val="dk1"/>
                </a:solidFill>
                <a:latin typeface="Lucida Sans"/>
                <a:ea typeface="Lucida Sans"/>
                <a:cs typeface="Lucida Sans"/>
                <a:sym typeface="Lucida Sans"/>
              </a:rPr>
              <a:t>Producto:</a:t>
            </a:r>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 </a:t>
            </a:r>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Código funcionando. No es necesario el desarrollo completo, sólo aquella funcionalidad necesaria para la validación de hipótesis.</a:t>
            </a:r>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Es el tipo de MVP que permite generar más valor de negocio. Pero también el más costoso.</a:t>
            </a:r>
            <a:endParaRPr/>
          </a:p>
        </p:txBody>
      </p:sp>
      <p:sp>
        <p:nvSpPr>
          <p:cNvPr id="387" name="Google Shape;387;p37"/>
          <p:cNvSpPr txBox="1"/>
          <p:nvPr>
            <p:ph idx="4294967295" type="title"/>
          </p:nvPr>
        </p:nvSpPr>
        <p:spPr>
          <a:xfrm>
            <a:off x="457200" y="114375"/>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Características de los MVP</a:t>
            </a:r>
            <a:endParaRPr b="1" i="0" sz="4100" u="none" cap="none" strike="noStrike">
              <a:solidFill>
                <a:schemeClr val="dk2"/>
              </a:solidFill>
              <a:latin typeface="Lucida Sans"/>
              <a:ea typeface="Lucida Sans"/>
              <a:cs typeface="Lucida Sans"/>
              <a:sym typeface="Lucida Sans"/>
            </a:endParaRPr>
          </a:p>
        </p:txBody>
      </p:sp>
      <p:sp>
        <p:nvSpPr>
          <p:cNvPr id="388" name="Google Shape;388;p37"/>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89" name="Google Shape;389;p37"/>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8"/>
          <p:cNvSpPr txBox="1"/>
          <p:nvPr>
            <p:ph idx="1" type="body"/>
          </p:nvPr>
        </p:nvSpPr>
        <p:spPr>
          <a:xfrm>
            <a:off x="457200" y="1268412"/>
            <a:ext cx="8229600" cy="4968875"/>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¿A quién va dirigido un MVP?</a:t>
            </a:r>
            <a:endParaRPr/>
          </a:p>
          <a:p>
            <a:pPr indent="-16922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De acuerdo a la </a:t>
            </a:r>
            <a:r>
              <a:rPr b="1" i="0" lang="en-US" sz="2000" u="none">
                <a:solidFill>
                  <a:schemeClr val="dk1"/>
                </a:solidFill>
                <a:latin typeface="Lucida Sans"/>
                <a:ea typeface="Lucida Sans"/>
                <a:cs typeface="Lucida Sans"/>
                <a:sym typeface="Lucida Sans"/>
              </a:rPr>
              <a:t>curva de adopción de la innovación </a:t>
            </a:r>
            <a:r>
              <a:rPr b="0" i="0" lang="en-US" sz="2000" u="none">
                <a:solidFill>
                  <a:schemeClr val="dk1"/>
                </a:solidFill>
                <a:latin typeface="Lucida Sans"/>
                <a:ea typeface="Lucida Sans"/>
                <a:cs typeface="Lucida Sans"/>
                <a:sym typeface="Lucida Sans"/>
              </a:rPr>
              <a:t>de Everett Rogers, existen 5 tipos de personas que tienen una reacción diferente ante las innovaciones en productos y servicios por lo que requieren estrategias diferentes para su adopción:</a:t>
            </a:r>
            <a:endParaRPr/>
          </a:p>
          <a:p>
            <a:pPr indent="-16922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28599" lvl="2" marL="858837" marR="0" rtl="0" algn="l">
              <a:lnSpc>
                <a:spcPct val="10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Innovators</a:t>
            </a:r>
            <a:endParaRPr/>
          </a:p>
          <a:p>
            <a:pPr indent="-228599" lvl="2" marL="858837" marR="0" rtl="0" algn="l">
              <a:lnSpc>
                <a:spcPct val="10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Early adopters</a:t>
            </a:r>
            <a:endParaRPr/>
          </a:p>
          <a:p>
            <a:pPr indent="-228599" lvl="2" marL="858837" marR="0" rtl="0" algn="l">
              <a:lnSpc>
                <a:spcPct val="10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Early majority</a:t>
            </a:r>
            <a:endParaRPr/>
          </a:p>
          <a:p>
            <a:pPr indent="-228599" lvl="2" marL="858837" marR="0" rtl="0" algn="l">
              <a:lnSpc>
                <a:spcPct val="10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Late majority</a:t>
            </a:r>
            <a:endParaRPr/>
          </a:p>
          <a:p>
            <a:pPr indent="-228599" lvl="2" marL="858837" marR="0" rtl="0" algn="l">
              <a:lnSpc>
                <a:spcPct val="10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Laggards</a:t>
            </a:r>
            <a:endParaRPr/>
          </a:p>
        </p:txBody>
      </p:sp>
      <p:sp>
        <p:nvSpPr>
          <p:cNvPr id="395" name="Google Shape;395;p38"/>
          <p:cNvSpPr txBox="1"/>
          <p:nvPr>
            <p:ph idx="4294967295" type="title"/>
          </p:nvPr>
        </p:nvSpPr>
        <p:spPr>
          <a:xfrm>
            <a:off x="457200" y="114375"/>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Características de los MVP</a:t>
            </a:r>
            <a:endParaRPr b="1" i="0" sz="4100" u="none" cap="none" strike="noStrike">
              <a:solidFill>
                <a:schemeClr val="dk2"/>
              </a:solidFill>
              <a:latin typeface="Lucida Sans"/>
              <a:ea typeface="Lucida Sans"/>
              <a:cs typeface="Lucida Sans"/>
              <a:sym typeface="Lucida Sans"/>
            </a:endParaRPr>
          </a:p>
        </p:txBody>
      </p:sp>
      <p:sp>
        <p:nvSpPr>
          <p:cNvPr id="396" name="Google Shape;396;p38"/>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97" name="Google Shape;397;p38"/>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txBox="1"/>
          <p:nvPr>
            <p:ph idx="1" type="body"/>
          </p:nvPr>
        </p:nvSpPr>
        <p:spPr>
          <a:xfrm>
            <a:off x="457200" y="1773237"/>
            <a:ext cx="8229600" cy="1011237"/>
          </a:xfrm>
          <a:prstGeom prst="rect">
            <a:avLst/>
          </a:prstGeom>
          <a:noFill/>
          <a:ln>
            <a:noFill/>
          </a:ln>
        </p:spPr>
        <p:txBody>
          <a:bodyPr anchorCtr="0" anchor="t" bIns="45700" lIns="91425" spcFirstLastPara="1" rIns="91425" wrap="square" tIns="45700">
            <a:noAutofit/>
          </a:bodyPr>
          <a:lstStyle/>
          <a:p>
            <a:pPr indent="0" lvl="0" marL="107950" marR="0" rtl="0" algn="ctr">
              <a:lnSpc>
                <a:spcPct val="100000"/>
              </a:lnSpc>
              <a:spcBef>
                <a:spcPts val="0"/>
              </a:spcBef>
              <a:spcAft>
                <a:spcPts val="0"/>
              </a:spcAft>
              <a:buClr>
                <a:schemeClr val="accent1"/>
              </a:buClr>
              <a:buSzPts val="1836"/>
              <a:buFont typeface="Noto Sans Symbols"/>
              <a:buNone/>
            </a:pPr>
            <a:r>
              <a:rPr b="1" i="0" lang="en-US" sz="2700" u="none">
                <a:solidFill>
                  <a:schemeClr val="dk1"/>
                </a:solidFill>
                <a:latin typeface="Lucida Sans"/>
                <a:ea typeface="Lucida Sans"/>
                <a:cs typeface="Lucida Sans"/>
                <a:sym typeface="Lucida Sans"/>
              </a:rPr>
              <a:t>Curva de adopción de la innovación</a:t>
            </a:r>
            <a:endParaRPr/>
          </a:p>
          <a:p>
            <a:pPr indent="0" lvl="0" marL="107950" marR="0" rtl="0" algn="ctr">
              <a:lnSpc>
                <a:spcPct val="100000"/>
              </a:lnSpc>
              <a:spcBef>
                <a:spcPts val="400"/>
              </a:spcBef>
              <a:spcAft>
                <a:spcPts val="0"/>
              </a:spcAft>
              <a:buClr>
                <a:schemeClr val="accent1"/>
              </a:buClr>
              <a:buSzPts val="1836"/>
              <a:buFont typeface="Noto Sans Symbols"/>
              <a:buNone/>
            </a:pPr>
            <a:r>
              <a:rPr b="1" i="0" lang="en-US" sz="2700" u="none">
                <a:solidFill>
                  <a:schemeClr val="dk1"/>
                </a:solidFill>
                <a:latin typeface="Lucida Sans"/>
                <a:ea typeface="Lucida Sans"/>
                <a:cs typeface="Lucida Sans"/>
                <a:sym typeface="Lucida Sans"/>
              </a:rPr>
              <a:t>(Everett Rogers) </a:t>
            </a:r>
            <a:endParaRPr/>
          </a:p>
        </p:txBody>
      </p:sp>
      <p:sp>
        <p:nvSpPr>
          <p:cNvPr id="403" name="Google Shape;403;p3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Destinatarios de los MVP</a:t>
            </a:r>
            <a:endParaRPr b="1" i="0" sz="4100" u="none" cap="none" strike="noStrike">
              <a:solidFill>
                <a:schemeClr val="dk2"/>
              </a:solidFill>
              <a:latin typeface="Lucida Sans"/>
              <a:ea typeface="Lucida Sans"/>
              <a:cs typeface="Lucida Sans"/>
              <a:sym typeface="Lucida Sans"/>
            </a:endParaRPr>
          </a:p>
        </p:txBody>
      </p:sp>
      <p:sp>
        <p:nvSpPr>
          <p:cNvPr id="404" name="Google Shape;404;p39"/>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05" name="Google Shape;405;p39"/>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pic>
        <p:nvPicPr>
          <p:cNvPr descr="Resultado de imagen para curva MVP" id="406" name="Google Shape;406;p39"/>
          <p:cNvPicPr preferRelativeResize="0"/>
          <p:nvPr/>
        </p:nvPicPr>
        <p:blipFill rotWithShape="1">
          <a:blip r:embed="rId3">
            <a:alphaModFix/>
          </a:blip>
          <a:srcRect b="0" l="0" r="0" t="0"/>
          <a:stretch/>
        </p:blipFill>
        <p:spPr>
          <a:xfrm>
            <a:off x="1057275" y="3225800"/>
            <a:ext cx="7115175" cy="272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idx="1" type="body"/>
          </p:nvPr>
        </p:nvSpPr>
        <p:spPr>
          <a:xfrm>
            <a:off x="457200" y="1628775"/>
            <a:ext cx="8229600" cy="3816350"/>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¿Cuánta calidad debe tener un MVP?</a:t>
            </a:r>
            <a:endParaRPr/>
          </a:p>
          <a:p>
            <a:pPr indent="-228599" lvl="2" marL="858837" marR="0" rtl="0" algn="l">
              <a:lnSpc>
                <a:spcPct val="100000"/>
              </a:lnSpc>
              <a:spcBef>
                <a:spcPts val="300"/>
              </a:spcBef>
              <a:spcAft>
                <a:spcPts val="0"/>
              </a:spcAft>
              <a:buClr>
                <a:schemeClr val="accent2"/>
              </a:buClr>
              <a:buSzPts val="2200"/>
              <a:buFont typeface="Noto Sans Symbols"/>
              <a:buChar char="●"/>
            </a:pPr>
            <a:r>
              <a:rPr b="0" i="0" lang="en-US" sz="2200" u="none" cap="none" strike="noStrike">
                <a:solidFill>
                  <a:schemeClr val="dk1"/>
                </a:solidFill>
                <a:latin typeface="Lucida Sans"/>
                <a:ea typeface="Lucida Sans"/>
                <a:cs typeface="Lucida Sans"/>
                <a:sym typeface="Lucida Sans"/>
              </a:rPr>
              <a:t>Keep. It. Simple. Stupid.</a:t>
            </a:r>
            <a:endParaRPr/>
          </a:p>
          <a:p>
            <a:pPr indent="-88899" lvl="2" marL="858837" marR="0" rtl="0" algn="l">
              <a:lnSpc>
                <a:spcPct val="100000"/>
              </a:lnSpc>
              <a:spcBef>
                <a:spcPts val="300"/>
              </a:spcBef>
              <a:spcAft>
                <a:spcPts val="0"/>
              </a:spcAft>
              <a:buClr>
                <a:schemeClr val="accent2"/>
              </a:buClr>
              <a:buSzPts val="2200"/>
              <a:buFont typeface="Noto Sans Symbols"/>
              <a:buNone/>
            </a:pPr>
            <a:r>
              <a:t/>
            </a:r>
            <a:endParaRPr b="0" i="0" sz="2200" u="none" cap="none" strike="noStrike">
              <a:solidFill>
                <a:schemeClr val="dk1"/>
              </a:solidFill>
              <a:latin typeface="Lucida Sans"/>
              <a:ea typeface="Lucida Sans"/>
              <a:cs typeface="Lucida Sans"/>
              <a:sym typeface="Lucida Sans"/>
            </a:endParaRPr>
          </a:p>
          <a:p>
            <a:pPr indent="-88899" lvl="2" marL="858837" marR="0" rtl="0" algn="l">
              <a:lnSpc>
                <a:spcPct val="100000"/>
              </a:lnSpc>
              <a:spcBef>
                <a:spcPts val="300"/>
              </a:spcBef>
              <a:spcAft>
                <a:spcPts val="0"/>
              </a:spcAft>
              <a:buClr>
                <a:schemeClr val="accent2"/>
              </a:buClr>
              <a:buSzPts val="2200"/>
              <a:buFont typeface="Noto Sans Symbols"/>
              <a:buNone/>
            </a:pPr>
            <a:r>
              <a:t/>
            </a:r>
            <a:endParaRPr b="0" i="0" sz="2200" u="none" cap="none" strike="noStrike">
              <a:solidFill>
                <a:schemeClr val="dk1"/>
              </a:solidFill>
              <a:latin typeface="Lucida Sans"/>
              <a:ea typeface="Lucida Sans"/>
              <a:cs typeface="Lucida Sans"/>
              <a:sym typeface="Lucida Sans"/>
            </a:endParaRPr>
          </a:p>
          <a:p>
            <a:pPr indent="-228599" lvl="2" marL="858837" marR="0" rtl="0" algn="l">
              <a:lnSpc>
                <a:spcPct val="100000"/>
              </a:lnSpc>
              <a:spcBef>
                <a:spcPts val="300"/>
              </a:spcBef>
              <a:spcAft>
                <a:spcPts val="0"/>
              </a:spcAft>
              <a:buClr>
                <a:schemeClr val="accent2"/>
              </a:buClr>
              <a:buSzPts val="3200"/>
              <a:buFont typeface="Noto Sans Symbols"/>
              <a:buChar char="●"/>
            </a:pPr>
            <a:r>
              <a:rPr b="0" i="0" lang="en-US" sz="3200" u="none" cap="none" strike="noStrike">
                <a:solidFill>
                  <a:schemeClr val="dk1"/>
                </a:solidFill>
                <a:latin typeface="Lucida Sans"/>
                <a:ea typeface="Lucida Sans"/>
                <a:cs typeface="Lucida Sans"/>
                <a:sym typeface="Lucida Sans"/>
              </a:rPr>
              <a:t>“FALLA RAPIDO Y BARATO” !!!</a:t>
            </a:r>
            <a:endParaRPr/>
          </a:p>
          <a:p>
            <a:pPr indent="-88899" lvl="2" marL="858837" marR="0" rtl="0" algn="l">
              <a:lnSpc>
                <a:spcPct val="100000"/>
              </a:lnSpc>
              <a:spcBef>
                <a:spcPts val="300"/>
              </a:spcBef>
              <a:spcAft>
                <a:spcPts val="0"/>
              </a:spcAft>
              <a:buClr>
                <a:schemeClr val="accent2"/>
              </a:buClr>
              <a:buSzPts val="2200"/>
              <a:buFont typeface="Noto Sans Symbols"/>
              <a:buNone/>
            </a:pPr>
            <a:r>
              <a:t/>
            </a:r>
            <a:endParaRPr b="0" i="0" sz="2200" u="none" cap="none" strike="noStrike">
              <a:solidFill>
                <a:schemeClr val="dk1"/>
              </a:solidFill>
              <a:latin typeface="Lucida Sans"/>
              <a:ea typeface="Lucida Sans"/>
              <a:cs typeface="Lucida Sans"/>
              <a:sym typeface="Lucida Sans"/>
            </a:endParaRPr>
          </a:p>
          <a:p>
            <a:pPr indent="-88899" lvl="2" marL="858837" marR="0" rtl="0" algn="l">
              <a:lnSpc>
                <a:spcPct val="100000"/>
              </a:lnSpc>
              <a:spcBef>
                <a:spcPts val="300"/>
              </a:spcBef>
              <a:spcAft>
                <a:spcPts val="0"/>
              </a:spcAft>
              <a:buClr>
                <a:schemeClr val="accent2"/>
              </a:buClr>
              <a:buSzPts val="2200"/>
              <a:buFont typeface="Noto Sans Symbols"/>
              <a:buNone/>
            </a:pPr>
            <a:r>
              <a:t/>
            </a:r>
            <a:endParaRPr b="0" i="0" sz="2200" u="none" cap="none" strike="noStrike">
              <a:solidFill>
                <a:schemeClr val="dk1"/>
              </a:solidFill>
              <a:latin typeface="Lucida Sans"/>
              <a:ea typeface="Lucida Sans"/>
              <a:cs typeface="Lucida Sans"/>
              <a:sym typeface="Lucida Sans"/>
            </a:endParaRPr>
          </a:p>
          <a:p>
            <a:pPr indent="-88899" lvl="2" marL="858837" marR="0" rtl="0" algn="l">
              <a:lnSpc>
                <a:spcPct val="100000"/>
              </a:lnSpc>
              <a:spcBef>
                <a:spcPts val="300"/>
              </a:spcBef>
              <a:spcAft>
                <a:spcPts val="0"/>
              </a:spcAft>
              <a:buClr>
                <a:schemeClr val="accent2"/>
              </a:buClr>
              <a:buSzPts val="2200"/>
              <a:buFont typeface="Noto Sans Symbols"/>
              <a:buNone/>
            </a:pPr>
            <a:r>
              <a:t/>
            </a:r>
            <a:endParaRPr b="0" i="0" sz="2200" u="none" cap="none" strike="noStrike">
              <a:solidFill>
                <a:schemeClr val="dk1"/>
              </a:solidFill>
              <a:latin typeface="Lucida Sans"/>
              <a:ea typeface="Lucida Sans"/>
              <a:cs typeface="Lucida Sans"/>
              <a:sym typeface="Lucida Sans"/>
            </a:endParaRPr>
          </a:p>
          <a:p>
            <a:pPr indent="-88899" lvl="2" marL="858837" marR="0" rtl="0" algn="l">
              <a:lnSpc>
                <a:spcPct val="100000"/>
              </a:lnSpc>
              <a:spcBef>
                <a:spcPts val="300"/>
              </a:spcBef>
              <a:spcAft>
                <a:spcPts val="0"/>
              </a:spcAft>
              <a:buClr>
                <a:schemeClr val="accent2"/>
              </a:buClr>
              <a:buSzPts val="2200"/>
              <a:buFont typeface="Noto Sans Symbols"/>
              <a:buNone/>
            </a:pPr>
            <a:r>
              <a:t/>
            </a:r>
            <a:endParaRPr b="0" i="0" sz="2200" u="none" cap="none" strike="noStrike">
              <a:solidFill>
                <a:schemeClr val="dk1"/>
              </a:solidFill>
              <a:latin typeface="Lucida Sans"/>
              <a:ea typeface="Lucida Sans"/>
              <a:cs typeface="Lucida Sans"/>
              <a:sym typeface="Lucida Sans"/>
            </a:endParaRPr>
          </a:p>
          <a:p>
            <a:pPr indent="-88899" lvl="2" marL="858837" marR="0" rtl="0" algn="l">
              <a:lnSpc>
                <a:spcPct val="100000"/>
              </a:lnSpc>
              <a:spcBef>
                <a:spcPts val="300"/>
              </a:spcBef>
              <a:spcAft>
                <a:spcPts val="0"/>
              </a:spcAft>
              <a:buClr>
                <a:schemeClr val="accent2"/>
              </a:buClr>
              <a:buSzPts val="2200"/>
              <a:buFont typeface="Noto Sans Symbols"/>
              <a:buNone/>
            </a:pPr>
            <a:r>
              <a:t/>
            </a:r>
            <a:endParaRPr b="0" i="0" sz="2200" u="none" cap="none" strike="noStrike">
              <a:solidFill>
                <a:schemeClr val="dk1"/>
              </a:solidFill>
              <a:latin typeface="Lucida Sans"/>
              <a:ea typeface="Lucida Sans"/>
              <a:cs typeface="Lucida Sans"/>
              <a:sym typeface="Lucida Sans"/>
            </a:endParaRPr>
          </a:p>
          <a:p>
            <a:pPr indent="-160591" lvl="0" marL="365125" marR="0" rtl="0" algn="l">
              <a:spcBef>
                <a:spcPts val="400"/>
              </a:spcBef>
              <a:spcAft>
                <a:spcPts val="0"/>
              </a:spcAft>
              <a:buClr>
                <a:schemeClr val="accent1"/>
              </a:buClr>
              <a:buSzPts val="1496"/>
              <a:buFont typeface="Noto Sans Symbols"/>
              <a:buNone/>
            </a:pPr>
            <a:r>
              <a:t/>
            </a:r>
            <a:endParaRPr b="0" i="0" sz="2200" u="none" cap="none" strike="noStrike">
              <a:solidFill>
                <a:schemeClr val="dk1"/>
              </a:solidFill>
              <a:latin typeface="Lucida Sans"/>
              <a:ea typeface="Lucida Sans"/>
              <a:cs typeface="Lucida Sans"/>
              <a:sym typeface="Lucida Sans"/>
            </a:endParaRPr>
          </a:p>
        </p:txBody>
      </p:sp>
      <p:sp>
        <p:nvSpPr>
          <p:cNvPr id="412" name="Google Shape;412;p40"/>
          <p:cNvSpPr txBox="1"/>
          <p:nvPr>
            <p:ph idx="4294967295" type="title"/>
          </p:nvPr>
        </p:nvSpPr>
        <p:spPr>
          <a:xfrm>
            <a:off x="457200" y="114375"/>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Características de los MVP</a:t>
            </a:r>
            <a:endParaRPr b="1" i="0" sz="4100" u="none" cap="none" strike="noStrike">
              <a:solidFill>
                <a:schemeClr val="dk2"/>
              </a:solidFill>
              <a:latin typeface="Lucida Sans"/>
              <a:ea typeface="Lucida Sans"/>
              <a:cs typeface="Lucida Sans"/>
              <a:sym typeface="Lucida Sans"/>
            </a:endParaRPr>
          </a:p>
        </p:txBody>
      </p:sp>
      <p:sp>
        <p:nvSpPr>
          <p:cNvPr id="413" name="Google Shape;413;p40"/>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14" name="Google Shape;414;p40"/>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idx="4294967295" type="title"/>
          </p:nvPr>
        </p:nvSpPr>
        <p:spPr>
          <a:xfrm>
            <a:off x="457200" y="114375"/>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Características de los MVP</a:t>
            </a:r>
            <a:endParaRPr b="1" i="0" sz="4100" u="none" cap="none" strike="noStrike">
              <a:solidFill>
                <a:schemeClr val="dk2"/>
              </a:solidFill>
              <a:latin typeface="Lucida Sans"/>
              <a:ea typeface="Lucida Sans"/>
              <a:cs typeface="Lucida Sans"/>
              <a:sym typeface="Lucida Sans"/>
            </a:endParaRPr>
          </a:p>
        </p:txBody>
      </p:sp>
      <p:sp>
        <p:nvSpPr>
          <p:cNvPr id="420" name="Google Shape;420;p41"/>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21" name="Google Shape;421;p41"/>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
        <p:nvSpPr>
          <p:cNvPr id="422" name="Google Shape;422;p41"/>
          <p:cNvSpPr txBox="1"/>
          <p:nvPr/>
        </p:nvSpPr>
        <p:spPr>
          <a:xfrm>
            <a:off x="720725" y="1628775"/>
            <a:ext cx="8027987" cy="3662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Lucida Sans"/>
              <a:buNone/>
            </a:pPr>
            <a:r>
              <a:rPr b="0" i="0" lang="en-US" sz="2800" u="none">
                <a:solidFill>
                  <a:schemeClr val="dk1"/>
                </a:solidFill>
                <a:latin typeface="Lucida Sans"/>
                <a:ea typeface="Lucida Sans"/>
                <a:cs typeface="Lucida Sans"/>
                <a:sym typeface="Lucida Sans"/>
              </a:rPr>
              <a:t>¿Cuáles son los principales obstáculos en la creación de un MVP?</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Los de siempre, tiempo, alcance y recursos. </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Pero además:</a:t>
            </a:r>
            <a:endParaRPr/>
          </a:p>
          <a:p>
            <a:pPr indent="0" lvl="1" marL="4572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Aspectos legales y de patentes.</a:t>
            </a:r>
            <a:endParaRPr/>
          </a:p>
          <a:p>
            <a:pPr indent="0" lvl="1" marL="4572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Miedo a la competencia.</a:t>
            </a:r>
            <a:endParaRPr/>
          </a:p>
          <a:p>
            <a:pPr indent="0" lvl="1" marL="4572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Miedo al riesgo.</a:t>
            </a:r>
            <a:endParaRPr/>
          </a:p>
          <a:p>
            <a:pPr indent="0" lvl="1" marL="4572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Miedo a la frustración.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ph idx="1" type="body"/>
          </p:nvPr>
        </p:nvSpPr>
        <p:spPr>
          <a:xfrm>
            <a:off x="457200" y="1268412"/>
            <a:ext cx="8229600" cy="1800225"/>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La razón de ser de un MVP es la validación de hipótesis y el aprendizaje. </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Al comenzar la planificación de la construcción de un MVP se debe responder tres preguntas básicas:</a:t>
            </a:r>
            <a:endParaRPr/>
          </a:p>
        </p:txBody>
      </p:sp>
      <p:sp>
        <p:nvSpPr>
          <p:cNvPr id="428" name="Google Shape;428;p42"/>
          <p:cNvSpPr txBox="1"/>
          <p:nvPr>
            <p:ph idx="4294967295" type="title"/>
          </p:nvPr>
        </p:nvSpPr>
        <p:spPr>
          <a:xfrm>
            <a:off x="611560" y="114375"/>
            <a:ext cx="7848872" cy="1143000"/>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100000"/>
              </a:lnSpc>
              <a:spcBef>
                <a:spcPts val="0"/>
              </a:spcBef>
              <a:spcAft>
                <a:spcPts val="0"/>
              </a:spcAft>
              <a:buClr>
                <a:schemeClr val="dk2"/>
              </a:buClr>
              <a:buSzPct val="100000"/>
              <a:buFont typeface="Lucida Sans"/>
              <a:buNone/>
            </a:pPr>
            <a:r>
              <a:rPr b="1" i="0" lang="en-US" sz="4100" u="none" cap="none" strike="noStrike">
                <a:solidFill>
                  <a:schemeClr val="dk2"/>
                </a:solidFill>
                <a:latin typeface="Lucida Sans"/>
                <a:ea typeface="Lucida Sans"/>
                <a:cs typeface="Lucida Sans"/>
                <a:sym typeface="Lucida Sans"/>
              </a:rPr>
              <a:t>Consideraciones para al creación de un MVP</a:t>
            </a:r>
            <a:endParaRPr b="1" i="0" sz="4100" u="none" cap="none" strike="noStrike">
              <a:solidFill>
                <a:schemeClr val="dk2"/>
              </a:solidFill>
              <a:latin typeface="Lucida Sans"/>
              <a:ea typeface="Lucida Sans"/>
              <a:cs typeface="Lucida Sans"/>
              <a:sym typeface="Lucida Sans"/>
            </a:endParaRPr>
          </a:p>
        </p:txBody>
      </p:sp>
      <p:sp>
        <p:nvSpPr>
          <p:cNvPr id="429" name="Google Shape;429;p42"/>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30" name="Google Shape;430;p42"/>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
        <p:nvSpPr>
          <p:cNvPr id="431" name="Google Shape;431;p42"/>
          <p:cNvSpPr txBox="1"/>
          <p:nvPr/>
        </p:nvSpPr>
        <p:spPr>
          <a:xfrm>
            <a:off x="827087" y="3141662"/>
            <a:ext cx="7705725"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¿Existe una necesidad por parte de un usuario para la funcionalidad a implementar?</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¿Existe valor en la funcionalidad a implementar?</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¿Existe usabilidad en la funcionalidad a implementar?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3"/>
          <p:cNvSpPr txBox="1"/>
          <p:nvPr>
            <p:ph idx="1" type="body"/>
          </p:nvPr>
        </p:nvSpPr>
        <p:spPr>
          <a:xfrm>
            <a:off x="468312" y="1268412"/>
            <a:ext cx="8229600" cy="482441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El rostro más común de un MVP es un Prototipo</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Pero recuerden: </a:t>
            </a:r>
            <a:endParaRPr/>
          </a:p>
          <a:p>
            <a:pPr indent="-151955" lvl="0" marL="365125"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228599" lvl="1" marL="620712" marR="0" rtl="0" algn="l">
              <a:lnSpc>
                <a:spcPct val="10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Un Prototipo ES un MVP.</a:t>
            </a:r>
            <a:endParaRPr/>
          </a:p>
          <a:p>
            <a:pPr indent="-101599" lvl="1" marL="620712" marR="0" rtl="0" algn="l">
              <a:lnSpc>
                <a:spcPct val="100000"/>
              </a:lnSpc>
              <a:spcBef>
                <a:spcPts val="300"/>
              </a:spcBef>
              <a:spcAft>
                <a:spcPts val="0"/>
              </a:spcAft>
              <a:buClr>
                <a:schemeClr val="accent1"/>
              </a:buClr>
              <a:buSzPts val="2000"/>
              <a:buFont typeface="Verdana"/>
              <a:buNone/>
            </a:pPr>
            <a:r>
              <a:t/>
            </a:r>
            <a:endParaRPr b="0" i="0" sz="2000" u="none" cap="none" strike="noStrike">
              <a:solidFill>
                <a:schemeClr val="dk1"/>
              </a:solidFill>
              <a:latin typeface="Lucida Sans"/>
              <a:ea typeface="Lucida Sans"/>
              <a:cs typeface="Lucida Sans"/>
              <a:sym typeface="Lucida Sans"/>
            </a:endParaRPr>
          </a:p>
          <a:p>
            <a:pPr indent="-228599" lvl="1" marL="620712" marR="0" rtl="0" algn="l">
              <a:lnSpc>
                <a:spcPct val="10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Un Prototipo NO es un Producto.</a:t>
            </a:r>
            <a:endParaRPr/>
          </a:p>
          <a:p>
            <a:pPr indent="-101599" lvl="1" marL="620712" marR="0" rtl="0" algn="l">
              <a:lnSpc>
                <a:spcPct val="100000"/>
              </a:lnSpc>
              <a:spcBef>
                <a:spcPts val="300"/>
              </a:spcBef>
              <a:spcAft>
                <a:spcPts val="0"/>
              </a:spcAft>
              <a:buClr>
                <a:schemeClr val="accent1"/>
              </a:buClr>
              <a:buSzPts val="2000"/>
              <a:buFont typeface="Verdana"/>
              <a:buNone/>
            </a:pPr>
            <a:r>
              <a:t/>
            </a:r>
            <a:endParaRPr b="0" i="0" sz="2000" u="none" cap="none" strike="noStrike">
              <a:solidFill>
                <a:schemeClr val="dk1"/>
              </a:solidFill>
              <a:latin typeface="Lucida Sans"/>
              <a:ea typeface="Lucida Sans"/>
              <a:cs typeface="Lucida Sans"/>
              <a:sym typeface="Lucida Sans"/>
            </a:endParaRPr>
          </a:p>
          <a:p>
            <a:pPr indent="-228599" lvl="1" marL="620712" marR="0" rtl="0" algn="l">
              <a:lnSpc>
                <a:spcPct val="10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Un MVP no siempre es un Prototipo.</a:t>
            </a:r>
            <a:endParaRPr/>
          </a:p>
          <a:p>
            <a:pPr indent="-101599" lvl="1" marL="620712" marR="0" rtl="0" algn="l">
              <a:lnSpc>
                <a:spcPct val="100000"/>
              </a:lnSpc>
              <a:spcBef>
                <a:spcPts val="300"/>
              </a:spcBef>
              <a:spcAft>
                <a:spcPts val="0"/>
              </a:spcAft>
              <a:buClr>
                <a:schemeClr val="accent1"/>
              </a:buClr>
              <a:buSzPts val="2000"/>
              <a:buFont typeface="Verdana"/>
              <a:buNone/>
            </a:pPr>
            <a:r>
              <a:t/>
            </a:r>
            <a:endParaRPr b="0" i="0" sz="2000" u="none" cap="none" strike="noStrike">
              <a:solidFill>
                <a:schemeClr val="dk1"/>
              </a:solidFill>
              <a:latin typeface="Lucida Sans"/>
              <a:ea typeface="Lucida Sans"/>
              <a:cs typeface="Lucida Sans"/>
              <a:sym typeface="Lucida Sans"/>
            </a:endParaRPr>
          </a:p>
          <a:p>
            <a:pPr indent="-228599" lvl="1" marL="620712" marR="0" rtl="0" algn="l">
              <a:lnSpc>
                <a:spcPct val="100000"/>
              </a:lnSpc>
              <a:spcBef>
                <a:spcPts val="300"/>
              </a:spcBef>
              <a:spcAft>
                <a:spcPts val="0"/>
              </a:spcAft>
              <a:buClr>
                <a:schemeClr val="accent1"/>
              </a:buClr>
              <a:buSzPts val="2000"/>
              <a:buFont typeface="Courier New"/>
              <a:buChar char="o"/>
            </a:pPr>
            <a:r>
              <a:rPr b="0" i="0" lang="en-US" sz="2000" u="none" cap="none" strike="noStrike">
                <a:solidFill>
                  <a:schemeClr val="dk1"/>
                </a:solidFill>
                <a:latin typeface="Lucida Sans"/>
                <a:ea typeface="Lucida Sans"/>
                <a:cs typeface="Lucida Sans"/>
                <a:sym typeface="Lucida Sans"/>
              </a:rPr>
              <a:t>Pretotipar: es una forma de probar una idea de forma rápida y barata mediante la creación de versiones extremadamente simplificadas, simuladas o virtuales del producto para ayudar a validar la premisa “si construímos esto, lo utilizarán”.</a:t>
            </a:r>
            <a:endParaRPr/>
          </a:p>
        </p:txBody>
      </p:sp>
      <p:sp>
        <p:nvSpPr>
          <p:cNvPr id="437" name="Google Shape;437;p43"/>
          <p:cNvSpPr txBox="1"/>
          <p:nvPr>
            <p:ph idx="4294967295" type="title"/>
          </p:nvPr>
        </p:nvSpPr>
        <p:spPr>
          <a:xfrm>
            <a:off x="611560" y="114375"/>
            <a:ext cx="7848872" cy="1143000"/>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100000"/>
              </a:lnSpc>
              <a:spcBef>
                <a:spcPts val="0"/>
              </a:spcBef>
              <a:spcAft>
                <a:spcPts val="0"/>
              </a:spcAft>
              <a:buClr>
                <a:schemeClr val="dk2"/>
              </a:buClr>
              <a:buSzPct val="100000"/>
              <a:buFont typeface="Lucida Sans"/>
              <a:buNone/>
            </a:pPr>
            <a:r>
              <a:rPr b="1" i="0" lang="en-US" sz="4100" u="none" cap="none" strike="noStrike">
                <a:solidFill>
                  <a:schemeClr val="dk2"/>
                </a:solidFill>
                <a:latin typeface="Lucida Sans"/>
                <a:ea typeface="Lucida Sans"/>
                <a:cs typeface="Lucida Sans"/>
                <a:sym typeface="Lucida Sans"/>
              </a:rPr>
              <a:t>Que tipo de MVP debo construir para validar las hipótesis?</a:t>
            </a:r>
            <a:endParaRPr b="1" i="0" sz="4100" u="none" cap="none" strike="noStrike">
              <a:solidFill>
                <a:schemeClr val="dk2"/>
              </a:solidFill>
              <a:latin typeface="Lucida Sans"/>
              <a:ea typeface="Lucida Sans"/>
              <a:cs typeface="Lucida Sans"/>
              <a:sym typeface="Lucida Sans"/>
            </a:endParaRPr>
          </a:p>
        </p:txBody>
      </p:sp>
      <p:sp>
        <p:nvSpPr>
          <p:cNvPr id="438" name="Google Shape;438;p43"/>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39" name="Google Shape;439;p43"/>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4"/>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n-US" sz="3600" u="none" cap="none" strike="noStrike">
                <a:solidFill>
                  <a:schemeClr val="dk2"/>
                </a:solidFill>
                <a:latin typeface="Lucida Sans"/>
                <a:ea typeface="Lucida Sans"/>
                <a:cs typeface="Lucida Sans"/>
                <a:sym typeface="Lucida Sans"/>
              </a:rPr>
              <a:t>Ya tenemos el MVP … ¿y ahora? </a:t>
            </a:r>
            <a:endParaRPr b="1" i="0" sz="3600" u="none" cap="none" strike="noStrike">
              <a:solidFill>
                <a:schemeClr val="dk2"/>
              </a:solidFill>
              <a:latin typeface="Lucida Sans"/>
              <a:ea typeface="Lucida Sans"/>
              <a:cs typeface="Lucida Sans"/>
              <a:sym typeface="Lucida Sans"/>
            </a:endParaRPr>
          </a:p>
        </p:txBody>
      </p:sp>
      <p:sp>
        <p:nvSpPr>
          <p:cNvPr id="445" name="Google Shape;445;p44"/>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46" name="Google Shape;446;p44"/>
          <p:cNvSpPr/>
          <p:nvPr/>
        </p:nvSpPr>
        <p:spPr>
          <a:xfrm>
            <a:off x="3667125" y="4694237"/>
            <a:ext cx="2305050" cy="936625"/>
          </a:xfrm>
          <a:prstGeom prst="roundRect">
            <a:avLst>
              <a:gd fmla="val 16667" name="adj"/>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EJECUTAR UN EXPERIMENTO</a:t>
            </a:r>
            <a:endParaRPr/>
          </a:p>
        </p:txBody>
      </p:sp>
      <p:sp>
        <p:nvSpPr>
          <p:cNvPr id="447" name="Google Shape;447;p44"/>
          <p:cNvSpPr/>
          <p:nvPr/>
        </p:nvSpPr>
        <p:spPr>
          <a:xfrm>
            <a:off x="3635375" y="164465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DECLARACION DE SUPUESTOS</a:t>
            </a:r>
            <a:endParaRPr/>
          </a:p>
        </p:txBody>
      </p:sp>
      <p:sp>
        <p:nvSpPr>
          <p:cNvPr id="448" name="Google Shape;448;p44"/>
          <p:cNvSpPr/>
          <p:nvPr/>
        </p:nvSpPr>
        <p:spPr>
          <a:xfrm>
            <a:off x="6227762" y="3217862"/>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CREAR UN MVP</a:t>
            </a:r>
            <a:endParaRPr/>
          </a:p>
        </p:txBody>
      </p:sp>
      <p:sp>
        <p:nvSpPr>
          <p:cNvPr id="449" name="Google Shape;449;p44"/>
          <p:cNvSpPr/>
          <p:nvPr/>
        </p:nvSpPr>
        <p:spPr>
          <a:xfrm>
            <a:off x="1042987" y="321310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FEEDBACK E INVESTIGACIÓN</a:t>
            </a:r>
            <a:endParaRPr/>
          </a:p>
        </p:txBody>
      </p:sp>
      <p:sp>
        <p:nvSpPr>
          <p:cNvPr id="450" name="Google Shape;450;p44"/>
          <p:cNvSpPr/>
          <p:nvPr/>
        </p:nvSpPr>
        <p:spPr>
          <a:xfrm flipH="1" rot="5400000">
            <a:off x="1781968" y="1862931"/>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1" name="Google Shape;451;p44"/>
          <p:cNvSpPr/>
          <p:nvPr/>
        </p:nvSpPr>
        <p:spPr>
          <a:xfrm rot="-5400000">
            <a:off x="6534150" y="1824037"/>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44"/>
          <p:cNvSpPr/>
          <p:nvPr/>
        </p:nvSpPr>
        <p:spPr>
          <a:xfrm rot="5400000">
            <a:off x="1781175" y="4329112"/>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 name="Google Shape;453;p44"/>
          <p:cNvSpPr/>
          <p:nvPr/>
        </p:nvSpPr>
        <p:spPr>
          <a:xfrm flipH="1" rot="-5400000">
            <a:off x="6534943" y="4290218"/>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Es el comienzo del proceso de validación;</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Se utiliza para probar el MVP con usuarios, para comprobar las hipótesis;</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Se realizan pruebas de usabilidad (en caso de prototipos); </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Hay experimentos para MVP que NO son prototipos. </a:t>
            </a:r>
            <a:endParaRPr/>
          </a:p>
        </p:txBody>
      </p:sp>
      <p:sp>
        <p:nvSpPr>
          <p:cNvPr id="459" name="Google Shape;459;p4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460" name="Google Shape;460;p45"/>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61" name="Google Shape;461;p45"/>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Cuando el MVP es un prototipo, el proceso de ejecución del experimento incluye:</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Mostrar el prototipo desarrollado ante directivos, </a:t>
            </a:r>
            <a:r>
              <a:rPr b="0" i="1" lang="en-US" sz="2700" u="none">
                <a:solidFill>
                  <a:schemeClr val="dk1"/>
                </a:solidFill>
                <a:latin typeface="Lucida Sans"/>
                <a:ea typeface="Lucida Sans"/>
                <a:cs typeface="Lucida Sans"/>
                <a:sym typeface="Lucida Sans"/>
              </a:rPr>
              <a:t>product owners </a:t>
            </a:r>
            <a:r>
              <a:rPr b="0" i="0" lang="en-US" sz="2700" u="none">
                <a:solidFill>
                  <a:schemeClr val="dk1"/>
                </a:solidFill>
                <a:latin typeface="Lucida Sans"/>
                <a:ea typeface="Lucida Sans"/>
                <a:cs typeface="Lucida Sans"/>
                <a:sym typeface="Lucida Sans"/>
              </a:rPr>
              <a:t>y </a:t>
            </a:r>
            <a:r>
              <a:rPr b="0" i="1" lang="en-US" sz="2700" u="none">
                <a:solidFill>
                  <a:schemeClr val="dk1"/>
                </a:solidFill>
                <a:latin typeface="Lucida Sans"/>
                <a:ea typeface="Lucida Sans"/>
                <a:cs typeface="Lucida Sans"/>
                <a:sym typeface="Lucida Sans"/>
              </a:rPr>
              <a:t>stakeholders </a:t>
            </a:r>
            <a:r>
              <a:rPr b="0" i="0" lang="en-US" sz="2700" u="none">
                <a:solidFill>
                  <a:schemeClr val="dk1"/>
                </a:solidFill>
                <a:latin typeface="Lucida Sans"/>
                <a:ea typeface="Lucida Sans"/>
                <a:cs typeface="Lucida Sans"/>
                <a:sym typeface="Lucida Sans"/>
              </a:rPr>
              <a:t>del producto.</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Mostrar o probar con clientes potenciales.</a:t>
            </a:r>
            <a:endParaRPr/>
          </a:p>
        </p:txBody>
      </p:sp>
      <p:sp>
        <p:nvSpPr>
          <p:cNvPr id="467" name="Google Shape;467;p4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468" name="Google Shape;468;p46"/>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69" name="Google Shape;469;p46"/>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n-US" sz="3600" u="none" cap="none" strike="noStrike">
                <a:solidFill>
                  <a:schemeClr val="dk2"/>
                </a:solidFill>
                <a:latin typeface="Lucida Sans"/>
                <a:ea typeface="Lucida Sans"/>
                <a:cs typeface="Lucida Sans"/>
                <a:sym typeface="Lucida Sans"/>
              </a:rPr>
              <a:t>¿Por dónde empezamos? </a:t>
            </a:r>
            <a:endParaRPr b="1" i="0" sz="3600" u="none" cap="none" strike="noStrike">
              <a:solidFill>
                <a:schemeClr val="dk2"/>
              </a:solidFill>
              <a:latin typeface="Lucida Sans"/>
              <a:ea typeface="Lucida Sans"/>
              <a:cs typeface="Lucida Sans"/>
              <a:sym typeface="Lucida Sans"/>
            </a:endParaRPr>
          </a:p>
        </p:txBody>
      </p:sp>
      <p:sp>
        <p:nvSpPr>
          <p:cNvPr id="310" name="Google Shape;310;p29"/>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11" name="Google Shape;311;p29"/>
          <p:cNvSpPr/>
          <p:nvPr/>
        </p:nvSpPr>
        <p:spPr>
          <a:xfrm>
            <a:off x="3635375" y="1643062"/>
            <a:ext cx="2305050" cy="936625"/>
          </a:xfrm>
          <a:prstGeom prst="roundRect">
            <a:avLst>
              <a:gd fmla="val 16667" name="adj"/>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DECLARACIÓN DE SUPUESTOS</a:t>
            </a:r>
            <a:endParaRPr/>
          </a:p>
        </p:txBody>
      </p:sp>
      <p:sp>
        <p:nvSpPr>
          <p:cNvPr id="312" name="Google Shape;312;p29"/>
          <p:cNvSpPr/>
          <p:nvPr/>
        </p:nvSpPr>
        <p:spPr>
          <a:xfrm>
            <a:off x="6156325" y="3213100"/>
            <a:ext cx="2303462"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CREAR UN MVP</a:t>
            </a:r>
            <a:endParaRPr/>
          </a:p>
        </p:txBody>
      </p:sp>
      <p:sp>
        <p:nvSpPr>
          <p:cNvPr id="313" name="Google Shape;313;p29"/>
          <p:cNvSpPr/>
          <p:nvPr/>
        </p:nvSpPr>
        <p:spPr>
          <a:xfrm>
            <a:off x="3635375" y="472440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EJECUTAR UN EXPERIMENTO</a:t>
            </a:r>
            <a:endParaRPr/>
          </a:p>
        </p:txBody>
      </p:sp>
      <p:sp>
        <p:nvSpPr>
          <p:cNvPr id="314" name="Google Shape;314;p29"/>
          <p:cNvSpPr/>
          <p:nvPr/>
        </p:nvSpPr>
        <p:spPr>
          <a:xfrm>
            <a:off x="1042987" y="321310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FEEDBACK E INVESTIGACIÓN</a:t>
            </a:r>
            <a:endParaRPr/>
          </a:p>
        </p:txBody>
      </p:sp>
      <p:sp>
        <p:nvSpPr>
          <p:cNvPr id="315" name="Google Shape;315;p29"/>
          <p:cNvSpPr/>
          <p:nvPr/>
        </p:nvSpPr>
        <p:spPr>
          <a:xfrm flipH="1" rot="5400000">
            <a:off x="1781968" y="1862931"/>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6" name="Google Shape;316;p29"/>
          <p:cNvSpPr/>
          <p:nvPr/>
        </p:nvSpPr>
        <p:spPr>
          <a:xfrm rot="-5400000">
            <a:off x="6534150" y="1824037"/>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 name="Google Shape;317;p29"/>
          <p:cNvSpPr/>
          <p:nvPr/>
        </p:nvSpPr>
        <p:spPr>
          <a:xfrm rot="5400000">
            <a:off x="1781175" y="4329112"/>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29"/>
          <p:cNvSpPr/>
          <p:nvPr/>
        </p:nvSpPr>
        <p:spPr>
          <a:xfrm flipH="1" rot="-5400000">
            <a:off x="6534943" y="4290218"/>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Un experimento con prototipo puede implicar:</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Dejar que los usuarios utilicen y exploren libremente el prototipo para obtener el mayor feedback posible o bien…</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Realizar un protocolo más formal a través de una prueba de usabilidad.</a:t>
            </a:r>
            <a:endParaRPr/>
          </a:p>
        </p:txBody>
      </p:sp>
      <p:sp>
        <p:nvSpPr>
          <p:cNvPr id="475" name="Google Shape;475;p47"/>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476" name="Google Shape;476;p47"/>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77" name="Google Shape;477;p47"/>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Objetivo de una prueba de usabilidad</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Identificar problemas de usabilidad en el producto (prototipo).</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Reunir información cuantitativa y cualitativa del desempeño de los usuarios con el producto (eficacia y eficiencia).</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Determinar la satisfacción de los usuarios con el uso del producto.</a:t>
            </a:r>
            <a:endParaRPr/>
          </a:p>
        </p:txBody>
      </p:sp>
      <p:sp>
        <p:nvSpPr>
          <p:cNvPr id="483" name="Google Shape;483;p4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484" name="Google Shape;484;p48"/>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85" name="Google Shape;485;p48"/>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836"/>
              <a:buFont typeface="Noto Sans Symbols"/>
              <a:buNone/>
            </a:pPr>
            <a:r>
              <a:rPr b="1" i="0" lang="en-US" sz="2700" u="none">
                <a:solidFill>
                  <a:schemeClr val="dk1"/>
                </a:solidFill>
                <a:latin typeface="Lucida Sans"/>
                <a:ea typeface="Lucida Sans"/>
                <a:cs typeface="Lucida Sans"/>
                <a:sym typeface="Lucida Sans"/>
              </a:rPr>
              <a:t>¿Quiénes participan?</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Facilitador. Persona que conduce la prueba y orienta al usuario en las actividades a realizar durante la prueba.</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Observador(es). Persona que toma notas del comportamiento del usuario durante la prueba.</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Wizard of Oz. Si la prueba se realiza con un prototipo de lápiz y papel, es necesario contar con un mago, la persona quien simulará la interacción en el prototipo.</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Usuarios. Personas que cumplan con el perfil deseado (protopersonas).</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1" i="0" sz="27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836"/>
              <a:buFont typeface="Noto Sans Symbols"/>
              <a:buNone/>
            </a:pPr>
            <a:r>
              <a:rPr b="1" i="0" lang="en-US" sz="2700" u="none">
                <a:solidFill>
                  <a:schemeClr val="dk1"/>
                </a:solidFill>
                <a:latin typeface="Lucida Sans"/>
                <a:ea typeface="Lucida Sans"/>
                <a:cs typeface="Lucida Sans"/>
                <a:sym typeface="Lucida Sans"/>
              </a:rPr>
              <a:t>Antes de empezar</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Prototipo.</a:t>
            </a:r>
            <a:endParaRPr/>
          </a:p>
        </p:txBody>
      </p:sp>
      <p:sp>
        <p:nvSpPr>
          <p:cNvPr id="491" name="Google Shape;491;p4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492" name="Google Shape;492;p49"/>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493" name="Google Shape;493;p49"/>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Método: prueba de usabilidad</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1" i="0" lang="en-US" sz="2400" u="none">
                <a:solidFill>
                  <a:schemeClr val="dk1"/>
                </a:solidFill>
                <a:latin typeface="Lucida Sans"/>
                <a:ea typeface="Lucida Sans"/>
                <a:cs typeface="Lucida Sans"/>
                <a:sym typeface="Lucida Sans"/>
              </a:rPr>
              <a:t>Ejecución</a:t>
            </a:r>
            <a:endParaRPr/>
          </a:p>
          <a:p>
            <a:pPr indent="-186499" lvl="0" marL="365125" marR="0" rtl="0" algn="l">
              <a:lnSpc>
                <a:spcPct val="100000"/>
              </a:lnSpc>
              <a:spcBef>
                <a:spcPts val="400"/>
              </a:spcBef>
              <a:spcAft>
                <a:spcPts val="0"/>
              </a:spcAft>
              <a:buClr>
                <a:schemeClr val="accent1"/>
              </a:buClr>
              <a:buSzPts val="1088"/>
              <a:buFont typeface="Noto Sans Symbols"/>
              <a:buNone/>
            </a:pPr>
            <a:r>
              <a:t/>
            </a:r>
            <a:endParaRPr b="0" i="0" sz="16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El facilitador le pide al usuario comenzar la prueba.</a:t>
            </a:r>
            <a:endParaRPr/>
          </a:p>
          <a:p>
            <a:pPr indent="-255587" lvl="0" marL="365125"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El facilitador da lectura al primer escenario y la primera tarea, el usuario inicia la actividad.</a:t>
            </a:r>
            <a:endParaRPr/>
          </a:p>
          <a:p>
            <a:pPr indent="-255587" lvl="0" marL="365125"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El usuario dice lo que piensa, mientras el facilitador y observador toman notas.</a:t>
            </a:r>
            <a:endParaRPr/>
          </a:p>
          <a:p>
            <a:pPr indent="-255587" lvl="0" marL="365125"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La prueba continúa, escenario por escenario, tarea por tarea, hasta lograr la meta esperada en el tiempo determinado para la prueba.</a:t>
            </a:r>
            <a:endParaRPr/>
          </a:p>
          <a:p>
            <a:pPr indent="-255587" lvl="0" marL="365125"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Una vez lograda la meta, o el tiempo, el facilitador da por terminada la prueba.</a:t>
            </a:r>
            <a:endParaRPr/>
          </a:p>
          <a:p>
            <a:pPr indent="-255587" lvl="0" marL="365125"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El facilitador agradece al usuario su participación.</a:t>
            </a:r>
            <a:endParaRPr/>
          </a:p>
        </p:txBody>
      </p:sp>
      <p:sp>
        <p:nvSpPr>
          <p:cNvPr id="499" name="Google Shape;499;p5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00" name="Google Shape;500;p50"/>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01" name="Google Shape;501;p50"/>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Para realizar una prueba de usabilidad, además del prototipo, es imprescindible definir de manera previa tres aspectos:</a:t>
            </a:r>
            <a:endParaRPr/>
          </a:p>
          <a:p>
            <a:pPr indent="0" lvl="0" marL="107950"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Perfil de usuario</a:t>
            </a:r>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Contexto de uso</a:t>
            </a:r>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Meta</a:t>
            </a:r>
            <a:endParaRPr/>
          </a:p>
        </p:txBody>
      </p:sp>
      <p:sp>
        <p:nvSpPr>
          <p:cNvPr id="507" name="Google Shape;507;p5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08" name="Google Shape;508;p51"/>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09" name="Google Shape;509;p51"/>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Perfil de usuario:</a:t>
            </a:r>
            <a:endParaRPr/>
          </a:p>
          <a:p>
            <a:pPr indent="0" lvl="0" marL="107950"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Es la representación o arquetipo de un usuario específico, en Lean UX, este arquetipo está definido por la protopersona.</a:t>
            </a:r>
            <a:endParaRPr/>
          </a:p>
        </p:txBody>
      </p:sp>
      <p:sp>
        <p:nvSpPr>
          <p:cNvPr id="515" name="Google Shape;515;p5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16" name="Google Shape;516;p52"/>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17" name="Google Shape;517;p52"/>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Contexto de uso:</a:t>
            </a:r>
            <a:endParaRPr/>
          </a:p>
          <a:p>
            <a:pPr indent="0" lvl="0" marL="107950"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Es el espacio y situación específica del uso del producto. Un escenario es una representación narrativa de un contexto de uso, permite situar a un usuario específico (protopersona) en interacción con el producto pretendiendo lograr una meta específica en un entorno específico.</a:t>
            </a:r>
            <a:endParaRPr/>
          </a:p>
        </p:txBody>
      </p:sp>
      <p:sp>
        <p:nvSpPr>
          <p:cNvPr id="524" name="Google Shape;524;p5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25" name="Google Shape;525;p53"/>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26" name="Google Shape;526;p53"/>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Meta:</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Una </a:t>
            </a:r>
            <a:r>
              <a:rPr b="1" i="0" lang="en-US" sz="1800" u="none">
                <a:solidFill>
                  <a:schemeClr val="dk1"/>
                </a:solidFill>
                <a:latin typeface="Lucida Sans"/>
                <a:ea typeface="Lucida Sans"/>
                <a:cs typeface="Lucida Sans"/>
                <a:sym typeface="Lucida Sans"/>
              </a:rPr>
              <a:t>meta </a:t>
            </a:r>
            <a:r>
              <a:rPr b="0" i="0" lang="en-US" sz="1800" u="none">
                <a:solidFill>
                  <a:schemeClr val="dk1"/>
                </a:solidFill>
                <a:latin typeface="Lucida Sans"/>
                <a:ea typeface="Lucida Sans"/>
                <a:cs typeface="Lucida Sans"/>
                <a:sym typeface="Lucida Sans"/>
              </a:rPr>
              <a:t>es un objetivo final deseado por un usuario en un tiempo finito.</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Una </a:t>
            </a:r>
            <a:r>
              <a:rPr b="1" i="0" lang="en-US" sz="1800" u="none">
                <a:solidFill>
                  <a:schemeClr val="dk1"/>
                </a:solidFill>
                <a:latin typeface="Lucida Sans"/>
                <a:ea typeface="Lucida Sans"/>
                <a:cs typeface="Lucida Sans"/>
                <a:sym typeface="Lucida Sans"/>
              </a:rPr>
              <a:t>tarea </a:t>
            </a:r>
            <a:r>
              <a:rPr b="0" i="0" lang="en-US" sz="1800" u="none">
                <a:solidFill>
                  <a:schemeClr val="dk1"/>
                </a:solidFill>
                <a:latin typeface="Lucida Sans"/>
                <a:ea typeface="Lucida Sans"/>
                <a:cs typeface="Lucida Sans"/>
                <a:sym typeface="Lucida Sans"/>
              </a:rPr>
              <a:t>es la realización de un conjunto de pasos necesarios para lograr una meta.</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Existen tres clases de metas:</a:t>
            </a:r>
            <a:endParaRPr/>
          </a:p>
          <a:p>
            <a:pPr indent="-228599" lvl="1" marL="620712" marR="0" rtl="0" algn="l">
              <a:lnSpc>
                <a:spcPct val="100000"/>
              </a:lnSpc>
              <a:spcBef>
                <a:spcPts val="300"/>
              </a:spcBef>
              <a:spcAft>
                <a:spcPts val="0"/>
              </a:spcAft>
              <a:buClr>
                <a:schemeClr val="accent1"/>
              </a:buClr>
              <a:buSzPts val="1600"/>
              <a:buFont typeface="Verdana"/>
              <a:buChar char="◦"/>
            </a:pPr>
            <a:r>
              <a:rPr b="0" i="0" lang="en-US" sz="1600" u="none" cap="none" strike="noStrike">
                <a:solidFill>
                  <a:schemeClr val="dk1"/>
                </a:solidFill>
                <a:latin typeface="Lucida Sans"/>
                <a:ea typeface="Lucida Sans"/>
                <a:cs typeface="Lucida Sans"/>
                <a:sym typeface="Lucida Sans"/>
              </a:rPr>
              <a:t>Metas finales: Lo que el usuario quiere hacer</a:t>
            </a:r>
            <a:endParaRPr/>
          </a:p>
          <a:p>
            <a:pPr indent="-228599" lvl="1" marL="620712" marR="0" rtl="0" algn="l">
              <a:lnSpc>
                <a:spcPct val="100000"/>
              </a:lnSpc>
              <a:spcBef>
                <a:spcPts val="300"/>
              </a:spcBef>
              <a:spcAft>
                <a:spcPts val="0"/>
              </a:spcAft>
              <a:buClr>
                <a:schemeClr val="accent1"/>
              </a:buClr>
              <a:buSzPts val="1600"/>
              <a:buFont typeface="Verdana"/>
              <a:buChar char="◦"/>
            </a:pPr>
            <a:r>
              <a:rPr b="0" i="0" lang="en-US" sz="1600" u="none" cap="none" strike="noStrike">
                <a:solidFill>
                  <a:schemeClr val="dk1"/>
                </a:solidFill>
                <a:latin typeface="Lucida Sans"/>
                <a:ea typeface="Lucida Sans"/>
                <a:cs typeface="Lucida Sans"/>
                <a:sym typeface="Lucida Sans"/>
              </a:rPr>
              <a:t>Metas de experiencia: Lo que el usuario quiere sentir</a:t>
            </a:r>
            <a:endParaRPr/>
          </a:p>
          <a:p>
            <a:pPr indent="-228599" lvl="1" marL="620712" marR="0" rtl="0" algn="l">
              <a:lnSpc>
                <a:spcPct val="100000"/>
              </a:lnSpc>
              <a:spcBef>
                <a:spcPts val="300"/>
              </a:spcBef>
              <a:spcAft>
                <a:spcPts val="0"/>
              </a:spcAft>
              <a:buClr>
                <a:schemeClr val="accent1"/>
              </a:buClr>
              <a:buSzPts val="1600"/>
              <a:buFont typeface="Verdana"/>
              <a:buChar char="◦"/>
            </a:pPr>
            <a:r>
              <a:rPr b="0" i="0" lang="en-US" sz="1600" u="none" cap="none" strike="noStrike">
                <a:solidFill>
                  <a:schemeClr val="dk1"/>
                </a:solidFill>
                <a:latin typeface="Lucida Sans"/>
                <a:ea typeface="Lucida Sans"/>
                <a:cs typeface="Lucida Sans"/>
                <a:sym typeface="Lucida Sans"/>
              </a:rPr>
              <a:t>Metas de vida: Lo que el usuario quiere ser</a:t>
            </a:r>
            <a:endParaRPr/>
          </a:p>
        </p:txBody>
      </p:sp>
      <p:sp>
        <p:nvSpPr>
          <p:cNvPr id="532" name="Google Shape;532;p5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33" name="Google Shape;533;p54"/>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34" name="Google Shape;534;p54"/>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Recomendaciones para conducir una prueba de usabilidad:</a:t>
            </a:r>
            <a:endParaRPr b="0" i="0" sz="2400" u="none">
              <a:solidFill>
                <a:schemeClr val="dk1"/>
              </a:solidFill>
              <a:latin typeface="Lucida Sans"/>
              <a:ea typeface="Lucida Sans"/>
              <a:cs typeface="Lucida Sans"/>
              <a:sym typeface="Lucida Sans"/>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Se evalúa el producto, no al usuario.</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Tratar a los usuarios con respeto.</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Hacer sentir cómodos a los usuarios.</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Generar confianza.</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Recordar al usuario que exprese sus pensamientos en voz alta.</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Ser neutral, no expresar opiniones positivas ni negativas.</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No intervenir durante la prueba, en caso de asistencia al usuario, interrumpir el escenario y continuar a la siguiente tarea.</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Tomar buenas notas.</a:t>
            </a:r>
            <a:endParaRPr/>
          </a:p>
          <a:p>
            <a:pPr indent="-69088" lvl="0" marL="107950" marR="0" rtl="0" algn="l">
              <a:lnSpc>
                <a:spcPct val="100000"/>
              </a:lnSpc>
              <a:spcBef>
                <a:spcPts val="400"/>
              </a:spcBef>
              <a:spcAft>
                <a:spcPts val="0"/>
              </a:spcAft>
              <a:buClr>
                <a:schemeClr val="accent1"/>
              </a:buClr>
              <a:buSzPts val="1088"/>
              <a:buFont typeface="Noto Sans Symbols"/>
              <a:buChar char="🞂"/>
            </a:pPr>
            <a:r>
              <a:rPr b="0" i="0" lang="en-US" sz="1600" u="none">
                <a:solidFill>
                  <a:schemeClr val="dk1"/>
                </a:solidFill>
                <a:latin typeface="Lucida Sans"/>
                <a:ea typeface="Lucida Sans"/>
                <a:cs typeface="Lucida Sans"/>
                <a:sym typeface="Lucida Sans"/>
              </a:rPr>
              <a:t>Confiar más en lo que hace el usuario, que en lo que dice.</a:t>
            </a:r>
            <a:endParaRPr/>
          </a:p>
        </p:txBody>
      </p:sp>
      <p:sp>
        <p:nvSpPr>
          <p:cNvPr id="540" name="Google Shape;540;p5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41" name="Google Shape;541;p55"/>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42" name="Google Shape;542;p55"/>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Recomendaciones para tomar notas:</a:t>
            </a:r>
            <a:endParaRPr/>
          </a:p>
          <a:p>
            <a:pPr indent="0" lvl="0" marL="107950"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En Lean UX, en lugar de videograbar la sesión para posterior a las pruebas realizar una revisión minuciosa, como ocurre en pruebas convencionales, se recomienda adoptar el formato Lean User Research, donde el observador realiza durante la prueba un rápido registro de los aspectos críticos a considerar</a:t>
            </a:r>
            <a:endParaRPr/>
          </a:p>
        </p:txBody>
      </p:sp>
      <p:sp>
        <p:nvSpPr>
          <p:cNvPr id="548" name="Google Shape;548;p5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49" name="Google Shape;549;p56"/>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50" name="Google Shape;550;p56"/>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idx="1" type="body"/>
          </p:nvPr>
        </p:nvSpPr>
        <p:spPr>
          <a:xfrm>
            <a:off x="457200" y="1268412"/>
            <a:ext cx="8229600" cy="5113337"/>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700"/>
              <a:buFont typeface="Noto Sans Symbols"/>
              <a:buChar char="🞂"/>
            </a:pPr>
            <a:r>
              <a:rPr b="0" i="0" lang="en-US" sz="2500" u="none" cap="none" strike="noStrike">
                <a:solidFill>
                  <a:schemeClr val="dk1"/>
                </a:solidFill>
                <a:latin typeface="Lucida Sans"/>
                <a:ea typeface="Lucida Sans"/>
                <a:cs typeface="Lucida Sans"/>
                <a:sym typeface="Lucida Sans"/>
              </a:rPr>
              <a:t>Lean UX no comienza con requerimientos sino con </a:t>
            </a:r>
            <a:r>
              <a:rPr b="1" i="1" lang="en-US" sz="2500" u="none" cap="none" strike="noStrike">
                <a:solidFill>
                  <a:schemeClr val="dk1"/>
                </a:solidFill>
                <a:latin typeface="Lucida Sans"/>
                <a:ea typeface="Lucida Sans"/>
                <a:cs typeface="Lucida Sans"/>
                <a:sym typeface="Lucida Sans"/>
              </a:rPr>
              <a:t>supuestos</a:t>
            </a:r>
            <a:r>
              <a:rPr b="0" i="0" lang="en-US" sz="2500" u="none" cap="none" strike="noStrike">
                <a:solidFill>
                  <a:schemeClr val="dk1"/>
                </a:solidFill>
                <a:latin typeface="Lucida Sans"/>
                <a:ea typeface="Lucida Sans"/>
                <a:cs typeface="Lucida Sans"/>
                <a:sym typeface="Lucida Sans"/>
              </a:rPr>
              <a:t>;</a:t>
            </a:r>
            <a:endParaRPr/>
          </a:p>
          <a:p>
            <a:pPr indent="-255587" lvl="0" marL="365125" marR="0" rtl="0" algn="l">
              <a:lnSpc>
                <a:spcPct val="100000"/>
              </a:lnSpc>
              <a:spcBef>
                <a:spcPts val="400"/>
              </a:spcBef>
              <a:spcAft>
                <a:spcPts val="0"/>
              </a:spcAft>
              <a:buClr>
                <a:schemeClr val="accent1"/>
              </a:buClr>
              <a:buSzPts val="1700"/>
              <a:buFont typeface="Noto Sans Symbols"/>
              <a:buChar char="🞂"/>
            </a:pPr>
            <a:r>
              <a:rPr b="0" i="0" lang="en-US" sz="2500" u="none" cap="none" strike="noStrike">
                <a:solidFill>
                  <a:schemeClr val="dk1"/>
                </a:solidFill>
                <a:latin typeface="Lucida Sans"/>
                <a:ea typeface="Lucida Sans"/>
                <a:cs typeface="Lucida Sans"/>
                <a:sym typeface="Lucida Sans"/>
              </a:rPr>
              <a:t>A partir de los supuestos, creamos y validamos </a:t>
            </a:r>
            <a:r>
              <a:rPr b="1" i="1" lang="en-US" sz="2500" u="none" cap="none" strike="noStrike">
                <a:solidFill>
                  <a:schemeClr val="dk1"/>
                </a:solidFill>
                <a:latin typeface="Lucida Sans"/>
                <a:ea typeface="Lucida Sans"/>
                <a:cs typeface="Lucida Sans"/>
                <a:sym typeface="Lucida Sans"/>
              </a:rPr>
              <a:t>hipótesis</a:t>
            </a:r>
            <a:r>
              <a:rPr b="0" i="0" lang="en-US" sz="2500" u="none" cap="none" strike="noStrike">
                <a:solidFill>
                  <a:schemeClr val="dk1"/>
                </a:solidFill>
                <a:latin typeface="Lucida Sans"/>
                <a:ea typeface="Lucida Sans"/>
                <a:cs typeface="Lucida Sans"/>
                <a:sym typeface="Lucida Sans"/>
              </a:rPr>
              <a:t>;</a:t>
            </a:r>
            <a:endParaRPr/>
          </a:p>
          <a:p>
            <a:pPr indent="-255587" lvl="0" marL="365125" marR="0" rtl="0" algn="l">
              <a:lnSpc>
                <a:spcPct val="100000"/>
              </a:lnSpc>
              <a:spcBef>
                <a:spcPts val="400"/>
              </a:spcBef>
              <a:spcAft>
                <a:spcPts val="0"/>
              </a:spcAft>
              <a:buClr>
                <a:schemeClr val="accent1"/>
              </a:buClr>
              <a:buSzPts val="1700"/>
              <a:buFont typeface="Noto Sans Symbols"/>
              <a:buChar char="🞂"/>
            </a:pPr>
            <a:r>
              <a:rPr b="0" i="0" lang="en-US" sz="2500" u="none" cap="none" strike="noStrike">
                <a:solidFill>
                  <a:schemeClr val="dk1"/>
                </a:solidFill>
                <a:latin typeface="Lucida Sans"/>
                <a:ea typeface="Lucida Sans"/>
                <a:cs typeface="Lucida Sans"/>
                <a:sym typeface="Lucida Sans"/>
              </a:rPr>
              <a:t>A partir de la validación de hipótesis, medimos si hemos conseguido los </a:t>
            </a:r>
            <a:r>
              <a:rPr b="1" i="1" lang="en-US" sz="2500" u="none" cap="none" strike="noStrike">
                <a:solidFill>
                  <a:schemeClr val="dk1"/>
                </a:solidFill>
                <a:latin typeface="Lucida Sans"/>
                <a:ea typeface="Lucida Sans"/>
                <a:cs typeface="Lucida Sans"/>
                <a:sym typeface="Lucida Sans"/>
              </a:rPr>
              <a:t>resultados</a:t>
            </a:r>
            <a:r>
              <a:rPr b="0" i="0" lang="en-US" sz="2500" u="none" cap="none" strike="noStrike">
                <a:solidFill>
                  <a:schemeClr val="dk1"/>
                </a:solidFill>
                <a:latin typeface="Lucida Sans"/>
                <a:ea typeface="Lucida Sans"/>
                <a:cs typeface="Lucida Sans"/>
                <a:sym typeface="Lucida Sans"/>
              </a:rPr>
              <a:t> esperados;</a:t>
            </a:r>
            <a:endParaRPr/>
          </a:p>
          <a:p>
            <a:pPr indent="-255587" lvl="0" marL="365125" marR="0" rtl="0" algn="l">
              <a:lnSpc>
                <a:spcPct val="100000"/>
              </a:lnSpc>
              <a:spcBef>
                <a:spcPts val="400"/>
              </a:spcBef>
              <a:spcAft>
                <a:spcPts val="0"/>
              </a:spcAft>
              <a:buClr>
                <a:schemeClr val="accent1"/>
              </a:buClr>
              <a:buSzPts val="1700"/>
              <a:buFont typeface="Noto Sans Symbols"/>
              <a:buChar char="🞂"/>
            </a:pPr>
            <a:r>
              <a:rPr b="0" i="0" lang="en-US" sz="2500" u="none" cap="none" strike="noStrike">
                <a:solidFill>
                  <a:schemeClr val="dk1"/>
                </a:solidFill>
                <a:latin typeface="Lucida Sans"/>
                <a:ea typeface="Lucida Sans"/>
                <a:cs typeface="Lucida Sans"/>
                <a:sym typeface="Lucida Sans"/>
              </a:rPr>
              <a:t>Suponemos que el </a:t>
            </a:r>
            <a:r>
              <a:rPr b="1" i="1" lang="en-US" sz="2500" u="none" cap="none" strike="noStrike">
                <a:solidFill>
                  <a:schemeClr val="dk1"/>
                </a:solidFill>
                <a:latin typeface="Lucida Sans"/>
                <a:ea typeface="Lucida Sans"/>
                <a:cs typeface="Lucida Sans"/>
                <a:sym typeface="Lucida Sans"/>
              </a:rPr>
              <a:t>producto</a:t>
            </a:r>
            <a:r>
              <a:rPr b="0" i="0" lang="en-US" sz="2500" u="none" cap="none" strike="noStrike">
                <a:solidFill>
                  <a:schemeClr val="dk1"/>
                </a:solidFill>
                <a:latin typeface="Lucida Sans"/>
                <a:ea typeface="Lucida Sans"/>
                <a:cs typeface="Lucida Sans"/>
                <a:sym typeface="Lucida Sans"/>
              </a:rPr>
              <a:t> a desarrollar está orientado a </a:t>
            </a:r>
            <a:r>
              <a:rPr b="1" i="1" lang="en-US" sz="2500" u="none" cap="none" strike="noStrike">
                <a:solidFill>
                  <a:schemeClr val="dk1"/>
                </a:solidFill>
                <a:latin typeface="Lucida Sans"/>
                <a:ea typeface="Lucida Sans"/>
                <a:cs typeface="Lucida Sans"/>
                <a:sym typeface="Lucida Sans"/>
              </a:rPr>
              <a:t>personajes</a:t>
            </a:r>
            <a:r>
              <a:rPr b="0" i="0" lang="en-US" sz="2500" u="none" cap="none" strike="noStrike">
                <a:solidFill>
                  <a:schemeClr val="dk1"/>
                </a:solidFill>
                <a:latin typeface="Lucida Sans"/>
                <a:ea typeface="Lucida Sans"/>
                <a:cs typeface="Lucida Sans"/>
                <a:sym typeface="Lucida Sans"/>
              </a:rPr>
              <a:t>, que son arquetipos de personas;   </a:t>
            </a:r>
            <a:endParaRPr/>
          </a:p>
          <a:p>
            <a:pPr indent="-255587" lvl="0" marL="365125" marR="0" rtl="0" algn="l">
              <a:lnSpc>
                <a:spcPct val="100000"/>
              </a:lnSpc>
              <a:spcBef>
                <a:spcPts val="400"/>
              </a:spcBef>
              <a:spcAft>
                <a:spcPts val="0"/>
              </a:spcAft>
              <a:buClr>
                <a:schemeClr val="accent1"/>
              </a:buClr>
              <a:buSzPts val="1700"/>
              <a:buFont typeface="Noto Sans Symbols"/>
              <a:buChar char="🞂"/>
            </a:pPr>
            <a:r>
              <a:rPr b="0" i="0" lang="en-US" sz="2500" u="none" cap="none" strike="noStrike">
                <a:solidFill>
                  <a:schemeClr val="dk1"/>
                </a:solidFill>
                <a:latin typeface="Lucida Sans"/>
                <a:ea typeface="Lucida Sans"/>
                <a:cs typeface="Lucida Sans"/>
                <a:sym typeface="Lucida Sans"/>
              </a:rPr>
              <a:t> El producto tendrá características, </a:t>
            </a:r>
            <a:r>
              <a:rPr b="1" i="1" lang="en-US" sz="2500" u="none" cap="none" strike="noStrike">
                <a:solidFill>
                  <a:schemeClr val="dk1"/>
                </a:solidFill>
                <a:latin typeface="Lucida Sans"/>
                <a:ea typeface="Lucida Sans"/>
                <a:cs typeface="Lucida Sans"/>
                <a:sym typeface="Lucida Sans"/>
              </a:rPr>
              <a:t>funciones</a:t>
            </a:r>
            <a:r>
              <a:rPr b="0" i="0" lang="en-US" sz="2500" u="none" cap="none" strike="noStrike">
                <a:solidFill>
                  <a:schemeClr val="dk1"/>
                </a:solidFill>
                <a:latin typeface="Lucida Sans"/>
                <a:ea typeface="Lucida Sans"/>
                <a:cs typeface="Lucida Sans"/>
                <a:sym typeface="Lucida Sans"/>
              </a:rPr>
              <a:t>, que suponemos conseguirán los resultados esperados.  </a:t>
            </a:r>
            <a:endParaRPr/>
          </a:p>
          <a:p>
            <a:pPr indent="-147637" lvl="0" marL="365125" marR="0" rtl="0" algn="l">
              <a:spcBef>
                <a:spcPts val="400"/>
              </a:spcBef>
              <a:spcAft>
                <a:spcPts val="0"/>
              </a:spcAft>
              <a:buClr>
                <a:schemeClr val="accent1"/>
              </a:buClr>
              <a:buSzPts val="1700"/>
              <a:buFont typeface="Noto Sans Symbols"/>
              <a:buNone/>
            </a:pPr>
            <a:r>
              <a:t/>
            </a:r>
            <a:endParaRPr b="0" i="0" sz="2500" u="none">
              <a:solidFill>
                <a:schemeClr val="dk1"/>
              </a:solidFill>
              <a:latin typeface="Lucida Sans"/>
              <a:ea typeface="Lucida Sans"/>
              <a:cs typeface="Lucida Sans"/>
              <a:sym typeface="Lucida Sans"/>
            </a:endParaRPr>
          </a:p>
        </p:txBody>
      </p:sp>
      <p:sp>
        <p:nvSpPr>
          <p:cNvPr id="324" name="Google Shape;324;p3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Declaración de supuestos</a:t>
            </a:r>
            <a:endParaRPr b="1" i="0" sz="4100" u="none" cap="none" strike="noStrike">
              <a:solidFill>
                <a:schemeClr val="dk2"/>
              </a:solidFill>
              <a:latin typeface="Lucida Sans"/>
              <a:ea typeface="Lucida Sans"/>
              <a:cs typeface="Lucida Sans"/>
              <a:sym typeface="Lucida Sans"/>
            </a:endParaRPr>
          </a:p>
        </p:txBody>
      </p:sp>
      <p:sp>
        <p:nvSpPr>
          <p:cNvPr id="325" name="Google Shape;325;p30"/>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26" name="Google Shape;326;p30"/>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Recomendaciones para tomar notas:</a:t>
            </a:r>
            <a:endParaRPr/>
          </a:p>
          <a:p>
            <a:pPr indent="-151955" lvl="0" marL="365125" marR="0" rtl="0" algn="l">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p:txBody>
      </p:sp>
      <p:sp>
        <p:nvSpPr>
          <p:cNvPr id="556" name="Google Shape;556;p57"/>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57" name="Google Shape;557;p57"/>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58" name="Google Shape;558;p57"/>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
        <p:nvSpPr>
          <p:cNvPr id="559" name="Google Shape;559;p57"/>
          <p:cNvSpPr txBox="1"/>
          <p:nvPr/>
        </p:nvSpPr>
        <p:spPr>
          <a:xfrm>
            <a:off x="1692275" y="3141662"/>
            <a:ext cx="2663825" cy="10795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STOPPERS</a:t>
            </a:r>
            <a:endParaRPr/>
          </a:p>
        </p:txBody>
      </p:sp>
      <p:sp>
        <p:nvSpPr>
          <p:cNvPr id="560" name="Google Shape;560;p57"/>
          <p:cNvSpPr txBox="1"/>
          <p:nvPr/>
        </p:nvSpPr>
        <p:spPr>
          <a:xfrm>
            <a:off x="4859337" y="3141662"/>
            <a:ext cx="2665412" cy="10795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VALUES</a:t>
            </a:r>
            <a:endParaRPr/>
          </a:p>
        </p:txBody>
      </p:sp>
      <p:sp>
        <p:nvSpPr>
          <p:cNvPr id="561" name="Google Shape;561;p57"/>
          <p:cNvSpPr txBox="1"/>
          <p:nvPr/>
        </p:nvSpPr>
        <p:spPr>
          <a:xfrm>
            <a:off x="1692275" y="4581525"/>
            <a:ext cx="2663825" cy="10795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FEEDBACK</a:t>
            </a:r>
            <a:endParaRPr/>
          </a:p>
        </p:txBody>
      </p:sp>
      <p:sp>
        <p:nvSpPr>
          <p:cNvPr id="562" name="Google Shape;562;p57"/>
          <p:cNvSpPr txBox="1"/>
          <p:nvPr/>
        </p:nvSpPr>
        <p:spPr>
          <a:xfrm>
            <a:off x="4859337" y="4581525"/>
            <a:ext cx="2665412" cy="1079500"/>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RECOMMENDATIONS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8"/>
          <p:cNvSpPr txBox="1"/>
          <p:nvPr>
            <p:ph idx="1" type="body"/>
          </p:nvPr>
        </p:nvSpPr>
        <p:spPr>
          <a:xfrm>
            <a:off x="457200" y="1125537"/>
            <a:ext cx="8229600" cy="45243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Método: prueba de usabilidad</a:t>
            </a:r>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Recomendaciones para tomar notas: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1" i="0" lang="en-US" sz="1800" u="none">
                <a:solidFill>
                  <a:schemeClr val="dk1"/>
                </a:solidFill>
                <a:latin typeface="Lucida Sans"/>
                <a:ea typeface="Lucida Sans"/>
                <a:cs typeface="Lucida Sans"/>
                <a:sym typeface="Lucida Sans"/>
              </a:rPr>
              <a:t>Stoppers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Se refiere a los problemas y dudas que tuvieron los participantes al estar realizando alguna tarea.</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1" i="0" lang="en-US" sz="1800" u="none">
                <a:solidFill>
                  <a:schemeClr val="dk1"/>
                </a:solidFill>
                <a:latin typeface="Lucida Sans"/>
                <a:ea typeface="Lucida Sans"/>
                <a:cs typeface="Lucida Sans"/>
                <a:sym typeface="Lucida Sans"/>
              </a:rPr>
              <a:t>Values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Se refiere a los puntos que los usuarios consideraron que les aportó</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mayor valor agregado al momento de realizar las tareas.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1" i="0" lang="en-US" sz="1800" u="none">
                <a:solidFill>
                  <a:schemeClr val="dk1"/>
                </a:solidFill>
                <a:latin typeface="Lucida Sans"/>
                <a:ea typeface="Lucida Sans"/>
                <a:cs typeface="Lucida Sans"/>
                <a:sym typeface="Lucida Sans"/>
              </a:rPr>
              <a:t>Feedback</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Se refiere a las opiniones y expresiones textuales que emitieron los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usuarios a lo largo de las actividades realizadas.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1" i="0" lang="en-US" sz="1800" u="none">
                <a:solidFill>
                  <a:schemeClr val="dk1"/>
                </a:solidFill>
                <a:latin typeface="Lucida Sans"/>
                <a:ea typeface="Lucida Sans"/>
                <a:cs typeface="Lucida Sans"/>
                <a:sym typeface="Lucida Sans"/>
              </a:rPr>
              <a:t>Recommendations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Se refiere a las sugerencias del moderador desde la perspectiva del</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usuario para corregir los problemas de usabilidad y mejorar la</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experiencia de las personas.</a:t>
            </a:r>
            <a:endParaRPr/>
          </a:p>
        </p:txBody>
      </p:sp>
      <p:sp>
        <p:nvSpPr>
          <p:cNvPr id="568" name="Google Shape;568;p5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69" name="Google Shape;569;p58"/>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70" name="Google Shape;570;p58"/>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Ejecución de experimentos con un MVP que no es un prototipo</a:t>
            </a:r>
            <a:endParaRPr/>
          </a:p>
          <a:p>
            <a:pPr indent="0" lvl="0" marL="107950" marR="0" rtl="0" algn="l">
              <a:lnSpc>
                <a:spcPct val="100000"/>
              </a:lnSpc>
              <a:spcBef>
                <a:spcPts val="400"/>
              </a:spcBef>
              <a:spcAft>
                <a:spcPts val="0"/>
              </a:spcAft>
              <a:buClr>
                <a:schemeClr val="accent1"/>
              </a:buClr>
              <a:buSzPts val="1496"/>
              <a:buFont typeface="Noto Sans Symbols"/>
              <a:buNone/>
            </a:pPr>
            <a:r>
              <a:rPr b="0" i="0" lang="en-US" sz="2200" u="none">
                <a:solidFill>
                  <a:schemeClr val="dk1"/>
                </a:solidFill>
                <a:latin typeface="Lucida Sans"/>
                <a:ea typeface="Lucida Sans"/>
                <a:cs typeface="Lucida Sans"/>
                <a:sym typeface="Lucida Sans"/>
              </a:rPr>
              <a:t>Algunos ejemplos de experimentos con MVP que no son un prototipo pueden incluir:</a:t>
            </a:r>
            <a:endParaRPr/>
          </a:p>
          <a:p>
            <a:pPr indent="0" lvl="0" marL="107950" marR="0" rtl="0" algn="l">
              <a:lnSpc>
                <a:spcPct val="100000"/>
              </a:lnSpc>
              <a:spcBef>
                <a:spcPts val="400"/>
              </a:spcBef>
              <a:spcAft>
                <a:spcPts val="0"/>
              </a:spcAft>
              <a:buClr>
                <a:schemeClr val="accent1"/>
              </a:buClr>
              <a:buSzPts val="1496"/>
              <a:buFont typeface="Noto Sans Symbols"/>
              <a:buNone/>
            </a:pPr>
            <a:r>
              <a:t/>
            </a:r>
            <a:endParaRPr b="0" i="0" sz="22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360"/>
              <a:buFont typeface="Noto Sans Symbols"/>
              <a:buNone/>
            </a:pPr>
            <a:r>
              <a:rPr b="1" i="0" lang="en-US" sz="2000" u="none">
                <a:solidFill>
                  <a:schemeClr val="dk1"/>
                </a:solidFill>
                <a:latin typeface="Lucida Sans"/>
                <a:ea typeface="Lucida Sans"/>
                <a:cs typeface="Lucida Sans"/>
                <a:sym typeface="Lucida Sans"/>
              </a:rPr>
              <a:t>Correo electrónico</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Enviar un correo electrónico a una lista de clientes potenciales con la</a:t>
            </a:r>
            <a:endParaRPr/>
          </a:p>
          <a:p>
            <a:pPr indent="0" lvl="0" marL="107950"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información de descripción del producto, oferta simulada, etc.</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El feedback esperado puede medirse a través del índice de apertura de correo, los click-throughs o los de finalización de tarea.</a:t>
            </a:r>
            <a:endParaRPr/>
          </a:p>
        </p:txBody>
      </p:sp>
      <p:sp>
        <p:nvSpPr>
          <p:cNvPr id="576" name="Google Shape;576;p5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77" name="Google Shape;577;p59"/>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78" name="Google Shape;578;p59"/>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Ejecución de experimentos con un MVP que no es un prototipo</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1" i="0" lang="en-US" sz="2400" u="none">
                <a:solidFill>
                  <a:schemeClr val="dk1"/>
                </a:solidFill>
                <a:latin typeface="Lucida Sans"/>
                <a:ea typeface="Lucida Sans"/>
                <a:cs typeface="Lucida Sans"/>
                <a:sym typeface="Lucida Sans"/>
              </a:rPr>
              <a:t>Google Ad Words</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Comprar un anuncio en Google Ad Words con la mayor segmentación posible.</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El feedback a obtener incluye desde monitorear las búsquedas de los usuarios en Google, para conocer el tipo de lenguaje que le interesa a la audiencia, hasta los índices de click-throughs para validar el interés de los clientes potenciales en las palabras y mensajes que se incluyan en el anuncio.</a:t>
            </a:r>
            <a:endParaRPr/>
          </a:p>
        </p:txBody>
      </p:sp>
      <p:sp>
        <p:nvSpPr>
          <p:cNvPr id="584" name="Google Shape;584;p6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85" name="Google Shape;585;p60"/>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86" name="Google Shape;586;p60"/>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Ejecución de experimentos con un MVP que no es un prototipo</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1" i="0" lang="en-US" sz="2400" u="none">
                <a:solidFill>
                  <a:schemeClr val="dk1"/>
                </a:solidFill>
                <a:latin typeface="Lucida Sans"/>
                <a:ea typeface="Lucida Sans"/>
                <a:cs typeface="Lucida Sans"/>
                <a:sym typeface="Lucida Sans"/>
              </a:rPr>
              <a:t>Landing Page</a:t>
            </a:r>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Lanzar un Landing Page con un call to action obvio y específico, como “registro”, “compartir” o mejor aún “comprar ahora”.</a:t>
            </a:r>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El feedback consistirá en el número de conversiones logradas.</a:t>
            </a:r>
            <a:endParaRPr/>
          </a:p>
        </p:txBody>
      </p:sp>
      <p:sp>
        <p:nvSpPr>
          <p:cNvPr id="592" name="Google Shape;592;p6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593" name="Google Shape;593;p61"/>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594" name="Google Shape;594;p61"/>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Ejecución de experimentos con un MVP que no es un prototipo</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0" lvl="0" marL="107950" marR="0" rtl="0" algn="l">
              <a:lnSpc>
                <a:spcPct val="100000"/>
              </a:lnSpc>
              <a:spcBef>
                <a:spcPts val="400"/>
              </a:spcBef>
              <a:spcAft>
                <a:spcPts val="0"/>
              </a:spcAft>
              <a:buClr>
                <a:schemeClr val="accent1"/>
              </a:buClr>
              <a:buSzPts val="1632"/>
              <a:buFont typeface="Noto Sans Symbols"/>
              <a:buNone/>
            </a:pPr>
            <a:r>
              <a:rPr b="1" i="0" lang="en-US" sz="2400" u="none">
                <a:solidFill>
                  <a:schemeClr val="dk1"/>
                </a:solidFill>
                <a:latin typeface="Lucida Sans"/>
                <a:ea typeface="Lucida Sans"/>
                <a:cs typeface="Lucida Sans"/>
                <a:sym typeface="Lucida Sans"/>
              </a:rPr>
              <a:t>El botón a ninguna parte</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En un Landing Page o en el sitio web del producto puede incluirse un botón que haga mención a la nueva funcionalidad del producto, no tiene que tener un enlace específico, ahí el truco.</a:t>
            </a:r>
            <a:endParaRPr/>
          </a:p>
          <a:p>
            <a:pPr indent="-77724" lvl="0" marL="107950" marR="0"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El feedback obtenido es claro, cada vez que hay un clic en el botón, revela que hay un cliente potencial interesado en esa funcionalidad. Por obvias razones, hay que tener precaución con este tipo de experimentos</a:t>
            </a:r>
            <a:r>
              <a:rPr b="0" i="0" lang="en-US" sz="2400" u="none">
                <a:solidFill>
                  <a:schemeClr val="dk1"/>
                </a:solidFill>
                <a:latin typeface="Lucida Sans"/>
                <a:ea typeface="Lucida Sans"/>
                <a:cs typeface="Lucida Sans"/>
                <a:sym typeface="Lucida Sans"/>
              </a:rPr>
              <a:t>.</a:t>
            </a:r>
            <a:endParaRPr/>
          </a:p>
        </p:txBody>
      </p:sp>
      <p:sp>
        <p:nvSpPr>
          <p:cNvPr id="600" name="Google Shape;600;p6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Ejecución de un experimento</a:t>
            </a:r>
            <a:endParaRPr b="1" i="0" sz="4100" u="none" cap="none" strike="noStrike">
              <a:solidFill>
                <a:schemeClr val="dk2"/>
              </a:solidFill>
              <a:latin typeface="Lucida Sans"/>
              <a:ea typeface="Lucida Sans"/>
              <a:cs typeface="Lucida Sans"/>
              <a:sym typeface="Lucida Sans"/>
            </a:endParaRPr>
          </a:p>
        </p:txBody>
      </p:sp>
      <p:sp>
        <p:nvSpPr>
          <p:cNvPr id="601" name="Google Shape;601;p62"/>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602" name="Google Shape;602;p62"/>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3"/>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n-US" sz="3600" u="none" cap="none" strike="noStrike">
                <a:solidFill>
                  <a:schemeClr val="dk2"/>
                </a:solidFill>
                <a:latin typeface="Lucida Sans"/>
                <a:ea typeface="Lucida Sans"/>
                <a:cs typeface="Lucida Sans"/>
                <a:sym typeface="Lucida Sans"/>
              </a:rPr>
              <a:t>Cerrando una iteración… </a:t>
            </a:r>
            <a:endParaRPr b="1" i="0" sz="3600" u="none" cap="none" strike="noStrike">
              <a:solidFill>
                <a:schemeClr val="dk2"/>
              </a:solidFill>
              <a:latin typeface="Lucida Sans"/>
              <a:ea typeface="Lucida Sans"/>
              <a:cs typeface="Lucida Sans"/>
              <a:sym typeface="Lucida Sans"/>
            </a:endParaRPr>
          </a:p>
        </p:txBody>
      </p:sp>
      <p:sp>
        <p:nvSpPr>
          <p:cNvPr id="608" name="Google Shape;608;p63"/>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609" name="Google Shape;609;p63"/>
          <p:cNvSpPr/>
          <p:nvPr/>
        </p:nvSpPr>
        <p:spPr>
          <a:xfrm>
            <a:off x="1046162" y="3240087"/>
            <a:ext cx="2303462" cy="936625"/>
          </a:xfrm>
          <a:prstGeom prst="roundRect">
            <a:avLst>
              <a:gd fmla="val 16667" name="adj"/>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FEEDBACK E INVESTIGACION</a:t>
            </a:r>
            <a:endParaRPr/>
          </a:p>
        </p:txBody>
      </p:sp>
      <p:sp>
        <p:nvSpPr>
          <p:cNvPr id="610" name="Google Shape;610;p63"/>
          <p:cNvSpPr/>
          <p:nvPr/>
        </p:nvSpPr>
        <p:spPr>
          <a:xfrm>
            <a:off x="3635375" y="164465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DECLARACION DE SUPUESTOS</a:t>
            </a:r>
            <a:endParaRPr/>
          </a:p>
        </p:txBody>
      </p:sp>
      <p:sp>
        <p:nvSpPr>
          <p:cNvPr id="611" name="Google Shape;611;p63"/>
          <p:cNvSpPr/>
          <p:nvPr/>
        </p:nvSpPr>
        <p:spPr>
          <a:xfrm>
            <a:off x="6227762" y="3217862"/>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CREAR UN MVP</a:t>
            </a:r>
            <a:endParaRPr/>
          </a:p>
        </p:txBody>
      </p:sp>
      <p:sp>
        <p:nvSpPr>
          <p:cNvPr id="612" name="Google Shape;612;p63"/>
          <p:cNvSpPr/>
          <p:nvPr/>
        </p:nvSpPr>
        <p:spPr>
          <a:xfrm>
            <a:off x="3635375" y="4906962"/>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EJECUTAR UN EXPERIMENTO</a:t>
            </a:r>
            <a:endParaRPr/>
          </a:p>
        </p:txBody>
      </p:sp>
      <p:sp>
        <p:nvSpPr>
          <p:cNvPr id="613" name="Google Shape;613;p63"/>
          <p:cNvSpPr/>
          <p:nvPr/>
        </p:nvSpPr>
        <p:spPr>
          <a:xfrm flipH="1" rot="5400000">
            <a:off x="1781968" y="1862931"/>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4" name="Google Shape;614;p63"/>
          <p:cNvSpPr/>
          <p:nvPr/>
        </p:nvSpPr>
        <p:spPr>
          <a:xfrm rot="-5400000">
            <a:off x="6534150" y="1824037"/>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5" name="Google Shape;615;p63"/>
          <p:cNvSpPr/>
          <p:nvPr/>
        </p:nvSpPr>
        <p:spPr>
          <a:xfrm rot="5400000">
            <a:off x="1781175" y="4329112"/>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6" name="Google Shape;616;p63"/>
          <p:cNvSpPr/>
          <p:nvPr/>
        </p:nvSpPr>
        <p:spPr>
          <a:xfrm flipH="1" rot="-5400000">
            <a:off x="6534943" y="4290218"/>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4"/>
          <p:cNvSpPr txBox="1"/>
          <p:nvPr>
            <p:ph idx="1" type="body"/>
          </p:nvPr>
        </p:nvSpPr>
        <p:spPr>
          <a:xfrm>
            <a:off x="457200" y="1481137"/>
            <a:ext cx="8229600" cy="101123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Es la </a:t>
            </a:r>
            <a:r>
              <a:rPr b="1" i="1" lang="en-US" sz="2700" u="none">
                <a:solidFill>
                  <a:schemeClr val="dk1"/>
                </a:solidFill>
                <a:latin typeface="Lucida Sans"/>
                <a:ea typeface="Lucida Sans"/>
                <a:cs typeface="Lucida Sans"/>
                <a:sym typeface="Lucida Sans"/>
              </a:rPr>
              <a:t>fase final del ciclo Lean UX</a:t>
            </a:r>
            <a:r>
              <a:rPr b="0" i="0" lang="en-US" sz="2700" u="none">
                <a:solidFill>
                  <a:schemeClr val="dk1"/>
                </a:solidFill>
                <a:latin typeface="Lucida Sans"/>
                <a:ea typeface="Lucida Sans"/>
                <a:cs typeface="Lucida Sans"/>
                <a:sym typeface="Lucida Sans"/>
              </a:rPr>
              <a:t>, mediante la investigación;</a:t>
            </a:r>
            <a:endParaRPr/>
          </a:p>
          <a:p>
            <a:pPr indent="0" lvl="0" marL="107950"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La investigación es un proceso continuo y colaborativo.</a:t>
            </a:r>
            <a:endParaRPr/>
          </a:p>
          <a:p>
            <a:pPr indent="0" lvl="0" marL="107950"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86360" lvl="0" marL="107950"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Es </a:t>
            </a:r>
            <a:r>
              <a:rPr b="1" i="0" lang="en-US" sz="2000" u="none">
                <a:solidFill>
                  <a:schemeClr val="dk1"/>
                </a:solidFill>
                <a:latin typeface="Lucida Sans"/>
                <a:ea typeface="Lucida Sans"/>
                <a:cs typeface="Lucida Sans"/>
                <a:sym typeface="Lucida Sans"/>
              </a:rPr>
              <a:t>continuo </a:t>
            </a:r>
            <a:r>
              <a:rPr b="0" i="0" lang="en-US" sz="2000" u="none">
                <a:solidFill>
                  <a:schemeClr val="dk1"/>
                </a:solidFill>
                <a:latin typeface="Lucida Sans"/>
                <a:ea typeface="Lucida Sans"/>
                <a:cs typeface="Lucida Sans"/>
                <a:sym typeface="Lucida Sans"/>
              </a:rPr>
              <a:t>porque se lleva a cabo a lo largo de cada ciclo de iteración del producto.</a:t>
            </a:r>
            <a:endParaRPr/>
          </a:p>
          <a:p>
            <a:pPr indent="-86360" lvl="0" marL="107950"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Es </a:t>
            </a:r>
            <a:r>
              <a:rPr b="1" i="0" lang="en-US" sz="2000" u="none">
                <a:solidFill>
                  <a:schemeClr val="dk1"/>
                </a:solidFill>
                <a:latin typeface="Lucida Sans"/>
                <a:ea typeface="Lucida Sans"/>
                <a:cs typeface="Lucida Sans"/>
                <a:sym typeface="Lucida Sans"/>
              </a:rPr>
              <a:t>colaborativo </a:t>
            </a:r>
            <a:r>
              <a:rPr b="0" i="0" lang="en-US" sz="2000" u="none">
                <a:solidFill>
                  <a:schemeClr val="dk1"/>
                </a:solidFill>
                <a:latin typeface="Lucida Sans"/>
                <a:ea typeface="Lucida Sans"/>
                <a:cs typeface="Lucida Sans"/>
                <a:sym typeface="Lucida Sans"/>
              </a:rPr>
              <a:t>debido a que la responsabilidad de esta labor es de todo el equipo y se comparte entre todos.</a:t>
            </a:r>
            <a:endParaRPr/>
          </a:p>
        </p:txBody>
      </p:sp>
      <p:sp>
        <p:nvSpPr>
          <p:cNvPr id="622" name="Google Shape;622;p6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Feedback</a:t>
            </a:r>
            <a:endParaRPr b="1" i="0" sz="4100" u="none" cap="none" strike="noStrike">
              <a:solidFill>
                <a:schemeClr val="dk2"/>
              </a:solidFill>
              <a:latin typeface="Lucida Sans"/>
              <a:ea typeface="Lucida Sans"/>
              <a:cs typeface="Lucida Sans"/>
              <a:sym typeface="Lucida Sans"/>
            </a:endParaRPr>
          </a:p>
        </p:txBody>
      </p:sp>
      <p:sp>
        <p:nvSpPr>
          <p:cNvPr id="623" name="Google Shape;623;p64"/>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624" name="Google Shape;624;p64"/>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5"/>
          <p:cNvSpPr txBox="1"/>
          <p:nvPr>
            <p:ph idx="1" type="body"/>
          </p:nvPr>
        </p:nvSpPr>
        <p:spPr>
          <a:xfrm>
            <a:off x="457200" y="1481137"/>
            <a:ext cx="8229600" cy="439578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Descubrimiento colaborativo</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Todo el equipo trabaja y decide en conjunto sobre la declaración de hipótesis y construcción del MVP.</a:t>
            </a:r>
            <a:endParaRPr/>
          </a:p>
          <a:p>
            <a:pPr indent="0" lvl="0" marL="107950"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Todo el equipo define y participa en la ejecución de los experimentos divididos por parejas o pequeños sub grupos.</a:t>
            </a:r>
            <a:endParaRPr/>
          </a:p>
        </p:txBody>
      </p:sp>
      <p:sp>
        <p:nvSpPr>
          <p:cNvPr id="630" name="Google Shape;630;p6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Feedback</a:t>
            </a:r>
            <a:endParaRPr b="1" i="0" sz="4100" u="none" cap="none" strike="noStrike">
              <a:solidFill>
                <a:schemeClr val="dk2"/>
              </a:solidFill>
              <a:latin typeface="Lucida Sans"/>
              <a:ea typeface="Lucida Sans"/>
              <a:cs typeface="Lucida Sans"/>
              <a:sym typeface="Lucida Sans"/>
            </a:endParaRPr>
          </a:p>
        </p:txBody>
      </p:sp>
      <p:sp>
        <p:nvSpPr>
          <p:cNvPr id="631" name="Google Shape;631;p65"/>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632" name="Google Shape;632;p65"/>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6"/>
          <p:cNvSpPr txBox="1"/>
          <p:nvPr>
            <p:ph idx="1" type="body"/>
          </p:nvPr>
        </p:nvSpPr>
        <p:spPr>
          <a:xfrm>
            <a:off x="457200" y="1481137"/>
            <a:ext cx="8229600" cy="439578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Descubrimiento continuo</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86360" lvl="0" marL="107950"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Establecer un calendario permanente de actividades.</a:t>
            </a:r>
            <a:endParaRPr b="0" i="0" sz="2000" u="none">
              <a:solidFill>
                <a:schemeClr val="dk1"/>
              </a:solidFill>
              <a:latin typeface="Lucida Sans"/>
              <a:ea typeface="Lucida Sans"/>
              <a:cs typeface="Lucida Sans"/>
              <a:sym typeface="Lucida Sans"/>
            </a:endParaRPr>
          </a:p>
          <a:p>
            <a:pPr indent="-86360" lvl="0" marL="107950"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Simplificar al máximo el protocolo y entorno de experimentación.</a:t>
            </a:r>
            <a:endParaRPr b="0" i="0" sz="2000" u="none">
              <a:solidFill>
                <a:schemeClr val="dk1"/>
              </a:solidFill>
              <a:latin typeface="Lucida Sans"/>
              <a:ea typeface="Lucida Sans"/>
              <a:cs typeface="Lucida Sans"/>
              <a:sym typeface="Lucida Sans"/>
            </a:endParaRPr>
          </a:p>
          <a:p>
            <a:pPr indent="-86360" lvl="0" marL="107950"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Simplifica el reclutamiento de usuarios para participar en la experimentación.</a:t>
            </a:r>
            <a:endParaRPr b="0" i="0" sz="2000" u="none">
              <a:solidFill>
                <a:schemeClr val="dk1"/>
              </a:solidFill>
              <a:latin typeface="Lucida Sans"/>
              <a:ea typeface="Lucida Sans"/>
              <a:cs typeface="Lucida Sans"/>
              <a:sym typeface="Lucida Sans"/>
            </a:endParaRPr>
          </a:p>
          <a:p>
            <a:pPr indent="-86360" lvl="0" marL="107950"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Todo el equipo participando todo el tiempo.</a:t>
            </a:r>
            <a:endParaRPr/>
          </a:p>
          <a:p>
            <a:pPr indent="-86360" lvl="0" marL="107950"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Reunir al equipo después de las sesiones de experimentación tan pronto como sea posible para revisar en conjunto los resultados y tomar decisiones sobre la siguiente versión del MVP a trabajar.</a:t>
            </a:r>
            <a:endParaRPr/>
          </a:p>
        </p:txBody>
      </p:sp>
      <p:sp>
        <p:nvSpPr>
          <p:cNvPr id="638" name="Google Shape;638;p6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Feedback</a:t>
            </a:r>
            <a:endParaRPr b="1" i="0" sz="4100" u="none" cap="none" strike="noStrike">
              <a:solidFill>
                <a:schemeClr val="dk2"/>
              </a:solidFill>
              <a:latin typeface="Lucida Sans"/>
              <a:ea typeface="Lucida Sans"/>
              <a:cs typeface="Lucida Sans"/>
              <a:sym typeface="Lucida Sans"/>
            </a:endParaRPr>
          </a:p>
        </p:txBody>
      </p:sp>
      <p:sp>
        <p:nvSpPr>
          <p:cNvPr id="639" name="Google Shape;639;p66"/>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640" name="Google Shape;640;p66"/>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n-US" sz="3600" u="none" cap="none" strike="noStrike">
                <a:solidFill>
                  <a:schemeClr val="dk2"/>
                </a:solidFill>
                <a:latin typeface="Lucida Sans"/>
                <a:ea typeface="Lucida Sans"/>
                <a:cs typeface="Lucida Sans"/>
                <a:sym typeface="Lucida Sans"/>
              </a:rPr>
              <a:t>¿Por dónde seguimos? </a:t>
            </a:r>
            <a:endParaRPr b="1" i="0" sz="3600" u="none" cap="none" strike="noStrike">
              <a:solidFill>
                <a:schemeClr val="dk2"/>
              </a:solidFill>
              <a:latin typeface="Lucida Sans"/>
              <a:ea typeface="Lucida Sans"/>
              <a:cs typeface="Lucida Sans"/>
              <a:sym typeface="Lucida Sans"/>
            </a:endParaRPr>
          </a:p>
        </p:txBody>
      </p:sp>
      <p:sp>
        <p:nvSpPr>
          <p:cNvPr id="332" name="Google Shape;332;p31"/>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33" name="Google Shape;333;p31"/>
          <p:cNvSpPr/>
          <p:nvPr/>
        </p:nvSpPr>
        <p:spPr>
          <a:xfrm>
            <a:off x="6332537" y="3195637"/>
            <a:ext cx="2303462" cy="935037"/>
          </a:xfrm>
          <a:prstGeom prst="roundRect">
            <a:avLst>
              <a:gd fmla="val 16667" name="adj"/>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CREAR UN MVP</a:t>
            </a:r>
            <a:endParaRPr/>
          </a:p>
        </p:txBody>
      </p:sp>
      <p:sp>
        <p:nvSpPr>
          <p:cNvPr id="334" name="Google Shape;334;p31"/>
          <p:cNvSpPr/>
          <p:nvPr/>
        </p:nvSpPr>
        <p:spPr>
          <a:xfrm>
            <a:off x="3635375" y="164465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DECLARACION DE SUPUESTOS</a:t>
            </a:r>
            <a:endParaRPr/>
          </a:p>
        </p:txBody>
      </p:sp>
      <p:sp>
        <p:nvSpPr>
          <p:cNvPr id="335" name="Google Shape;335;p31"/>
          <p:cNvSpPr/>
          <p:nvPr/>
        </p:nvSpPr>
        <p:spPr>
          <a:xfrm>
            <a:off x="3635375" y="472440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EJECUTAR UN EXPERIMENTO</a:t>
            </a:r>
            <a:endParaRPr/>
          </a:p>
        </p:txBody>
      </p:sp>
      <p:sp>
        <p:nvSpPr>
          <p:cNvPr id="336" name="Google Shape;336;p31"/>
          <p:cNvSpPr/>
          <p:nvPr/>
        </p:nvSpPr>
        <p:spPr>
          <a:xfrm>
            <a:off x="1042987" y="3213100"/>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FEEDBACK E INVESTIGACIÓN</a:t>
            </a:r>
            <a:endParaRPr/>
          </a:p>
        </p:txBody>
      </p:sp>
      <p:sp>
        <p:nvSpPr>
          <p:cNvPr id="337" name="Google Shape;337;p31"/>
          <p:cNvSpPr/>
          <p:nvPr/>
        </p:nvSpPr>
        <p:spPr>
          <a:xfrm flipH="1" rot="5400000">
            <a:off x="1781968" y="1862931"/>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31"/>
          <p:cNvSpPr/>
          <p:nvPr/>
        </p:nvSpPr>
        <p:spPr>
          <a:xfrm rot="-5400000">
            <a:off x="6534150" y="1824037"/>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9" name="Google Shape;339;p31"/>
          <p:cNvSpPr/>
          <p:nvPr/>
        </p:nvSpPr>
        <p:spPr>
          <a:xfrm rot="5400000">
            <a:off x="1781175" y="4329112"/>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0" name="Google Shape;340;p31"/>
          <p:cNvSpPr/>
          <p:nvPr/>
        </p:nvSpPr>
        <p:spPr>
          <a:xfrm flipH="1" rot="-5400000">
            <a:off x="6534943" y="4290218"/>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7"/>
          <p:cNvSpPr txBox="1"/>
          <p:nvPr>
            <p:ph idx="1" type="body"/>
          </p:nvPr>
        </p:nvSpPr>
        <p:spPr>
          <a:xfrm>
            <a:off x="457200" y="1481137"/>
            <a:ext cx="8229600" cy="439578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Confusión, contradicción y (falta de claridad) en el feedback obtenido</a:t>
            </a:r>
            <a:endParaRPr/>
          </a:p>
          <a:p>
            <a:pPr indent="0" lvl="0" marL="10795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Identificar patrones.</a:t>
            </a:r>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Apartar valores atípicos.</a:t>
            </a:r>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Corroborar datos con otras fuentes.</a:t>
            </a:r>
            <a:endParaRPr/>
          </a:p>
          <a:p>
            <a:pPr indent="-103632" lvl="0" marL="107950"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El feedback obtenido de un solo experimento nunca es concluyente.</a:t>
            </a:r>
            <a:endParaRPr/>
          </a:p>
        </p:txBody>
      </p:sp>
      <p:sp>
        <p:nvSpPr>
          <p:cNvPr id="646" name="Google Shape;646;p67"/>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Feedback</a:t>
            </a:r>
            <a:endParaRPr b="1" i="0" sz="4100" u="none" cap="none" strike="noStrike">
              <a:solidFill>
                <a:schemeClr val="dk2"/>
              </a:solidFill>
              <a:latin typeface="Lucida Sans"/>
              <a:ea typeface="Lucida Sans"/>
              <a:cs typeface="Lucida Sans"/>
              <a:sym typeface="Lucida Sans"/>
            </a:endParaRPr>
          </a:p>
        </p:txBody>
      </p:sp>
      <p:sp>
        <p:nvSpPr>
          <p:cNvPr id="647" name="Google Shape;647;p67"/>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648" name="Google Shape;648;p67"/>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8"/>
          <p:cNvSpPr txBox="1"/>
          <p:nvPr>
            <p:ph idx="4294967295" type="title"/>
          </p:nvPr>
        </p:nvSpPr>
        <p:spPr>
          <a:xfrm>
            <a:off x="268163" y="197768"/>
            <a:ext cx="8696325"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600"/>
              <a:buFont typeface="Lucida Sans"/>
              <a:buNone/>
            </a:pPr>
            <a:r>
              <a:rPr b="1" i="0" lang="en-US" sz="3600" u="none" cap="none" strike="noStrike">
                <a:solidFill>
                  <a:schemeClr val="dk2"/>
                </a:solidFill>
                <a:latin typeface="Lucida Sans"/>
                <a:ea typeface="Lucida Sans"/>
                <a:cs typeface="Lucida Sans"/>
                <a:sym typeface="Lucida Sans"/>
              </a:rPr>
              <a:t>Iteraciones! </a:t>
            </a:r>
            <a:endParaRPr b="1" i="0" sz="3600" u="none" cap="none" strike="noStrike">
              <a:solidFill>
                <a:schemeClr val="dk2"/>
              </a:solidFill>
              <a:latin typeface="Lucida Sans"/>
              <a:ea typeface="Lucida Sans"/>
              <a:cs typeface="Lucida Sans"/>
              <a:sym typeface="Lucida Sans"/>
            </a:endParaRPr>
          </a:p>
        </p:txBody>
      </p:sp>
      <p:sp>
        <p:nvSpPr>
          <p:cNvPr id="654" name="Google Shape;654;p68"/>
          <p:cNvSpPr txBox="1"/>
          <p:nvPr/>
        </p:nvSpPr>
        <p:spPr>
          <a:xfrm>
            <a:off x="7772400" y="635000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655" name="Google Shape;655;p68"/>
          <p:cNvSpPr/>
          <p:nvPr/>
        </p:nvSpPr>
        <p:spPr>
          <a:xfrm>
            <a:off x="6227762" y="3217862"/>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CREAR UN MVP</a:t>
            </a:r>
            <a:endParaRPr/>
          </a:p>
        </p:txBody>
      </p:sp>
      <p:sp>
        <p:nvSpPr>
          <p:cNvPr id="656" name="Google Shape;656;p68"/>
          <p:cNvSpPr/>
          <p:nvPr/>
        </p:nvSpPr>
        <p:spPr>
          <a:xfrm>
            <a:off x="3635375" y="4906962"/>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EJECUTAR UN EXPERIMENTO</a:t>
            </a:r>
            <a:endParaRPr/>
          </a:p>
        </p:txBody>
      </p:sp>
      <p:sp>
        <p:nvSpPr>
          <p:cNvPr id="657" name="Google Shape;657;p68"/>
          <p:cNvSpPr/>
          <p:nvPr/>
        </p:nvSpPr>
        <p:spPr>
          <a:xfrm flipH="1" rot="5400000">
            <a:off x="1781968" y="1862931"/>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8" name="Google Shape;658;p68"/>
          <p:cNvSpPr/>
          <p:nvPr/>
        </p:nvSpPr>
        <p:spPr>
          <a:xfrm rot="-5400000">
            <a:off x="6534150" y="1824037"/>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9" name="Google Shape;659;p68"/>
          <p:cNvSpPr/>
          <p:nvPr/>
        </p:nvSpPr>
        <p:spPr>
          <a:xfrm rot="5400000">
            <a:off x="1781175" y="4329112"/>
            <a:ext cx="1189037" cy="1223962"/>
          </a:xfrm>
          <a:custGeom>
            <a:rect b="b" l="l" r="r" t="t"/>
            <a:pathLst>
              <a:path extrusionOk="0" h="1223962" w="1189038">
                <a:moveTo>
                  <a:pt x="0" y="926703"/>
                </a:moveTo>
                <a:lnTo>
                  <a:pt x="297260" y="629443"/>
                </a:lnTo>
                <a:lnTo>
                  <a:pt x="297260" y="778073"/>
                </a:lnTo>
                <a:lnTo>
                  <a:pt x="743149" y="778073"/>
                </a:lnTo>
                <a:lnTo>
                  <a:pt x="743149" y="297260"/>
                </a:lnTo>
                <a:lnTo>
                  <a:pt x="594519" y="297260"/>
                </a:lnTo>
                <a:lnTo>
                  <a:pt x="891779" y="0"/>
                </a:lnTo>
                <a:lnTo>
                  <a:pt x="1189038" y="297260"/>
                </a:lnTo>
                <a:lnTo>
                  <a:pt x="1040408" y="297260"/>
                </a:lnTo>
                <a:lnTo>
                  <a:pt x="1040408" y="1075332"/>
                </a:lnTo>
                <a:lnTo>
                  <a:pt x="297260" y="1075332"/>
                </a:lnTo>
                <a:lnTo>
                  <a:pt x="297260" y="1223962"/>
                </a:lnTo>
                <a:lnTo>
                  <a:pt x="0" y="926703"/>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0" name="Google Shape;660;p68"/>
          <p:cNvSpPr/>
          <p:nvPr/>
        </p:nvSpPr>
        <p:spPr>
          <a:xfrm flipH="1" rot="-5400000">
            <a:off x="6534943" y="4290218"/>
            <a:ext cx="1187450" cy="1223962"/>
          </a:xfrm>
          <a:custGeom>
            <a:rect b="b" l="l" r="r" t="t"/>
            <a:pathLst>
              <a:path extrusionOk="0" h="1223962" w="1187450">
                <a:moveTo>
                  <a:pt x="0" y="927100"/>
                </a:moveTo>
                <a:lnTo>
                  <a:pt x="296863" y="630237"/>
                </a:lnTo>
                <a:lnTo>
                  <a:pt x="296863" y="778668"/>
                </a:lnTo>
                <a:lnTo>
                  <a:pt x="742156" y="778668"/>
                </a:lnTo>
                <a:lnTo>
                  <a:pt x="742156" y="296863"/>
                </a:lnTo>
                <a:lnTo>
                  <a:pt x="593725" y="296863"/>
                </a:lnTo>
                <a:lnTo>
                  <a:pt x="890588" y="0"/>
                </a:lnTo>
                <a:lnTo>
                  <a:pt x="1187450" y="296863"/>
                </a:lnTo>
                <a:lnTo>
                  <a:pt x="1039019" y="296863"/>
                </a:lnTo>
                <a:lnTo>
                  <a:pt x="1039019" y="1075531"/>
                </a:lnTo>
                <a:lnTo>
                  <a:pt x="296863" y="1075531"/>
                </a:lnTo>
                <a:lnTo>
                  <a:pt x="296863" y="1223962"/>
                </a:lnTo>
                <a:lnTo>
                  <a:pt x="0" y="927100"/>
                </a:lnTo>
                <a:close/>
              </a:path>
            </a:pathLst>
          </a:custGeom>
          <a:solidFill>
            <a:srgbClr val="353535"/>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1" name="Google Shape;661;p68"/>
          <p:cNvSpPr/>
          <p:nvPr/>
        </p:nvSpPr>
        <p:spPr>
          <a:xfrm>
            <a:off x="3563937" y="1773237"/>
            <a:ext cx="2303462" cy="936625"/>
          </a:xfrm>
          <a:prstGeom prst="roundRect">
            <a:avLst>
              <a:gd fmla="val 16667" name="adj"/>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Lucida Sans"/>
              <a:buNone/>
            </a:pPr>
            <a:r>
              <a:rPr b="0" i="0" lang="en-US" sz="1800" u="none">
                <a:solidFill>
                  <a:srgbClr val="FFFFFF"/>
                </a:solidFill>
                <a:latin typeface="Lucida Sans"/>
                <a:ea typeface="Lucida Sans"/>
                <a:cs typeface="Lucida Sans"/>
                <a:sym typeface="Lucida Sans"/>
              </a:rPr>
              <a:t>DECLARACION DE SUPUESTOS</a:t>
            </a:r>
            <a:endParaRPr/>
          </a:p>
        </p:txBody>
      </p:sp>
      <p:sp>
        <p:nvSpPr>
          <p:cNvPr id="662" name="Google Shape;662;p68"/>
          <p:cNvSpPr/>
          <p:nvPr/>
        </p:nvSpPr>
        <p:spPr>
          <a:xfrm>
            <a:off x="971550" y="3224212"/>
            <a:ext cx="2305050" cy="936625"/>
          </a:xfrm>
          <a:prstGeom prst="roundRect">
            <a:avLst>
              <a:gd fmla="val 16667" name="adj"/>
            </a:avLst>
          </a:prstGeom>
          <a:no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Lucida Sans"/>
              <a:buNone/>
            </a:pPr>
            <a:r>
              <a:rPr b="1" i="0" lang="en-US" sz="1800" u="none">
                <a:solidFill>
                  <a:schemeClr val="dk1"/>
                </a:solidFill>
                <a:latin typeface="Lucida Sans"/>
                <a:ea typeface="Lucida Sans"/>
                <a:cs typeface="Lucida Sans"/>
                <a:sym typeface="Lucida Sans"/>
              </a:rPr>
              <a:t>FEEDBACK E INVESTIGACION</a:t>
            </a:r>
            <a:endParaRPr/>
          </a:p>
        </p:txBody>
      </p:sp>
      <p:sp>
        <p:nvSpPr>
          <p:cNvPr id="663" name="Google Shape;663;p68"/>
          <p:cNvSpPr txBox="1"/>
          <p:nvPr/>
        </p:nvSpPr>
        <p:spPr>
          <a:xfrm>
            <a:off x="323850" y="836612"/>
            <a:ext cx="5761037" cy="8318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62329"/>
              </a:buClr>
              <a:buSzPts val="1600"/>
              <a:buFont typeface="Arial"/>
              <a:buNone/>
            </a:pPr>
            <a:r>
              <a:rPr b="0" i="0" lang="en-US" sz="1600" u="none">
                <a:solidFill>
                  <a:srgbClr val="062329"/>
                </a:solidFill>
                <a:latin typeface="Arial"/>
                <a:ea typeface="Arial"/>
                <a:cs typeface="Arial"/>
                <a:sym typeface="Arial"/>
              </a:rPr>
              <a:t>El objetivo del equipo será recorrer este ciclo tantas veces como sea posible, para perfeccionar el concepto del producto en cada iteración.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9"/>
          <p:cNvSpPr txBox="1"/>
          <p:nvPr/>
        </p:nvSpPr>
        <p:spPr>
          <a:xfrm>
            <a:off x="877887" y="1668462"/>
            <a:ext cx="7870825" cy="1730375"/>
          </a:xfrm>
          <a:prstGeom prst="rect">
            <a:avLst/>
          </a:prstGeom>
          <a:noFill/>
          <a:ln>
            <a:noFill/>
          </a:ln>
        </p:spPr>
        <p:txBody>
          <a:bodyPr anchorCtr="0" anchor="t" bIns="0" lIns="0" spcFirstLastPara="1" rIns="0" wrap="square" tIns="10250">
            <a:spAutoFit/>
          </a:bodyPr>
          <a:lstStyle/>
          <a:p>
            <a:pPr indent="0" lvl="0" marL="11112" marR="0" rtl="0" algn="l">
              <a:lnSpc>
                <a:spcPct val="140000"/>
              </a:lnSpc>
              <a:spcBef>
                <a:spcPts val="0"/>
              </a:spcBef>
              <a:spcAft>
                <a:spcPts val="0"/>
              </a:spcAft>
              <a:buClr>
                <a:schemeClr val="dk1"/>
              </a:buClr>
              <a:buSzPts val="2700"/>
              <a:buFont typeface="Lucida Sans"/>
              <a:buNone/>
            </a:pPr>
            <a:r>
              <a:rPr b="0" i="0" lang="en-US" sz="2700" u="none">
                <a:solidFill>
                  <a:schemeClr val="dk1"/>
                </a:solidFill>
                <a:latin typeface="Lucida Sans"/>
                <a:ea typeface="Lucida Sans"/>
                <a:cs typeface="Lucida Sans"/>
                <a:sym typeface="Lucida Sans"/>
              </a:rPr>
              <a:t>Business Model Canvas</a:t>
            </a:r>
            <a:endParaRPr/>
          </a:p>
          <a:p>
            <a:pPr indent="0" lvl="0" marL="11112" marR="0" rtl="0" algn="l">
              <a:lnSpc>
                <a:spcPct val="140000"/>
              </a:lnSpc>
              <a:spcBef>
                <a:spcPts val="0"/>
              </a:spcBef>
              <a:spcAft>
                <a:spcPts val="0"/>
              </a:spcAft>
              <a:buClr>
                <a:schemeClr val="dk1"/>
              </a:buClr>
              <a:buSzPts val="2700"/>
              <a:buFont typeface="Lucida Sans"/>
              <a:buNone/>
            </a:pPr>
            <a:r>
              <a:rPr b="0" i="0" lang="en-US" sz="2700" u="none">
                <a:solidFill>
                  <a:schemeClr val="dk1"/>
                </a:solidFill>
                <a:latin typeface="Lucida Sans"/>
                <a:ea typeface="Lucida Sans"/>
                <a:cs typeface="Lucida Sans"/>
                <a:sym typeface="Lucida Sans"/>
              </a:rPr>
              <a:t>Validation Board</a:t>
            </a:r>
            <a:endParaRPr/>
          </a:p>
          <a:p>
            <a:pPr indent="0" lvl="0" marL="11112" marR="0" rtl="0" algn="l">
              <a:lnSpc>
                <a:spcPct val="100000"/>
              </a:lnSpc>
              <a:spcBef>
                <a:spcPts val="1000"/>
              </a:spcBef>
              <a:spcAft>
                <a:spcPts val="0"/>
              </a:spcAft>
              <a:buClr>
                <a:schemeClr val="dk1"/>
              </a:buClr>
              <a:buSzPts val="2700"/>
              <a:buFont typeface="Lucida Sans"/>
              <a:buNone/>
            </a:pPr>
            <a:r>
              <a:rPr b="0" i="0" lang="en-US" sz="2700" u="none">
                <a:solidFill>
                  <a:schemeClr val="dk1"/>
                </a:solidFill>
                <a:latin typeface="Lucida Sans"/>
                <a:ea typeface="Lucida Sans"/>
                <a:cs typeface="Lucida Sans"/>
                <a:sym typeface="Lucida Sans"/>
              </a:rPr>
              <a:t>Scope Canvas</a:t>
            </a:r>
            <a:endParaRPr/>
          </a:p>
        </p:txBody>
      </p:sp>
      <p:sp>
        <p:nvSpPr>
          <p:cNvPr id="669" name="Google Shape;669;p6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100000"/>
              </a:lnSpc>
              <a:spcBef>
                <a:spcPts val="0"/>
              </a:spcBef>
              <a:spcAft>
                <a:spcPts val="0"/>
              </a:spcAft>
              <a:buClr>
                <a:schemeClr val="dk2"/>
              </a:buClr>
              <a:buSzPct val="100000"/>
              <a:buFont typeface="Lucida Sans"/>
              <a:buNone/>
            </a:pPr>
            <a:r>
              <a:rPr b="1" i="0" lang="en-US" sz="4100" u="none" cap="none" strike="noStrike">
                <a:solidFill>
                  <a:schemeClr val="dk2"/>
                </a:solidFill>
                <a:latin typeface="Lucida Sans"/>
                <a:ea typeface="Lucida Sans"/>
                <a:cs typeface="Lucida Sans"/>
                <a:sym typeface="Lucida Sans"/>
              </a:rPr>
              <a:t>Por donde empezamos? Herramientas?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0"/>
          <p:cNvSpPr txBox="1"/>
          <p:nvPr>
            <p:ph idx="4294967295" type="title"/>
          </p:nvPr>
        </p:nvSpPr>
        <p:spPr>
          <a:xfrm>
            <a:off x="681182" y="2936291"/>
            <a:ext cx="7596332" cy="896471"/>
          </a:xfrm>
          <a:prstGeom prst="rect">
            <a:avLst/>
          </a:prstGeom>
          <a:noFill/>
          <a:ln>
            <a:noFill/>
          </a:ln>
        </p:spPr>
        <p:txBody>
          <a:bodyPr anchorCtr="0" anchor="ctr" bIns="0" lIns="0" spcFirstLastPara="1" rIns="0" wrap="square" tIns="10825">
            <a:spAutoFit/>
          </a:bodyPr>
          <a:lstStyle/>
          <a:p>
            <a:pPr indent="0" lvl="0" marL="11397" marR="0" rtl="0" algn="r">
              <a:lnSpc>
                <a:spcPct val="100000"/>
              </a:lnSpc>
              <a:spcBef>
                <a:spcPts val="0"/>
              </a:spcBef>
              <a:spcAft>
                <a:spcPts val="0"/>
              </a:spcAft>
              <a:buClr>
                <a:schemeClr val="lt1"/>
              </a:buClr>
              <a:buSzPts val="5800"/>
              <a:buFont typeface="Lucida Sans"/>
              <a:buNone/>
            </a:pPr>
            <a:r>
              <a:rPr b="1" i="0" lang="en-US" sz="5800" u="none" cap="none" strike="noStrike">
                <a:solidFill>
                  <a:schemeClr val="lt1"/>
                </a:solidFill>
                <a:latin typeface="Lucida Sans"/>
                <a:ea typeface="Lucida Sans"/>
                <a:cs typeface="Lucida Sans"/>
                <a:sym typeface="Lucida Sans"/>
              </a:rPr>
              <a:t>Business Model Canvas</a:t>
            </a:r>
            <a:endParaRPr b="1" i="0" sz="5800" u="none" cap="none" strike="noStrike">
              <a:solidFill>
                <a:schemeClr val="lt1"/>
              </a:solidFill>
              <a:latin typeface="Lucida Sans"/>
              <a:ea typeface="Lucida Sans"/>
              <a:cs typeface="Lucida Sans"/>
              <a:sym typeface="Lucida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1"/>
          <p:cNvSpPr/>
          <p:nvPr/>
        </p:nvSpPr>
        <p:spPr>
          <a:xfrm>
            <a:off x="0" y="101600"/>
            <a:ext cx="9144000" cy="6654800"/>
          </a:xfrm>
          <a:custGeom>
            <a:rect b="b" l="l" r="r" t="t"/>
            <a:pathLst>
              <a:path extrusionOk="0" h="7543800" w="10058400">
                <a:moveTo>
                  <a:pt x="0" y="0"/>
                </a:moveTo>
                <a:lnTo>
                  <a:pt x="10058400" y="0"/>
                </a:lnTo>
                <a:lnTo>
                  <a:pt x="10058400" y="7543800"/>
                </a:lnTo>
                <a:lnTo>
                  <a:pt x="0" y="7543800"/>
                </a:lnTo>
                <a:lnTo>
                  <a:pt x="0" y="0"/>
                </a:lnTo>
                <a:close/>
              </a:path>
            </a:pathLst>
          </a:custGeom>
          <a:solidFill>
            <a:srgbClr val="3E43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0" name="Google Shape;680;p71"/>
          <p:cNvSpPr txBox="1"/>
          <p:nvPr/>
        </p:nvSpPr>
        <p:spPr>
          <a:xfrm>
            <a:off x="0" y="695325"/>
            <a:ext cx="9144000" cy="54673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2"/>
          <p:cNvSpPr txBox="1"/>
          <p:nvPr>
            <p:ph idx="4294967295" type="title"/>
          </p:nvPr>
        </p:nvSpPr>
        <p:spPr>
          <a:xfrm>
            <a:off x="1858819" y="2936291"/>
            <a:ext cx="5262995" cy="896471"/>
          </a:xfrm>
          <a:prstGeom prst="rect">
            <a:avLst/>
          </a:prstGeom>
          <a:noFill/>
          <a:ln>
            <a:noFill/>
          </a:ln>
        </p:spPr>
        <p:txBody>
          <a:bodyPr anchorCtr="0" anchor="ctr" bIns="0" lIns="0" spcFirstLastPara="1" rIns="0" wrap="square" tIns="10825">
            <a:spAutoFit/>
          </a:bodyPr>
          <a:lstStyle/>
          <a:p>
            <a:pPr indent="0" lvl="0" marL="11397" marR="0" rtl="0" algn="r">
              <a:lnSpc>
                <a:spcPct val="100000"/>
              </a:lnSpc>
              <a:spcBef>
                <a:spcPts val="0"/>
              </a:spcBef>
              <a:spcAft>
                <a:spcPts val="0"/>
              </a:spcAft>
              <a:buClr>
                <a:schemeClr val="lt1"/>
              </a:buClr>
              <a:buSzPts val="5800"/>
              <a:buFont typeface="Lucida Sans"/>
              <a:buNone/>
            </a:pPr>
            <a:r>
              <a:rPr b="1" i="0" lang="en-US" sz="5800" u="none" cap="none" strike="noStrike">
                <a:solidFill>
                  <a:schemeClr val="lt1"/>
                </a:solidFill>
                <a:latin typeface="Lucida Sans"/>
                <a:ea typeface="Lucida Sans"/>
                <a:cs typeface="Lucida Sans"/>
                <a:sym typeface="Lucida Sans"/>
              </a:rPr>
              <a:t>Validation Board</a:t>
            </a:r>
            <a:endParaRPr b="1" i="0" sz="5800" u="none" cap="none" strike="noStrike">
              <a:solidFill>
                <a:schemeClr val="lt1"/>
              </a:solidFill>
              <a:latin typeface="Lucida Sans"/>
              <a:ea typeface="Lucida Sans"/>
              <a:cs typeface="Lucida Sans"/>
              <a:sym typeface="Lucida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3"/>
          <p:cNvSpPr txBox="1"/>
          <p:nvPr/>
        </p:nvSpPr>
        <p:spPr>
          <a:xfrm>
            <a:off x="3952875" y="6213475"/>
            <a:ext cx="5089525" cy="77787"/>
          </a:xfrm>
          <a:prstGeom prst="rect">
            <a:avLst/>
          </a:prstGeom>
          <a:noFill/>
          <a:ln>
            <a:noFill/>
          </a:ln>
        </p:spPr>
        <p:txBody>
          <a:bodyPr anchorCtr="0" anchor="t" bIns="0" lIns="0" spcFirstLastPara="1" rIns="0" wrap="square" tIns="15950">
            <a:spAutoFit/>
          </a:bodyPr>
          <a:lstStyle/>
          <a:p>
            <a:pPr indent="0" lvl="0" marL="11112" marR="0" rtl="0" algn="l">
              <a:lnSpc>
                <a:spcPct val="100000"/>
              </a:lnSpc>
              <a:spcBef>
                <a:spcPts val="0"/>
              </a:spcBef>
              <a:spcAft>
                <a:spcPts val="0"/>
              </a:spcAft>
              <a:buClr>
                <a:srgbClr val="FFFFFF"/>
              </a:buClr>
              <a:buSzPts val="400"/>
              <a:buFont typeface="Arial"/>
              <a:buNone/>
            </a:pPr>
            <a:r>
              <a:rPr b="0" i="0" lang="en-US" sz="400" u="none">
                <a:solidFill>
                  <a:srgbClr val="FFFFFF"/>
                </a:solidFill>
                <a:latin typeface="Arial"/>
                <a:ea typeface="Arial"/>
                <a:cs typeface="Arial"/>
                <a:sym typeface="Arial"/>
              </a:rPr>
              <a:t>© 2012 Lean Startup Machine. You are free to use it and earn money with it as an entrepreneur, consultant, or executive, as long as you are not a software company (the latter need to license it from us).</a:t>
            </a:r>
            <a:endParaRPr/>
          </a:p>
        </p:txBody>
      </p:sp>
      <p:sp>
        <p:nvSpPr>
          <p:cNvPr id="691" name="Google Shape;691;p73"/>
          <p:cNvSpPr txBox="1"/>
          <p:nvPr/>
        </p:nvSpPr>
        <p:spPr>
          <a:xfrm>
            <a:off x="104775" y="6183312"/>
            <a:ext cx="1355725" cy="134937"/>
          </a:xfrm>
          <a:prstGeom prst="rect">
            <a:avLst/>
          </a:prstGeom>
          <a:noFill/>
          <a:ln>
            <a:noFill/>
          </a:ln>
        </p:spPr>
        <p:txBody>
          <a:bodyPr anchorCtr="0" anchor="t" bIns="0" lIns="0" spcFirstLastPara="1" rIns="0" wrap="square" tIns="13100">
            <a:spAutoFit/>
          </a:bodyPr>
          <a:lstStyle/>
          <a:p>
            <a:pPr indent="0" lvl="0" marL="11112" marR="0" rtl="0" algn="l">
              <a:lnSpc>
                <a:spcPct val="100000"/>
              </a:lnSpc>
              <a:spcBef>
                <a:spcPts val="0"/>
              </a:spcBef>
              <a:spcAft>
                <a:spcPts val="0"/>
              </a:spcAft>
              <a:buClr>
                <a:srgbClr val="FFFFFF"/>
              </a:buClr>
              <a:buSzPts val="800"/>
              <a:buFont typeface="Arial"/>
              <a:buNone/>
            </a:pPr>
            <a:r>
              <a:rPr b="1" i="0" lang="en-US" sz="800" u="sng">
                <a:solidFill>
                  <a:schemeClr val="hlink"/>
                </a:solidFill>
                <a:latin typeface="Arial"/>
                <a:ea typeface="Arial"/>
                <a:cs typeface="Arial"/>
                <a:sym typeface="Arial"/>
                <a:hlinkClick r:id="rId3"/>
              </a:rPr>
              <a:t>www.ValidationBoard.com</a:t>
            </a:r>
            <a:endParaRPr/>
          </a:p>
        </p:txBody>
      </p:sp>
      <p:sp>
        <p:nvSpPr>
          <p:cNvPr id="692" name="Google Shape;692;p73"/>
          <p:cNvSpPr txBox="1"/>
          <p:nvPr>
            <p:ph idx="4294967295" type="title"/>
          </p:nvPr>
        </p:nvSpPr>
        <p:spPr>
          <a:xfrm>
            <a:off x="3251569" y="516467"/>
            <a:ext cx="2560205" cy="400610"/>
          </a:xfrm>
          <a:prstGeom prst="rect">
            <a:avLst/>
          </a:prstGeom>
          <a:noFill/>
          <a:ln>
            <a:noFill/>
          </a:ln>
        </p:spPr>
        <p:txBody>
          <a:bodyPr anchorCtr="0" anchor="ctr" bIns="0" lIns="0" spcFirstLastPara="1" rIns="0" wrap="square" tIns="12525">
            <a:spAutoFit/>
          </a:bodyPr>
          <a:lstStyle/>
          <a:p>
            <a:pPr indent="0" lvl="0" marL="11397" marR="0" rtl="0" algn="r">
              <a:lnSpc>
                <a:spcPct val="100000"/>
              </a:lnSpc>
              <a:spcBef>
                <a:spcPts val="0"/>
              </a:spcBef>
              <a:spcAft>
                <a:spcPts val="0"/>
              </a:spcAft>
              <a:buClr>
                <a:schemeClr val="dk2"/>
              </a:buClr>
              <a:buSzPts val="2500"/>
              <a:buFont typeface="Arial"/>
              <a:buNone/>
            </a:pPr>
            <a:r>
              <a:rPr b="1" i="0" lang="en-US" sz="2500" u="none" cap="none" strike="noStrike">
                <a:solidFill>
                  <a:schemeClr val="dk2"/>
                </a:solidFill>
                <a:latin typeface="Arial"/>
                <a:ea typeface="Arial"/>
                <a:cs typeface="Arial"/>
                <a:sym typeface="Arial"/>
              </a:rPr>
              <a:t>Validation Board</a:t>
            </a:r>
            <a:endParaRPr b="1" i="0" sz="2500" u="none" cap="none" strike="noStrike">
              <a:solidFill>
                <a:schemeClr val="dk2"/>
              </a:solidFill>
              <a:latin typeface="Arial"/>
              <a:ea typeface="Arial"/>
              <a:cs typeface="Arial"/>
              <a:sym typeface="Arial"/>
            </a:endParaRPr>
          </a:p>
        </p:txBody>
      </p:sp>
      <p:sp>
        <p:nvSpPr>
          <p:cNvPr id="693" name="Google Shape;693;p73"/>
          <p:cNvSpPr txBox="1"/>
          <p:nvPr/>
        </p:nvSpPr>
        <p:spPr>
          <a:xfrm>
            <a:off x="188912" y="3482975"/>
            <a:ext cx="744537" cy="1539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CCCCCC"/>
              </a:buClr>
              <a:buSzPts val="1000"/>
              <a:buFont typeface="Arial"/>
              <a:buNone/>
            </a:pPr>
            <a:r>
              <a:rPr b="1" i="0" lang="en-US" sz="1000" u="none">
                <a:solidFill>
                  <a:srgbClr val="CCCCCC"/>
                </a:solidFill>
                <a:latin typeface="Arial"/>
                <a:ea typeface="Arial"/>
                <a:cs typeface="Arial"/>
                <a:sym typeface="Arial"/>
              </a:rPr>
              <a:t>Track Pivots</a:t>
            </a:r>
            <a:endParaRPr/>
          </a:p>
        </p:txBody>
      </p:sp>
      <p:sp>
        <p:nvSpPr>
          <p:cNvPr id="694" name="Google Shape;694;p73"/>
          <p:cNvSpPr txBox="1"/>
          <p:nvPr/>
        </p:nvSpPr>
        <p:spPr>
          <a:xfrm>
            <a:off x="2649537" y="1066800"/>
            <a:ext cx="522287" cy="149225"/>
          </a:xfrm>
          <a:prstGeom prst="rect">
            <a:avLst/>
          </a:prstGeom>
          <a:noFill/>
          <a:ln>
            <a:noFill/>
          </a:ln>
        </p:spPr>
        <p:txBody>
          <a:bodyPr anchorCtr="0" anchor="t" bIns="0" lIns="0" spcFirstLastPara="1" rIns="0" wrap="square" tIns="10825">
            <a:spAutoFit/>
          </a:bodyPr>
          <a:lstStyle/>
          <a:p>
            <a:pPr indent="0" lvl="0" marL="11112" marR="0" rtl="0" algn="l">
              <a:lnSpc>
                <a:spcPct val="100000"/>
              </a:lnSpc>
              <a:spcBef>
                <a:spcPts val="0"/>
              </a:spcBef>
              <a:spcAft>
                <a:spcPts val="0"/>
              </a:spcAft>
              <a:buClr>
                <a:srgbClr val="999998"/>
              </a:buClr>
              <a:buSzPts val="900"/>
              <a:buFont typeface="Arial"/>
              <a:buNone/>
            </a:pPr>
            <a:r>
              <a:rPr b="1" i="0" lang="en-US" sz="900" u="none">
                <a:solidFill>
                  <a:srgbClr val="999998"/>
                </a:solidFill>
                <a:latin typeface="Arial"/>
                <a:ea typeface="Arial"/>
                <a:cs typeface="Arial"/>
                <a:sym typeface="Arial"/>
              </a:rPr>
              <a:t>1st Pivot</a:t>
            </a:r>
            <a:endParaRPr/>
          </a:p>
        </p:txBody>
      </p:sp>
      <p:sp>
        <p:nvSpPr>
          <p:cNvPr id="695" name="Google Shape;695;p73"/>
          <p:cNvSpPr txBox="1"/>
          <p:nvPr/>
        </p:nvSpPr>
        <p:spPr>
          <a:xfrm>
            <a:off x="4262437" y="1066800"/>
            <a:ext cx="560387" cy="149225"/>
          </a:xfrm>
          <a:prstGeom prst="rect">
            <a:avLst/>
          </a:prstGeom>
          <a:noFill/>
          <a:ln>
            <a:noFill/>
          </a:ln>
        </p:spPr>
        <p:txBody>
          <a:bodyPr anchorCtr="0" anchor="t" bIns="0" lIns="0" spcFirstLastPara="1" rIns="0" wrap="square" tIns="10825">
            <a:spAutoFit/>
          </a:bodyPr>
          <a:lstStyle/>
          <a:p>
            <a:pPr indent="0" lvl="0" marL="11112" marR="0" rtl="0" algn="l">
              <a:lnSpc>
                <a:spcPct val="100000"/>
              </a:lnSpc>
              <a:spcBef>
                <a:spcPts val="0"/>
              </a:spcBef>
              <a:spcAft>
                <a:spcPts val="0"/>
              </a:spcAft>
              <a:buClr>
                <a:srgbClr val="999998"/>
              </a:buClr>
              <a:buSzPts val="900"/>
              <a:buFont typeface="Arial"/>
              <a:buNone/>
            </a:pPr>
            <a:r>
              <a:rPr b="1" i="0" lang="en-US" sz="900" u="none">
                <a:solidFill>
                  <a:srgbClr val="999998"/>
                </a:solidFill>
                <a:latin typeface="Arial"/>
                <a:ea typeface="Arial"/>
                <a:cs typeface="Arial"/>
                <a:sym typeface="Arial"/>
              </a:rPr>
              <a:t>2nd Pivot</a:t>
            </a:r>
            <a:endParaRPr/>
          </a:p>
        </p:txBody>
      </p:sp>
      <p:sp>
        <p:nvSpPr>
          <p:cNvPr id="696" name="Google Shape;696;p73"/>
          <p:cNvSpPr txBox="1"/>
          <p:nvPr/>
        </p:nvSpPr>
        <p:spPr>
          <a:xfrm>
            <a:off x="5873750" y="1066800"/>
            <a:ext cx="534987" cy="149225"/>
          </a:xfrm>
          <a:prstGeom prst="rect">
            <a:avLst/>
          </a:prstGeom>
          <a:noFill/>
          <a:ln>
            <a:noFill/>
          </a:ln>
        </p:spPr>
        <p:txBody>
          <a:bodyPr anchorCtr="0" anchor="t" bIns="0" lIns="0" spcFirstLastPara="1" rIns="0" wrap="square" tIns="10825">
            <a:spAutoFit/>
          </a:bodyPr>
          <a:lstStyle/>
          <a:p>
            <a:pPr indent="0" lvl="0" marL="11112" marR="0" rtl="0" algn="l">
              <a:lnSpc>
                <a:spcPct val="100000"/>
              </a:lnSpc>
              <a:spcBef>
                <a:spcPts val="0"/>
              </a:spcBef>
              <a:spcAft>
                <a:spcPts val="0"/>
              </a:spcAft>
              <a:buClr>
                <a:srgbClr val="999998"/>
              </a:buClr>
              <a:buSzPts val="900"/>
              <a:buFont typeface="Arial"/>
              <a:buNone/>
            </a:pPr>
            <a:r>
              <a:rPr b="1" i="0" lang="en-US" sz="900" u="none">
                <a:solidFill>
                  <a:srgbClr val="999998"/>
                </a:solidFill>
                <a:latin typeface="Arial"/>
                <a:ea typeface="Arial"/>
                <a:cs typeface="Arial"/>
                <a:sym typeface="Arial"/>
              </a:rPr>
              <a:t>3rd Pivot</a:t>
            </a:r>
            <a:endParaRPr/>
          </a:p>
        </p:txBody>
      </p:sp>
      <p:sp>
        <p:nvSpPr>
          <p:cNvPr id="697" name="Google Shape;697;p73"/>
          <p:cNvSpPr txBox="1"/>
          <p:nvPr/>
        </p:nvSpPr>
        <p:spPr>
          <a:xfrm>
            <a:off x="7486650" y="1066800"/>
            <a:ext cx="528637" cy="149225"/>
          </a:xfrm>
          <a:prstGeom prst="rect">
            <a:avLst/>
          </a:prstGeom>
          <a:noFill/>
          <a:ln>
            <a:noFill/>
          </a:ln>
        </p:spPr>
        <p:txBody>
          <a:bodyPr anchorCtr="0" anchor="t" bIns="0" lIns="0" spcFirstLastPara="1" rIns="0" wrap="square" tIns="10825">
            <a:spAutoFit/>
          </a:bodyPr>
          <a:lstStyle/>
          <a:p>
            <a:pPr indent="0" lvl="0" marL="11112" marR="0" rtl="0" algn="l">
              <a:lnSpc>
                <a:spcPct val="100000"/>
              </a:lnSpc>
              <a:spcBef>
                <a:spcPts val="0"/>
              </a:spcBef>
              <a:spcAft>
                <a:spcPts val="0"/>
              </a:spcAft>
              <a:buClr>
                <a:srgbClr val="999998"/>
              </a:buClr>
              <a:buSzPts val="900"/>
              <a:buFont typeface="Arial"/>
              <a:buNone/>
            </a:pPr>
            <a:r>
              <a:rPr b="1" i="0" lang="en-US" sz="900" u="none">
                <a:solidFill>
                  <a:srgbClr val="999998"/>
                </a:solidFill>
                <a:latin typeface="Arial"/>
                <a:ea typeface="Arial"/>
                <a:cs typeface="Arial"/>
                <a:sym typeface="Arial"/>
              </a:rPr>
              <a:t>4th Pivot</a:t>
            </a:r>
            <a:endParaRPr/>
          </a:p>
        </p:txBody>
      </p:sp>
      <p:sp>
        <p:nvSpPr>
          <p:cNvPr id="698" name="Google Shape;698;p73"/>
          <p:cNvSpPr/>
          <p:nvPr/>
        </p:nvSpPr>
        <p:spPr>
          <a:xfrm>
            <a:off x="117475" y="3468687"/>
            <a:ext cx="4094162" cy="2681287"/>
          </a:xfrm>
          <a:custGeom>
            <a:rect b="b" l="l" r="r" t="t"/>
            <a:pathLst>
              <a:path extrusionOk="0" h="3039745" w="4504690">
                <a:moveTo>
                  <a:pt x="4504463" y="3039446"/>
                </a:moveTo>
                <a:lnTo>
                  <a:pt x="0" y="3039446"/>
                </a:lnTo>
                <a:lnTo>
                  <a:pt x="0" y="0"/>
                </a:lnTo>
                <a:lnTo>
                  <a:pt x="4504463" y="0"/>
                </a:lnTo>
                <a:lnTo>
                  <a:pt x="4504463" y="303944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9" name="Google Shape;699;p73"/>
          <p:cNvSpPr/>
          <p:nvPr/>
        </p:nvSpPr>
        <p:spPr>
          <a:xfrm>
            <a:off x="3114675" y="3468687"/>
            <a:ext cx="1096962" cy="1066800"/>
          </a:xfrm>
          <a:custGeom>
            <a:rect b="b" l="l" r="r" t="t"/>
            <a:pathLst>
              <a:path extrusionOk="0" h="1209675" w="1206500">
                <a:moveTo>
                  <a:pt x="1206195" y="1209573"/>
                </a:moveTo>
                <a:lnTo>
                  <a:pt x="0" y="1209573"/>
                </a:lnTo>
                <a:lnTo>
                  <a:pt x="0" y="0"/>
                </a:lnTo>
                <a:lnTo>
                  <a:pt x="1206195" y="0"/>
                </a:lnTo>
                <a:lnTo>
                  <a:pt x="1206195" y="1209573"/>
                </a:lnTo>
                <a:close/>
              </a:path>
            </a:pathLst>
          </a:custGeom>
          <a:solidFill>
            <a:srgbClr val="F7EB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0" name="Google Shape;700;p73"/>
          <p:cNvSpPr/>
          <p:nvPr/>
        </p:nvSpPr>
        <p:spPr>
          <a:xfrm>
            <a:off x="5154612" y="3468687"/>
            <a:ext cx="3878262" cy="2681287"/>
          </a:xfrm>
          <a:custGeom>
            <a:rect b="b" l="l" r="r" t="t"/>
            <a:pathLst>
              <a:path extrusionOk="0" h="3039745" w="4264659">
                <a:moveTo>
                  <a:pt x="4264113" y="3039446"/>
                </a:moveTo>
                <a:lnTo>
                  <a:pt x="0" y="3039446"/>
                </a:lnTo>
                <a:lnTo>
                  <a:pt x="0" y="0"/>
                </a:lnTo>
                <a:lnTo>
                  <a:pt x="4264113" y="0"/>
                </a:lnTo>
                <a:lnTo>
                  <a:pt x="4264113" y="303944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1" name="Google Shape;701;p73"/>
          <p:cNvSpPr/>
          <p:nvPr/>
        </p:nvSpPr>
        <p:spPr>
          <a:xfrm>
            <a:off x="5154612" y="5351462"/>
            <a:ext cx="3878262" cy="0"/>
          </a:xfrm>
          <a:custGeom>
            <a:rect b="b" l="l" r="r" t="t"/>
            <a:pathLst>
              <a:path extrusionOk="0" h="120000" w="4264659">
                <a:moveTo>
                  <a:pt x="0" y="0"/>
                </a:moveTo>
                <a:lnTo>
                  <a:pt x="4264115"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2" name="Google Shape;702;p73"/>
          <p:cNvSpPr/>
          <p:nvPr/>
        </p:nvSpPr>
        <p:spPr>
          <a:xfrm>
            <a:off x="5154612" y="4535487"/>
            <a:ext cx="3878262" cy="0"/>
          </a:xfrm>
          <a:custGeom>
            <a:rect b="b" l="l" r="r" t="t"/>
            <a:pathLst>
              <a:path extrusionOk="0" h="120000" w="4264659">
                <a:moveTo>
                  <a:pt x="0" y="0"/>
                </a:moveTo>
                <a:lnTo>
                  <a:pt x="4264115"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3" name="Google Shape;703;p73"/>
          <p:cNvSpPr/>
          <p:nvPr/>
        </p:nvSpPr>
        <p:spPr>
          <a:xfrm>
            <a:off x="3114675" y="5351462"/>
            <a:ext cx="1096962" cy="0"/>
          </a:xfrm>
          <a:custGeom>
            <a:rect b="b" l="l" r="r" t="t"/>
            <a:pathLst>
              <a:path extrusionOk="0" h="120000" w="1205864">
                <a:moveTo>
                  <a:pt x="0" y="0"/>
                </a:moveTo>
                <a:lnTo>
                  <a:pt x="1205703"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4" name="Google Shape;704;p73"/>
          <p:cNvSpPr/>
          <p:nvPr/>
        </p:nvSpPr>
        <p:spPr>
          <a:xfrm>
            <a:off x="3114675" y="4535487"/>
            <a:ext cx="1096962" cy="0"/>
          </a:xfrm>
          <a:custGeom>
            <a:rect b="b" l="l" r="r" t="t"/>
            <a:pathLst>
              <a:path extrusionOk="0" h="120000" w="1205864">
                <a:moveTo>
                  <a:pt x="0" y="0"/>
                </a:moveTo>
                <a:lnTo>
                  <a:pt x="1205703"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5" name="Google Shape;705;p73"/>
          <p:cNvSpPr/>
          <p:nvPr/>
        </p:nvSpPr>
        <p:spPr>
          <a:xfrm>
            <a:off x="7094537" y="3468687"/>
            <a:ext cx="0" cy="2681287"/>
          </a:xfrm>
          <a:custGeom>
            <a:rect b="b" l="l" r="r" t="t"/>
            <a:pathLst>
              <a:path extrusionOk="0" h="3039745" w="120000">
                <a:moveTo>
                  <a:pt x="0" y="0"/>
                </a:moveTo>
                <a:lnTo>
                  <a:pt x="0" y="3039443"/>
                </a:lnTo>
              </a:path>
            </a:pathLst>
          </a:custGeom>
          <a:noFill/>
          <a:ln cap="flat" cmpd="sng" w="11625">
            <a:solidFill>
              <a:srgbClr val="555555"/>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6" name="Google Shape;706;p73"/>
          <p:cNvSpPr/>
          <p:nvPr/>
        </p:nvSpPr>
        <p:spPr>
          <a:xfrm>
            <a:off x="5154612" y="3468687"/>
            <a:ext cx="0" cy="2681287"/>
          </a:xfrm>
          <a:custGeom>
            <a:rect b="b" l="l" r="r" t="t"/>
            <a:pathLst>
              <a:path extrusionOk="0" h="3039745" w="120000">
                <a:moveTo>
                  <a:pt x="0" y="0"/>
                </a:moveTo>
                <a:lnTo>
                  <a:pt x="0" y="3039443"/>
                </a:lnTo>
              </a:path>
            </a:pathLst>
          </a:custGeom>
          <a:noFill/>
          <a:ln cap="flat" cmpd="sng" w="11625">
            <a:solidFill>
              <a:srgbClr val="555555"/>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7" name="Google Shape;707;p73"/>
          <p:cNvSpPr/>
          <p:nvPr/>
        </p:nvSpPr>
        <p:spPr>
          <a:xfrm>
            <a:off x="3114675" y="3468687"/>
            <a:ext cx="0" cy="2681287"/>
          </a:xfrm>
          <a:custGeom>
            <a:rect b="b" l="l" r="r" t="t"/>
            <a:pathLst>
              <a:path extrusionOk="0" h="3039109" w="120000">
                <a:moveTo>
                  <a:pt x="0" y="0"/>
                </a:moveTo>
                <a:lnTo>
                  <a:pt x="0" y="3039067"/>
                </a:lnTo>
              </a:path>
            </a:pathLst>
          </a:custGeom>
          <a:noFill/>
          <a:ln cap="flat" cmpd="sng" w="38825">
            <a:solidFill>
              <a:srgbClr val="555555"/>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8" name="Google Shape;708;p73"/>
          <p:cNvSpPr/>
          <p:nvPr/>
        </p:nvSpPr>
        <p:spPr>
          <a:xfrm>
            <a:off x="4222750" y="3421062"/>
            <a:ext cx="0" cy="2728912"/>
          </a:xfrm>
          <a:custGeom>
            <a:rect b="b" l="l" r="r" t="t"/>
            <a:pathLst>
              <a:path extrusionOk="0" h="3092450" w="120000">
                <a:moveTo>
                  <a:pt x="0" y="0"/>
                </a:moveTo>
                <a:lnTo>
                  <a:pt x="0" y="3092001"/>
                </a:lnTo>
              </a:path>
            </a:pathLst>
          </a:custGeom>
          <a:noFill/>
          <a:ln cap="flat" cmpd="sng" w="38825">
            <a:solidFill>
              <a:srgbClr val="555555"/>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9" name="Google Shape;709;p73"/>
          <p:cNvSpPr/>
          <p:nvPr/>
        </p:nvSpPr>
        <p:spPr>
          <a:xfrm>
            <a:off x="5140325" y="3421062"/>
            <a:ext cx="0" cy="2728912"/>
          </a:xfrm>
          <a:custGeom>
            <a:rect b="b" l="l" r="r" t="t"/>
            <a:pathLst>
              <a:path extrusionOk="0" h="3092450" w="120000">
                <a:moveTo>
                  <a:pt x="0" y="0"/>
                </a:moveTo>
                <a:lnTo>
                  <a:pt x="0" y="3092001"/>
                </a:lnTo>
              </a:path>
            </a:pathLst>
          </a:custGeom>
          <a:noFill/>
          <a:ln cap="flat" cmpd="sng" w="38825">
            <a:solidFill>
              <a:srgbClr val="555555"/>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0" name="Google Shape;710;p73"/>
          <p:cNvSpPr/>
          <p:nvPr/>
        </p:nvSpPr>
        <p:spPr>
          <a:xfrm>
            <a:off x="117475" y="2603500"/>
            <a:ext cx="8913812" cy="0"/>
          </a:xfrm>
          <a:custGeom>
            <a:rect b="b" l="l" r="r" t="t"/>
            <a:pathLst>
              <a:path extrusionOk="0" h="120000" w="9806305">
                <a:moveTo>
                  <a:pt x="0" y="0"/>
                </a:moveTo>
                <a:lnTo>
                  <a:pt x="9805885" y="0"/>
                </a:lnTo>
              </a:path>
            </a:pathLst>
          </a:custGeom>
          <a:noFill/>
          <a:ln cap="flat" cmpd="sng" w="9525">
            <a:solidFill>
              <a:srgbClr val="555555"/>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1" name="Google Shape;711;p73"/>
          <p:cNvSpPr/>
          <p:nvPr/>
        </p:nvSpPr>
        <p:spPr>
          <a:xfrm>
            <a:off x="117475" y="1866900"/>
            <a:ext cx="8913812" cy="0"/>
          </a:xfrm>
          <a:custGeom>
            <a:rect b="b" l="l" r="r" t="t"/>
            <a:pathLst>
              <a:path extrusionOk="0" h="120000" w="9806305">
                <a:moveTo>
                  <a:pt x="0" y="0"/>
                </a:moveTo>
                <a:lnTo>
                  <a:pt x="9805885" y="0"/>
                </a:lnTo>
              </a:path>
            </a:pathLst>
          </a:custGeom>
          <a:noFill/>
          <a:ln cap="flat" cmpd="sng" w="9525">
            <a:solidFill>
              <a:srgbClr val="555555"/>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2" name="Google Shape;712;p73"/>
          <p:cNvSpPr/>
          <p:nvPr/>
        </p:nvSpPr>
        <p:spPr>
          <a:xfrm>
            <a:off x="6122987" y="3724275"/>
            <a:ext cx="0" cy="2425700"/>
          </a:xfrm>
          <a:custGeom>
            <a:rect b="b" l="l" r="r" t="t"/>
            <a:pathLst>
              <a:path extrusionOk="0" h="2748915" w="120000">
                <a:moveTo>
                  <a:pt x="0" y="0"/>
                </a:moveTo>
                <a:lnTo>
                  <a:pt x="0" y="274838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3" name="Google Shape;713;p73"/>
          <p:cNvSpPr/>
          <p:nvPr/>
        </p:nvSpPr>
        <p:spPr>
          <a:xfrm>
            <a:off x="8064500" y="3724275"/>
            <a:ext cx="0" cy="2413000"/>
          </a:xfrm>
          <a:custGeom>
            <a:rect b="b" l="l" r="r" t="t"/>
            <a:pathLst>
              <a:path extrusionOk="0" h="2735579" w="120000">
                <a:moveTo>
                  <a:pt x="0" y="0"/>
                </a:moveTo>
                <a:lnTo>
                  <a:pt x="0" y="2735314"/>
                </a:lnTo>
              </a:path>
            </a:pathLst>
          </a:custGeom>
          <a:noFill/>
          <a:ln cap="flat" cmpd="sng" w="9525">
            <a:solidFill>
              <a:srgbClr val="CCCCCC"/>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4" name="Google Shape;714;p73"/>
          <p:cNvSpPr txBox="1"/>
          <p:nvPr/>
        </p:nvSpPr>
        <p:spPr>
          <a:xfrm>
            <a:off x="3187700" y="3494087"/>
            <a:ext cx="733425" cy="295275"/>
          </a:xfrm>
          <a:prstGeom prst="rect">
            <a:avLst/>
          </a:prstGeom>
          <a:noFill/>
          <a:ln>
            <a:noFill/>
          </a:ln>
        </p:spPr>
        <p:txBody>
          <a:bodyPr anchorCtr="0" anchor="t" bIns="0" lIns="0" spcFirstLastPara="1" rIns="0" wrap="square" tIns="36450">
            <a:spAutoFit/>
          </a:bodyPr>
          <a:lstStyle/>
          <a:p>
            <a:pPr indent="0" lvl="0" marL="0" marR="0" rtl="0" algn="l">
              <a:lnSpc>
                <a:spcPct val="90000"/>
              </a:lnSpc>
              <a:spcBef>
                <a:spcPts val="0"/>
              </a:spcBef>
              <a:spcAft>
                <a:spcPts val="0"/>
              </a:spcAft>
              <a:buClr>
                <a:srgbClr val="010202"/>
              </a:buClr>
              <a:buSzPts val="1000"/>
              <a:buFont typeface="Arial"/>
              <a:buNone/>
            </a:pPr>
            <a:r>
              <a:rPr b="1" i="0" lang="en-US" sz="1000" u="none">
                <a:solidFill>
                  <a:srgbClr val="010202"/>
                </a:solidFill>
                <a:latin typeface="Arial"/>
                <a:ea typeface="Arial"/>
                <a:cs typeface="Arial"/>
                <a:sym typeface="Arial"/>
              </a:rPr>
              <a:t>Riskiest  Assumption</a:t>
            </a:r>
            <a:endParaRPr/>
          </a:p>
        </p:txBody>
      </p:sp>
      <p:sp>
        <p:nvSpPr>
          <p:cNvPr id="715" name="Google Shape;715;p73"/>
          <p:cNvSpPr txBox="1"/>
          <p:nvPr/>
        </p:nvSpPr>
        <p:spPr>
          <a:xfrm>
            <a:off x="3187700" y="4551362"/>
            <a:ext cx="474662" cy="169862"/>
          </a:xfrm>
          <a:prstGeom prst="rect">
            <a:avLst/>
          </a:prstGeom>
          <a:noFill/>
          <a:ln>
            <a:noFill/>
          </a:ln>
        </p:spPr>
        <p:txBody>
          <a:bodyPr anchorCtr="0" anchor="t" bIns="0" lIns="0" spcFirstLastPara="1" rIns="0" wrap="square" tIns="11375">
            <a:spAutoFit/>
          </a:bodyPr>
          <a:lstStyle/>
          <a:p>
            <a:pPr indent="0" lvl="0" marL="0"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Method</a:t>
            </a:r>
            <a:endParaRPr/>
          </a:p>
        </p:txBody>
      </p:sp>
      <p:sp>
        <p:nvSpPr>
          <p:cNvPr id="716" name="Google Shape;716;p73"/>
          <p:cNvSpPr txBox="1"/>
          <p:nvPr/>
        </p:nvSpPr>
        <p:spPr>
          <a:xfrm>
            <a:off x="830262" y="4587875"/>
            <a:ext cx="1706562" cy="293687"/>
          </a:xfrm>
          <a:prstGeom prst="rect">
            <a:avLst/>
          </a:prstGeom>
          <a:noFill/>
          <a:ln>
            <a:noFill/>
          </a:ln>
        </p:spPr>
        <p:txBody>
          <a:bodyPr anchorCtr="0" anchor="t" bIns="0" lIns="0" spcFirstLastPara="1" rIns="0" wrap="square" tIns="10825">
            <a:spAutoFit/>
          </a:bodyPr>
          <a:lstStyle/>
          <a:p>
            <a:pPr indent="0" lvl="0" marL="11112" marR="0" rtl="0" algn="l">
              <a:lnSpc>
                <a:spcPct val="100000"/>
              </a:lnSpc>
              <a:spcBef>
                <a:spcPts val="0"/>
              </a:spcBef>
              <a:spcAft>
                <a:spcPts val="0"/>
              </a:spcAft>
              <a:buClr>
                <a:srgbClr val="999998"/>
              </a:buClr>
              <a:buSzPts val="1300"/>
              <a:buFont typeface="Arial"/>
              <a:buNone/>
            </a:pPr>
            <a:r>
              <a:rPr b="1" i="0" lang="en-US" sz="1300" u="none">
                <a:solidFill>
                  <a:srgbClr val="999998"/>
                </a:solidFill>
                <a:latin typeface="Arial"/>
                <a:ea typeface="Arial"/>
                <a:cs typeface="Arial"/>
                <a:sym typeface="Arial"/>
              </a:rPr>
              <a:t>Core Assumptions</a:t>
            </a:r>
            <a:endParaRPr b="0" i="0" sz="1300" u="none">
              <a:solidFill>
                <a:schemeClr val="dk1"/>
              </a:solidFill>
              <a:latin typeface="Arial"/>
              <a:ea typeface="Arial"/>
              <a:cs typeface="Arial"/>
              <a:sym typeface="Arial"/>
            </a:endParaRPr>
          </a:p>
          <a:p>
            <a:pPr indent="0" lvl="0" marL="11112" marR="0" rtl="0" algn="l">
              <a:lnSpc>
                <a:spcPct val="100000"/>
              </a:lnSpc>
              <a:spcBef>
                <a:spcPts val="0"/>
              </a:spcBef>
              <a:spcAft>
                <a:spcPts val="0"/>
              </a:spcAft>
              <a:buClr>
                <a:srgbClr val="A1A4A5"/>
              </a:buClr>
              <a:buSzPts val="500"/>
              <a:buFont typeface="Arial"/>
              <a:buNone/>
            </a:pPr>
            <a:r>
              <a:rPr b="0" i="1" lang="en-US" sz="500" u="none">
                <a:solidFill>
                  <a:srgbClr val="A1A4A5"/>
                </a:solidFill>
                <a:latin typeface="Arial"/>
                <a:ea typeface="Arial"/>
                <a:cs typeface="Arial"/>
                <a:sym typeface="Arial"/>
              </a:rPr>
              <a:t>Any assumption that, if invalidated, will break the business</a:t>
            </a:r>
            <a:endParaRPr/>
          </a:p>
        </p:txBody>
      </p:sp>
      <p:sp>
        <p:nvSpPr>
          <p:cNvPr id="717" name="Google Shape;717;p73"/>
          <p:cNvSpPr txBox="1"/>
          <p:nvPr/>
        </p:nvSpPr>
        <p:spPr>
          <a:xfrm>
            <a:off x="3170237" y="4325937"/>
            <a:ext cx="936625" cy="169862"/>
          </a:xfrm>
          <a:prstGeom prst="rect">
            <a:avLst/>
          </a:prstGeom>
          <a:noFill/>
          <a:ln>
            <a:noFill/>
          </a:ln>
        </p:spPr>
        <p:txBody>
          <a:bodyPr anchorCtr="0" anchor="t" bIns="0" lIns="0" spcFirstLastPara="1" rIns="0" wrap="square" tIns="15375">
            <a:spAutoFit/>
          </a:bodyPr>
          <a:lstStyle/>
          <a:p>
            <a:pPr indent="0" lvl="0" marL="0" marR="0" rtl="0" algn="l">
              <a:lnSpc>
                <a:spcPct val="100000"/>
              </a:lnSpc>
              <a:spcBef>
                <a:spcPts val="0"/>
              </a:spcBef>
              <a:spcAft>
                <a:spcPts val="0"/>
              </a:spcAft>
              <a:buClr>
                <a:schemeClr val="dk1"/>
              </a:buClr>
              <a:buSzPts val="500"/>
              <a:buFont typeface="Arial"/>
              <a:buNone/>
            </a:pPr>
            <a:r>
              <a:rPr b="0" i="0" lang="en-US" sz="500" u="none">
                <a:solidFill>
                  <a:schemeClr val="dk1"/>
                </a:solidFill>
                <a:latin typeface="Arial"/>
                <a:ea typeface="Arial"/>
                <a:cs typeface="Arial"/>
                <a:sym typeface="Arial"/>
              </a:rPr>
              <a:t>Which Core Assumption has the  highest level of uncertainty?</a:t>
            </a:r>
            <a:endParaRPr/>
          </a:p>
        </p:txBody>
      </p:sp>
      <p:sp>
        <p:nvSpPr>
          <p:cNvPr id="718" name="Google Shape;718;p73"/>
          <p:cNvSpPr txBox="1"/>
          <p:nvPr/>
        </p:nvSpPr>
        <p:spPr>
          <a:xfrm>
            <a:off x="238125" y="663575"/>
            <a:ext cx="307975" cy="104775"/>
          </a:xfrm>
          <a:prstGeom prst="rect">
            <a:avLst/>
          </a:prstGeom>
          <a:noFill/>
          <a:ln>
            <a:noFill/>
          </a:ln>
        </p:spPr>
        <p:txBody>
          <a:bodyPr anchorCtr="0" anchor="t" bIns="0" lIns="0" spcFirstLastPara="1" rIns="0" wrap="square" tIns="13100">
            <a:spAutoFit/>
          </a:bodyPr>
          <a:lstStyle/>
          <a:p>
            <a:pPr indent="0" lvl="0" marL="11112" marR="0" rtl="0" algn="l">
              <a:lnSpc>
                <a:spcPct val="100000"/>
              </a:lnSpc>
              <a:spcBef>
                <a:spcPts val="0"/>
              </a:spcBef>
              <a:spcAft>
                <a:spcPts val="0"/>
              </a:spcAft>
              <a:buClr>
                <a:srgbClr val="231F20"/>
              </a:buClr>
              <a:buSzPts val="300"/>
              <a:buFont typeface="Calibri"/>
              <a:buNone/>
            </a:pPr>
            <a:r>
              <a:rPr b="0" i="0" lang="en-US" sz="300" u="none">
                <a:solidFill>
                  <a:srgbClr val="231F20"/>
                </a:solidFill>
                <a:latin typeface="Calibri"/>
                <a:ea typeface="Calibri"/>
                <a:cs typeface="Calibri"/>
                <a:sym typeface="Calibri"/>
              </a:rPr>
              <a:t>Solas Bar</a:t>
            </a:r>
            <a:endParaRPr b="0" i="0" sz="300" u="none">
              <a:solidFill>
                <a:schemeClr val="dk1"/>
              </a:solidFill>
              <a:latin typeface="Calibri"/>
              <a:ea typeface="Calibri"/>
              <a:cs typeface="Calibri"/>
              <a:sym typeface="Calibri"/>
            </a:endParaRPr>
          </a:p>
          <a:p>
            <a:pPr indent="0" lvl="0" marL="11112" marR="0" rtl="0" algn="l">
              <a:lnSpc>
                <a:spcPct val="100000"/>
              </a:lnSpc>
              <a:spcBef>
                <a:spcPts val="0"/>
              </a:spcBef>
              <a:spcAft>
                <a:spcPts val="0"/>
              </a:spcAft>
              <a:buClr>
                <a:srgbClr val="231F20"/>
              </a:buClr>
              <a:buSzPts val="300"/>
              <a:buFont typeface="Calibri"/>
              <a:buNone/>
            </a:pPr>
            <a:r>
              <a:rPr b="0" i="0" lang="en-US" sz="300" u="none">
                <a:solidFill>
                  <a:srgbClr val="231F20"/>
                </a:solidFill>
                <a:latin typeface="Calibri"/>
                <a:ea typeface="Calibri"/>
                <a:cs typeface="Calibri"/>
                <a:sym typeface="Calibri"/>
              </a:rPr>
              <a:t>232 E. 9th Street</a:t>
            </a:r>
            <a:endParaRPr/>
          </a:p>
        </p:txBody>
      </p:sp>
      <p:sp>
        <p:nvSpPr>
          <p:cNvPr id="719" name="Google Shape;719;p73"/>
          <p:cNvSpPr txBox="1"/>
          <p:nvPr/>
        </p:nvSpPr>
        <p:spPr>
          <a:xfrm>
            <a:off x="3170237" y="4941887"/>
            <a:ext cx="890587" cy="400050"/>
          </a:xfrm>
          <a:prstGeom prst="rect">
            <a:avLst/>
          </a:prstGeom>
          <a:noFill/>
          <a:ln>
            <a:noFill/>
          </a:ln>
        </p:spPr>
        <p:txBody>
          <a:bodyPr anchorCtr="0" anchor="t" bIns="0" lIns="0" spcFirstLastPara="1" rIns="0" wrap="square" tIns="15375">
            <a:spAutoFit/>
          </a:bodyPr>
          <a:lstStyle/>
          <a:p>
            <a:pPr indent="0" lvl="0" marL="0"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What is the lowest cost way to  test the Riskiest Assumption?</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
              <a:buFont typeface="Arial"/>
              <a:buNone/>
            </a:pPr>
            <a:r>
              <a:t/>
            </a:r>
            <a:endParaRPr b="0" i="0" sz="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Choose: Exploration,  Pitch, or Concierge</a:t>
            </a:r>
            <a:endParaRPr/>
          </a:p>
        </p:txBody>
      </p:sp>
      <p:sp>
        <p:nvSpPr>
          <p:cNvPr id="720" name="Google Shape;720;p73"/>
          <p:cNvSpPr txBox="1"/>
          <p:nvPr/>
        </p:nvSpPr>
        <p:spPr>
          <a:xfrm>
            <a:off x="5191125" y="4040187"/>
            <a:ext cx="782637" cy="246062"/>
          </a:xfrm>
          <a:prstGeom prst="rect">
            <a:avLst/>
          </a:prstGeom>
          <a:noFill/>
          <a:ln>
            <a:noFill/>
          </a:ln>
        </p:spPr>
        <p:txBody>
          <a:bodyPr anchorCtr="0" anchor="t" bIns="0" lIns="0" spcFirstLastPara="1" rIns="0" wrap="square" tIns="15375">
            <a:spAutoFit/>
          </a:bodyPr>
          <a:lstStyle/>
          <a:p>
            <a:pPr indent="0" lvl="0" marL="11112"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Only put the Riskiest  Assumption from an  experiment in these boxes</a:t>
            </a:r>
            <a:endParaRPr/>
          </a:p>
        </p:txBody>
      </p:sp>
      <p:sp>
        <p:nvSpPr>
          <p:cNvPr id="721" name="Google Shape;721;p73"/>
          <p:cNvSpPr txBox="1"/>
          <p:nvPr/>
        </p:nvSpPr>
        <p:spPr>
          <a:xfrm>
            <a:off x="5191125" y="4327525"/>
            <a:ext cx="600075" cy="169862"/>
          </a:xfrm>
          <a:prstGeom prst="rect">
            <a:avLst/>
          </a:prstGeom>
          <a:noFill/>
          <a:ln>
            <a:noFill/>
          </a:ln>
        </p:spPr>
        <p:txBody>
          <a:bodyPr anchorCtr="0" anchor="t" bIns="0" lIns="0" spcFirstLastPara="1" rIns="0" wrap="square" tIns="15375">
            <a:spAutoFit/>
          </a:bodyPr>
          <a:lstStyle/>
          <a:p>
            <a:pPr indent="0" lvl="0" marL="11112"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Record data &amp;  learnings separately</a:t>
            </a:r>
            <a:endParaRPr/>
          </a:p>
        </p:txBody>
      </p:sp>
      <p:sp>
        <p:nvSpPr>
          <p:cNvPr id="722" name="Google Shape;722;p73"/>
          <p:cNvSpPr txBox="1"/>
          <p:nvPr/>
        </p:nvSpPr>
        <p:spPr>
          <a:xfrm>
            <a:off x="6111875" y="3498850"/>
            <a:ext cx="795337" cy="168275"/>
          </a:xfrm>
          <a:prstGeom prst="rect">
            <a:avLst/>
          </a:prstGeom>
          <a:noFill/>
          <a:ln>
            <a:noFill/>
          </a:ln>
        </p:spPr>
        <p:txBody>
          <a:bodyPr anchorCtr="0" anchor="t" bIns="0" lIns="0" spcFirstLastPara="1" rIns="0" wrap="square" tIns="15375">
            <a:spAutoFit/>
          </a:bodyPr>
          <a:lstStyle/>
          <a:p>
            <a:pPr indent="0" lvl="0" marL="11112"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If Invalidated, pivot at least  one Core Hypothesis</a:t>
            </a:r>
            <a:endParaRPr/>
          </a:p>
        </p:txBody>
      </p:sp>
      <p:sp>
        <p:nvSpPr>
          <p:cNvPr id="723" name="Google Shape;723;p73"/>
          <p:cNvSpPr txBox="1"/>
          <p:nvPr/>
        </p:nvSpPr>
        <p:spPr>
          <a:xfrm>
            <a:off x="8053387" y="3500437"/>
            <a:ext cx="952500" cy="168275"/>
          </a:xfrm>
          <a:prstGeom prst="rect">
            <a:avLst/>
          </a:prstGeom>
          <a:noFill/>
          <a:ln>
            <a:noFill/>
          </a:ln>
        </p:spPr>
        <p:txBody>
          <a:bodyPr anchorCtr="0" anchor="t" bIns="0" lIns="0" spcFirstLastPara="1" rIns="0" wrap="square" tIns="11375">
            <a:spAutoFit/>
          </a:bodyPr>
          <a:lstStyle/>
          <a:p>
            <a:pPr indent="0" lvl="0" marL="11112"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If Validated, brainstorm and</a:t>
            </a:r>
            <a:endParaRPr b="0" i="0" sz="500" u="none">
              <a:solidFill>
                <a:schemeClr val="dk1"/>
              </a:solidFill>
              <a:latin typeface="Arial"/>
              <a:ea typeface="Arial"/>
              <a:cs typeface="Arial"/>
              <a:sym typeface="Arial"/>
            </a:endParaRPr>
          </a:p>
          <a:p>
            <a:pPr indent="0" lvl="0" marL="11112"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test the next Riskiet Assumption</a:t>
            </a:r>
            <a:endParaRPr/>
          </a:p>
        </p:txBody>
      </p:sp>
      <p:sp>
        <p:nvSpPr>
          <p:cNvPr id="724" name="Google Shape;724;p73"/>
          <p:cNvSpPr txBox="1"/>
          <p:nvPr/>
        </p:nvSpPr>
        <p:spPr>
          <a:xfrm>
            <a:off x="3159125" y="5942012"/>
            <a:ext cx="874712" cy="168275"/>
          </a:xfrm>
          <a:prstGeom prst="rect">
            <a:avLst/>
          </a:prstGeom>
          <a:noFill/>
          <a:ln>
            <a:noFill/>
          </a:ln>
        </p:spPr>
        <p:txBody>
          <a:bodyPr anchorCtr="0" anchor="t" bIns="0" lIns="0" spcFirstLastPara="1" rIns="0" wrap="square" tIns="15375">
            <a:spAutoFit/>
          </a:bodyPr>
          <a:lstStyle/>
          <a:p>
            <a:pPr indent="0" lvl="0" marL="11112" marR="0" rtl="0" algn="l">
              <a:lnSpc>
                <a:spcPct val="100000"/>
              </a:lnSpc>
              <a:spcBef>
                <a:spcPts val="0"/>
              </a:spcBef>
              <a:spcAft>
                <a:spcPts val="0"/>
              </a:spcAft>
              <a:buClr>
                <a:srgbClr val="A1A4A5"/>
              </a:buClr>
              <a:buSzPts val="500"/>
              <a:buFont typeface="Arial"/>
              <a:buNone/>
            </a:pPr>
            <a:r>
              <a:rPr b="0" i="0" lang="en-US" sz="500" u="none">
                <a:solidFill>
                  <a:srgbClr val="A1A4A5"/>
                </a:solidFill>
                <a:latin typeface="Arial"/>
                <a:ea typeface="Arial"/>
                <a:cs typeface="Arial"/>
                <a:sym typeface="Arial"/>
              </a:rPr>
              <a:t>What is the weakest outcome  we will accept as validation?</a:t>
            </a:r>
            <a:endParaRPr/>
          </a:p>
        </p:txBody>
      </p:sp>
      <p:sp>
        <p:nvSpPr>
          <p:cNvPr id="725" name="Google Shape;725;p73"/>
          <p:cNvSpPr txBox="1"/>
          <p:nvPr/>
        </p:nvSpPr>
        <p:spPr>
          <a:xfrm>
            <a:off x="3176587" y="5368925"/>
            <a:ext cx="606425" cy="422275"/>
          </a:xfrm>
          <a:prstGeom prst="rect">
            <a:avLst/>
          </a:prstGeom>
          <a:noFill/>
          <a:ln>
            <a:noFill/>
          </a:ln>
        </p:spPr>
        <p:txBody>
          <a:bodyPr anchorCtr="0" anchor="t" bIns="0" lIns="0" spcFirstLastPara="1" rIns="0" wrap="square" tIns="36450">
            <a:spAutoFit/>
          </a:bodyPr>
          <a:lstStyle/>
          <a:p>
            <a:pPr indent="0" lvl="0" marL="11112" marR="0" rtl="0" algn="l">
              <a:lnSpc>
                <a:spcPct val="9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Minimum  Success  Criterion</a:t>
            </a:r>
            <a:endParaRPr/>
          </a:p>
        </p:txBody>
      </p:sp>
      <p:sp>
        <p:nvSpPr>
          <p:cNvPr id="726" name="Google Shape;726;p73"/>
          <p:cNvSpPr txBox="1"/>
          <p:nvPr/>
        </p:nvSpPr>
        <p:spPr>
          <a:xfrm>
            <a:off x="5930900" y="3724275"/>
            <a:ext cx="192087" cy="158750"/>
          </a:xfrm>
          <a:prstGeom prst="rect">
            <a:avLst/>
          </a:prstGeom>
          <a:solidFill>
            <a:srgbClr val="FFFFFF"/>
          </a:solidFill>
          <a:ln cap="flat" cmpd="sng" w="9525">
            <a:solidFill>
              <a:srgbClr val="999998"/>
            </a:solidFill>
            <a:prstDash val="solid"/>
            <a:miter lim="800000"/>
            <a:headEnd len="sm" w="sm" type="none"/>
            <a:tailEnd len="sm" w="sm" type="none"/>
          </a:ln>
        </p:spPr>
        <p:txBody>
          <a:bodyPr anchorCtr="0" anchor="t" bIns="0" lIns="0" spcFirstLastPara="1" rIns="0" wrap="square" tIns="5675">
            <a:spAutoFit/>
          </a:bodyPr>
          <a:lstStyle/>
          <a:p>
            <a:pPr indent="0" lvl="0" marL="58736"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1</a:t>
            </a:r>
            <a:endParaRPr/>
          </a:p>
        </p:txBody>
      </p:sp>
      <p:sp>
        <p:nvSpPr>
          <p:cNvPr id="727" name="Google Shape;727;p73"/>
          <p:cNvSpPr txBox="1"/>
          <p:nvPr/>
        </p:nvSpPr>
        <p:spPr>
          <a:xfrm>
            <a:off x="5930900" y="4535487"/>
            <a:ext cx="192087" cy="158750"/>
          </a:xfrm>
          <a:prstGeom prst="rect">
            <a:avLst/>
          </a:prstGeom>
          <a:solidFill>
            <a:srgbClr val="FFFFFF"/>
          </a:solidFill>
          <a:ln cap="flat" cmpd="sng" w="9525">
            <a:solidFill>
              <a:srgbClr val="999998"/>
            </a:solidFill>
            <a:prstDash val="solid"/>
            <a:miter lim="800000"/>
            <a:headEnd len="sm" w="sm" type="none"/>
            <a:tailEnd len="sm" w="sm" type="none"/>
          </a:ln>
        </p:spPr>
        <p:txBody>
          <a:bodyPr anchorCtr="0" anchor="t" bIns="0" lIns="0" spcFirstLastPara="1" rIns="0" wrap="square" tIns="5125">
            <a:spAutoFit/>
          </a:bodyPr>
          <a:lstStyle/>
          <a:p>
            <a:pPr indent="0" lvl="0" marL="58736"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3</a:t>
            </a:r>
            <a:endParaRPr/>
          </a:p>
        </p:txBody>
      </p:sp>
      <p:sp>
        <p:nvSpPr>
          <p:cNvPr id="728" name="Google Shape;728;p73"/>
          <p:cNvSpPr txBox="1"/>
          <p:nvPr/>
        </p:nvSpPr>
        <p:spPr>
          <a:xfrm>
            <a:off x="5930900" y="5351462"/>
            <a:ext cx="192087" cy="161925"/>
          </a:xfrm>
          <a:prstGeom prst="rect">
            <a:avLst/>
          </a:prstGeom>
          <a:solidFill>
            <a:srgbClr val="FFFFFF"/>
          </a:solidFill>
          <a:ln cap="flat" cmpd="sng" w="9525">
            <a:solidFill>
              <a:srgbClr val="999998"/>
            </a:solidFill>
            <a:prstDash val="solid"/>
            <a:miter lim="800000"/>
            <a:headEnd len="sm" w="sm" type="none"/>
            <a:tailEnd len="sm" w="sm" type="none"/>
          </a:ln>
        </p:spPr>
        <p:txBody>
          <a:bodyPr anchorCtr="0" anchor="t" bIns="0" lIns="0" spcFirstLastPara="1" rIns="0" wrap="square" tIns="8525">
            <a:spAutoFit/>
          </a:bodyPr>
          <a:lstStyle/>
          <a:p>
            <a:pPr indent="0" lvl="0" marL="58736"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5</a:t>
            </a:r>
            <a:endParaRPr/>
          </a:p>
        </p:txBody>
      </p:sp>
      <p:sp>
        <p:nvSpPr>
          <p:cNvPr id="729" name="Google Shape;729;p73"/>
          <p:cNvSpPr txBox="1"/>
          <p:nvPr/>
        </p:nvSpPr>
        <p:spPr>
          <a:xfrm>
            <a:off x="6899275" y="3725862"/>
            <a:ext cx="190500" cy="157162"/>
          </a:xfrm>
          <a:prstGeom prst="rect">
            <a:avLst/>
          </a:prstGeom>
          <a:solidFill>
            <a:srgbClr val="FFFFFF"/>
          </a:solidFill>
          <a:ln>
            <a:noFill/>
          </a:ln>
        </p:spPr>
        <p:txBody>
          <a:bodyPr anchorCtr="0" anchor="t" bIns="0" lIns="0" spcFirstLastPara="1" rIns="0" wrap="square" tIns="3975">
            <a:spAutoFit/>
          </a:bodyPr>
          <a:lstStyle/>
          <a:p>
            <a:pPr indent="0" lvl="0" marL="57150"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2</a:t>
            </a:r>
            <a:endParaRPr/>
          </a:p>
        </p:txBody>
      </p:sp>
      <p:sp>
        <p:nvSpPr>
          <p:cNvPr id="730" name="Google Shape;730;p73"/>
          <p:cNvSpPr txBox="1"/>
          <p:nvPr/>
        </p:nvSpPr>
        <p:spPr>
          <a:xfrm>
            <a:off x="6899275" y="4537075"/>
            <a:ext cx="190500" cy="158750"/>
          </a:xfrm>
          <a:prstGeom prst="rect">
            <a:avLst/>
          </a:prstGeom>
          <a:solidFill>
            <a:srgbClr val="FFFFFF"/>
          </a:solidFill>
          <a:ln>
            <a:noFill/>
          </a:ln>
        </p:spPr>
        <p:txBody>
          <a:bodyPr anchorCtr="0" anchor="t" bIns="0" lIns="0" spcFirstLastPara="1" rIns="0" wrap="square" tIns="3975">
            <a:spAutoFit/>
          </a:bodyPr>
          <a:lstStyle/>
          <a:p>
            <a:pPr indent="0" lvl="0" marL="57150"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4</a:t>
            </a:r>
            <a:endParaRPr/>
          </a:p>
        </p:txBody>
      </p:sp>
      <p:sp>
        <p:nvSpPr>
          <p:cNvPr id="731" name="Google Shape;731;p73"/>
          <p:cNvSpPr txBox="1"/>
          <p:nvPr/>
        </p:nvSpPr>
        <p:spPr>
          <a:xfrm>
            <a:off x="6899275" y="5353050"/>
            <a:ext cx="190500" cy="160337"/>
          </a:xfrm>
          <a:prstGeom prst="rect">
            <a:avLst/>
          </a:prstGeom>
          <a:solidFill>
            <a:srgbClr val="FFFFFF"/>
          </a:solidFill>
          <a:ln>
            <a:noFill/>
          </a:ln>
        </p:spPr>
        <p:txBody>
          <a:bodyPr anchorCtr="0" anchor="t" bIns="0" lIns="0" spcFirstLastPara="1" rIns="0" wrap="square" tIns="6825">
            <a:spAutoFit/>
          </a:bodyPr>
          <a:lstStyle/>
          <a:p>
            <a:pPr indent="0" lvl="0" marL="57150"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6</a:t>
            </a:r>
            <a:endParaRPr/>
          </a:p>
        </p:txBody>
      </p:sp>
      <p:sp>
        <p:nvSpPr>
          <p:cNvPr id="732" name="Google Shape;732;p73"/>
          <p:cNvSpPr/>
          <p:nvPr/>
        </p:nvSpPr>
        <p:spPr>
          <a:xfrm>
            <a:off x="6897687" y="3724275"/>
            <a:ext cx="0" cy="187325"/>
          </a:xfrm>
          <a:custGeom>
            <a:rect b="b" l="l" r="r" t="t"/>
            <a:pathLst>
              <a:path extrusionOk="0" h="212725" w="120000">
                <a:moveTo>
                  <a:pt x="0" y="0"/>
                </a:moveTo>
                <a:lnTo>
                  <a:pt x="0" y="212599"/>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3" name="Google Shape;733;p73"/>
          <p:cNvSpPr/>
          <p:nvPr/>
        </p:nvSpPr>
        <p:spPr>
          <a:xfrm>
            <a:off x="6897687" y="3910012"/>
            <a:ext cx="192087" cy="0"/>
          </a:xfrm>
          <a:custGeom>
            <a:rect b="b" l="l" r="r" t="t"/>
            <a:pathLst>
              <a:path extrusionOk="0" h="120000" w="212090">
                <a:moveTo>
                  <a:pt x="0" y="0"/>
                </a:moveTo>
                <a:lnTo>
                  <a:pt x="211949"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4" name="Google Shape;734;p73"/>
          <p:cNvSpPr/>
          <p:nvPr/>
        </p:nvSpPr>
        <p:spPr>
          <a:xfrm>
            <a:off x="6897687" y="4535487"/>
            <a:ext cx="0" cy="187325"/>
          </a:xfrm>
          <a:custGeom>
            <a:rect b="b" l="l" r="r" t="t"/>
            <a:pathLst>
              <a:path extrusionOk="0" h="212725" w="120000">
                <a:moveTo>
                  <a:pt x="0" y="0"/>
                </a:moveTo>
                <a:lnTo>
                  <a:pt x="0" y="212599"/>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5" name="Google Shape;735;p73"/>
          <p:cNvSpPr/>
          <p:nvPr/>
        </p:nvSpPr>
        <p:spPr>
          <a:xfrm>
            <a:off x="6897687" y="4721225"/>
            <a:ext cx="192087" cy="0"/>
          </a:xfrm>
          <a:custGeom>
            <a:rect b="b" l="l" r="r" t="t"/>
            <a:pathLst>
              <a:path extrusionOk="0" h="120000" w="212090">
                <a:moveTo>
                  <a:pt x="0" y="0"/>
                </a:moveTo>
                <a:lnTo>
                  <a:pt x="211949"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6" name="Google Shape;736;p73"/>
          <p:cNvSpPr/>
          <p:nvPr/>
        </p:nvSpPr>
        <p:spPr>
          <a:xfrm>
            <a:off x="6897687" y="5349875"/>
            <a:ext cx="0" cy="188912"/>
          </a:xfrm>
          <a:custGeom>
            <a:rect b="b" l="l" r="r" t="t"/>
            <a:pathLst>
              <a:path extrusionOk="0" h="212725" w="120000">
                <a:moveTo>
                  <a:pt x="0" y="0"/>
                </a:moveTo>
                <a:lnTo>
                  <a:pt x="0" y="212599"/>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7" name="Google Shape;737;p73"/>
          <p:cNvSpPr/>
          <p:nvPr/>
        </p:nvSpPr>
        <p:spPr>
          <a:xfrm>
            <a:off x="6897687" y="5537200"/>
            <a:ext cx="192087" cy="0"/>
          </a:xfrm>
          <a:custGeom>
            <a:rect b="b" l="l" r="r" t="t"/>
            <a:pathLst>
              <a:path extrusionOk="0" h="120000" w="212090">
                <a:moveTo>
                  <a:pt x="0" y="0"/>
                </a:moveTo>
                <a:lnTo>
                  <a:pt x="211949"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8" name="Google Shape;738;p73"/>
          <p:cNvSpPr/>
          <p:nvPr/>
        </p:nvSpPr>
        <p:spPr>
          <a:xfrm>
            <a:off x="8064500" y="3724275"/>
            <a:ext cx="0" cy="2425700"/>
          </a:xfrm>
          <a:custGeom>
            <a:rect b="b" l="l" r="r" t="t"/>
            <a:pathLst>
              <a:path extrusionOk="0" h="2748915" w="120000">
                <a:moveTo>
                  <a:pt x="0" y="0"/>
                </a:moveTo>
                <a:lnTo>
                  <a:pt x="0" y="274838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9" name="Google Shape;739;p73"/>
          <p:cNvSpPr txBox="1"/>
          <p:nvPr/>
        </p:nvSpPr>
        <p:spPr>
          <a:xfrm>
            <a:off x="7872412" y="3724275"/>
            <a:ext cx="192087" cy="158750"/>
          </a:xfrm>
          <a:prstGeom prst="rect">
            <a:avLst/>
          </a:prstGeom>
          <a:solidFill>
            <a:srgbClr val="FFFFFF"/>
          </a:solidFill>
          <a:ln cap="flat" cmpd="sng" w="9525">
            <a:solidFill>
              <a:srgbClr val="999998"/>
            </a:solidFill>
            <a:prstDash val="solid"/>
            <a:miter lim="800000"/>
            <a:headEnd len="sm" w="sm" type="none"/>
            <a:tailEnd len="sm" w="sm" type="none"/>
          </a:ln>
        </p:spPr>
        <p:txBody>
          <a:bodyPr anchorCtr="0" anchor="t" bIns="0" lIns="0" spcFirstLastPara="1" rIns="0" wrap="square" tIns="5675">
            <a:spAutoFit/>
          </a:bodyPr>
          <a:lstStyle/>
          <a:p>
            <a:pPr indent="0" lvl="0" marL="58736"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1</a:t>
            </a:r>
            <a:endParaRPr/>
          </a:p>
        </p:txBody>
      </p:sp>
      <p:sp>
        <p:nvSpPr>
          <p:cNvPr id="740" name="Google Shape;740;p73"/>
          <p:cNvSpPr txBox="1"/>
          <p:nvPr/>
        </p:nvSpPr>
        <p:spPr>
          <a:xfrm>
            <a:off x="7872412" y="4535487"/>
            <a:ext cx="192087" cy="160337"/>
          </a:xfrm>
          <a:prstGeom prst="rect">
            <a:avLst/>
          </a:prstGeom>
          <a:solidFill>
            <a:srgbClr val="FFFFFF"/>
          </a:solidFill>
          <a:ln cap="flat" cmpd="sng" w="9525">
            <a:solidFill>
              <a:srgbClr val="999998"/>
            </a:solidFill>
            <a:prstDash val="solid"/>
            <a:miter lim="800000"/>
            <a:headEnd len="sm" w="sm" type="none"/>
            <a:tailEnd len="sm" w="sm" type="none"/>
          </a:ln>
        </p:spPr>
        <p:txBody>
          <a:bodyPr anchorCtr="0" anchor="t" bIns="0" lIns="0" spcFirstLastPara="1" rIns="0" wrap="square" tIns="5675">
            <a:spAutoFit/>
          </a:bodyPr>
          <a:lstStyle/>
          <a:p>
            <a:pPr indent="0" lvl="0" marL="58736"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3</a:t>
            </a:r>
            <a:endParaRPr/>
          </a:p>
        </p:txBody>
      </p:sp>
      <p:sp>
        <p:nvSpPr>
          <p:cNvPr id="741" name="Google Shape;741;p73"/>
          <p:cNvSpPr txBox="1"/>
          <p:nvPr/>
        </p:nvSpPr>
        <p:spPr>
          <a:xfrm>
            <a:off x="7872412" y="5351462"/>
            <a:ext cx="192087" cy="161925"/>
          </a:xfrm>
          <a:prstGeom prst="rect">
            <a:avLst/>
          </a:prstGeom>
          <a:solidFill>
            <a:srgbClr val="FFFFFF"/>
          </a:solidFill>
          <a:ln cap="flat" cmpd="sng" w="9525">
            <a:solidFill>
              <a:srgbClr val="999998"/>
            </a:solidFill>
            <a:prstDash val="solid"/>
            <a:miter lim="800000"/>
            <a:headEnd len="sm" w="sm" type="none"/>
            <a:tailEnd len="sm" w="sm" type="none"/>
          </a:ln>
        </p:spPr>
        <p:txBody>
          <a:bodyPr anchorCtr="0" anchor="t" bIns="0" lIns="0" spcFirstLastPara="1" rIns="0" wrap="square" tIns="8525">
            <a:spAutoFit/>
          </a:bodyPr>
          <a:lstStyle/>
          <a:p>
            <a:pPr indent="0" lvl="0" marL="58736"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5</a:t>
            </a:r>
            <a:endParaRPr/>
          </a:p>
        </p:txBody>
      </p:sp>
      <p:sp>
        <p:nvSpPr>
          <p:cNvPr id="742" name="Google Shape;742;p73"/>
          <p:cNvSpPr txBox="1"/>
          <p:nvPr/>
        </p:nvSpPr>
        <p:spPr>
          <a:xfrm>
            <a:off x="8888412" y="3717925"/>
            <a:ext cx="93662" cy="171450"/>
          </a:xfrm>
          <a:prstGeom prst="rect">
            <a:avLst/>
          </a:prstGeom>
          <a:noFill/>
          <a:ln>
            <a:noFill/>
          </a:ln>
        </p:spPr>
        <p:txBody>
          <a:bodyPr anchorCtr="0" anchor="t" bIns="0" lIns="0" spcFirstLastPara="1" rIns="0" wrap="square" tIns="11375">
            <a:spAutoFit/>
          </a:bodyPr>
          <a:lstStyle/>
          <a:p>
            <a:pPr indent="0" lvl="0" marL="11112"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2</a:t>
            </a:r>
            <a:endParaRPr/>
          </a:p>
        </p:txBody>
      </p:sp>
      <p:sp>
        <p:nvSpPr>
          <p:cNvPr id="743" name="Google Shape;743;p73"/>
          <p:cNvSpPr txBox="1"/>
          <p:nvPr/>
        </p:nvSpPr>
        <p:spPr>
          <a:xfrm>
            <a:off x="8888412" y="4529137"/>
            <a:ext cx="93662" cy="171450"/>
          </a:xfrm>
          <a:prstGeom prst="rect">
            <a:avLst/>
          </a:prstGeom>
          <a:noFill/>
          <a:ln>
            <a:noFill/>
          </a:ln>
        </p:spPr>
        <p:txBody>
          <a:bodyPr anchorCtr="0" anchor="t" bIns="0" lIns="0" spcFirstLastPara="1" rIns="0" wrap="square" tIns="11375">
            <a:spAutoFit/>
          </a:bodyPr>
          <a:lstStyle/>
          <a:p>
            <a:pPr indent="0" lvl="0" marL="11112"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4</a:t>
            </a:r>
            <a:endParaRPr/>
          </a:p>
        </p:txBody>
      </p:sp>
      <p:sp>
        <p:nvSpPr>
          <p:cNvPr id="744" name="Google Shape;744;p73"/>
          <p:cNvSpPr txBox="1"/>
          <p:nvPr/>
        </p:nvSpPr>
        <p:spPr>
          <a:xfrm>
            <a:off x="8888412" y="5348287"/>
            <a:ext cx="93662" cy="171450"/>
          </a:xfrm>
          <a:prstGeom prst="rect">
            <a:avLst/>
          </a:prstGeom>
          <a:noFill/>
          <a:ln>
            <a:noFill/>
          </a:ln>
        </p:spPr>
        <p:txBody>
          <a:bodyPr anchorCtr="0" anchor="t" bIns="0" lIns="0" spcFirstLastPara="1" rIns="0" wrap="square" tIns="11375">
            <a:spAutoFit/>
          </a:bodyPr>
          <a:lstStyle/>
          <a:p>
            <a:pPr indent="0" lvl="0" marL="11112" marR="0" rtl="0" algn="l">
              <a:lnSpc>
                <a:spcPct val="100000"/>
              </a:lnSpc>
              <a:spcBef>
                <a:spcPts val="0"/>
              </a:spcBef>
              <a:spcAft>
                <a:spcPts val="0"/>
              </a:spcAft>
              <a:buClr>
                <a:srgbClr val="999998"/>
              </a:buClr>
              <a:buSzPts val="1000"/>
              <a:buFont typeface="Arial"/>
              <a:buNone/>
            </a:pPr>
            <a:r>
              <a:rPr b="1" i="0" lang="en-US" sz="1000" u="none">
                <a:solidFill>
                  <a:srgbClr val="999998"/>
                </a:solidFill>
                <a:latin typeface="Arial"/>
                <a:ea typeface="Arial"/>
                <a:cs typeface="Arial"/>
                <a:sym typeface="Arial"/>
              </a:rPr>
              <a:t>6</a:t>
            </a:r>
            <a:endParaRPr/>
          </a:p>
        </p:txBody>
      </p:sp>
      <p:sp>
        <p:nvSpPr>
          <p:cNvPr id="745" name="Google Shape;745;p73"/>
          <p:cNvSpPr/>
          <p:nvPr/>
        </p:nvSpPr>
        <p:spPr>
          <a:xfrm>
            <a:off x="8839200" y="3724275"/>
            <a:ext cx="0" cy="187325"/>
          </a:xfrm>
          <a:custGeom>
            <a:rect b="b" l="l" r="r" t="t"/>
            <a:pathLst>
              <a:path extrusionOk="0" h="212725" w="120000">
                <a:moveTo>
                  <a:pt x="0" y="0"/>
                </a:moveTo>
                <a:lnTo>
                  <a:pt x="0" y="212599"/>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6" name="Google Shape;746;p73"/>
          <p:cNvSpPr/>
          <p:nvPr/>
        </p:nvSpPr>
        <p:spPr>
          <a:xfrm>
            <a:off x="8839200" y="3910012"/>
            <a:ext cx="192087" cy="0"/>
          </a:xfrm>
          <a:custGeom>
            <a:rect b="b" l="l" r="r" t="t"/>
            <a:pathLst>
              <a:path extrusionOk="0" h="120000" w="212090">
                <a:moveTo>
                  <a:pt x="0" y="0"/>
                </a:moveTo>
                <a:lnTo>
                  <a:pt x="211949"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7" name="Google Shape;747;p73"/>
          <p:cNvSpPr/>
          <p:nvPr/>
        </p:nvSpPr>
        <p:spPr>
          <a:xfrm>
            <a:off x="8839200" y="4535487"/>
            <a:ext cx="0" cy="187325"/>
          </a:xfrm>
          <a:custGeom>
            <a:rect b="b" l="l" r="r" t="t"/>
            <a:pathLst>
              <a:path extrusionOk="0" h="212725" w="120000">
                <a:moveTo>
                  <a:pt x="0" y="0"/>
                </a:moveTo>
                <a:lnTo>
                  <a:pt x="0" y="212599"/>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8" name="Google Shape;748;p73"/>
          <p:cNvSpPr/>
          <p:nvPr/>
        </p:nvSpPr>
        <p:spPr>
          <a:xfrm>
            <a:off x="8839200" y="4721225"/>
            <a:ext cx="192087" cy="0"/>
          </a:xfrm>
          <a:custGeom>
            <a:rect b="b" l="l" r="r" t="t"/>
            <a:pathLst>
              <a:path extrusionOk="0" h="120000" w="212090">
                <a:moveTo>
                  <a:pt x="0" y="0"/>
                </a:moveTo>
                <a:lnTo>
                  <a:pt x="211949"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9" name="Google Shape;749;p73"/>
          <p:cNvSpPr/>
          <p:nvPr/>
        </p:nvSpPr>
        <p:spPr>
          <a:xfrm>
            <a:off x="8839200" y="5349875"/>
            <a:ext cx="0" cy="188912"/>
          </a:xfrm>
          <a:custGeom>
            <a:rect b="b" l="l" r="r" t="t"/>
            <a:pathLst>
              <a:path extrusionOk="0" h="212725" w="120000">
                <a:moveTo>
                  <a:pt x="0" y="0"/>
                </a:moveTo>
                <a:lnTo>
                  <a:pt x="0" y="212599"/>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0" name="Google Shape;750;p73"/>
          <p:cNvSpPr/>
          <p:nvPr/>
        </p:nvSpPr>
        <p:spPr>
          <a:xfrm>
            <a:off x="8839200" y="5537200"/>
            <a:ext cx="192087" cy="0"/>
          </a:xfrm>
          <a:custGeom>
            <a:rect b="b" l="l" r="r" t="t"/>
            <a:pathLst>
              <a:path extrusionOk="0" h="120000" w="212090">
                <a:moveTo>
                  <a:pt x="0" y="0"/>
                </a:moveTo>
                <a:lnTo>
                  <a:pt x="211949"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1" name="Google Shape;751;p73"/>
          <p:cNvSpPr txBox="1"/>
          <p:nvPr/>
        </p:nvSpPr>
        <p:spPr>
          <a:xfrm>
            <a:off x="6502400" y="554037"/>
            <a:ext cx="1460500" cy="88900"/>
          </a:xfrm>
          <a:prstGeom prst="rect">
            <a:avLst/>
          </a:prstGeom>
          <a:solidFill>
            <a:srgbClr val="DDDDDD"/>
          </a:solidFill>
          <a:ln>
            <a:noFill/>
          </a:ln>
        </p:spPr>
        <p:txBody>
          <a:bodyPr anchorCtr="0" anchor="t" bIns="0" lIns="0" spcFirstLastPara="1" rIns="0" wrap="square" tIns="11375">
            <a:spAutoFit/>
          </a:bodyPr>
          <a:lstStyle/>
          <a:p>
            <a:pPr indent="0" lvl="0" marL="28575" marR="0" rtl="0" algn="l">
              <a:lnSpc>
                <a:spcPct val="100000"/>
              </a:lnSpc>
              <a:spcBef>
                <a:spcPts val="0"/>
              </a:spcBef>
              <a:spcAft>
                <a:spcPts val="0"/>
              </a:spcAft>
              <a:buClr>
                <a:srgbClr val="231F20"/>
              </a:buClr>
              <a:buSzPts val="500"/>
              <a:buFont typeface="Arial"/>
              <a:buNone/>
            </a:pPr>
            <a:r>
              <a:rPr b="1" i="0" lang="en-US" sz="500" u="none">
                <a:solidFill>
                  <a:srgbClr val="231F20"/>
                </a:solidFill>
                <a:latin typeface="Arial"/>
                <a:ea typeface="Arial"/>
                <a:cs typeface="Arial"/>
                <a:sym typeface="Arial"/>
              </a:rPr>
              <a:t>Project Name:</a:t>
            </a:r>
            <a:endParaRPr/>
          </a:p>
        </p:txBody>
      </p:sp>
      <p:sp>
        <p:nvSpPr>
          <p:cNvPr id="752" name="Google Shape;752;p73"/>
          <p:cNvSpPr txBox="1"/>
          <p:nvPr/>
        </p:nvSpPr>
        <p:spPr>
          <a:xfrm>
            <a:off x="7993062" y="554037"/>
            <a:ext cx="1042987" cy="88900"/>
          </a:xfrm>
          <a:prstGeom prst="rect">
            <a:avLst/>
          </a:prstGeom>
          <a:solidFill>
            <a:srgbClr val="DDDDDD"/>
          </a:solidFill>
          <a:ln>
            <a:noFill/>
          </a:ln>
        </p:spPr>
        <p:txBody>
          <a:bodyPr anchorCtr="0" anchor="t" bIns="0" lIns="0" spcFirstLastPara="1" rIns="0" wrap="square" tIns="11375">
            <a:spAutoFit/>
          </a:bodyPr>
          <a:lstStyle/>
          <a:p>
            <a:pPr indent="0" lvl="0" marL="28575" marR="0" rtl="0" algn="l">
              <a:lnSpc>
                <a:spcPct val="100000"/>
              </a:lnSpc>
              <a:spcBef>
                <a:spcPts val="0"/>
              </a:spcBef>
              <a:spcAft>
                <a:spcPts val="0"/>
              </a:spcAft>
              <a:buClr>
                <a:srgbClr val="231F20"/>
              </a:buClr>
              <a:buSzPts val="500"/>
              <a:buFont typeface="Arial"/>
              <a:buNone/>
            </a:pPr>
            <a:r>
              <a:rPr b="1" i="0" lang="en-US" sz="500" u="none">
                <a:solidFill>
                  <a:srgbClr val="231F20"/>
                </a:solidFill>
                <a:latin typeface="Arial"/>
                <a:ea typeface="Arial"/>
                <a:cs typeface="Arial"/>
                <a:sym typeface="Arial"/>
              </a:rPr>
              <a:t>Team Leader Name:</a:t>
            </a:r>
            <a:endParaRPr/>
          </a:p>
        </p:txBody>
      </p:sp>
      <p:sp>
        <p:nvSpPr>
          <p:cNvPr id="753" name="Google Shape;753;p73"/>
          <p:cNvSpPr txBox="1"/>
          <p:nvPr/>
        </p:nvSpPr>
        <p:spPr>
          <a:xfrm>
            <a:off x="117475" y="1870075"/>
            <a:ext cx="884237" cy="528637"/>
          </a:xfrm>
          <a:prstGeom prst="rect">
            <a:avLst/>
          </a:prstGeom>
          <a:solidFill>
            <a:srgbClr val="818485"/>
          </a:solidFill>
          <a:ln>
            <a:noFill/>
          </a:ln>
        </p:spPr>
        <p:txBody>
          <a:bodyPr anchorCtr="0" anchor="t" bIns="0" lIns="0" spcFirstLastPara="1" rIns="0" wrap="square" tIns="455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F2F1"/>
              </a:buClr>
              <a:buSzPts val="1000"/>
              <a:buFont typeface="Arial"/>
              <a:buNone/>
            </a:pPr>
            <a:r>
              <a:rPr b="1" i="0" lang="en-US" sz="1000" u="none">
                <a:solidFill>
                  <a:srgbClr val="F3F2F1"/>
                </a:solidFill>
                <a:latin typeface="Arial"/>
                <a:ea typeface="Arial"/>
                <a:cs typeface="Arial"/>
                <a:sym typeface="Arial"/>
              </a:rPr>
              <a:t>Problem  Hypothesis</a:t>
            </a:r>
            <a:endParaRPr/>
          </a:p>
        </p:txBody>
      </p:sp>
      <p:sp>
        <p:nvSpPr>
          <p:cNvPr id="754" name="Google Shape;754;p73"/>
          <p:cNvSpPr txBox="1"/>
          <p:nvPr/>
        </p:nvSpPr>
        <p:spPr>
          <a:xfrm>
            <a:off x="117475" y="2606675"/>
            <a:ext cx="884237" cy="528637"/>
          </a:xfrm>
          <a:prstGeom prst="rect">
            <a:avLst/>
          </a:prstGeom>
          <a:solidFill>
            <a:srgbClr val="818485"/>
          </a:solidFill>
          <a:ln>
            <a:noFill/>
          </a:ln>
        </p:spPr>
        <p:txBody>
          <a:bodyPr anchorCtr="0" anchor="t" bIns="0" lIns="0" spcFirstLastPara="1" rIns="0" wrap="square" tIns="5675">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F2F1"/>
              </a:buClr>
              <a:buSzPts val="1000"/>
              <a:buFont typeface="Arial"/>
              <a:buNone/>
            </a:pPr>
            <a:r>
              <a:rPr b="1" i="0" lang="en-US" sz="1000" u="none">
                <a:solidFill>
                  <a:srgbClr val="F3F2F1"/>
                </a:solidFill>
                <a:latin typeface="Arial"/>
                <a:ea typeface="Arial"/>
                <a:cs typeface="Arial"/>
                <a:sym typeface="Arial"/>
              </a:rPr>
              <a:t>Solution  Hypothesis</a:t>
            </a:r>
            <a:endParaRPr/>
          </a:p>
        </p:txBody>
      </p:sp>
      <p:sp>
        <p:nvSpPr>
          <p:cNvPr id="755" name="Google Shape;755;p73"/>
          <p:cNvSpPr/>
          <p:nvPr/>
        </p:nvSpPr>
        <p:spPr>
          <a:xfrm>
            <a:off x="114300" y="3421062"/>
            <a:ext cx="4095750" cy="241300"/>
          </a:xfrm>
          <a:custGeom>
            <a:rect b="b" l="l" r="r" t="t"/>
            <a:pathLst>
              <a:path extrusionOk="0" h="273050" w="4505960">
                <a:moveTo>
                  <a:pt x="4505653" y="0"/>
                </a:moveTo>
                <a:lnTo>
                  <a:pt x="0" y="0"/>
                </a:lnTo>
                <a:lnTo>
                  <a:pt x="0" y="272364"/>
                </a:lnTo>
                <a:lnTo>
                  <a:pt x="3053357" y="272364"/>
                </a:lnTo>
                <a:lnTo>
                  <a:pt x="3060659" y="272465"/>
                </a:lnTo>
                <a:lnTo>
                  <a:pt x="3064812" y="270776"/>
                </a:lnTo>
                <a:lnTo>
                  <a:pt x="3069041" y="266776"/>
                </a:lnTo>
                <a:lnTo>
                  <a:pt x="3283278" y="58102"/>
                </a:lnTo>
                <a:lnTo>
                  <a:pt x="3291393" y="54800"/>
                </a:lnTo>
                <a:lnTo>
                  <a:pt x="4505653" y="54800"/>
                </a:lnTo>
                <a:lnTo>
                  <a:pt x="4505653" y="0"/>
                </a:lnTo>
                <a:close/>
              </a:path>
              <a:path extrusionOk="0" h="273050" w="4505960">
                <a:moveTo>
                  <a:pt x="4505653" y="54800"/>
                </a:moveTo>
                <a:lnTo>
                  <a:pt x="3291393" y="54800"/>
                </a:lnTo>
                <a:lnTo>
                  <a:pt x="3304665" y="54889"/>
                </a:lnTo>
                <a:lnTo>
                  <a:pt x="4505653" y="54889"/>
                </a:lnTo>
                <a:lnTo>
                  <a:pt x="4505653" y="54800"/>
                </a:lnTo>
                <a:close/>
              </a:path>
            </a:pathLst>
          </a:custGeom>
          <a:solidFill>
            <a:srgbClr val="55555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6" name="Google Shape;756;p73"/>
          <p:cNvSpPr txBox="1"/>
          <p:nvPr/>
        </p:nvSpPr>
        <p:spPr>
          <a:xfrm>
            <a:off x="757237" y="655637"/>
            <a:ext cx="1558925" cy="1809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7" name="Google Shape;757;p73"/>
          <p:cNvSpPr/>
          <p:nvPr/>
        </p:nvSpPr>
        <p:spPr>
          <a:xfrm>
            <a:off x="2354262" y="696912"/>
            <a:ext cx="0" cy="101600"/>
          </a:xfrm>
          <a:custGeom>
            <a:rect b="b" l="l" r="r" t="t"/>
            <a:pathLst>
              <a:path extrusionOk="0" h="114934" w="120000">
                <a:moveTo>
                  <a:pt x="0" y="0"/>
                </a:moveTo>
                <a:lnTo>
                  <a:pt x="0" y="114401"/>
                </a:lnTo>
              </a:path>
            </a:pathLst>
          </a:custGeom>
          <a:noFill/>
          <a:ln cap="flat" cmpd="sng" w="10450">
            <a:solidFill>
              <a:srgbClr val="FFFFFF"/>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8" name="Google Shape;758;p73"/>
          <p:cNvSpPr txBox="1"/>
          <p:nvPr/>
        </p:nvSpPr>
        <p:spPr>
          <a:xfrm>
            <a:off x="2393950" y="695325"/>
            <a:ext cx="80962" cy="1031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9" name="Google Shape;759;p73"/>
          <p:cNvSpPr txBox="1"/>
          <p:nvPr/>
        </p:nvSpPr>
        <p:spPr>
          <a:xfrm>
            <a:off x="2501900" y="695325"/>
            <a:ext cx="84137" cy="10477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0" name="Google Shape;760;p73"/>
          <p:cNvSpPr/>
          <p:nvPr/>
        </p:nvSpPr>
        <p:spPr>
          <a:xfrm>
            <a:off x="117475" y="593725"/>
            <a:ext cx="228600" cy="271462"/>
          </a:xfrm>
          <a:custGeom>
            <a:rect b="b" l="l" r="r" t="t"/>
            <a:pathLst>
              <a:path extrusionOk="0" h="308609" w="252729">
                <a:moveTo>
                  <a:pt x="116280" y="118752"/>
                </a:moveTo>
                <a:lnTo>
                  <a:pt x="139333" y="70245"/>
                </a:lnTo>
                <a:lnTo>
                  <a:pt x="172333" y="36914"/>
                </a:lnTo>
                <a:lnTo>
                  <a:pt x="211036" y="15983"/>
                </a:lnTo>
                <a:lnTo>
                  <a:pt x="251197" y="4673"/>
                </a:lnTo>
                <a:lnTo>
                  <a:pt x="227812" y="1431"/>
                </a:lnTo>
                <a:lnTo>
                  <a:pt x="206493" y="85"/>
                </a:lnTo>
                <a:lnTo>
                  <a:pt x="188208" y="0"/>
                </a:lnTo>
                <a:lnTo>
                  <a:pt x="173928" y="539"/>
                </a:lnTo>
                <a:lnTo>
                  <a:pt x="114490" y="10360"/>
                </a:lnTo>
                <a:lnTo>
                  <a:pt x="68678" y="30849"/>
                </a:lnTo>
                <a:lnTo>
                  <a:pt x="35406" y="59394"/>
                </a:lnTo>
                <a:lnTo>
                  <a:pt x="13592" y="93381"/>
                </a:lnTo>
                <a:lnTo>
                  <a:pt x="2151" y="130199"/>
                </a:lnTo>
                <a:lnTo>
                  <a:pt x="0" y="167235"/>
                </a:lnTo>
                <a:lnTo>
                  <a:pt x="6054" y="201877"/>
                </a:lnTo>
                <a:lnTo>
                  <a:pt x="19232" y="231512"/>
                </a:lnTo>
                <a:lnTo>
                  <a:pt x="38448" y="253528"/>
                </a:lnTo>
                <a:lnTo>
                  <a:pt x="43694" y="267265"/>
                </a:lnTo>
                <a:lnTo>
                  <a:pt x="34231" y="283810"/>
                </a:lnTo>
                <a:lnTo>
                  <a:pt x="20728" y="297724"/>
                </a:lnTo>
                <a:lnTo>
                  <a:pt x="13856" y="303570"/>
                </a:lnTo>
                <a:lnTo>
                  <a:pt x="44775" y="308066"/>
                </a:lnTo>
                <a:lnTo>
                  <a:pt x="63973" y="308121"/>
                </a:lnTo>
                <a:lnTo>
                  <a:pt x="79451" y="302439"/>
                </a:lnTo>
                <a:lnTo>
                  <a:pt x="99213" y="289720"/>
                </a:lnTo>
                <a:lnTo>
                  <a:pt x="141168" y="298285"/>
                </a:lnTo>
                <a:lnTo>
                  <a:pt x="180869" y="301917"/>
                </a:lnTo>
                <a:lnTo>
                  <a:pt x="218033" y="300985"/>
                </a:lnTo>
                <a:lnTo>
                  <a:pt x="252378" y="295857"/>
                </a:lnTo>
                <a:lnTo>
                  <a:pt x="206089" y="281028"/>
                </a:lnTo>
                <a:lnTo>
                  <a:pt x="167919" y="258615"/>
                </a:lnTo>
                <a:lnTo>
                  <a:pt x="138860" y="229900"/>
                </a:lnTo>
                <a:lnTo>
                  <a:pt x="119905" y="196164"/>
                </a:lnTo>
                <a:lnTo>
                  <a:pt x="112047" y="158687"/>
                </a:lnTo>
                <a:lnTo>
                  <a:pt x="116280" y="118752"/>
                </a:lnTo>
                <a:close/>
              </a:path>
            </a:pathLst>
          </a:custGeom>
          <a:noFill/>
          <a:ln cap="flat" cmpd="sng" w="11625">
            <a:solidFill>
              <a:srgbClr val="F8EC4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1" name="Google Shape;761;p73"/>
          <p:cNvSpPr/>
          <p:nvPr/>
        </p:nvSpPr>
        <p:spPr>
          <a:xfrm>
            <a:off x="344487" y="592137"/>
            <a:ext cx="230187" cy="269875"/>
          </a:xfrm>
          <a:custGeom>
            <a:rect b="b" l="l" r="r" t="t"/>
            <a:pathLst>
              <a:path extrusionOk="0" h="305434" w="252729">
                <a:moveTo>
                  <a:pt x="214011" y="253520"/>
                </a:moveTo>
                <a:lnTo>
                  <a:pt x="233230" y="231505"/>
                </a:lnTo>
                <a:lnTo>
                  <a:pt x="246410" y="201871"/>
                </a:lnTo>
                <a:lnTo>
                  <a:pt x="252466" y="167230"/>
                </a:lnTo>
                <a:lnTo>
                  <a:pt x="250316" y="130194"/>
                </a:lnTo>
                <a:lnTo>
                  <a:pt x="238874" y="93377"/>
                </a:lnTo>
                <a:lnTo>
                  <a:pt x="217057" y="59392"/>
                </a:lnTo>
                <a:lnTo>
                  <a:pt x="183781" y="30852"/>
                </a:lnTo>
                <a:lnTo>
                  <a:pt x="137963" y="10370"/>
                </a:lnTo>
                <a:lnTo>
                  <a:pt x="78519" y="558"/>
                </a:lnTo>
                <a:lnTo>
                  <a:pt x="64023" y="0"/>
                </a:lnTo>
                <a:lnTo>
                  <a:pt x="45433" y="100"/>
                </a:lnTo>
                <a:lnTo>
                  <a:pt x="23756" y="1515"/>
                </a:lnTo>
                <a:lnTo>
                  <a:pt x="0" y="4902"/>
                </a:lnTo>
                <a:lnTo>
                  <a:pt x="40462" y="16073"/>
                </a:lnTo>
                <a:lnTo>
                  <a:pt x="79543" y="36959"/>
                </a:lnTo>
                <a:lnTo>
                  <a:pt x="112896" y="70399"/>
                </a:lnTo>
                <a:lnTo>
                  <a:pt x="136171" y="119233"/>
                </a:lnTo>
                <a:lnTo>
                  <a:pt x="139789" y="166723"/>
                </a:lnTo>
                <a:lnTo>
                  <a:pt x="126405" y="210345"/>
                </a:lnTo>
                <a:lnTo>
                  <a:pt x="97712" y="247906"/>
                </a:lnTo>
                <a:lnTo>
                  <a:pt x="55406" y="277218"/>
                </a:lnTo>
                <a:lnTo>
                  <a:pt x="1180" y="296090"/>
                </a:lnTo>
                <a:lnTo>
                  <a:pt x="35321" y="301053"/>
                </a:lnTo>
                <a:lnTo>
                  <a:pt x="72228" y="301884"/>
                </a:lnTo>
                <a:lnTo>
                  <a:pt x="111627" y="298224"/>
                </a:lnTo>
                <a:lnTo>
                  <a:pt x="153246" y="289712"/>
                </a:lnTo>
                <a:lnTo>
                  <a:pt x="180400" y="301258"/>
                </a:lnTo>
                <a:lnTo>
                  <a:pt x="208209" y="304981"/>
                </a:lnTo>
                <a:lnTo>
                  <a:pt x="229878" y="304535"/>
                </a:lnTo>
                <a:lnTo>
                  <a:pt x="238610" y="303574"/>
                </a:lnTo>
                <a:lnTo>
                  <a:pt x="212264" y="282527"/>
                </a:lnTo>
                <a:lnTo>
                  <a:pt x="200919" y="270298"/>
                </a:lnTo>
                <a:lnTo>
                  <a:pt x="202270" y="262193"/>
                </a:lnTo>
                <a:lnTo>
                  <a:pt x="214011" y="253520"/>
                </a:lnTo>
                <a:close/>
              </a:path>
            </a:pathLst>
          </a:custGeom>
          <a:noFill/>
          <a:ln cap="flat" cmpd="sng" w="11625">
            <a:solidFill>
              <a:srgbClr val="F8EC4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2" name="Google Shape;762;p73"/>
          <p:cNvSpPr/>
          <p:nvPr/>
        </p:nvSpPr>
        <p:spPr>
          <a:xfrm>
            <a:off x="219075" y="596900"/>
            <a:ext cx="254000" cy="257175"/>
          </a:xfrm>
          <a:custGeom>
            <a:rect b="b" l="l" r="r" t="t"/>
            <a:pathLst>
              <a:path extrusionOk="0" h="291465" w="279400">
                <a:moveTo>
                  <a:pt x="139152" y="0"/>
                </a:moveTo>
                <a:lnTo>
                  <a:pt x="98990" y="11294"/>
                </a:lnTo>
                <a:lnTo>
                  <a:pt x="60286" y="32223"/>
                </a:lnTo>
                <a:lnTo>
                  <a:pt x="27286" y="65558"/>
                </a:lnTo>
                <a:lnTo>
                  <a:pt x="4235" y="114071"/>
                </a:lnTo>
                <a:lnTo>
                  <a:pt x="0" y="154001"/>
                </a:lnTo>
                <a:lnTo>
                  <a:pt x="7857" y="191476"/>
                </a:lnTo>
                <a:lnTo>
                  <a:pt x="26813" y="225213"/>
                </a:lnTo>
                <a:lnTo>
                  <a:pt x="55875" y="253929"/>
                </a:lnTo>
                <a:lnTo>
                  <a:pt x="94049" y="276339"/>
                </a:lnTo>
                <a:lnTo>
                  <a:pt x="140341" y="291160"/>
                </a:lnTo>
                <a:lnTo>
                  <a:pt x="194560" y="272292"/>
                </a:lnTo>
                <a:lnTo>
                  <a:pt x="236863" y="242980"/>
                </a:lnTo>
                <a:lnTo>
                  <a:pt x="265555" y="205415"/>
                </a:lnTo>
                <a:lnTo>
                  <a:pt x="278942" y="161788"/>
                </a:lnTo>
                <a:lnTo>
                  <a:pt x="275328" y="114287"/>
                </a:lnTo>
                <a:lnTo>
                  <a:pt x="252054" y="65470"/>
                </a:lnTo>
                <a:lnTo>
                  <a:pt x="218698" y="32040"/>
                </a:lnTo>
                <a:lnTo>
                  <a:pt x="179613" y="11161"/>
                </a:lnTo>
                <a:lnTo>
                  <a:pt x="139152" y="0"/>
                </a:lnTo>
                <a:close/>
              </a:path>
            </a:pathLst>
          </a:custGeom>
          <a:solidFill>
            <a:srgbClr val="F8EC4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3" name="Google Shape;763;p73"/>
          <p:cNvSpPr txBox="1"/>
          <p:nvPr/>
        </p:nvSpPr>
        <p:spPr>
          <a:xfrm>
            <a:off x="293687" y="638175"/>
            <a:ext cx="101600" cy="1762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4" name="Google Shape;764;p73"/>
          <p:cNvSpPr/>
          <p:nvPr/>
        </p:nvSpPr>
        <p:spPr>
          <a:xfrm>
            <a:off x="115887" y="1006475"/>
            <a:ext cx="8915400" cy="241300"/>
          </a:xfrm>
          <a:custGeom>
            <a:rect b="b" l="l" r="r" t="t"/>
            <a:pathLst>
              <a:path extrusionOk="0" h="273050" w="9806940">
                <a:moveTo>
                  <a:pt x="9806467" y="0"/>
                </a:moveTo>
                <a:lnTo>
                  <a:pt x="0" y="0"/>
                </a:lnTo>
                <a:lnTo>
                  <a:pt x="0" y="272364"/>
                </a:lnTo>
                <a:lnTo>
                  <a:pt x="976768" y="272364"/>
                </a:lnTo>
                <a:lnTo>
                  <a:pt x="984074" y="272478"/>
                </a:lnTo>
                <a:lnTo>
                  <a:pt x="988230" y="270789"/>
                </a:lnTo>
                <a:lnTo>
                  <a:pt x="992454" y="266776"/>
                </a:lnTo>
                <a:lnTo>
                  <a:pt x="1206700" y="58102"/>
                </a:lnTo>
                <a:lnTo>
                  <a:pt x="1214803" y="54813"/>
                </a:lnTo>
                <a:lnTo>
                  <a:pt x="9806467" y="54813"/>
                </a:lnTo>
                <a:lnTo>
                  <a:pt x="9806467" y="0"/>
                </a:lnTo>
                <a:close/>
              </a:path>
              <a:path extrusionOk="0" h="273050" w="9806940">
                <a:moveTo>
                  <a:pt x="9806467" y="54813"/>
                </a:moveTo>
                <a:lnTo>
                  <a:pt x="1214803" y="54813"/>
                </a:lnTo>
                <a:lnTo>
                  <a:pt x="1228074" y="54902"/>
                </a:lnTo>
                <a:lnTo>
                  <a:pt x="9806467" y="54902"/>
                </a:lnTo>
                <a:lnTo>
                  <a:pt x="9806467" y="54813"/>
                </a:lnTo>
                <a:close/>
              </a:path>
            </a:pathLst>
          </a:custGeom>
          <a:solidFill>
            <a:srgbClr val="55555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5" name="Google Shape;765;p73"/>
          <p:cNvSpPr txBox="1"/>
          <p:nvPr/>
        </p:nvSpPr>
        <p:spPr>
          <a:xfrm>
            <a:off x="117475" y="1033462"/>
            <a:ext cx="884237" cy="673100"/>
          </a:xfrm>
          <a:prstGeom prst="rect">
            <a:avLst/>
          </a:prstGeom>
          <a:noFill/>
          <a:ln>
            <a:noFill/>
          </a:ln>
        </p:spPr>
        <p:txBody>
          <a:bodyPr anchorCtr="0" anchor="t" bIns="0" lIns="0" spcFirstLastPara="1" rIns="0" wrap="square" tIns="11375">
            <a:spAutoFit/>
          </a:bodyPr>
          <a:lstStyle/>
          <a:p>
            <a:pPr indent="0" lvl="0" marL="69850" marR="0" rtl="0" algn="l">
              <a:lnSpc>
                <a:spcPct val="100000"/>
              </a:lnSpc>
              <a:spcBef>
                <a:spcPts val="0"/>
              </a:spcBef>
              <a:spcAft>
                <a:spcPts val="0"/>
              </a:spcAft>
              <a:buClr>
                <a:srgbClr val="CCCCCC"/>
              </a:buClr>
              <a:buSzPts val="1000"/>
              <a:buFont typeface="Arial"/>
              <a:buNone/>
            </a:pPr>
            <a:r>
              <a:rPr b="1" i="0" lang="en-US" sz="1000" u="none">
                <a:solidFill>
                  <a:srgbClr val="CCCCCC"/>
                </a:solidFill>
                <a:latin typeface="Arial"/>
                <a:ea typeface="Arial"/>
                <a:cs typeface="Arial"/>
                <a:sym typeface="Arial"/>
              </a:rPr>
              <a:t>Track Pivots</a:t>
            </a:r>
            <a:endParaRPr b="0" i="0" sz="1000" u="none">
              <a:solidFill>
                <a:schemeClr val="dk1"/>
              </a:solidFill>
              <a:latin typeface="Arial"/>
              <a:ea typeface="Arial"/>
              <a:cs typeface="Arial"/>
              <a:sym typeface="Arial"/>
            </a:endParaRPr>
          </a:p>
          <a:p>
            <a:pPr indent="0" lvl="0" marL="69850" marR="0" rtl="0" algn="l">
              <a:lnSpc>
                <a:spcPct val="100000"/>
              </a:lnSpc>
              <a:spcBef>
                <a:spcPts val="0"/>
              </a:spcBef>
              <a:spcAft>
                <a:spcPts val="0"/>
              </a:spcAft>
              <a:buClr>
                <a:schemeClr val="dk1"/>
              </a:buClr>
              <a:buSzPts val="1300"/>
              <a:buFont typeface="Arial"/>
              <a:buNone/>
            </a:pPr>
            <a:r>
              <a:t/>
            </a:r>
            <a:endParaRPr b="0" i="0" sz="1300" u="none">
              <a:solidFill>
                <a:schemeClr val="dk1"/>
              </a:solidFill>
              <a:latin typeface="Times New Roman"/>
              <a:ea typeface="Times New Roman"/>
              <a:cs typeface="Times New Roman"/>
              <a:sym typeface="Times New Roman"/>
            </a:endParaRPr>
          </a:p>
          <a:p>
            <a:pPr indent="0" lvl="0" marL="69850" marR="0" rtl="0" algn="l">
              <a:lnSpc>
                <a:spcPct val="100000"/>
              </a:lnSpc>
              <a:spcBef>
                <a:spcPts val="0"/>
              </a:spcBef>
              <a:spcAft>
                <a:spcPts val="0"/>
              </a:spcAft>
              <a:buClr>
                <a:srgbClr val="F3F2F1"/>
              </a:buClr>
              <a:buSzPts val="1000"/>
              <a:buFont typeface="Arial"/>
              <a:buNone/>
            </a:pPr>
            <a:r>
              <a:rPr b="1" i="0" lang="en-US" sz="1000" u="none">
                <a:solidFill>
                  <a:srgbClr val="F3F2F1"/>
                </a:solidFill>
                <a:latin typeface="Arial"/>
                <a:ea typeface="Arial"/>
                <a:cs typeface="Arial"/>
                <a:sym typeface="Arial"/>
              </a:rPr>
              <a:t>Customer  Hypothesis</a:t>
            </a:r>
            <a:endParaRPr/>
          </a:p>
        </p:txBody>
      </p:sp>
      <p:sp>
        <p:nvSpPr>
          <p:cNvPr id="766" name="Google Shape;766;p73"/>
          <p:cNvSpPr txBox="1"/>
          <p:nvPr/>
        </p:nvSpPr>
        <p:spPr>
          <a:xfrm>
            <a:off x="1012825" y="1066800"/>
            <a:ext cx="1590675" cy="487362"/>
          </a:xfrm>
          <a:prstGeom prst="rect">
            <a:avLst/>
          </a:prstGeom>
          <a:noFill/>
          <a:ln>
            <a:noFill/>
          </a:ln>
        </p:spPr>
        <p:txBody>
          <a:bodyPr anchorCtr="0" anchor="t" bIns="0" lIns="0" spcFirstLastPara="1" rIns="0" wrap="square" tIns="10825">
            <a:spAutoFit/>
          </a:bodyPr>
          <a:lstStyle/>
          <a:p>
            <a:pPr indent="0" lvl="0" marL="196850" marR="0" rtl="0" algn="l">
              <a:lnSpc>
                <a:spcPct val="100000"/>
              </a:lnSpc>
              <a:spcBef>
                <a:spcPts val="0"/>
              </a:spcBef>
              <a:spcAft>
                <a:spcPts val="0"/>
              </a:spcAft>
              <a:buClr>
                <a:srgbClr val="999998"/>
              </a:buClr>
              <a:buSzPts val="900"/>
              <a:buFont typeface="Arial"/>
              <a:buNone/>
            </a:pPr>
            <a:r>
              <a:rPr b="1" i="0" lang="en-US" sz="900" u="none">
                <a:solidFill>
                  <a:srgbClr val="999998"/>
                </a:solidFill>
                <a:latin typeface="Arial"/>
                <a:ea typeface="Arial"/>
                <a:cs typeface="Arial"/>
                <a:sym typeface="Arial"/>
              </a:rPr>
              <a:t>Start</a:t>
            </a:r>
            <a:endParaRPr b="0" i="0" sz="900" u="none">
              <a:solidFill>
                <a:schemeClr val="dk1"/>
              </a:solidFill>
              <a:latin typeface="Arial"/>
              <a:ea typeface="Arial"/>
              <a:cs typeface="Arial"/>
              <a:sym typeface="Arial"/>
            </a:endParaRPr>
          </a:p>
          <a:p>
            <a:pPr indent="0" lvl="0" marL="19685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196850" marR="0" rtl="0" algn="l">
              <a:lnSpc>
                <a:spcPct val="100000"/>
              </a:lnSpc>
              <a:spcBef>
                <a:spcPts val="0"/>
              </a:spcBef>
              <a:spcAft>
                <a:spcPts val="0"/>
              </a:spcAft>
              <a:buClr>
                <a:srgbClr val="A1A4A5"/>
              </a:buClr>
              <a:buSzPts val="500"/>
              <a:buFont typeface="Arial"/>
              <a:buNone/>
            </a:pPr>
            <a:r>
              <a:rPr b="1" i="1" lang="en-US" sz="500" u="none">
                <a:solidFill>
                  <a:srgbClr val="A1A4A5"/>
                </a:solidFill>
                <a:latin typeface="Arial"/>
                <a:ea typeface="Arial"/>
                <a:cs typeface="Arial"/>
                <a:sym typeface="Arial"/>
              </a:rPr>
              <a:t>Tip: </a:t>
            </a:r>
            <a:r>
              <a:rPr b="0" i="1" lang="en-US" sz="500" u="none">
                <a:solidFill>
                  <a:srgbClr val="A1A4A5"/>
                </a:solidFill>
                <a:latin typeface="Arial"/>
                <a:ea typeface="Arial"/>
                <a:cs typeface="Arial"/>
                <a:sym typeface="Arial"/>
              </a:rPr>
              <a:t>For two-sided markets,  always validate the riskier side first</a:t>
            </a:r>
            <a:endParaRPr/>
          </a:p>
        </p:txBody>
      </p:sp>
      <p:sp>
        <p:nvSpPr>
          <p:cNvPr id="767" name="Google Shape;767;p73"/>
          <p:cNvSpPr txBox="1"/>
          <p:nvPr/>
        </p:nvSpPr>
        <p:spPr>
          <a:xfrm>
            <a:off x="171450" y="3448050"/>
            <a:ext cx="2055812" cy="331787"/>
          </a:xfrm>
          <a:prstGeom prst="rect">
            <a:avLst/>
          </a:prstGeom>
          <a:noFill/>
          <a:ln>
            <a:noFill/>
          </a:ln>
        </p:spPr>
        <p:txBody>
          <a:bodyPr anchorCtr="0" anchor="t" bIns="0" lIns="0" spcFirstLastPara="1" rIns="0" wrap="square" tIns="11375">
            <a:spAutoFit/>
          </a:bodyPr>
          <a:lstStyle/>
          <a:p>
            <a:pPr indent="0" lvl="0" marL="15875" marR="0" rtl="0" algn="l">
              <a:lnSpc>
                <a:spcPct val="100000"/>
              </a:lnSpc>
              <a:spcBef>
                <a:spcPts val="0"/>
              </a:spcBef>
              <a:spcAft>
                <a:spcPts val="0"/>
              </a:spcAft>
              <a:buClr>
                <a:srgbClr val="CCCCCC"/>
              </a:buClr>
              <a:buSzPts val="1000"/>
              <a:buFont typeface="Arial"/>
              <a:buNone/>
            </a:pPr>
            <a:r>
              <a:rPr b="1" i="0" lang="en-US" sz="1000" u="none">
                <a:solidFill>
                  <a:srgbClr val="CCCCCC"/>
                </a:solidFill>
                <a:latin typeface="Arial"/>
                <a:ea typeface="Arial"/>
                <a:cs typeface="Arial"/>
                <a:sym typeface="Arial"/>
              </a:rPr>
              <a:t>Design Experiment</a:t>
            </a:r>
            <a:endParaRPr b="0" i="0" sz="1000" u="none">
              <a:solidFill>
                <a:schemeClr val="dk1"/>
              </a:solidFill>
              <a:latin typeface="Arial"/>
              <a:ea typeface="Arial"/>
              <a:cs typeface="Arial"/>
              <a:sym typeface="Arial"/>
            </a:endParaRPr>
          </a:p>
          <a:p>
            <a:pPr indent="0" lvl="0" marL="15875" marR="0" rtl="0" algn="l">
              <a:lnSpc>
                <a:spcPct val="100000"/>
              </a:lnSpc>
              <a:spcBef>
                <a:spcPts val="600"/>
              </a:spcBef>
              <a:spcAft>
                <a:spcPts val="0"/>
              </a:spcAft>
              <a:buClr>
                <a:srgbClr val="A1A4A5"/>
              </a:buClr>
              <a:buSzPts val="500"/>
              <a:buFont typeface="Arial"/>
              <a:buNone/>
            </a:pPr>
            <a:r>
              <a:rPr b="1" i="1" lang="en-US" sz="500" u="none">
                <a:solidFill>
                  <a:srgbClr val="A1A4A5"/>
                </a:solidFill>
                <a:latin typeface="Arial"/>
                <a:ea typeface="Arial"/>
                <a:cs typeface="Arial"/>
                <a:sym typeface="Arial"/>
              </a:rPr>
              <a:t>Tip</a:t>
            </a:r>
            <a:r>
              <a:rPr b="0" i="1" lang="en-US" sz="500" u="none">
                <a:solidFill>
                  <a:srgbClr val="A1A4A5"/>
                </a:solidFill>
                <a:latin typeface="Arial"/>
                <a:ea typeface="Arial"/>
                <a:cs typeface="Arial"/>
                <a:sym typeface="Arial"/>
              </a:rPr>
              <a:t>: Clear all post-its from this area after each experiment is completed</a:t>
            </a:r>
            <a:endParaRPr/>
          </a:p>
        </p:txBody>
      </p:sp>
      <p:sp>
        <p:nvSpPr>
          <p:cNvPr id="768" name="Google Shape;768;p73"/>
          <p:cNvSpPr txBox="1"/>
          <p:nvPr/>
        </p:nvSpPr>
        <p:spPr>
          <a:xfrm>
            <a:off x="5191125" y="3490912"/>
            <a:ext cx="760412" cy="185737"/>
          </a:xfrm>
          <a:prstGeom prst="rect">
            <a:avLst/>
          </a:prstGeom>
          <a:noFill/>
          <a:ln>
            <a:noFill/>
          </a:ln>
        </p:spPr>
        <p:txBody>
          <a:bodyPr anchorCtr="0" anchor="t" bIns="0" lIns="0" spcFirstLastPara="1" rIns="0" wrap="square" tIns="13675">
            <a:spAutoFit/>
          </a:bodyPr>
          <a:lstStyle/>
          <a:p>
            <a:pPr indent="0" lvl="0" marL="11112" marR="0" rtl="0" algn="l">
              <a:lnSpc>
                <a:spcPct val="100000"/>
              </a:lnSpc>
              <a:spcBef>
                <a:spcPts val="0"/>
              </a:spcBef>
              <a:spcAft>
                <a:spcPts val="0"/>
              </a:spcAft>
              <a:buClr>
                <a:srgbClr val="010202"/>
              </a:buClr>
              <a:buSzPts val="1100"/>
              <a:buFont typeface="Arial"/>
              <a:buNone/>
            </a:pPr>
            <a:r>
              <a:rPr b="1" i="0" lang="en-US" sz="1100" u="none">
                <a:solidFill>
                  <a:srgbClr val="010202"/>
                </a:solidFill>
                <a:latin typeface="Arial"/>
                <a:ea typeface="Arial"/>
                <a:cs typeface="Arial"/>
                <a:sym typeface="Arial"/>
              </a:rPr>
              <a:t>Invalidated</a:t>
            </a:r>
            <a:endParaRPr/>
          </a:p>
        </p:txBody>
      </p:sp>
      <p:sp>
        <p:nvSpPr>
          <p:cNvPr id="769" name="Google Shape;769;p73"/>
          <p:cNvSpPr txBox="1"/>
          <p:nvPr/>
        </p:nvSpPr>
        <p:spPr>
          <a:xfrm>
            <a:off x="7167562" y="3486150"/>
            <a:ext cx="642937" cy="187325"/>
          </a:xfrm>
          <a:prstGeom prst="rect">
            <a:avLst/>
          </a:prstGeom>
          <a:noFill/>
          <a:ln>
            <a:noFill/>
          </a:ln>
        </p:spPr>
        <p:txBody>
          <a:bodyPr anchorCtr="0" anchor="t" bIns="0" lIns="0" spcFirstLastPara="1" rIns="0" wrap="square" tIns="13675">
            <a:spAutoFit/>
          </a:bodyPr>
          <a:lstStyle/>
          <a:p>
            <a:pPr indent="0" lvl="0" marL="11112" marR="0" rtl="0" algn="l">
              <a:lnSpc>
                <a:spcPct val="100000"/>
              </a:lnSpc>
              <a:spcBef>
                <a:spcPts val="0"/>
              </a:spcBef>
              <a:spcAft>
                <a:spcPts val="0"/>
              </a:spcAft>
              <a:buClr>
                <a:srgbClr val="010202"/>
              </a:buClr>
              <a:buSzPts val="1100"/>
              <a:buFont typeface="Arial"/>
              <a:buNone/>
            </a:pPr>
            <a:r>
              <a:rPr b="1" i="0" lang="en-US" sz="1100" u="none">
                <a:solidFill>
                  <a:srgbClr val="010202"/>
                </a:solidFill>
                <a:latin typeface="Arial"/>
                <a:ea typeface="Arial"/>
                <a:cs typeface="Arial"/>
                <a:sym typeface="Arial"/>
              </a:rPr>
              <a:t>Validated</a:t>
            </a:r>
            <a:endParaRPr/>
          </a:p>
        </p:txBody>
      </p:sp>
      <p:sp>
        <p:nvSpPr>
          <p:cNvPr id="770" name="Google Shape;770;p73"/>
          <p:cNvSpPr txBox="1"/>
          <p:nvPr/>
        </p:nvSpPr>
        <p:spPr>
          <a:xfrm>
            <a:off x="4275137" y="4122737"/>
            <a:ext cx="817562" cy="1063625"/>
          </a:xfrm>
          <a:prstGeom prst="rect">
            <a:avLst/>
          </a:prstGeom>
          <a:noFill/>
          <a:ln>
            <a:noFill/>
          </a:ln>
        </p:spPr>
        <p:txBody>
          <a:bodyPr anchorCtr="0" anchor="t" bIns="0" lIns="0" spcFirstLastPara="1" rIns="0" wrap="square" tIns="11950">
            <a:spAutoFit/>
          </a:bodyPr>
          <a:lstStyle/>
          <a:p>
            <a:pPr indent="0" lvl="0" marL="0" marR="0" rtl="0" algn="ctr">
              <a:lnSpc>
                <a:spcPct val="104545"/>
              </a:lnSpc>
              <a:spcBef>
                <a:spcPts val="0"/>
              </a:spcBef>
              <a:spcAft>
                <a:spcPts val="0"/>
              </a:spcAft>
              <a:buClr>
                <a:srgbClr val="F7EB4D"/>
              </a:buClr>
              <a:buSzPts val="2200"/>
              <a:buFont typeface="Arial"/>
              <a:buNone/>
            </a:pPr>
            <a:r>
              <a:rPr b="1" i="0" lang="en-US" sz="2200" u="none">
                <a:solidFill>
                  <a:srgbClr val="F7EB4D"/>
                </a:solidFill>
                <a:latin typeface="Arial"/>
                <a:ea typeface="Arial"/>
                <a:cs typeface="Arial"/>
                <a:sym typeface="Arial"/>
              </a:rPr>
              <a:t>GET</a:t>
            </a:r>
            <a:endParaRPr b="0" i="0" sz="2200" u="none">
              <a:solidFill>
                <a:schemeClr val="dk1"/>
              </a:solidFill>
              <a:latin typeface="Arial"/>
              <a:ea typeface="Arial"/>
              <a:cs typeface="Arial"/>
              <a:sym typeface="Arial"/>
            </a:endParaRPr>
          </a:p>
          <a:p>
            <a:pPr indent="0" lvl="0" marL="0" marR="0" rtl="0" algn="ctr">
              <a:lnSpc>
                <a:spcPct val="90909"/>
              </a:lnSpc>
              <a:spcBef>
                <a:spcPts val="0"/>
              </a:spcBef>
              <a:spcAft>
                <a:spcPts val="0"/>
              </a:spcAft>
              <a:buClr>
                <a:srgbClr val="F7EB4D"/>
              </a:buClr>
              <a:buSzPts val="2200"/>
              <a:buFont typeface="Arial"/>
              <a:buNone/>
            </a:pPr>
            <a:r>
              <a:rPr b="1" i="0" lang="en-US" sz="2200" u="none">
                <a:solidFill>
                  <a:srgbClr val="F7EB4D"/>
                </a:solidFill>
                <a:latin typeface="Arial"/>
                <a:ea typeface="Arial"/>
                <a:cs typeface="Arial"/>
                <a:sym typeface="Arial"/>
              </a:rPr>
              <a:t>OUT</a:t>
            </a:r>
            <a:endParaRPr b="0" i="0" sz="2200" u="none">
              <a:solidFill>
                <a:schemeClr val="dk1"/>
              </a:solidFill>
              <a:latin typeface="Arial"/>
              <a:ea typeface="Arial"/>
              <a:cs typeface="Arial"/>
              <a:sym typeface="Arial"/>
            </a:endParaRPr>
          </a:p>
          <a:p>
            <a:pPr indent="0" lvl="0" marL="0" marR="0" rtl="0" algn="ctr">
              <a:lnSpc>
                <a:spcPct val="87500"/>
              </a:lnSpc>
              <a:spcBef>
                <a:spcPts val="0"/>
              </a:spcBef>
              <a:spcAft>
                <a:spcPts val="0"/>
              </a:spcAft>
              <a:buClr>
                <a:srgbClr val="F7EB4D"/>
              </a:buClr>
              <a:buSzPts val="1600"/>
              <a:buFont typeface="Arial"/>
              <a:buNone/>
            </a:pPr>
            <a:r>
              <a:rPr b="1" i="0" lang="en-US" sz="1600" u="none">
                <a:solidFill>
                  <a:srgbClr val="F7EB4D"/>
                </a:solidFill>
                <a:latin typeface="Arial"/>
                <a:ea typeface="Arial"/>
                <a:cs typeface="Arial"/>
                <a:sym typeface="Arial"/>
              </a:rPr>
              <a:t>OF THE</a:t>
            </a:r>
            <a:endParaRPr b="0" i="0" sz="1600" u="none">
              <a:solidFill>
                <a:schemeClr val="dk1"/>
              </a:solidFill>
              <a:latin typeface="Arial"/>
              <a:ea typeface="Arial"/>
              <a:cs typeface="Arial"/>
              <a:sym typeface="Arial"/>
            </a:endParaRPr>
          </a:p>
          <a:p>
            <a:pPr indent="0" lvl="0" marL="0" marR="0" rtl="0" algn="ctr">
              <a:lnSpc>
                <a:spcPct val="104545"/>
              </a:lnSpc>
              <a:spcBef>
                <a:spcPts val="0"/>
              </a:spcBef>
              <a:spcAft>
                <a:spcPts val="0"/>
              </a:spcAft>
              <a:buClr>
                <a:srgbClr val="F7EB4D"/>
              </a:buClr>
              <a:buSzPts val="2200"/>
              <a:buFont typeface="Arial"/>
              <a:buNone/>
            </a:pPr>
            <a:r>
              <a:rPr b="1" i="0" lang="en-US" sz="2200" u="none">
                <a:solidFill>
                  <a:srgbClr val="F7EB4D"/>
                </a:solidFill>
                <a:latin typeface="Arial"/>
                <a:ea typeface="Arial"/>
                <a:cs typeface="Arial"/>
                <a:sym typeface="Arial"/>
              </a:rPr>
              <a:t>BLDG</a:t>
            </a:r>
            <a:endParaRPr/>
          </a:p>
        </p:txBody>
      </p:sp>
      <p:sp>
        <p:nvSpPr>
          <p:cNvPr id="771" name="Google Shape;771;p73"/>
          <p:cNvSpPr txBox="1"/>
          <p:nvPr/>
        </p:nvSpPr>
        <p:spPr>
          <a:xfrm>
            <a:off x="4879975" y="5667375"/>
            <a:ext cx="92075" cy="889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2" name="Google Shape;772;p73"/>
          <p:cNvSpPr/>
          <p:nvPr/>
        </p:nvSpPr>
        <p:spPr>
          <a:xfrm>
            <a:off x="4630737" y="5762625"/>
            <a:ext cx="447675" cy="387350"/>
          </a:xfrm>
          <a:custGeom>
            <a:rect b="b" l="l" r="r" t="t"/>
            <a:pathLst>
              <a:path extrusionOk="0" h="440054" w="492760">
                <a:moveTo>
                  <a:pt x="298868" y="213491"/>
                </a:moveTo>
                <a:lnTo>
                  <a:pt x="228396" y="213491"/>
                </a:lnTo>
                <a:lnTo>
                  <a:pt x="229933" y="216139"/>
                </a:lnTo>
                <a:lnTo>
                  <a:pt x="231635" y="218712"/>
                </a:lnTo>
                <a:lnTo>
                  <a:pt x="296479" y="353503"/>
                </a:lnTo>
                <a:lnTo>
                  <a:pt x="327558" y="417998"/>
                </a:lnTo>
                <a:lnTo>
                  <a:pt x="365695" y="439654"/>
                </a:lnTo>
                <a:lnTo>
                  <a:pt x="379464" y="439703"/>
                </a:lnTo>
                <a:lnTo>
                  <a:pt x="407555" y="439416"/>
                </a:lnTo>
                <a:lnTo>
                  <a:pt x="396020" y="414865"/>
                </a:lnTo>
                <a:lnTo>
                  <a:pt x="392201" y="406888"/>
                </a:lnTo>
                <a:lnTo>
                  <a:pt x="339960" y="298783"/>
                </a:lnTo>
                <a:lnTo>
                  <a:pt x="308792" y="234164"/>
                </a:lnTo>
                <a:lnTo>
                  <a:pt x="298868" y="213491"/>
                </a:lnTo>
                <a:close/>
              </a:path>
              <a:path extrusionOk="0" h="440054" w="492760">
                <a:moveTo>
                  <a:pt x="50977" y="298783"/>
                </a:moveTo>
                <a:lnTo>
                  <a:pt x="12796" y="323962"/>
                </a:lnTo>
                <a:lnTo>
                  <a:pt x="4452" y="343109"/>
                </a:lnTo>
                <a:lnTo>
                  <a:pt x="0" y="353503"/>
                </a:lnTo>
                <a:lnTo>
                  <a:pt x="184687" y="353333"/>
                </a:lnTo>
                <a:lnTo>
                  <a:pt x="215591" y="304004"/>
                </a:lnTo>
                <a:lnTo>
                  <a:pt x="216094" y="299044"/>
                </a:lnTo>
                <a:lnTo>
                  <a:pt x="98672" y="299044"/>
                </a:lnTo>
                <a:lnTo>
                  <a:pt x="50977" y="298783"/>
                </a:lnTo>
                <a:close/>
              </a:path>
              <a:path extrusionOk="0" h="440054" w="492760">
                <a:moveTo>
                  <a:pt x="184687" y="353333"/>
                </a:moveTo>
                <a:lnTo>
                  <a:pt x="121056" y="353333"/>
                </a:lnTo>
                <a:lnTo>
                  <a:pt x="168530" y="353473"/>
                </a:lnTo>
                <a:lnTo>
                  <a:pt x="184394" y="353370"/>
                </a:lnTo>
                <a:lnTo>
                  <a:pt x="184687" y="353333"/>
                </a:lnTo>
                <a:close/>
              </a:path>
              <a:path extrusionOk="0" h="440054" w="492760">
                <a:moveTo>
                  <a:pt x="369784" y="54129"/>
                </a:moveTo>
                <a:lnTo>
                  <a:pt x="205409" y="54129"/>
                </a:lnTo>
                <a:lnTo>
                  <a:pt x="208407" y="54148"/>
                </a:lnTo>
                <a:lnTo>
                  <a:pt x="211416" y="54753"/>
                </a:lnTo>
                <a:lnTo>
                  <a:pt x="214947" y="55150"/>
                </a:lnTo>
                <a:lnTo>
                  <a:pt x="214223" y="57859"/>
                </a:lnTo>
                <a:lnTo>
                  <a:pt x="213944" y="59552"/>
                </a:lnTo>
                <a:lnTo>
                  <a:pt x="192164" y="114203"/>
                </a:lnTo>
                <a:lnTo>
                  <a:pt x="184997" y="132296"/>
                </a:lnTo>
                <a:lnTo>
                  <a:pt x="181447" y="140639"/>
                </a:lnTo>
                <a:lnTo>
                  <a:pt x="169099" y="197066"/>
                </a:lnTo>
                <a:lnTo>
                  <a:pt x="163720" y="256564"/>
                </a:lnTo>
                <a:lnTo>
                  <a:pt x="161036" y="286319"/>
                </a:lnTo>
                <a:lnTo>
                  <a:pt x="159867" y="298433"/>
                </a:lnTo>
                <a:lnTo>
                  <a:pt x="159092" y="298849"/>
                </a:lnTo>
                <a:lnTo>
                  <a:pt x="98672" y="299044"/>
                </a:lnTo>
                <a:lnTo>
                  <a:pt x="216094" y="299044"/>
                </a:lnTo>
                <a:lnTo>
                  <a:pt x="218098" y="279264"/>
                </a:lnTo>
                <a:lnTo>
                  <a:pt x="220522" y="254514"/>
                </a:lnTo>
                <a:lnTo>
                  <a:pt x="223570" y="224333"/>
                </a:lnTo>
                <a:lnTo>
                  <a:pt x="224853" y="218984"/>
                </a:lnTo>
                <a:lnTo>
                  <a:pt x="225793" y="213596"/>
                </a:lnTo>
                <a:lnTo>
                  <a:pt x="228396" y="213491"/>
                </a:lnTo>
                <a:lnTo>
                  <a:pt x="298868" y="213491"/>
                </a:lnTo>
                <a:lnTo>
                  <a:pt x="286308" y="187325"/>
                </a:lnTo>
                <a:lnTo>
                  <a:pt x="286080" y="181785"/>
                </a:lnTo>
                <a:lnTo>
                  <a:pt x="295760" y="157138"/>
                </a:lnTo>
                <a:lnTo>
                  <a:pt x="304147" y="136269"/>
                </a:lnTo>
                <a:lnTo>
                  <a:pt x="322033" y="92367"/>
                </a:lnTo>
                <a:lnTo>
                  <a:pt x="323443" y="90325"/>
                </a:lnTo>
                <a:lnTo>
                  <a:pt x="324980" y="87546"/>
                </a:lnTo>
                <a:lnTo>
                  <a:pt x="396125" y="87546"/>
                </a:lnTo>
                <a:lnTo>
                  <a:pt x="395097" y="86412"/>
                </a:lnTo>
                <a:lnTo>
                  <a:pt x="383775" y="71901"/>
                </a:lnTo>
                <a:lnTo>
                  <a:pt x="369784" y="54129"/>
                </a:lnTo>
                <a:close/>
              </a:path>
              <a:path extrusionOk="0" h="440054" w="492760">
                <a:moveTo>
                  <a:pt x="396125" y="87546"/>
                </a:moveTo>
                <a:lnTo>
                  <a:pt x="324980" y="87546"/>
                </a:lnTo>
                <a:lnTo>
                  <a:pt x="327266" y="89560"/>
                </a:lnTo>
                <a:lnTo>
                  <a:pt x="328929" y="90679"/>
                </a:lnTo>
                <a:lnTo>
                  <a:pt x="343950" y="108871"/>
                </a:lnTo>
                <a:lnTo>
                  <a:pt x="350744" y="117301"/>
                </a:lnTo>
                <a:lnTo>
                  <a:pt x="357363" y="125949"/>
                </a:lnTo>
                <a:lnTo>
                  <a:pt x="366557" y="136391"/>
                </a:lnTo>
                <a:lnTo>
                  <a:pt x="377137" y="144271"/>
                </a:lnTo>
                <a:lnTo>
                  <a:pt x="389277" y="149271"/>
                </a:lnTo>
                <a:lnTo>
                  <a:pt x="403199" y="151129"/>
                </a:lnTo>
                <a:lnTo>
                  <a:pt x="411149" y="151237"/>
                </a:lnTo>
                <a:lnTo>
                  <a:pt x="438924" y="152152"/>
                </a:lnTo>
                <a:lnTo>
                  <a:pt x="447700" y="152297"/>
                </a:lnTo>
                <a:lnTo>
                  <a:pt x="454367" y="152297"/>
                </a:lnTo>
                <a:lnTo>
                  <a:pt x="454367" y="152152"/>
                </a:lnTo>
                <a:lnTo>
                  <a:pt x="465272" y="152152"/>
                </a:lnTo>
                <a:lnTo>
                  <a:pt x="475434" y="150142"/>
                </a:lnTo>
                <a:lnTo>
                  <a:pt x="484331" y="144266"/>
                </a:lnTo>
                <a:lnTo>
                  <a:pt x="490331" y="135549"/>
                </a:lnTo>
                <a:lnTo>
                  <a:pt x="492531" y="124873"/>
                </a:lnTo>
                <a:lnTo>
                  <a:pt x="490331" y="114203"/>
                </a:lnTo>
                <a:lnTo>
                  <a:pt x="484331" y="105489"/>
                </a:lnTo>
                <a:lnTo>
                  <a:pt x="475434" y="99614"/>
                </a:lnTo>
                <a:lnTo>
                  <a:pt x="466075" y="97763"/>
                </a:lnTo>
                <a:lnTo>
                  <a:pt x="418528" y="97763"/>
                </a:lnTo>
                <a:lnTo>
                  <a:pt x="411231" y="97505"/>
                </a:lnTo>
                <a:lnTo>
                  <a:pt x="405088" y="95377"/>
                </a:lnTo>
                <a:lnTo>
                  <a:pt x="399808" y="91605"/>
                </a:lnTo>
                <a:lnTo>
                  <a:pt x="396125" y="87546"/>
                </a:lnTo>
                <a:close/>
              </a:path>
              <a:path extrusionOk="0" h="440054" w="492760">
                <a:moveTo>
                  <a:pt x="465272" y="152152"/>
                </a:moveTo>
                <a:lnTo>
                  <a:pt x="454367" y="152152"/>
                </a:lnTo>
                <a:lnTo>
                  <a:pt x="464540" y="152297"/>
                </a:lnTo>
                <a:lnTo>
                  <a:pt x="465272" y="152152"/>
                </a:lnTo>
                <a:close/>
              </a:path>
              <a:path extrusionOk="0" h="440054" w="492760">
                <a:moveTo>
                  <a:pt x="290923" y="0"/>
                </a:moveTo>
                <a:lnTo>
                  <a:pt x="216763" y="160"/>
                </a:lnTo>
                <a:lnTo>
                  <a:pt x="159575" y="848"/>
                </a:lnTo>
                <a:lnTo>
                  <a:pt x="121729" y="24713"/>
                </a:lnTo>
                <a:lnTo>
                  <a:pt x="99837" y="65268"/>
                </a:lnTo>
                <a:lnTo>
                  <a:pt x="80670" y="105608"/>
                </a:lnTo>
                <a:lnTo>
                  <a:pt x="80061" y="114745"/>
                </a:lnTo>
                <a:lnTo>
                  <a:pt x="83437" y="122894"/>
                </a:lnTo>
                <a:lnTo>
                  <a:pt x="89916" y="129025"/>
                </a:lnTo>
                <a:lnTo>
                  <a:pt x="98615" y="132108"/>
                </a:lnTo>
                <a:lnTo>
                  <a:pt x="107041" y="132296"/>
                </a:lnTo>
                <a:lnTo>
                  <a:pt x="113863" y="130323"/>
                </a:lnTo>
                <a:lnTo>
                  <a:pt x="139232" y="90325"/>
                </a:lnTo>
                <a:lnTo>
                  <a:pt x="156502" y="56443"/>
                </a:lnTo>
                <a:lnTo>
                  <a:pt x="159905" y="53819"/>
                </a:lnTo>
                <a:lnTo>
                  <a:pt x="369539" y="53819"/>
                </a:lnTo>
                <a:lnTo>
                  <a:pt x="349592" y="28529"/>
                </a:lnTo>
                <a:lnTo>
                  <a:pt x="307695" y="1307"/>
                </a:lnTo>
                <a:lnTo>
                  <a:pt x="299367" y="341"/>
                </a:lnTo>
                <a:lnTo>
                  <a:pt x="290923" y="0"/>
                </a:lnTo>
                <a:close/>
              </a:path>
              <a:path extrusionOk="0" h="440054" w="492760">
                <a:moveTo>
                  <a:pt x="432369" y="97183"/>
                </a:moveTo>
                <a:lnTo>
                  <a:pt x="425434" y="97313"/>
                </a:lnTo>
                <a:lnTo>
                  <a:pt x="418528" y="97763"/>
                </a:lnTo>
                <a:lnTo>
                  <a:pt x="466075" y="97763"/>
                </a:lnTo>
                <a:lnTo>
                  <a:pt x="464540" y="97460"/>
                </a:lnTo>
                <a:lnTo>
                  <a:pt x="446277" y="97460"/>
                </a:lnTo>
                <a:lnTo>
                  <a:pt x="439322" y="97268"/>
                </a:lnTo>
                <a:lnTo>
                  <a:pt x="432369" y="97183"/>
                </a:lnTo>
                <a:close/>
              </a:path>
              <a:path extrusionOk="0" h="440054" w="492760">
                <a:moveTo>
                  <a:pt x="369539" y="53819"/>
                </a:moveTo>
                <a:lnTo>
                  <a:pt x="159905" y="53819"/>
                </a:lnTo>
                <a:lnTo>
                  <a:pt x="166382" y="54025"/>
                </a:lnTo>
                <a:lnTo>
                  <a:pt x="176132" y="54195"/>
                </a:lnTo>
                <a:lnTo>
                  <a:pt x="369784" y="54129"/>
                </a:lnTo>
                <a:lnTo>
                  <a:pt x="369539" y="5381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3" name="Google Shape;773;p73"/>
          <p:cNvSpPr/>
          <p:nvPr/>
        </p:nvSpPr>
        <p:spPr>
          <a:xfrm>
            <a:off x="5160962" y="3724275"/>
            <a:ext cx="3870325" cy="0"/>
          </a:xfrm>
          <a:custGeom>
            <a:rect b="b" l="l" r="r" t="t"/>
            <a:pathLst>
              <a:path extrusionOk="0" h="120000" w="4258945">
                <a:moveTo>
                  <a:pt x="0" y="0"/>
                </a:moveTo>
                <a:lnTo>
                  <a:pt x="4258486" y="0"/>
                </a:lnTo>
              </a:path>
            </a:pathLst>
          </a:custGeom>
          <a:noFill/>
          <a:ln cap="flat" cmpd="sng" w="9525">
            <a:solidFill>
              <a:srgbClr val="999998"/>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4" name="Google Shape;774;p73"/>
          <p:cNvSpPr/>
          <p:nvPr/>
        </p:nvSpPr>
        <p:spPr>
          <a:xfrm>
            <a:off x="4872037" y="3438525"/>
            <a:ext cx="209550" cy="319087"/>
          </a:xfrm>
          <a:custGeom>
            <a:rect b="b" l="l" r="r" t="t"/>
            <a:pathLst>
              <a:path extrusionOk="0" h="361950" w="231139">
                <a:moveTo>
                  <a:pt x="0" y="0"/>
                </a:moveTo>
                <a:lnTo>
                  <a:pt x="0" y="361746"/>
                </a:lnTo>
                <a:lnTo>
                  <a:pt x="230847" y="180873"/>
                </a:lnTo>
                <a:lnTo>
                  <a:pt x="0" y="0"/>
                </a:lnTo>
                <a:close/>
              </a:path>
            </a:pathLst>
          </a:custGeom>
          <a:solidFill>
            <a:srgbClr val="55555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5" name="Google Shape;775;p73"/>
          <p:cNvSpPr txBox="1"/>
          <p:nvPr/>
        </p:nvSpPr>
        <p:spPr>
          <a:xfrm>
            <a:off x="4291012" y="3509962"/>
            <a:ext cx="600075" cy="153987"/>
          </a:xfrm>
          <a:prstGeom prst="rect">
            <a:avLst/>
          </a:prstGeom>
          <a:solidFill>
            <a:srgbClr val="555555"/>
          </a:solidFill>
          <a:ln>
            <a:noFill/>
          </a:ln>
        </p:spPr>
        <p:txBody>
          <a:bodyPr anchorCtr="0" anchor="t" bIns="0" lIns="0" spcFirstLastPara="1" rIns="0" wrap="square" tIns="0">
            <a:spAutoFit/>
          </a:bodyPr>
          <a:lstStyle/>
          <a:p>
            <a:pPr indent="0" lvl="0" marL="33337" marR="0" rtl="0" algn="l">
              <a:lnSpc>
                <a:spcPct val="109090"/>
              </a:lnSpc>
              <a:spcBef>
                <a:spcPts val="0"/>
              </a:spcBef>
              <a:spcAft>
                <a:spcPts val="0"/>
              </a:spcAft>
              <a:buClr>
                <a:srgbClr val="FFFFFF"/>
              </a:buClr>
              <a:buSzPts val="1100"/>
              <a:buFont typeface="Arial"/>
              <a:buNone/>
            </a:pPr>
            <a:r>
              <a:rPr b="1" i="0" lang="en-US" sz="1100" u="none">
                <a:solidFill>
                  <a:srgbClr val="FFFFFF"/>
                </a:solidFill>
                <a:latin typeface="Arial"/>
                <a:ea typeface="Arial"/>
                <a:cs typeface="Arial"/>
                <a:sym typeface="Arial"/>
              </a:rPr>
              <a:t>Results</a:t>
            </a:r>
            <a:endParaRPr/>
          </a:p>
        </p:txBody>
      </p:sp>
      <p:sp>
        <p:nvSpPr>
          <p:cNvPr id="776" name="Google Shape;776;p73"/>
          <p:cNvSpPr txBox="1"/>
          <p:nvPr/>
        </p:nvSpPr>
        <p:spPr>
          <a:xfrm>
            <a:off x="1012825" y="2606675"/>
            <a:ext cx="1590675" cy="423862"/>
          </a:xfrm>
          <a:prstGeom prst="rect">
            <a:avLst/>
          </a:prstGeom>
          <a:solidFill>
            <a:srgbClr val="A1A4A5"/>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500"/>
              <a:buFont typeface="Arial"/>
              <a:buNone/>
            </a:pPr>
            <a:r>
              <a:t/>
            </a:r>
            <a:endParaRPr b="0" i="0" sz="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500"/>
              <a:buFont typeface="Arial"/>
              <a:buNone/>
            </a:pPr>
            <a:r>
              <a:t/>
            </a:r>
            <a:endParaRPr b="0" i="0" sz="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500"/>
              <a:buFont typeface="Arial"/>
              <a:buNone/>
            </a:pPr>
            <a:r>
              <a:t/>
            </a:r>
            <a:endParaRPr b="0" i="0" sz="500" u="none">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FFFFFF"/>
              </a:buClr>
              <a:buSzPts val="500"/>
              <a:buFont typeface="Arial"/>
              <a:buNone/>
            </a:pPr>
            <a:r>
              <a:rPr b="1" i="1" lang="en-US" sz="500" u="none">
                <a:solidFill>
                  <a:srgbClr val="FFFFFF"/>
                </a:solidFill>
                <a:latin typeface="Arial"/>
                <a:ea typeface="Arial"/>
                <a:cs typeface="Arial"/>
                <a:sym typeface="Arial"/>
              </a:rPr>
              <a:t>Tip: </a:t>
            </a:r>
            <a:r>
              <a:rPr b="0" i="1" lang="en-US" sz="500" u="none">
                <a:solidFill>
                  <a:srgbClr val="FFFFFF"/>
                </a:solidFill>
                <a:latin typeface="Arial"/>
                <a:ea typeface="Arial"/>
                <a:cs typeface="Arial"/>
                <a:sym typeface="Arial"/>
              </a:rPr>
              <a:t>Do NOT define a solution  until you’ve validated the problem</a:t>
            </a:r>
            <a:endParaRPr/>
          </a:p>
        </p:txBody>
      </p:sp>
      <p:sp>
        <p:nvSpPr>
          <p:cNvPr id="777" name="Google Shape;777;p73"/>
          <p:cNvSpPr txBox="1"/>
          <p:nvPr/>
        </p:nvSpPr>
        <p:spPr>
          <a:xfrm>
            <a:off x="2643187" y="2062162"/>
            <a:ext cx="1470025" cy="319087"/>
          </a:xfrm>
          <a:prstGeom prst="rect">
            <a:avLst/>
          </a:prstGeom>
          <a:noFill/>
          <a:ln>
            <a:noFill/>
          </a:ln>
        </p:spPr>
        <p:txBody>
          <a:bodyPr anchorCtr="0" anchor="t" bIns="0" lIns="0" spcFirstLastPara="1" rIns="0" wrap="square" tIns="11375">
            <a:spAutoFit/>
          </a:bodyPr>
          <a:lstStyle/>
          <a:p>
            <a:pPr indent="0" lvl="0" marL="11112" marR="0" rtl="0" algn="l">
              <a:lnSpc>
                <a:spcPct val="100000"/>
              </a:lnSpc>
              <a:spcBef>
                <a:spcPts val="0"/>
              </a:spcBef>
              <a:spcAft>
                <a:spcPts val="0"/>
              </a:spcAft>
              <a:buClr>
                <a:srgbClr val="A1A4A5"/>
              </a:buClr>
              <a:buSzPts val="500"/>
              <a:buFont typeface="Arial"/>
              <a:buNone/>
            </a:pPr>
            <a:r>
              <a:rPr b="1" i="1" lang="en-US" sz="500" u="none">
                <a:solidFill>
                  <a:srgbClr val="A1A4A5"/>
                </a:solidFill>
                <a:latin typeface="Arial"/>
                <a:ea typeface="Arial"/>
                <a:cs typeface="Arial"/>
                <a:sym typeface="Arial"/>
              </a:rPr>
              <a:t>Remember:</a:t>
            </a:r>
            <a:endParaRPr b="0" i="0" sz="500" u="none">
              <a:solidFill>
                <a:schemeClr val="dk1"/>
              </a:solidFill>
              <a:latin typeface="Arial"/>
              <a:ea typeface="Arial"/>
              <a:cs typeface="Arial"/>
              <a:sym typeface="Arial"/>
            </a:endParaRPr>
          </a:p>
          <a:p>
            <a:pPr indent="0" lvl="0" marL="11112" marR="0" rtl="0" algn="l">
              <a:lnSpc>
                <a:spcPct val="100000"/>
              </a:lnSpc>
              <a:spcBef>
                <a:spcPts val="0"/>
              </a:spcBef>
              <a:spcAft>
                <a:spcPts val="0"/>
              </a:spcAft>
              <a:buClr>
                <a:srgbClr val="A1A4A5"/>
              </a:buClr>
              <a:buSzPts val="500"/>
              <a:buFont typeface="Arial"/>
              <a:buNone/>
            </a:pPr>
            <a:r>
              <a:rPr b="0" i="1" lang="en-US" sz="500" u="none">
                <a:solidFill>
                  <a:srgbClr val="A1A4A5"/>
                </a:solidFill>
                <a:latin typeface="Arial"/>
                <a:ea typeface="Arial"/>
                <a:cs typeface="Arial"/>
                <a:sym typeface="Arial"/>
              </a:rPr>
              <a:t>Limit one sticky-note per box  Write in ALL CAPS</a:t>
            </a:r>
            <a:endParaRPr b="0" i="0" sz="500" u="none">
              <a:solidFill>
                <a:schemeClr val="dk1"/>
              </a:solidFill>
              <a:latin typeface="Arial"/>
              <a:ea typeface="Arial"/>
              <a:cs typeface="Arial"/>
              <a:sym typeface="Arial"/>
            </a:endParaRPr>
          </a:p>
          <a:p>
            <a:pPr indent="0" lvl="0" marL="11112" marR="0" rtl="0" algn="l">
              <a:lnSpc>
                <a:spcPct val="100000"/>
              </a:lnSpc>
              <a:spcBef>
                <a:spcPts val="0"/>
              </a:spcBef>
              <a:spcAft>
                <a:spcPts val="0"/>
              </a:spcAft>
              <a:buClr>
                <a:srgbClr val="A1A4A5"/>
              </a:buClr>
              <a:buSzPts val="500"/>
              <a:buFont typeface="Arial"/>
              <a:buNone/>
            </a:pPr>
            <a:r>
              <a:rPr b="0" i="1" lang="en-US" sz="500" u="none">
                <a:solidFill>
                  <a:srgbClr val="A1A4A5"/>
                </a:solidFill>
                <a:latin typeface="Arial"/>
                <a:ea typeface="Arial"/>
                <a:cs typeface="Arial"/>
                <a:sym typeface="Arial"/>
              </a:rPr>
              <a:t>Do not write more than 5 words on any sticky-note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4"/>
          <p:cNvSpPr txBox="1"/>
          <p:nvPr>
            <p:ph idx="4294967295" type="title"/>
          </p:nvPr>
        </p:nvSpPr>
        <p:spPr>
          <a:xfrm>
            <a:off x="2216727" y="2936291"/>
            <a:ext cx="4529282" cy="896471"/>
          </a:xfrm>
          <a:prstGeom prst="rect">
            <a:avLst/>
          </a:prstGeom>
          <a:noFill/>
          <a:ln>
            <a:noFill/>
          </a:ln>
        </p:spPr>
        <p:txBody>
          <a:bodyPr anchorCtr="0" anchor="ctr" bIns="0" lIns="0" spcFirstLastPara="1" rIns="0" wrap="square" tIns="10825">
            <a:spAutoFit/>
          </a:bodyPr>
          <a:lstStyle/>
          <a:p>
            <a:pPr indent="0" lvl="0" marL="11397" marR="0" rtl="0" algn="r">
              <a:lnSpc>
                <a:spcPct val="100000"/>
              </a:lnSpc>
              <a:spcBef>
                <a:spcPts val="0"/>
              </a:spcBef>
              <a:spcAft>
                <a:spcPts val="0"/>
              </a:spcAft>
              <a:buClr>
                <a:schemeClr val="lt1"/>
              </a:buClr>
              <a:buSzPts val="5800"/>
              <a:buFont typeface="Lucida Sans"/>
              <a:buNone/>
            </a:pPr>
            <a:r>
              <a:rPr b="1" i="0" lang="en-US" sz="5800" u="none" cap="none" strike="noStrike">
                <a:solidFill>
                  <a:schemeClr val="lt1"/>
                </a:solidFill>
                <a:latin typeface="Lucida Sans"/>
                <a:ea typeface="Lucida Sans"/>
                <a:cs typeface="Lucida Sans"/>
                <a:sym typeface="Lucida Sans"/>
              </a:rPr>
              <a:t>Scope Canvas</a:t>
            </a:r>
            <a:endParaRPr b="1" i="0" sz="5800" u="none" cap="none" strike="noStrike">
              <a:solidFill>
                <a:schemeClr val="lt1"/>
              </a:solidFill>
              <a:latin typeface="Lucida Sans"/>
              <a:ea typeface="Lucida Sans"/>
              <a:cs typeface="Lucida Sans"/>
              <a:sym typeface="Lucida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5"/>
          <p:cNvSpPr txBox="1"/>
          <p:nvPr/>
        </p:nvSpPr>
        <p:spPr>
          <a:xfrm>
            <a:off x="8532812" y="404812"/>
            <a:ext cx="503237" cy="27368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8" name="Google Shape;788;p75"/>
          <p:cNvSpPr txBox="1"/>
          <p:nvPr/>
        </p:nvSpPr>
        <p:spPr>
          <a:xfrm>
            <a:off x="7740650" y="6308725"/>
            <a:ext cx="719137" cy="1444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9" name="Google Shape;789;p75"/>
          <p:cNvSpPr txBox="1"/>
          <p:nvPr/>
        </p:nvSpPr>
        <p:spPr>
          <a:xfrm>
            <a:off x="250825" y="6308725"/>
            <a:ext cx="1008062" cy="1444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6"/>
          <p:cNvSpPr txBox="1"/>
          <p:nvPr/>
        </p:nvSpPr>
        <p:spPr>
          <a:xfrm>
            <a:off x="2555875" y="1916112"/>
            <a:ext cx="4319587" cy="2376487"/>
          </a:xfrm>
          <a:prstGeom prst="rect">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0"/>
              <a:buFont typeface="Lucida Sans"/>
              <a:buNone/>
            </a:pPr>
            <a:r>
              <a:rPr b="0" i="0" lang="en-US" sz="14000" u="none">
                <a:solidFill>
                  <a:schemeClr val="dk1"/>
                </a:solidFill>
                <a:latin typeface="Lucida Sans"/>
                <a:ea typeface="Lucida Sans"/>
                <a:cs typeface="Lucida Sans"/>
                <a:sym typeface="Lucida Sans"/>
              </a:rPr>
              <a:t>¿?</a:t>
            </a:r>
            <a:endParaRPr/>
          </a:p>
        </p:txBody>
      </p:sp>
      <p:sp>
        <p:nvSpPr>
          <p:cNvPr id="795" name="Google Shape;795;p76"/>
          <p:cNvSpPr txBox="1"/>
          <p:nvPr/>
        </p:nvSpPr>
        <p:spPr>
          <a:xfrm>
            <a:off x="7380287" y="6381750"/>
            <a:ext cx="1301750" cy="36036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Lucida Sans"/>
              <a:buNone/>
            </a:pPr>
            <a:fld id="{00000000-1234-1234-1234-123412341234}" type="slidenum">
              <a:rPr b="0" i="0" lang="en-US" sz="1200" u="none">
                <a:solidFill>
                  <a:srgbClr val="FFFFFF"/>
                </a:solidFill>
                <a:latin typeface="Lucida Sans"/>
                <a:ea typeface="Lucida Sans"/>
                <a:cs typeface="Lucida Sans"/>
                <a:sym typeface="Lucida Sans"/>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txBox="1"/>
          <p:nvPr>
            <p:ph idx="1" type="body"/>
          </p:nvPr>
        </p:nvSpPr>
        <p:spPr>
          <a:xfrm>
            <a:off x="457200" y="1481137"/>
            <a:ext cx="8229600" cy="3676650"/>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Es un </a:t>
            </a:r>
            <a:r>
              <a:rPr b="1" i="1" lang="en-US" sz="2700" u="none">
                <a:solidFill>
                  <a:schemeClr val="dk1"/>
                </a:solidFill>
                <a:latin typeface="Lucida Sans"/>
                <a:ea typeface="Lucida Sans"/>
                <a:cs typeface="Lucida Sans"/>
                <a:sym typeface="Lucida Sans"/>
              </a:rPr>
              <a:t>Producto Mínimo Viable</a:t>
            </a:r>
            <a:r>
              <a:rPr b="0" i="0" lang="en-US" sz="2700" u="none">
                <a:solidFill>
                  <a:schemeClr val="dk1"/>
                </a:solidFill>
                <a:latin typeface="Lucida Sans"/>
                <a:ea typeface="Lucida Sans"/>
                <a:cs typeface="Lucida Sans"/>
                <a:sym typeface="Lucida Sans"/>
              </a:rPr>
              <a:t>, que se empleará para la ejecución del experimento que validará las hipótesis;</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Está formado por </a:t>
            </a:r>
            <a:r>
              <a:rPr b="1" i="1" lang="en-US" sz="2700" u="none">
                <a:solidFill>
                  <a:schemeClr val="dk1"/>
                </a:solidFill>
                <a:latin typeface="Lucida Sans"/>
                <a:ea typeface="Lucida Sans"/>
                <a:cs typeface="Lucida Sans"/>
                <a:sym typeface="Lucida Sans"/>
              </a:rPr>
              <a:t>artefactos</a:t>
            </a:r>
            <a:r>
              <a:rPr b="0" i="0" lang="en-US" sz="2700" u="none">
                <a:solidFill>
                  <a:schemeClr val="dk1"/>
                </a:solidFill>
                <a:latin typeface="Lucida Sans"/>
                <a:ea typeface="Lucida Sans"/>
                <a:cs typeface="Lucida Sans"/>
                <a:sym typeface="Lucida Sans"/>
              </a:rPr>
              <a:t>, que crea el estudio de diseño;</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Cada etapa de diseño de los artefactos está tabulada por un tiempo estimado de iteración, para evitar malgaste de tiempo.   </a:t>
            </a:r>
            <a:endParaRPr/>
          </a:p>
        </p:txBody>
      </p:sp>
      <p:sp>
        <p:nvSpPr>
          <p:cNvPr id="346" name="Google Shape;346;p3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400"/>
              <a:buFont typeface="Lucida Sans"/>
              <a:buNone/>
            </a:pPr>
            <a:r>
              <a:rPr b="1" i="0" lang="en-US" sz="4400" u="none" cap="none" strike="noStrike">
                <a:solidFill>
                  <a:schemeClr val="dk2"/>
                </a:solidFill>
                <a:latin typeface="Lucida Sans"/>
                <a:ea typeface="Lucida Sans"/>
                <a:cs typeface="Lucida Sans"/>
                <a:sym typeface="Lucida Sans"/>
              </a:rPr>
              <a:t>¿Qué es un MVP? </a:t>
            </a:r>
            <a:endParaRPr b="1" i="0" sz="4100" u="none" cap="none" strike="noStrike">
              <a:solidFill>
                <a:schemeClr val="dk2"/>
              </a:solidFill>
              <a:latin typeface="Lucida Sans"/>
              <a:ea typeface="Lucida Sans"/>
              <a:cs typeface="Lucida Sans"/>
              <a:sym typeface="Lucida Sans"/>
            </a:endParaRPr>
          </a:p>
        </p:txBody>
      </p:sp>
      <p:sp>
        <p:nvSpPr>
          <p:cNvPr id="347" name="Google Shape;347;p32"/>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48" name="Google Shape;348;p32"/>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txBox="1"/>
          <p:nvPr>
            <p:ph idx="1" type="body"/>
          </p:nvPr>
        </p:nvSpPr>
        <p:spPr>
          <a:xfrm>
            <a:off x="457200" y="1481137"/>
            <a:ext cx="8229600" cy="21637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“Un </a:t>
            </a:r>
            <a:r>
              <a:rPr b="1" i="1" lang="en-US" sz="2700" u="none">
                <a:solidFill>
                  <a:schemeClr val="dk1"/>
                </a:solidFill>
                <a:latin typeface="Lucida Sans"/>
                <a:ea typeface="Lucida Sans"/>
                <a:cs typeface="Lucida Sans"/>
                <a:sym typeface="Lucida Sans"/>
              </a:rPr>
              <a:t>PRODUCTO MINIMO VIABLE </a:t>
            </a:r>
            <a:r>
              <a:rPr b="0" i="0" lang="en-US" sz="2700" u="none">
                <a:solidFill>
                  <a:schemeClr val="dk1"/>
                </a:solidFill>
                <a:latin typeface="Lucida Sans"/>
                <a:ea typeface="Lucida Sans"/>
                <a:cs typeface="Lucida Sans"/>
                <a:sym typeface="Lucida Sans"/>
              </a:rPr>
              <a:t>es la versión de un </a:t>
            </a:r>
            <a:r>
              <a:rPr b="1" i="1" lang="en-US" sz="2700" u="none">
                <a:solidFill>
                  <a:schemeClr val="dk1"/>
                </a:solidFill>
                <a:latin typeface="Lucida Sans"/>
                <a:ea typeface="Lucida Sans"/>
                <a:cs typeface="Lucida Sans"/>
                <a:sym typeface="Lucida Sans"/>
              </a:rPr>
              <a:t>nuevo producto</a:t>
            </a:r>
            <a:r>
              <a:rPr b="0" i="0" lang="en-US" sz="2700" u="none">
                <a:solidFill>
                  <a:schemeClr val="dk1"/>
                </a:solidFill>
                <a:latin typeface="Lucida Sans"/>
                <a:ea typeface="Lucida Sans"/>
                <a:cs typeface="Lucida Sans"/>
                <a:sym typeface="Lucida Sans"/>
              </a:rPr>
              <a:t> que permite a un equipo obtener la máxima cantidad de </a:t>
            </a:r>
            <a:r>
              <a:rPr b="1" i="1" lang="en-US" sz="2700" u="none">
                <a:solidFill>
                  <a:schemeClr val="dk1"/>
                </a:solidFill>
                <a:latin typeface="Lucida Sans"/>
                <a:ea typeface="Lucida Sans"/>
                <a:cs typeface="Lucida Sans"/>
                <a:sym typeface="Lucida Sans"/>
              </a:rPr>
              <a:t>aprendizaje</a:t>
            </a:r>
            <a:r>
              <a:rPr b="0" i="0" lang="en-US" sz="2700" u="none">
                <a:solidFill>
                  <a:schemeClr val="dk1"/>
                </a:solidFill>
                <a:latin typeface="Lucida Sans"/>
                <a:ea typeface="Lucida Sans"/>
                <a:cs typeface="Lucida Sans"/>
                <a:sym typeface="Lucida Sans"/>
              </a:rPr>
              <a:t> validado sobre los clientes, con el </a:t>
            </a:r>
            <a:r>
              <a:rPr b="1" i="1" lang="en-US" sz="2700" u="none">
                <a:solidFill>
                  <a:schemeClr val="dk1"/>
                </a:solidFill>
                <a:latin typeface="Lucida Sans"/>
                <a:ea typeface="Lucida Sans"/>
                <a:cs typeface="Lucida Sans"/>
                <a:sym typeface="Lucida Sans"/>
              </a:rPr>
              <a:t>menor esfuerzo posible</a:t>
            </a:r>
            <a:r>
              <a:rPr b="0" i="0" lang="en-US" sz="2700" u="none">
                <a:solidFill>
                  <a:schemeClr val="dk1"/>
                </a:solidFill>
                <a:latin typeface="Lucida Sans"/>
                <a:ea typeface="Lucida Sans"/>
                <a:cs typeface="Lucida Sans"/>
                <a:sym typeface="Lucida Sans"/>
              </a:rPr>
              <a:t>”. (Eric Ries)</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354" name="Google Shape;354;p3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100000"/>
              </a:lnSpc>
              <a:spcBef>
                <a:spcPts val="0"/>
              </a:spcBef>
              <a:spcAft>
                <a:spcPts val="0"/>
              </a:spcAft>
              <a:buClr>
                <a:schemeClr val="dk2"/>
              </a:buClr>
              <a:buSzPct val="100000"/>
              <a:buFont typeface="Lucida Sans"/>
              <a:buNone/>
            </a:pPr>
            <a:r>
              <a:rPr b="1" i="0" lang="en-US" sz="4100" u="none" cap="none" strike="noStrike">
                <a:solidFill>
                  <a:schemeClr val="dk2"/>
                </a:solidFill>
                <a:latin typeface="Lucida Sans"/>
                <a:ea typeface="Lucida Sans"/>
                <a:cs typeface="Lucida Sans"/>
                <a:sym typeface="Lucida Sans"/>
              </a:rPr>
              <a:t>Pero … qué es un Producto Mínimo Viable?</a:t>
            </a:r>
            <a:endParaRPr b="1" i="0" sz="4100" u="none" cap="none" strike="noStrike">
              <a:solidFill>
                <a:schemeClr val="dk2"/>
              </a:solidFill>
              <a:latin typeface="Lucida Sans"/>
              <a:ea typeface="Lucida Sans"/>
              <a:cs typeface="Lucida Sans"/>
              <a:sym typeface="Lucida Sans"/>
            </a:endParaRPr>
          </a:p>
        </p:txBody>
      </p:sp>
      <p:sp>
        <p:nvSpPr>
          <p:cNvPr id="355" name="Google Shape;355;p33"/>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56" name="Google Shape;356;p33"/>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pic>
        <p:nvPicPr>
          <p:cNvPr descr="Resultado de imagen para producto minimo viable" id="357" name="Google Shape;357;p33"/>
          <p:cNvPicPr preferRelativeResize="0"/>
          <p:nvPr/>
        </p:nvPicPr>
        <p:blipFill rotWithShape="1">
          <a:blip r:embed="rId3">
            <a:alphaModFix/>
          </a:blip>
          <a:srcRect b="0" l="0" r="0" t="0"/>
          <a:stretch/>
        </p:blipFill>
        <p:spPr>
          <a:xfrm>
            <a:off x="1979612" y="3684587"/>
            <a:ext cx="5356225" cy="2697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idx="1" type="body"/>
          </p:nvPr>
        </p:nvSpPr>
        <p:spPr>
          <a:xfrm>
            <a:off x="457200" y="1268412"/>
            <a:ext cx="8229600" cy="446881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Objetivo del MVP</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Obtener aprendizaje</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Generar valor en el producto</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Clasificación de MVP</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Prototipos</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Descripción (landing page, videos demostrativos, emails, anuncios, perfiles en redes sociales)</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Producto con funciones mínimas para validar las hipótesis</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Calidad de un MVP</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Incrementando con la cantidad de iteraciones.</a:t>
            </a:r>
            <a:endParaRPr/>
          </a:p>
          <a:p>
            <a:pPr indent="-156273" lvl="0" marL="365125" marR="0" rtl="0" algn="l">
              <a:spcBef>
                <a:spcPts val="400"/>
              </a:spcBef>
              <a:spcAft>
                <a:spcPts val="0"/>
              </a:spcAft>
              <a:buClr>
                <a:schemeClr val="accent1"/>
              </a:buClr>
              <a:buSzPts val="1564"/>
              <a:buFont typeface="Noto Sans Symbols"/>
              <a:buNone/>
            </a:pPr>
            <a:r>
              <a:t/>
            </a:r>
            <a:endParaRPr b="0" i="0" sz="2300" u="none" cap="none" strike="noStrike">
              <a:solidFill>
                <a:schemeClr val="dk1"/>
              </a:solidFill>
              <a:latin typeface="Lucida Sans"/>
              <a:ea typeface="Lucida Sans"/>
              <a:cs typeface="Lucida Sans"/>
              <a:sym typeface="Lucida Sans"/>
            </a:endParaRPr>
          </a:p>
        </p:txBody>
      </p:sp>
      <p:sp>
        <p:nvSpPr>
          <p:cNvPr id="363" name="Google Shape;363;p34"/>
          <p:cNvSpPr txBox="1"/>
          <p:nvPr>
            <p:ph idx="4294967295" type="title"/>
          </p:nvPr>
        </p:nvSpPr>
        <p:spPr>
          <a:xfrm>
            <a:off x="457200" y="114375"/>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Características de los MVP</a:t>
            </a:r>
            <a:endParaRPr b="1" i="0" sz="4100" u="none" cap="none" strike="noStrike">
              <a:solidFill>
                <a:schemeClr val="dk2"/>
              </a:solidFill>
              <a:latin typeface="Lucida Sans"/>
              <a:ea typeface="Lucida Sans"/>
              <a:cs typeface="Lucida Sans"/>
              <a:sym typeface="Lucida Sans"/>
            </a:endParaRPr>
          </a:p>
        </p:txBody>
      </p:sp>
      <p:sp>
        <p:nvSpPr>
          <p:cNvPr id="364" name="Google Shape;364;p34"/>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65" name="Google Shape;365;p34"/>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idx="1" type="body"/>
          </p:nvPr>
        </p:nvSpPr>
        <p:spPr>
          <a:xfrm>
            <a:off x="457200" y="1268412"/>
            <a:ext cx="8229600" cy="446881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1" i="0" lang="en-US" sz="2800" u="none">
                <a:solidFill>
                  <a:schemeClr val="dk1"/>
                </a:solidFill>
                <a:latin typeface="Lucida Sans"/>
                <a:ea typeface="Lucida Sans"/>
                <a:cs typeface="Lucida Sans"/>
                <a:sym typeface="Lucida Sans"/>
              </a:rPr>
              <a:t>Prototipos:</a:t>
            </a:r>
            <a:r>
              <a:rPr b="0" i="0" lang="en-US" sz="2800" u="none">
                <a:solidFill>
                  <a:schemeClr val="dk1"/>
                </a:solidFill>
                <a:latin typeface="Lucida Sans"/>
                <a:ea typeface="Lucida Sans"/>
                <a:cs typeface="Lucida Sans"/>
                <a:sym typeface="Lucida Sans"/>
              </a:rPr>
              <a:t> </a:t>
            </a:r>
            <a:endParaRPr/>
          </a:p>
          <a:p>
            <a:pPr indent="-134683" lvl="0" marL="365125" marR="0" rtl="0" algn="l">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Se presenta a clientes potenciales una simulación del producto con el suficiente nivel de detalle para comprender la funcionalidad a validar.</a:t>
            </a:r>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Dependiendo de su complejidad, existen prototipos de baja, media y alta fidelidad. Es el rostro más común de un MVP.</a:t>
            </a:r>
            <a:endParaRPr/>
          </a:p>
        </p:txBody>
      </p:sp>
      <p:sp>
        <p:nvSpPr>
          <p:cNvPr id="371" name="Google Shape;371;p35"/>
          <p:cNvSpPr txBox="1"/>
          <p:nvPr>
            <p:ph idx="4294967295" type="title"/>
          </p:nvPr>
        </p:nvSpPr>
        <p:spPr>
          <a:xfrm>
            <a:off x="457200" y="114375"/>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Características de los MVP</a:t>
            </a:r>
            <a:endParaRPr b="1" i="0" sz="4100" u="none" cap="none" strike="noStrike">
              <a:solidFill>
                <a:schemeClr val="dk2"/>
              </a:solidFill>
              <a:latin typeface="Lucida Sans"/>
              <a:ea typeface="Lucida Sans"/>
              <a:cs typeface="Lucida Sans"/>
              <a:sym typeface="Lucida Sans"/>
            </a:endParaRPr>
          </a:p>
        </p:txBody>
      </p:sp>
      <p:sp>
        <p:nvSpPr>
          <p:cNvPr id="372" name="Google Shape;372;p35"/>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73" name="Google Shape;373;p35"/>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idx="1" type="body"/>
          </p:nvPr>
        </p:nvSpPr>
        <p:spPr>
          <a:xfrm>
            <a:off x="457200" y="1268412"/>
            <a:ext cx="8229600" cy="4968875"/>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1" i="0" lang="en-US" sz="2800" u="none">
                <a:solidFill>
                  <a:schemeClr val="dk1"/>
                </a:solidFill>
                <a:latin typeface="Lucida Sans"/>
                <a:ea typeface="Lucida Sans"/>
                <a:cs typeface="Lucida Sans"/>
                <a:sym typeface="Lucida Sans"/>
              </a:rPr>
              <a:t>Descripción: </a:t>
            </a:r>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Se capta la atención de clientes potenciales a través de la descripción e información general sobre el producto o servicio.</a:t>
            </a:r>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Es común recurrir a una Landing Page, videos demostrativos, correos electrónicos, anuncios (Google Ad Words), creación de perfiles en redes sociales e incluso a sistemas de recaudación de fondos (crowdfunding).</a:t>
            </a:r>
            <a:endParaRPr/>
          </a:p>
        </p:txBody>
      </p:sp>
      <p:sp>
        <p:nvSpPr>
          <p:cNvPr id="379" name="Google Shape;379;p36"/>
          <p:cNvSpPr txBox="1"/>
          <p:nvPr>
            <p:ph idx="4294967295" type="title"/>
          </p:nvPr>
        </p:nvSpPr>
        <p:spPr>
          <a:xfrm>
            <a:off x="457200" y="114375"/>
            <a:ext cx="8229600" cy="1143000"/>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Características de los MVP</a:t>
            </a:r>
            <a:endParaRPr b="1" i="0" sz="4100" u="none" cap="none" strike="noStrike">
              <a:solidFill>
                <a:schemeClr val="dk2"/>
              </a:solidFill>
              <a:latin typeface="Lucida Sans"/>
              <a:ea typeface="Lucida Sans"/>
              <a:cs typeface="Lucida Sans"/>
              <a:sym typeface="Lucida Sans"/>
            </a:endParaRPr>
          </a:p>
        </p:txBody>
      </p:sp>
      <p:sp>
        <p:nvSpPr>
          <p:cNvPr id="380" name="Google Shape;380;p36"/>
          <p:cNvSpPr txBox="1"/>
          <p:nvPr/>
        </p:nvSpPr>
        <p:spPr>
          <a:xfrm>
            <a:off x="7667625" y="6381750"/>
            <a:ext cx="1014412" cy="3921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a:solidFill>
                  <a:schemeClr val="dk1"/>
                </a:solidFill>
                <a:latin typeface="Lucida Sans"/>
                <a:ea typeface="Lucida Sans"/>
                <a:cs typeface="Lucida Sans"/>
                <a:sym typeface="Lucida Sans"/>
              </a:rPr>
              <a:t>‹#›</a:t>
            </a:fld>
            <a:endParaRPr/>
          </a:p>
        </p:txBody>
      </p:sp>
      <p:sp>
        <p:nvSpPr>
          <p:cNvPr id="381" name="Google Shape;381;p36"/>
          <p:cNvSpPr txBox="1"/>
          <p:nvPr/>
        </p:nvSpPr>
        <p:spPr>
          <a:xfrm>
            <a:off x="4379912" y="6408737"/>
            <a:ext cx="292893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Lucida Sans"/>
              <a:buNone/>
            </a:pPr>
            <a:r>
              <a:rPr b="0" i="0" lang="en-US" sz="1200" u="none">
                <a:solidFill>
                  <a:schemeClr val="dk1"/>
                </a:solidFill>
                <a:latin typeface="Lucida Sans"/>
                <a:ea typeface="Lucida Sans"/>
                <a:cs typeface="Lucida Sans"/>
                <a:sym typeface="Lucida Sans"/>
              </a:rPr>
              <a:t>Lean UX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0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8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