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Source Code Pro"/>
      <p:regular r:id="rId41"/>
      <p:bold r:id="rId42"/>
      <p:italic r:id="rId43"/>
      <p:boldItalic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D6F7C8-7C99-40BD-B892-941219157DF5}">
  <a:tblStyle styleId="{25D6F7C8-7C99-40BD-B892-941219157D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42" Type="http://schemas.openxmlformats.org/officeDocument/2006/relationships/font" Target="fonts/SourceCodePro-bold.fntdata"/><Relationship Id="rId41" Type="http://schemas.openxmlformats.org/officeDocument/2006/relationships/font" Target="fonts/SourceCodePro-regular.fntdata"/><Relationship Id="rId22" Type="http://schemas.openxmlformats.org/officeDocument/2006/relationships/slide" Target="slides/slide16.xml"/><Relationship Id="rId44" Type="http://schemas.openxmlformats.org/officeDocument/2006/relationships/font" Target="fonts/SourceCodePro-boldItalic.fntdata"/><Relationship Id="rId21" Type="http://schemas.openxmlformats.org/officeDocument/2006/relationships/slide" Target="slides/slide15.xml"/><Relationship Id="rId43" Type="http://schemas.openxmlformats.org/officeDocument/2006/relationships/font" Target="fonts/SourceCodePro-italic.fntdata"/><Relationship Id="rId24" Type="http://schemas.openxmlformats.org/officeDocument/2006/relationships/slide" Target="slides/slide18.xml"/><Relationship Id="rId46" Type="http://schemas.openxmlformats.org/officeDocument/2006/relationships/font" Target="fonts/Oswald-bold.fntdata"/><Relationship Id="rId23" Type="http://schemas.openxmlformats.org/officeDocument/2006/relationships/slide" Target="slides/slide17.xml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7e24a6a25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7e24a6a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82dcb7ff8_1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82dcb7ff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82dcb7ff8_1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82dcb7ff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82dcb7ff8_1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82dcb7ff8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82dcb7ff8_1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82dcb7ff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82dcb7ff8_1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82dcb7ff8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82dcb7ff8_1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82dcb7ff8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82dcb7ff8_1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82dcb7ff8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82dcb7ff8_1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82dcb7ff8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82dcb7ff8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82dcb7f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82dcb7ff8_1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82dcb7ff8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82dcb7ff8_1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82dcb7ff8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82dcb7ff8_1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82dcb7ff8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82dcb7ff8_1_1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82dcb7ff8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82dcb7ff8_2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82dcb7ff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82dcb7ff8_2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82dcb7ff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182dcb7ff8_2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182dcb7ff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82dcb7ff8_2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82dcb7ff8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82dcb7ff8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82dcb7ff8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82dcb7ff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82dcb7ff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7e24a6a25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7e24a6a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bormaa/Benign-NET" TargetMode="External"/><Relationship Id="rId4" Type="http://schemas.openxmlformats.org/officeDocument/2006/relationships/hyperlink" Target="https://figshare.com/articles/dataset/Malware_Detection_PE-Based_Analysis_Using_Deep_Learning_Algorithm_Dataset/6635642" TargetMode="External"/><Relationship Id="rId5" Type="http://schemas.openxmlformats.org/officeDocument/2006/relationships/hyperlink" Target="https://dasmalwerk.eu/" TargetMode="External"/><Relationship Id="rId6" Type="http://schemas.openxmlformats.org/officeDocument/2006/relationships/hyperlink" Target="https://figshare.com/articles/dataset/Malware_Detection_PE-Based_Analysis_Using_Deep_Learning_Algorithm_Dataset/6635642" TargetMode="External"/><Relationship Id="rId7" Type="http://schemas.openxmlformats.org/officeDocument/2006/relationships/hyperlink" Target="https://bazaar.abuse.ch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PE Malware Detection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Machine Learning</a:t>
            </a:r>
            <a:endParaRPr sz="30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Asem • Flothers </a:t>
            </a:r>
            <a:r>
              <a:rPr lang="en"/>
              <a:t>Interview Task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468825"/>
            <a:ext cx="7842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XGBoost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Random Fores</a:t>
            </a:r>
            <a:r>
              <a:rPr b="1" lang="en" sz="2100">
                <a:solidFill>
                  <a:schemeClr val="dk1"/>
                </a:solidFill>
              </a:rPr>
              <a:t>t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Decision Tree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Adaptive Boosting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Naive Bayes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Stochastic Gradient Descent (SGD)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Multi-layer perceptron (MLP)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 </a:t>
            </a:r>
            <a:r>
              <a:rPr lang="en"/>
              <a:t>XGBoost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0450"/>
            <a:ext cx="4119920" cy="33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4672325" y="39525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of the model: 97.85 %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F1_score of the model: 97.86 %</a:t>
            </a:r>
            <a:endParaRPr sz="1500"/>
          </a:p>
        </p:txBody>
      </p:sp>
      <p:sp>
        <p:nvSpPr>
          <p:cNvPr id="153" name="Google Shape;153;p23"/>
          <p:cNvSpPr txBox="1"/>
          <p:nvPr/>
        </p:nvSpPr>
        <p:spPr>
          <a:xfrm>
            <a:off x="4672325" y="1348050"/>
            <a:ext cx="41601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Detailed Report :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Metrics              |  Value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=================================+========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Sensitivity            | 0.96970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Specificity            | 0.98750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Precision             | 0.98765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Negative Predictive Value     | 0.96933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Positive Rate        | 0.01250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Discovery Rate       | 0.01235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Negative Rate        | 0.03030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Accuracy             | 0.97846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F1-Score             | 0.97859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Matthews Correlation Coefficient | 0.95709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- </a:t>
            </a:r>
            <a:r>
              <a:rPr lang="en"/>
              <a:t>Random Forest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4672325" y="39525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of the model: 98.31 %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F1_score of the model: 98.32 %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4672325" y="1348050"/>
            <a:ext cx="41601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Detailed Report :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Metrics              |  Value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=================================+========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Sensitivity            | 0.97273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Specificity            | 0.99375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Precision             | 0.99381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Negative Predictive Value     | 0.97248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Positive Rate        | 0.00625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Discovery Rate       | 0.00619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Negative Rate        | 0.02727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Accuracy             | 0.98308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F1-Score             | 0.98315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Matthews Correlation Coefficient | 0.96638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00450"/>
            <a:ext cx="4106235" cy="33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- </a:t>
            </a:r>
            <a:r>
              <a:rPr lang="en"/>
              <a:t>Decision Tree</a:t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4672325" y="39525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of the model: 97.85 %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F1_score of the model: 97.84 %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4672325" y="1348050"/>
            <a:ext cx="41319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Detailed Report :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Metrics              |  Value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=================================+========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Sensitivity            | 0.96061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Specificity            | 0.99687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Precision             | 0.99686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Negative Predictive Value     | 0.96084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Positive Rate        | 0.00313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Discovery Rate       | 0.00314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Negative Rate        | 0.03939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Accuracy             | 0.97846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F1-Score             | 0.97840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Matthews Correlation Coefficient | 0.95759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87000"/>
            <a:ext cx="4131950" cy="33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- </a:t>
            </a:r>
            <a:r>
              <a:rPr lang="en"/>
              <a:t>Adaptive Boosting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4672325" y="39525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of the model: 98.62 %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F1_score of the model: 98.63 %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4672325" y="1348050"/>
            <a:ext cx="4171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Detailed Report :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Metrics              |  Value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=================================+========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Sensitivity            | 0.97879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Specificity            | 0.99375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Precision             | 0.99385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Negative Predictive Value     | 0.97846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Positive Rate        | 0.00625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Discovery Rate       | 0.00615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Negative Rate        | 0.02121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Accuracy             | 0.98615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F1-Score             | 0.98626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Matthews Correlation Coefficient | 0.97242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87000"/>
            <a:ext cx="4171225" cy="33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- </a:t>
            </a:r>
            <a:r>
              <a:rPr lang="en"/>
              <a:t>Naive Bayes</a:t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4672325" y="39525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of the model: </a:t>
            </a: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82.92</a:t>
            </a: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%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F1_score of the model: </a:t>
            </a: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85.57</a:t>
            </a: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%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4672325" y="1348050"/>
            <a:ext cx="4345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Detailed Report :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Metrics              |  Value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=================================+========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Sensitivity            | 0.99697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Specificity            | 0.65625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Precision             | 0.74943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Negative Predictive Value     | 0.99526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Positive Rate        | 0.34375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Discovery Rate       | 0.25057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Negative Rate        | 0.00303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Accuracy             | 0.82923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F1-Score             | 0.85566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Matthews Correlation Coefficient | 0.69746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75" y="1500450"/>
            <a:ext cx="4131975" cy="33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- </a:t>
            </a:r>
            <a:r>
              <a:rPr lang="en"/>
              <a:t>Stochastic Gradient Descent (SGD)</a:t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4672325" y="39525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of the model: 98.77 %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F1_score of the model: 98.79 %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4672325" y="1348050"/>
            <a:ext cx="4119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Detailed Report :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Metrics              |  Value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=================================+========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Sensitivity            | 0.98788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Specificity            | 0.98750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Precision             | 0.98788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Negative Predictive Value     | 0.98750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Positive Rate        | 0.01250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Discovery Rate       | 0.01212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Negative Rate        | 0.01212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Accuracy             | 0.98769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F1-Score             | 0.98788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Matthews Correlation Coefficient | 0.97538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87000"/>
            <a:ext cx="4118875" cy="33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- </a:t>
            </a:r>
            <a:r>
              <a:rPr lang="en"/>
              <a:t>Multi-layer perceptron (MLP)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4672325" y="39525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Accuracy of the model: 98.31 %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F1_score of the model: 98.32 %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672325" y="1348052"/>
            <a:ext cx="41061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Detailed Report :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Metrics              |  Value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=================================+========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Sensitivity            | 0.97273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Specificity            | 0.99375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Precision             | 0.99381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Negative Predictive Value     | 0.97248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Positive Rate        | 0.00625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Discovery Rate       | 0.00619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False Negative Rate        | 0.02727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Accuracy             | 0.98308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F1-Score             | 0.98315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Matthews Correlation Coefficient | 0.96638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00450"/>
            <a:ext cx="4106235" cy="33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</a:t>
            </a:r>
            <a:r>
              <a:rPr lang="en"/>
              <a:t>Comparisons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4600"/>
            <a:ext cx="8839198" cy="3189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F1-Score </a:t>
            </a:r>
            <a:r>
              <a:rPr lang="en"/>
              <a:t> Comparisons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4600"/>
            <a:ext cx="8839198" cy="3189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Malware </a:t>
            </a:r>
            <a:r>
              <a:rPr b="1" lang="en" sz="2100">
                <a:solidFill>
                  <a:schemeClr val="dk1"/>
                </a:solidFill>
              </a:rPr>
              <a:t>analysis</a:t>
            </a:r>
            <a:r>
              <a:rPr b="1" lang="en" sz="2100">
                <a:solidFill>
                  <a:schemeClr val="dk1"/>
                </a:solidFill>
              </a:rPr>
              <a:t>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Basic static.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Advanced static.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Basic dynamic.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Advanced dynamic.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Basic static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execution.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Inspecting the PE File Format.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Strings.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DLL’s.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Imported Functions.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Signes of Packed Malware.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Resources.</a:t>
            </a:r>
            <a:endParaRPr sz="1600"/>
          </a:p>
        </p:txBody>
      </p:sp>
      <p:cxnSp>
        <p:nvCxnSpPr>
          <p:cNvPr id="71" name="Google Shape;71;p14"/>
          <p:cNvCxnSpPr/>
          <p:nvPr/>
        </p:nvCxnSpPr>
        <p:spPr>
          <a:xfrm flipH="1" rot="10800000">
            <a:off x="2486675" y="1714425"/>
            <a:ext cx="2343000" cy="497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</a:t>
            </a:r>
            <a:r>
              <a:rPr lang="en"/>
              <a:t>Environment</a:t>
            </a:r>
            <a:r>
              <a:rPr lang="en"/>
              <a:t> Performance (973 Malware)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4600"/>
            <a:ext cx="8839198" cy="3189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GUI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Scenario 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window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Chose the file path for analysis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window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Progress bar represent the feature extraction and analysis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window 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Print the final result of the models (benign or malicious)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1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550" y="1236875"/>
            <a:ext cx="7104752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2							Window 3</a:t>
            </a: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0700"/>
            <a:ext cx="25146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06000"/>
            <a:ext cx="3413740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3 (</a:t>
            </a:r>
            <a:r>
              <a:rPr lang="en"/>
              <a:t>Different</a:t>
            </a:r>
            <a:r>
              <a:rPr lang="en"/>
              <a:t> results)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125" y="1106000"/>
            <a:ext cx="3424576" cy="37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176" y="1106000"/>
            <a:ext cx="3413740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</a:t>
            </a:r>
            <a:r>
              <a:rPr lang="en"/>
              <a:t> </a:t>
            </a:r>
            <a:endParaRPr/>
          </a:p>
        </p:txBody>
      </p:sp>
      <p:sp>
        <p:nvSpPr>
          <p:cNvPr id="256" name="Google Shape;256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Files used for </a:t>
            </a:r>
            <a:r>
              <a:rPr lang="en"/>
              <a:t>training are not variant enough.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features to be extracted needs more </a:t>
            </a:r>
            <a:r>
              <a:rPr lang="en"/>
              <a:t>computational</a:t>
            </a:r>
            <a:r>
              <a:rPr lang="en"/>
              <a:t> power.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More tests are required for the GUI and </a:t>
            </a:r>
            <a:r>
              <a:rPr lang="en"/>
              <a:t>proper</a:t>
            </a:r>
            <a:r>
              <a:rPr lang="en"/>
              <a:t> </a:t>
            </a:r>
            <a:r>
              <a:rPr lang="en"/>
              <a:t>documentations.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Google Shape;271;p41"/>
          <p:cNvGraphicFramePr/>
          <p:nvPr/>
        </p:nvGraphicFramePr>
        <p:xfrm>
          <a:off x="398725" y="2016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{25D6F7C8-7C99-40BD-B892-941219157DF5}</a:tableStyleId>
              </a:tblPr>
              <a:tblGrid>
                <a:gridCol w="2823525"/>
                <a:gridCol w="5526950"/>
              </a:tblGrid>
              <a:tr h="8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Accuracy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8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2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Matthews Correlation Coefficient 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72" name="Google Shape;272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Metrics Calculations</a:t>
            </a:r>
            <a:endParaRPr/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425" y="2246600"/>
            <a:ext cx="3848015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875" y="3067275"/>
            <a:ext cx="2685423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3150" y="4071925"/>
            <a:ext cx="431247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 </a:t>
            </a:r>
            <a:r>
              <a:rPr lang="en"/>
              <a:t>different</a:t>
            </a:r>
            <a:r>
              <a:rPr lang="en"/>
              <a:t> ML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with random samples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simple GUI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" name="Google Shape;281;p42"/>
          <p:cNvGraphicFramePr/>
          <p:nvPr/>
        </p:nvGraphicFramePr>
        <p:xfrm>
          <a:off x="398725" y="2016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{25D6F7C8-7C99-40BD-B892-941219157DF5}</a:tableStyleId>
              </a:tblPr>
              <a:tblGrid>
                <a:gridCol w="2761650"/>
                <a:gridCol w="5572175"/>
              </a:tblGrid>
              <a:tr h="8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Precision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8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Sensitivity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1204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Specificity</a:t>
                      </a:r>
                      <a:endParaRPr b="1"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82" name="Google Shape;282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Metrics Calculations</a:t>
            </a:r>
            <a:endParaRPr/>
          </a:p>
        </p:txBody>
      </p:sp>
      <p:sp>
        <p:nvSpPr>
          <p:cNvPr id="283" name="Google Shape;28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375" y="2229575"/>
            <a:ext cx="2701797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475" y="3056225"/>
            <a:ext cx="4175505" cy="4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3850" y="3974675"/>
            <a:ext cx="2922854" cy="4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Collection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Benign</a:t>
            </a:r>
            <a:r>
              <a:rPr b="1" lang="en" sz="2100">
                <a:solidFill>
                  <a:schemeClr val="dk1"/>
                </a:solidFill>
              </a:rPr>
              <a:t> Samples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https://github.com/bormaa/Benign-NET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https://figshare.com/articles/dataset/Malware_Detection_PE-Based_Analysis_Using_Deep_Learning_Algorithm_Dataset/6635642</a:t>
            </a:r>
            <a:endParaRPr sz="1600"/>
          </a:p>
        </p:txBody>
      </p:sp>
      <p:sp>
        <p:nvSpPr>
          <p:cNvPr id="84" name="Google Shape;84;p16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2100">
                <a:solidFill>
                  <a:schemeClr val="dk1"/>
                </a:solidFill>
              </a:rPr>
              <a:t>Malware Samples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https://dasmalwerk.eu/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https://figshare.com/articles/dataset/Malware_Detection_PE-Based_Analysis_Using_Deep_Learning_Algorithm_Dataset/6635642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https://bazaar.abuse.ch/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Collection (</a:t>
            </a:r>
            <a:r>
              <a:rPr lang="en"/>
              <a:t>statistics</a:t>
            </a:r>
            <a:r>
              <a:rPr lang="en"/>
              <a:t>)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50575"/>
            <a:ext cx="4260300" cy="302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58400"/>
            <a:ext cx="4267200" cy="3290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Features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YARA rules 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PEID </a:t>
            </a:r>
            <a:r>
              <a:rPr lang="en" sz="1600"/>
              <a:t>signatures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Packer </a:t>
            </a:r>
            <a:r>
              <a:rPr lang="en" sz="1600"/>
              <a:t>signatures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Crypto signatures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Anti-debug/Anti-VM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Capabilities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PE Header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Sections name             (.rsrc, .txt, ……)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Imported DLLs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Imported DLLs imports (removed later for </a:t>
            </a:r>
            <a:r>
              <a:rPr lang="en" sz="1600"/>
              <a:t>performance</a:t>
            </a:r>
            <a:r>
              <a:rPr lang="en" sz="1600"/>
              <a:t> issues)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r>
              <a:rPr lang="en"/>
              <a:t> the 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08" name="Google Shape;108;p20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Dataset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0" name="Google Shape;110;p20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11" name="Google Shape;111;p2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" name="Google Shape;112;p20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0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1082 Benign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1082 Malware </a:t>
            </a:r>
            <a:endParaRPr sz="1600"/>
          </a:p>
        </p:txBody>
      </p:sp>
      <p:sp>
        <p:nvSpPr>
          <p:cNvPr descr="Background pointer shape in timeline graphic" id="114" name="Google Shape;114;p20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Features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16" name="Google Shape;116;p20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7" name="Google Shape;117;p2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" name="Google Shape;118;p20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20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 Yara rules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2 PE format</a:t>
            </a:r>
            <a:endParaRPr sz="1600"/>
          </a:p>
        </p:txBody>
      </p:sp>
      <p:sp>
        <p:nvSpPr>
          <p:cNvPr descr="Background pointer shape in timeline graphic" id="120" name="Google Shape;120;p20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Encoding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2" name="Google Shape;122;p20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3" name="Google Shape;123;p20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Google Shape;124;p20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0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One-Hot-Encoding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859 features</a:t>
            </a:r>
            <a:endParaRPr sz="1600"/>
          </a:p>
        </p:txBody>
      </p:sp>
      <p:sp>
        <p:nvSpPr>
          <p:cNvPr descr="Background pointer shape in timeline graphic" id="126" name="Google Shape;126;p20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Train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28" name="Google Shape;128;p20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29" name="Google Shape;129;p20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" name="Google Shape;130;p20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0"/>
          <p:cNvSpPr txBox="1"/>
          <p:nvPr>
            <p:ph idx="4294967295" type="body"/>
          </p:nvPr>
        </p:nvSpPr>
        <p:spPr>
          <a:xfrm>
            <a:off x="5126900" y="3757725"/>
            <a:ext cx="26079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70% of the dataset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7 ML classifiers </a:t>
            </a:r>
            <a:endParaRPr sz="1600"/>
          </a:p>
        </p:txBody>
      </p:sp>
      <p:sp>
        <p:nvSpPr>
          <p:cNvPr descr="Background pointer shape in timeline graphic" id="132" name="Google Shape;132;p20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Evaluate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Split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Training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Number of 1s (MALICIOUS): 752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Number of 0s (BENIGN)   : 762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Validation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Number of 1s (MALICIOUS): 752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Number of 0s (BENIGN)   : 762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Random Malware-only for client </a:t>
            </a:r>
            <a:r>
              <a:rPr b="1" lang="en" sz="2100">
                <a:solidFill>
                  <a:schemeClr val="dk1"/>
                </a:solidFill>
              </a:rPr>
              <a:t>environment</a:t>
            </a:r>
            <a:r>
              <a:rPr b="1" lang="en" sz="2100">
                <a:solidFill>
                  <a:schemeClr val="dk1"/>
                </a:solidFill>
              </a:rPr>
              <a:t> testing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Number of 1s (MALICIOUS): 973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