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8" r:id="rId3"/>
    <p:sldId id="259" r:id="rId4"/>
    <p:sldId id="261" r:id="rId5"/>
    <p:sldId id="262" r:id="rId6"/>
  </p:sldIdLst>
  <p:sldSz cx="14630400" cy="8229600"/>
  <p:notesSz cx="8229600" cy="14630400"/>
  <p:embeddedFontLst>
    <p:embeddedFont>
      <p:font typeface="Instrument Sans Medium" panose="020B0604020202020204" charset="0"/>
      <p:regular r:id="rId8"/>
    </p:embeddedFont>
    <p:embeddedFont>
      <p:font typeface="Open Sans" panose="020B0606030504020204" pitchFamily="3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04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804273"/>
            <a:ext cx="7556421" cy="1757720"/>
          </a:xfrm>
          <a:prstGeom prst="rect">
            <a:avLst/>
          </a:prstGeom>
          <a:noFill/>
          <a:ln/>
        </p:spPr>
        <p:txBody>
          <a:bodyPr wrap="squar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Car Showroom Sales Management System</a:t>
            </a:r>
            <a:endParaRPr lang="en-US" sz="4450" dirty="0"/>
          </a:p>
        </p:txBody>
      </p:sp>
      <p:sp>
        <p:nvSpPr>
          <p:cNvPr id="4" name="Text 1"/>
          <p:cNvSpPr/>
          <p:nvPr/>
        </p:nvSpPr>
        <p:spPr>
          <a:xfrm>
            <a:off x="965241" y="4114800"/>
            <a:ext cx="5645109" cy="2599321"/>
          </a:xfrm>
          <a:prstGeom prst="rect">
            <a:avLst/>
          </a:prstGeom>
          <a:noFill/>
          <a:ln/>
        </p:spPr>
        <p:txBody>
          <a:bodyPr wrap="square" lIns="0" tIns="0" rIns="0" bIns="0" rtlCol="0" anchor="t"/>
          <a:lstStyle/>
          <a:p>
            <a:pPr marL="0" indent="0" algn="just">
              <a:lnSpc>
                <a:spcPts val="2850"/>
              </a:lnSpc>
              <a:buNone/>
            </a:pPr>
            <a:r>
              <a:rPr lang="en-US" sz="1750" dirty="0">
                <a:solidFill>
                  <a:srgbClr val="BFBFBF"/>
                </a:solidFill>
                <a:latin typeface="Open Sans" pitchFamily="34" charset="0"/>
                <a:ea typeface="Open Sans" pitchFamily="34" charset="-122"/>
                <a:cs typeface="Open Sans" pitchFamily="34" charset="-120"/>
              </a:rPr>
              <a:t>This presentation will guide you through the features and functionalities of the Car Showroom Sales Management System. This system aims to simplify and automate showroom by tracking sales, profits, taxes, and expenses. It aims to make the showroom operations more efficient and organized</a:t>
            </a:r>
            <a:endParaRPr lang="en-US" sz="1750" dirty="0"/>
          </a:p>
        </p:txBody>
      </p:sp>
      <p:pic>
        <p:nvPicPr>
          <p:cNvPr id="9" name="Picture 8">
            <a:extLst>
              <a:ext uri="{FF2B5EF4-FFF2-40B4-BE49-F238E27FC236}">
                <a16:creationId xmlns:a16="http://schemas.microsoft.com/office/drawing/2014/main" id="{7EF5BE5A-E7C4-FD04-9D38-B39F4073E1D7}"/>
              </a:ext>
            </a:extLst>
          </p:cNvPr>
          <p:cNvPicPr>
            <a:picLocks noChangeAspect="1"/>
          </p:cNvPicPr>
          <p:nvPr/>
        </p:nvPicPr>
        <p:blipFill>
          <a:blip r:embed="rId3"/>
          <a:stretch>
            <a:fillRect/>
          </a:stretch>
        </p:blipFill>
        <p:spPr>
          <a:xfrm>
            <a:off x="7489371" y="0"/>
            <a:ext cx="7267153" cy="822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67846" y="689105"/>
            <a:ext cx="7390911" cy="1189122"/>
          </a:xfrm>
          <a:prstGeom prst="rect">
            <a:avLst/>
          </a:prstGeom>
          <a:noFill/>
          <a:ln/>
        </p:spPr>
        <p:txBody>
          <a:bodyPr wrap="none" lIns="0" tIns="0" rIns="0" bIns="0" rtlCol="0" anchor="t"/>
          <a:lstStyle/>
          <a:p>
            <a:pPr marL="0" indent="0">
              <a:lnSpc>
                <a:spcPts val="5500"/>
              </a:lnSpc>
              <a:buNone/>
            </a:pPr>
            <a:r>
              <a:rPr lang="en-US" sz="4400" dirty="0">
                <a:solidFill>
                  <a:srgbClr val="FEFEFE"/>
                </a:solidFill>
                <a:latin typeface="Instrument Sans Medium" pitchFamily="34" charset="0"/>
                <a:ea typeface="Instrument Sans Medium" pitchFamily="34" charset="-122"/>
                <a:cs typeface="Instrument Sans Medium" pitchFamily="34" charset="-120"/>
              </a:rPr>
              <a:t>Concepts using in project</a:t>
            </a:r>
            <a:endParaRPr lang="en-US" sz="4400" dirty="0"/>
          </a:p>
        </p:txBody>
      </p:sp>
      <p:sp>
        <p:nvSpPr>
          <p:cNvPr id="4" name="Shape 1"/>
          <p:cNvSpPr/>
          <p:nvPr/>
        </p:nvSpPr>
        <p:spPr>
          <a:xfrm>
            <a:off x="787241" y="4723686"/>
            <a:ext cx="506135" cy="506135"/>
          </a:xfrm>
          <a:prstGeom prst="roundRect">
            <a:avLst>
              <a:gd name="adj" fmla="val 6667"/>
            </a:avLst>
          </a:prstGeom>
          <a:solidFill>
            <a:srgbClr val="3E3E3E"/>
          </a:solidFill>
          <a:ln/>
        </p:spPr>
      </p:sp>
      <p:sp>
        <p:nvSpPr>
          <p:cNvPr id="5" name="Text 2"/>
          <p:cNvSpPr/>
          <p:nvPr/>
        </p:nvSpPr>
        <p:spPr>
          <a:xfrm>
            <a:off x="974646" y="4807982"/>
            <a:ext cx="131326" cy="337423"/>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1</a:t>
            </a:r>
            <a:endParaRPr lang="en-US" sz="2650" dirty="0"/>
          </a:p>
        </p:txBody>
      </p:sp>
      <p:sp>
        <p:nvSpPr>
          <p:cNvPr id="6" name="Text 3"/>
          <p:cNvSpPr/>
          <p:nvPr/>
        </p:nvSpPr>
        <p:spPr>
          <a:xfrm>
            <a:off x="1518285" y="4723686"/>
            <a:ext cx="2811899" cy="351472"/>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Arrays</a:t>
            </a:r>
            <a:endParaRPr lang="en-US" sz="2200" dirty="0"/>
          </a:p>
        </p:txBody>
      </p:sp>
      <p:sp>
        <p:nvSpPr>
          <p:cNvPr id="7" name="Text 4"/>
          <p:cNvSpPr/>
          <p:nvPr/>
        </p:nvSpPr>
        <p:spPr>
          <a:xfrm>
            <a:off x="1518285" y="5210056"/>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BFBFBF"/>
                </a:solidFill>
                <a:latin typeface="Open Sans" pitchFamily="34" charset="0"/>
                <a:ea typeface="Open Sans" pitchFamily="34" charset="-122"/>
                <a:cs typeface="Open Sans" pitchFamily="34" charset="-120"/>
              </a:rPr>
              <a:t>Store car models, prices, and units sold for each company.</a:t>
            </a:r>
            <a:endParaRPr lang="en-US" sz="1750" dirty="0"/>
          </a:p>
        </p:txBody>
      </p:sp>
      <p:sp>
        <p:nvSpPr>
          <p:cNvPr id="8" name="Shape 5"/>
          <p:cNvSpPr/>
          <p:nvPr/>
        </p:nvSpPr>
        <p:spPr>
          <a:xfrm>
            <a:off x="7427714" y="4723686"/>
            <a:ext cx="506135" cy="506135"/>
          </a:xfrm>
          <a:prstGeom prst="roundRect">
            <a:avLst>
              <a:gd name="adj" fmla="val 6667"/>
            </a:avLst>
          </a:prstGeom>
          <a:solidFill>
            <a:srgbClr val="3E3E3E"/>
          </a:solidFill>
          <a:ln/>
        </p:spPr>
      </p:sp>
      <p:sp>
        <p:nvSpPr>
          <p:cNvPr id="9" name="Text 6"/>
          <p:cNvSpPr/>
          <p:nvPr/>
        </p:nvSpPr>
        <p:spPr>
          <a:xfrm>
            <a:off x="7587853" y="4807982"/>
            <a:ext cx="185857" cy="337423"/>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2</a:t>
            </a:r>
            <a:endParaRPr lang="en-US" sz="2650" dirty="0"/>
          </a:p>
        </p:txBody>
      </p:sp>
      <p:sp>
        <p:nvSpPr>
          <p:cNvPr id="10" name="Text 7"/>
          <p:cNvSpPr/>
          <p:nvPr/>
        </p:nvSpPr>
        <p:spPr>
          <a:xfrm>
            <a:off x="8158758" y="4723686"/>
            <a:ext cx="2811899" cy="351472"/>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Functions</a:t>
            </a:r>
            <a:endParaRPr lang="en-US" sz="2200" dirty="0"/>
          </a:p>
        </p:txBody>
      </p:sp>
      <p:sp>
        <p:nvSpPr>
          <p:cNvPr id="11" name="Text 8"/>
          <p:cNvSpPr/>
          <p:nvPr/>
        </p:nvSpPr>
        <p:spPr>
          <a:xfrm>
            <a:off x="8158758" y="5210056"/>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BFBFBF"/>
                </a:solidFill>
                <a:latin typeface="Open Sans" pitchFamily="34" charset="0"/>
                <a:ea typeface="Open Sans" pitchFamily="34" charset="-122"/>
                <a:cs typeface="Open Sans" pitchFamily="34" charset="-120"/>
              </a:rPr>
              <a:t>Display cars, modify prices, enter sales data, track expenses.</a:t>
            </a:r>
            <a:endParaRPr lang="en-US" sz="1750" dirty="0"/>
          </a:p>
        </p:txBody>
      </p:sp>
      <p:sp>
        <p:nvSpPr>
          <p:cNvPr id="12" name="Shape 9"/>
          <p:cNvSpPr/>
          <p:nvPr/>
        </p:nvSpPr>
        <p:spPr>
          <a:xfrm>
            <a:off x="787241" y="6407587"/>
            <a:ext cx="506135" cy="506135"/>
          </a:xfrm>
          <a:prstGeom prst="roundRect">
            <a:avLst>
              <a:gd name="adj" fmla="val 6667"/>
            </a:avLst>
          </a:prstGeom>
          <a:solidFill>
            <a:srgbClr val="3E3E3E"/>
          </a:solidFill>
          <a:ln/>
        </p:spPr>
      </p:sp>
      <p:sp>
        <p:nvSpPr>
          <p:cNvPr id="13" name="Text 10"/>
          <p:cNvSpPr/>
          <p:nvPr/>
        </p:nvSpPr>
        <p:spPr>
          <a:xfrm>
            <a:off x="942975" y="6491883"/>
            <a:ext cx="194667" cy="337423"/>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3</a:t>
            </a:r>
            <a:endParaRPr lang="en-US" sz="2650" dirty="0"/>
          </a:p>
        </p:txBody>
      </p:sp>
      <p:sp>
        <p:nvSpPr>
          <p:cNvPr id="14" name="Text 11"/>
          <p:cNvSpPr/>
          <p:nvPr/>
        </p:nvSpPr>
        <p:spPr>
          <a:xfrm>
            <a:off x="1518285" y="6407587"/>
            <a:ext cx="2811899" cy="351472"/>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File Handling</a:t>
            </a:r>
            <a:endParaRPr lang="en-US" sz="2200" dirty="0"/>
          </a:p>
        </p:txBody>
      </p:sp>
      <p:sp>
        <p:nvSpPr>
          <p:cNvPr id="15" name="Text 12"/>
          <p:cNvSpPr/>
          <p:nvPr/>
        </p:nvSpPr>
        <p:spPr>
          <a:xfrm>
            <a:off x="1518285" y="6893957"/>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BFBFBF"/>
                </a:solidFill>
                <a:latin typeface="Open Sans" pitchFamily="34" charset="0"/>
                <a:ea typeface="Open Sans" pitchFamily="34" charset="-122"/>
                <a:cs typeface="Open Sans" pitchFamily="34" charset="-120"/>
              </a:rPr>
              <a:t>Save and load data using input/output file streams (fstream).</a:t>
            </a:r>
            <a:endParaRPr lang="en-US" sz="1750" dirty="0"/>
          </a:p>
        </p:txBody>
      </p:sp>
      <p:sp>
        <p:nvSpPr>
          <p:cNvPr id="16" name="Shape 13"/>
          <p:cNvSpPr/>
          <p:nvPr/>
        </p:nvSpPr>
        <p:spPr>
          <a:xfrm>
            <a:off x="7427714" y="6407587"/>
            <a:ext cx="506135" cy="506135"/>
          </a:xfrm>
          <a:prstGeom prst="roundRect">
            <a:avLst>
              <a:gd name="adj" fmla="val 6667"/>
            </a:avLst>
          </a:prstGeom>
          <a:solidFill>
            <a:srgbClr val="3E3E3E"/>
          </a:solidFill>
          <a:ln/>
        </p:spPr>
      </p:sp>
      <p:sp>
        <p:nvSpPr>
          <p:cNvPr id="17" name="Text 14"/>
          <p:cNvSpPr/>
          <p:nvPr/>
        </p:nvSpPr>
        <p:spPr>
          <a:xfrm>
            <a:off x="7578328" y="6491883"/>
            <a:ext cx="204787" cy="337423"/>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4</a:t>
            </a:r>
            <a:endParaRPr lang="en-US" sz="2650" dirty="0"/>
          </a:p>
        </p:txBody>
      </p:sp>
      <p:sp>
        <p:nvSpPr>
          <p:cNvPr id="18" name="Text 15"/>
          <p:cNvSpPr/>
          <p:nvPr/>
        </p:nvSpPr>
        <p:spPr>
          <a:xfrm>
            <a:off x="8158758" y="6407587"/>
            <a:ext cx="2811899" cy="351472"/>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Loops</a:t>
            </a:r>
            <a:endParaRPr lang="en-US" sz="2200" dirty="0"/>
          </a:p>
        </p:txBody>
      </p:sp>
      <p:sp>
        <p:nvSpPr>
          <p:cNvPr id="19" name="Text 16"/>
          <p:cNvSpPr/>
          <p:nvPr/>
        </p:nvSpPr>
        <p:spPr>
          <a:xfrm>
            <a:off x="8158758" y="6893957"/>
            <a:ext cx="5684520" cy="719614"/>
          </a:xfrm>
          <a:prstGeom prst="rect">
            <a:avLst/>
          </a:prstGeom>
          <a:noFill/>
          <a:ln/>
        </p:spPr>
        <p:txBody>
          <a:bodyPr wrap="square" lIns="0" tIns="0" rIns="0" bIns="0" rtlCol="0" anchor="t"/>
          <a:lstStyle/>
          <a:p>
            <a:pPr marL="0" indent="0">
              <a:lnSpc>
                <a:spcPts val="2800"/>
              </a:lnSpc>
              <a:buNone/>
            </a:pPr>
            <a:r>
              <a:rPr lang="en-US" sz="1750" dirty="0">
                <a:solidFill>
                  <a:srgbClr val="BFBFBF"/>
                </a:solidFill>
                <a:latin typeface="Open Sans" pitchFamily="34" charset="0"/>
                <a:ea typeface="Open Sans" pitchFamily="34" charset="-122"/>
                <a:cs typeface="Open Sans" pitchFamily="34" charset="-120"/>
              </a:rPr>
              <a:t>Profit For display information, recording monthly sales, calculating profit and tax</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80200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System Functionality</a:t>
            </a:r>
            <a:endParaRPr lang="en-US" sz="4450" dirty="0"/>
          </a:p>
        </p:txBody>
      </p:sp>
      <p:sp>
        <p:nvSpPr>
          <p:cNvPr id="3" name="Shape 1"/>
          <p:cNvSpPr/>
          <p:nvPr/>
        </p:nvSpPr>
        <p:spPr>
          <a:xfrm>
            <a:off x="793790" y="1964412"/>
            <a:ext cx="6408063" cy="1669852"/>
          </a:xfrm>
          <a:prstGeom prst="roundRect">
            <a:avLst>
              <a:gd name="adj" fmla="val 2038"/>
            </a:avLst>
          </a:prstGeom>
          <a:solidFill>
            <a:srgbClr val="3E3E3E"/>
          </a:solidFill>
          <a:ln/>
        </p:spPr>
      </p:sp>
      <p:sp>
        <p:nvSpPr>
          <p:cNvPr id="4" name="Text 2"/>
          <p:cNvSpPr/>
          <p:nvPr/>
        </p:nvSpPr>
        <p:spPr>
          <a:xfrm>
            <a:off x="1020604" y="21912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View Available Cars</a:t>
            </a:r>
            <a:endParaRPr lang="en-US" sz="2200" dirty="0"/>
          </a:p>
        </p:txBody>
      </p:sp>
      <p:sp>
        <p:nvSpPr>
          <p:cNvPr id="5" name="Text 3"/>
          <p:cNvSpPr/>
          <p:nvPr/>
        </p:nvSpPr>
        <p:spPr>
          <a:xfrm>
            <a:off x="1020604" y="2681645"/>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Displays a list of cars for each company with their prices.</a:t>
            </a:r>
            <a:endParaRPr lang="en-US" sz="1750" dirty="0"/>
          </a:p>
        </p:txBody>
      </p:sp>
      <p:sp>
        <p:nvSpPr>
          <p:cNvPr id="6" name="Shape 4"/>
          <p:cNvSpPr/>
          <p:nvPr/>
        </p:nvSpPr>
        <p:spPr>
          <a:xfrm>
            <a:off x="7428667" y="1964412"/>
            <a:ext cx="6408063" cy="1669852"/>
          </a:xfrm>
          <a:prstGeom prst="roundRect">
            <a:avLst>
              <a:gd name="adj" fmla="val 2038"/>
            </a:avLst>
          </a:prstGeom>
          <a:solidFill>
            <a:srgbClr val="3E3E3E"/>
          </a:solidFill>
          <a:ln/>
        </p:spPr>
      </p:sp>
      <p:sp>
        <p:nvSpPr>
          <p:cNvPr id="7" name="Text 5"/>
          <p:cNvSpPr/>
          <p:nvPr/>
        </p:nvSpPr>
        <p:spPr>
          <a:xfrm>
            <a:off x="7655481" y="21912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Modify Car Prices</a:t>
            </a:r>
            <a:endParaRPr lang="en-US" sz="2200" dirty="0"/>
          </a:p>
        </p:txBody>
      </p:sp>
      <p:sp>
        <p:nvSpPr>
          <p:cNvPr id="8" name="Text 6"/>
          <p:cNvSpPr/>
          <p:nvPr/>
        </p:nvSpPr>
        <p:spPr>
          <a:xfrm>
            <a:off x="7655481" y="2681645"/>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Allows the user to modify the price of a selected car model.</a:t>
            </a:r>
            <a:endParaRPr lang="en-US" sz="1750" dirty="0"/>
          </a:p>
        </p:txBody>
      </p:sp>
      <p:sp>
        <p:nvSpPr>
          <p:cNvPr id="9" name="Shape 7"/>
          <p:cNvSpPr/>
          <p:nvPr/>
        </p:nvSpPr>
        <p:spPr>
          <a:xfrm>
            <a:off x="793790" y="3861078"/>
            <a:ext cx="6408063" cy="1669852"/>
          </a:xfrm>
          <a:prstGeom prst="roundRect">
            <a:avLst>
              <a:gd name="adj" fmla="val 2038"/>
            </a:avLst>
          </a:prstGeom>
          <a:solidFill>
            <a:srgbClr val="3E3E3E"/>
          </a:solidFill>
          <a:ln/>
        </p:spPr>
      </p:sp>
      <p:sp>
        <p:nvSpPr>
          <p:cNvPr id="10" name="Text 8"/>
          <p:cNvSpPr/>
          <p:nvPr/>
        </p:nvSpPr>
        <p:spPr>
          <a:xfrm>
            <a:off x="1020604" y="40878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Enter Monthly Sales</a:t>
            </a:r>
            <a:endParaRPr lang="en-US" sz="2200" dirty="0"/>
          </a:p>
        </p:txBody>
      </p:sp>
      <p:sp>
        <p:nvSpPr>
          <p:cNvPr id="11" name="Text 9"/>
          <p:cNvSpPr/>
          <p:nvPr/>
        </p:nvSpPr>
        <p:spPr>
          <a:xfrm>
            <a:off x="1020604" y="4578310"/>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Collects sales data for each car model by company for a given month.</a:t>
            </a:r>
            <a:endParaRPr lang="en-US" sz="1750" dirty="0"/>
          </a:p>
        </p:txBody>
      </p:sp>
      <p:sp>
        <p:nvSpPr>
          <p:cNvPr id="12" name="Shape 10"/>
          <p:cNvSpPr/>
          <p:nvPr/>
        </p:nvSpPr>
        <p:spPr>
          <a:xfrm>
            <a:off x="7428667" y="3861078"/>
            <a:ext cx="6408063" cy="1669852"/>
          </a:xfrm>
          <a:prstGeom prst="roundRect">
            <a:avLst>
              <a:gd name="adj" fmla="val 2038"/>
            </a:avLst>
          </a:prstGeom>
          <a:solidFill>
            <a:srgbClr val="3E3E3E"/>
          </a:solidFill>
          <a:ln/>
        </p:spPr>
      </p:sp>
      <p:sp>
        <p:nvSpPr>
          <p:cNvPr id="13" name="Text 11"/>
          <p:cNvSpPr/>
          <p:nvPr/>
        </p:nvSpPr>
        <p:spPr>
          <a:xfrm>
            <a:off x="7655481" y="4087892"/>
            <a:ext cx="3254573"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Calculate Profits &amp; Taxes</a:t>
            </a:r>
            <a:endParaRPr lang="en-US" sz="2200" dirty="0"/>
          </a:p>
        </p:txBody>
      </p:sp>
      <p:sp>
        <p:nvSpPr>
          <p:cNvPr id="14" name="Text 12"/>
          <p:cNvSpPr/>
          <p:nvPr/>
        </p:nvSpPr>
        <p:spPr>
          <a:xfrm>
            <a:off x="7655481" y="4578310"/>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Calculates profit and tax based on sales data and pre-defined rates.</a:t>
            </a:r>
            <a:endParaRPr lang="en-US" sz="1750" dirty="0"/>
          </a:p>
        </p:txBody>
      </p:sp>
      <p:sp>
        <p:nvSpPr>
          <p:cNvPr id="15" name="Shape 13"/>
          <p:cNvSpPr/>
          <p:nvPr/>
        </p:nvSpPr>
        <p:spPr>
          <a:xfrm>
            <a:off x="793790" y="5757743"/>
            <a:ext cx="6408063" cy="1669852"/>
          </a:xfrm>
          <a:prstGeom prst="roundRect">
            <a:avLst>
              <a:gd name="adj" fmla="val 2038"/>
            </a:avLst>
          </a:prstGeom>
          <a:solidFill>
            <a:srgbClr val="3E3E3E"/>
          </a:solidFill>
          <a:ln/>
        </p:spPr>
      </p:sp>
      <p:sp>
        <p:nvSpPr>
          <p:cNvPr id="16" name="Text 14"/>
          <p:cNvSpPr/>
          <p:nvPr/>
        </p:nvSpPr>
        <p:spPr>
          <a:xfrm>
            <a:off x="1020604" y="5984558"/>
            <a:ext cx="3138607"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View Monthly Expenses</a:t>
            </a:r>
            <a:endParaRPr lang="en-US" sz="2200" dirty="0"/>
          </a:p>
        </p:txBody>
      </p:sp>
      <p:sp>
        <p:nvSpPr>
          <p:cNvPr id="17" name="Text 15"/>
          <p:cNvSpPr/>
          <p:nvPr/>
        </p:nvSpPr>
        <p:spPr>
          <a:xfrm>
            <a:off x="1020604" y="6474976"/>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Allows the user to enter monthly expenses like rent and salaries.</a:t>
            </a:r>
            <a:endParaRPr lang="en-US" sz="1750" dirty="0"/>
          </a:p>
        </p:txBody>
      </p:sp>
      <p:sp>
        <p:nvSpPr>
          <p:cNvPr id="18" name="Shape 16"/>
          <p:cNvSpPr/>
          <p:nvPr/>
        </p:nvSpPr>
        <p:spPr>
          <a:xfrm>
            <a:off x="7428667" y="5757743"/>
            <a:ext cx="6408063" cy="1669852"/>
          </a:xfrm>
          <a:prstGeom prst="roundRect">
            <a:avLst>
              <a:gd name="adj" fmla="val 2038"/>
            </a:avLst>
          </a:prstGeom>
          <a:solidFill>
            <a:srgbClr val="3E3E3E"/>
          </a:solidFill>
          <a:ln/>
        </p:spPr>
      </p:sp>
      <p:sp>
        <p:nvSpPr>
          <p:cNvPr id="19" name="Text 17"/>
          <p:cNvSpPr/>
          <p:nvPr/>
        </p:nvSpPr>
        <p:spPr>
          <a:xfrm>
            <a:off x="7655481" y="598455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Calculate Net Profit</a:t>
            </a:r>
            <a:endParaRPr lang="en-US" sz="2200" dirty="0"/>
          </a:p>
        </p:txBody>
      </p:sp>
      <p:sp>
        <p:nvSpPr>
          <p:cNvPr id="20" name="Text 18"/>
          <p:cNvSpPr/>
          <p:nvPr/>
        </p:nvSpPr>
        <p:spPr>
          <a:xfrm>
            <a:off x="7655481" y="6474976"/>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Determines the net profit by subtracting total expenses from total profits.</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39735" y="1080849"/>
            <a:ext cx="7654290" cy="660440"/>
          </a:xfrm>
          <a:prstGeom prst="rect">
            <a:avLst/>
          </a:prstGeom>
          <a:noFill/>
          <a:ln/>
        </p:spPr>
        <p:txBody>
          <a:bodyPr wrap="none" lIns="0" tIns="0" rIns="0" bIns="0" rtlCol="0" anchor="t"/>
          <a:lstStyle/>
          <a:p>
            <a:pPr marL="0" indent="0">
              <a:lnSpc>
                <a:spcPts val="5200"/>
              </a:lnSpc>
              <a:buNone/>
            </a:pPr>
            <a:r>
              <a:rPr lang="en-US" sz="4150" dirty="0">
                <a:solidFill>
                  <a:srgbClr val="FEFEFE"/>
                </a:solidFill>
                <a:latin typeface="Instrument Sans Medium" pitchFamily="34" charset="0"/>
                <a:ea typeface="Instrument Sans Medium" pitchFamily="34" charset="-122"/>
                <a:cs typeface="Instrument Sans Medium" pitchFamily="34" charset="-120"/>
              </a:rPr>
              <a:t>Program Workflow</a:t>
            </a:r>
            <a:endParaRPr lang="en-US" sz="4150" dirty="0"/>
          </a:p>
        </p:txBody>
      </p:sp>
      <p:sp>
        <p:nvSpPr>
          <p:cNvPr id="4" name="Shape 1"/>
          <p:cNvSpPr/>
          <p:nvPr/>
        </p:nvSpPr>
        <p:spPr>
          <a:xfrm>
            <a:off x="1045250" y="2058233"/>
            <a:ext cx="22860" cy="5090398"/>
          </a:xfrm>
          <a:prstGeom prst="roundRect">
            <a:avLst>
              <a:gd name="adj" fmla="val 138692"/>
            </a:avLst>
          </a:prstGeom>
          <a:solidFill>
            <a:srgbClr val="575757"/>
          </a:solidFill>
          <a:ln/>
        </p:spPr>
      </p:sp>
      <p:sp>
        <p:nvSpPr>
          <p:cNvPr id="5" name="Shape 2"/>
          <p:cNvSpPr/>
          <p:nvPr/>
        </p:nvSpPr>
        <p:spPr>
          <a:xfrm>
            <a:off x="1271588" y="2522339"/>
            <a:ext cx="739735" cy="22860"/>
          </a:xfrm>
          <a:prstGeom prst="roundRect">
            <a:avLst>
              <a:gd name="adj" fmla="val 138692"/>
            </a:avLst>
          </a:prstGeom>
          <a:solidFill>
            <a:srgbClr val="575757"/>
          </a:solidFill>
          <a:ln/>
        </p:spPr>
      </p:sp>
      <p:sp>
        <p:nvSpPr>
          <p:cNvPr id="6" name="Shape 3"/>
          <p:cNvSpPr/>
          <p:nvPr/>
        </p:nvSpPr>
        <p:spPr>
          <a:xfrm>
            <a:off x="818912" y="2296001"/>
            <a:ext cx="475536" cy="475536"/>
          </a:xfrm>
          <a:prstGeom prst="roundRect">
            <a:avLst>
              <a:gd name="adj" fmla="val 6667"/>
            </a:avLst>
          </a:prstGeom>
          <a:solidFill>
            <a:srgbClr val="3E3E3E"/>
          </a:solidFill>
          <a:ln/>
        </p:spPr>
      </p:sp>
      <p:sp>
        <p:nvSpPr>
          <p:cNvPr id="7" name="Text 4"/>
          <p:cNvSpPr/>
          <p:nvPr/>
        </p:nvSpPr>
        <p:spPr>
          <a:xfrm>
            <a:off x="995005" y="2375178"/>
            <a:ext cx="123349" cy="317063"/>
          </a:xfrm>
          <a:prstGeom prst="rect">
            <a:avLst/>
          </a:prstGeom>
          <a:noFill/>
          <a:ln/>
        </p:spPr>
        <p:txBody>
          <a:bodyPr wrap="none" lIns="0" tIns="0" rIns="0" bIns="0" rtlCol="0" anchor="t"/>
          <a:lstStyle/>
          <a:p>
            <a:pPr marL="0" indent="0" algn="ctr">
              <a:lnSpc>
                <a:spcPts val="2450"/>
              </a:lnSpc>
              <a:buNone/>
            </a:pPr>
            <a:r>
              <a:rPr lang="en-US" sz="2450" dirty="0">
                <a:solidFill>
                  <a:srgbClr val="BFBFBF"/>
                </a:solidFill>
                <a:latin typeface="Instrument Sans Medium" pitchFamily="34" charset="0"/>
                <a:ea typeface="Instrument Sans Medium" pitchFamily="34" charset="-122"/>
                <a:cs typeface="Instrument Sans Medium" pitchFamily="34" charset="-120"/>
              </a:rPr>
              <a:t>1</a:t>
            </a:r>
            <a:endParaRPr lang="en-US" sz="2450" dirty="0"/>
          </a:p>
        </p:txBody>
      </p:sp>
      <p:sp>
        <p:nvSpPr>
          <p:cNvPr id="8" name="Text 5"/>
          <p:cNvSpPr/>
          <p:nvPr/>
        </p:nvSpPr>
        <p:spPr>
          <a:xfrm>
            <a:off x="2219087" y="2269569"/>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BFBFBF"/>
                </a:solidFill>
                <a:latin typeface="Instrument Sans Medium" pitchFamily="34" charset="0"/>
                <a:ea typeface="Instrument Sans Medium" pitchFamily="34" charset="-122"/>
                <a:cs typeface="Instrument Sans Medium" pitchFamily="34" charset="-120"/>
              </a:rPr>
              <a:t>Main Menu Interaction</a:t>
            </a:r>
            <a:endParaRPr lang="en-US" sz="2050" dirty="0"/>
          </a:p>
        </p:txBody>
      </p:sp>
      <p:sp>
        <p:nvSpPr>
          <p:cNvPr id="9" name="Text 6"/>
          <p:cNvSpPr/>
          <p:nvPr/>
        </p:nvSpPr>
        <p:spPr>
          <a:xfrm>
            <a:off x="2219087" y="2726531"/>
            <a:ext cx="6129218" cy="908805"/>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The user in presented with simple menu to choose from the actions like view cars, entering sales, calculating profit etc.</a:t>
            </a:r>
            <a:endParaRPr lang="en-US" sz="1650" dirty="0"/>
          </a:p>
        </p:txBody>
      </p:sp>
      <p:sp>
        <p:nvSpPr>
          <p:cNvPr id="10" name="Shape 7"/>
          <p:cNvSpPr/>
          <p:nvPr/>
        </p:nvSpPr>
        <p:spPr>
          <a:xfrm>
            <a:off x="1271588" y="4289584"/>
            <a:ext cx="739735" cy="22860"/>
          </a:xfrm>
          <a:prstGeom prst="roundRect">
            <a:avLst>
              <a:gd name="adj" fmla="val 138692"/>
            </a:avLst>
          </a:prstGeom>
          <a:solidFill>
            <a:srgbClr val="575757"/>
          </a:solidFill>
          <a:ln/>
        </p:spPr>
      </p:sp>
      <p:sp>
        <p:nvSpPr>
          <p:cNvPr id="11" name="Shape 8"/>
          <p:cNvSpPr/>
          <p:nvPr/>
        </p:nvSpPr>
        <p:spPr>
          <a:xfrm>
            <a:off x="818912" y="4063246"/>
            <a:ext cx="475536" cy="475536"/>
          </a:xfrm>
          <a:prstGeom prst="roundRect">
            <a:avLst>
              <a:gd name="adj" fmla="val 6667"/>
            </a:avLst>
          </a:prstGeom>
          <a:solidFill>
            <a:srgbClr val="3E3E3E"/>
          </a:solidFill>
          <a:ln/>
        </p:spPr>
      </p:sp>
      <p:sp>
        <p:nvSpPr>
          <p:cNvPr id="12" name="Text 9"/>
          <p:cNvSpPr/>
          <p:nvPr/>
        </p:nvSpPr>
        <p:spPr>
          <a:xfrm>
            <a:off x="969288" y="4142423"/>
            <a:ext cx="174665" cy="317063"/>
          </a:xfrm>
          <a:prstGeom prst="rect">
            <a:avLst/>
          </a:prstGeom>
          <a:noFill/>
          <a:ln/>
        </p:spPr>
        <p:txBody>
          <a:bodyPr wrap="none" lIns="0" tIns="0" rIns="0" bIns="0" rtlCol="0" anchor="t"/>
          <a:lstStyle/>
          <a:p>
            <a:pPr marL="0" indent="0" algn="ctr">
              <a:lnSpc>
                <a:spcPts val="2450"/>
              </a:lnSpc>
              <a:buNone/>
            </a:pPr>
            <a:r>
              <a:rPr lang="en-US" sz="2450" dirty="0">
                <a:solidFill>
                  <a:srgbClr val="BFBFBF"/>
                </a:solidFill>
                <a:latin typeface="Instrument Sans Medium" pitchFamily="34" charset="0"/>
                <a:ea typeface="Instrument Sans Medium" pitchFamily="34" charset="-122"/>
                <a:cs typeface="Instrument Sans Medium" pitchFamily="34" charset="-120"/>
              </a:rPr>
              <a:t>2</a:t>
            </a:r>
            <a:endParaRPr lang="en-US" sz="2450" dirty="0"/>
          </a:p>
        </p:txBody>
      </p:sp>
      <p:sp>
        <p:nvSpPr>
          <p:cNvPr id="13" name="Text 10"/>
          <p:cNvSpPr/>
          <p:nvPr/>
        </p:nvSpPr>
        <p:spPr>
          <a:xfrm>
            <a:off x="2219087" y="4036814"/>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BFBFBF"/>
                </a:solidFill>
                <a:latin typeface="Instrument Sans Medium" pitchFamily="34" charset="0"/>
                <a:ea typeface="Instrument Sans Medium" pitchFamily="34" charset="-122"/>
                <a:cs typeface="Instrument Sans Medium" pitchFamily="34" charset="-120"/>
              </a:rPr>
              <a:t>Data Flow</a:t>
            </a:r>
            <a:endParaRPr lang="en-US" sz="2050" dirty="0"/>
          </a:p>
        </p:txBody>
      </p:sp>
      <p:sp>
        <p:nvSpPr>
          <p:cNvPr id="14" name="Text 11"/>
          <p:cNvSpPr/>
          <p:nvPr/>
        </p:nvSpPr>
        <p:spPr>
          <a:xfrm>
            <a:off x="2219087" y="4493776"/>
            <a:ext cx="6185178" cy="1049774"/>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Data is first entered through user input for sales and expenses then it is processed to calculate profits and tax</a:t>
            </a:r>
            <a:endParaRPr lang="en-US" sz="1650" dirty="0"/>
          </a:p>
        </p:txBody>
      </p:sp>
      <p:sp>
        <p:nvSpPr>
          <p:cNvPr id="15" name="Shape 12"/>
          <p:cNvSpPr/>
          <p:nvPr/>
        </p:nvSpPr>
        <p:spPr>
          <a:xfrm>
            <a:off x="1271588" y="6056828"/>
            <a:ext cx="739735" cy="22860"/>
          </a:xfrm>
          <a:prstGeom prst="roundRect">
            <a:avLst>
              <a:gd name="adj" fmla="val 138692"/>
            </a:avLst>
          </a:prstGeom>
          <a:solidFill>
            <a:srgbClr val="575757"/>
          </a:solidFill>
          <a:ln/>
        </p:spPr>
      </p:sp>
      <p:sp>
        <p:nvSpPr>
          <p:cNvPr id="16" name="Shape 13"/>
          <p:cNvSpPr/>
          <p:nvPr/>
        </p:nvSpPr>
        <p:spPr>
          <a:xfrm>
            <a:off x="818912" y="5830491"/>
            <a:ext cx="475536" cy="475536"/>
          </a:xfrm>
          <a:prstGeom prst="roundRect">
            <a:avLst>
              <a:gd name="adj" fmla="val 6667"/>
            </a:avLst>
          </a:prstGeom>
          <a:solidFill>
            <a:srgbClr val="3E3E3E"/>
          </a:solidFill>
          <a:ln/>
        </p:spPr>
        <p:txBody>
          <a:bodyPr/>
          <a:lstStyle/>
          <a:p>
            <a:endParaRPr lang="en-US"/>
          </a:p>
        </p:txBody>
      </p:sp>
      <p:sp>
        <p:nvSpPr>
          <p:cNvPr id="17" name="Text 14"/>
          <p:cNvSpPr/>
          <p:nvPr/>
        </p:nvSpPr>
        <p:spPr>
          <a:xfrm>
            <a:off x="965240" y="5909667"/>
            <a:ext cx="182880" cy="317063"/>
          </a:xfrm>
          <a:prstGeom prst="rect">
            <a:avLst/>
          </a:prstGeom>
          <a:noFill/>
          <a:ln/>
        </p:spPr>
        <p:txBody>
          <a:bodyPr wrap="none" lIns="0" tIns="0" rIns="0" bIns="0" rtlCol="0" anchor="t"/>
          <a:lstStyle/>
          <a:p>
            <a:pPr marL="0" indent="0" algn="ctr">
              <a:lnSpc>
                <a:spcPts val="2450"/>
              </a:lnSpc>
              <a:buNone/>
            </a:pPr>
            <a:r>
              <a:rPr lang="en-US" sz="2450" dirty="0">
                <a:solidFill>
                  <a:srgbClr val="BFBFBF"/>
                </a:solidFill>
                <a:latin typeface="Instrument Sans Medium" pitchFamily="34" charset="0"/>
                <a:ea typeface="Instrument Sans Medium" pitchFamily="34" charset="-122"/>
                <a:cs typeface="Instrument Sans Medium" pitchFamily="34" charset="-120"/>
              </a:rPr>
              <a:t>3</a:t>
            </a:r>
            <a:endParaRPr lang="en-US" sz="2450" dirty="0"/>
          </a:p>
        </p:txBody>
      </p:sp>
      <p:sp>
        <p:nvSpPr>
          <p:cNvPr id="18" name="Text 15"/>
          <p:cNvSpPr/>
          <p:nvPr/>
        </p:nvSpPr>
        <p:spPr>
          <a:xfrm>
            <a:off x="2219087" y="5804059"/>
            <a:ext cx="3194328" cy="330160"/>
          </a:xfrm>
          <a:prstGeom prst="rect">
            <a:avLst/>
          </a:prstGeom>
          <a:noFill/>
          <a:ln/>
        </p:spPr>
        <p:txBody>
          <a:bodyPr wrap="none" lIns="0" tIns="0" rIns="0" bIns="0" rtlCol="0" anchor="t"/>
          <a:lstStyle/>
          <a:p>
            <a:pPr marL="0" indent="0" algn="l">
              <a:lnSpc>
                <a:spcPts val="2600"/>
              </a:lnSpc>
              <a:buNone/>
            </a:pPr>
            <a:r>
              <a:rPr lang="en-US" sz="2050" dirty="0">
                <a:solidFill>
                  <a:srgbClr val="BFBFBF"/>
                </a:solidFill>
                <a:latin typeface="Instrument Sans Medium" pitchFamily="34" charset="0"/>
                <a:ea typeface="Instrument Sans Medium" pitchFamily="34" charset="-122"/>
                <a:cs typeface="Instrument Sans Medium" pitchFamily="34" charset="-120"/>
              </a:rPr>
              <a:t>Reports Generated</a:t>
            </a:r>
            <a:endParaRPr lang="en-US" sz="2050" dirty="0"/>
          </a:p>
        </p:txBody>
      </p:sp>
      <p:sp>
        <p:nvSpPr>
          <p:cNvPr id="19" name="Text 16"/>
          <p:cNvSpPr/>
          <p:nvPr/>
        </p:nvSpPr>
        <p:spPr>
          <a:xfrm>
            <a:off x="2219087" y="6261021"/>
            <a:ext cx="6185178" cy="676275"/>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The stored data is analyzed to generate reports, including sales profit calculations, tax calculations and net profit calculations</a:t>
            </a:r>
            <a:endParaRPr lang="en-US" sz="1650" dirty="0"/>
          </a:p>
        </p:txBody>
      </p:sp>
      <p:pic>
        <p:nvPicPr>
          <p:cNvPr id="20" name="Picture 19">
            <a:extLst>
              <a:ext uri="{FF2B5EF4-FFF2-40B4-BE49-F238E27FC236}">
                <a16:creationId xmlns:a16="http://schemas.microsoft.com/office/drawing/2014/main" id="{56630EFF-A507-DA80-88AF-3E070CE86648}"/>
              </a:ext>
            </a:extLst>
          </p:cNvPr>
          <p:cNvPicPr>
            <a:picLocks noChangeAspect="1"/>
          </p:cNvPicPr>
          <p:nvPr/>
        </p:nvPicPr>
        <p:blipFill>
          <a:blip r:embed="rId3"/>
          <a:srcRect r="17840"/>
          <a:stretch/>
        </p:blipFill>
        <p:spPr>
          <a:xfrm>
            <a:off x="8620363" y="855106"/>
            <a:ext cx="6010037" cy="46884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527209" y="2297549"/>
            <a:ext cx="5006816" cy="470654"/>
          </a:xfrm>
          <a:prstGeom prst="rect">
            <a:avLst/>
          </a:prstGeom>
          <a:noFill/>
          <a:ln/>
        </p:spPr>
        <p:txBody>
          <a:bodyPr wrap="none" lIns="0" tIns="0" rIns="0" bIns="0" rtlCol="0" anchor="t"/>
          <a:lstStyle/>
          <a:p>
            <a:pPr marL="0" indent="0">
              <a:lnSpc>
                <a:spcPts val="3700"/>
              </a:lnSpc>
              <a:buNone/>
            </a:pPr>
            <a:r>
              <a:rPr lang="en-US" sz="2950" dirty="0">
                <a:solidFill>
                  <a:srgbClr val="FEFEFE"/>
                </a:solidFill>
                <a:latin typeface="Instrument Sans Medium" pitchFamily="34" charset="0"/>
                <a:ea typeface="Instrument Sans Medium" pitchFamily="34" charset="-122"/>
                <a:cs typeface="Instrument Sans Medium" pitchFamily="34" charset="-120"/>
              </a:rPr>
              <a:t>Benefits of Using the System</a:t>
            </a:r>
            <a:endParaRPr lang="en-US" sz="2950" dirty="0"/>
          </a:p>
        </p:txBody>
      </p:sp>
      <p:pic>
        <p:nvPicPr>
          <p:cNvPr id="4" name="Image 1" descr="preencoded.png"/>
          <p:cNvPicPr>
            <a:picLocks noChangeAspect="1"/>
          </p:cNvPicPr>
          <p:nvPr/>
        </p:nvPicPr>
        <p:blipFill>
          <a:blip r:embed="rId3"/>
          <a:stretch>
            <a:fillRect/>
          </a:stretch>
        </p:blipFill>
        <p:spPr>
          <a:xfrm>
            <a:off x="527209" y="2994184"/>
            <a:ext cx="753189" cy="1205270"/>
          </a:xfrm>
          <a:prstGeom prst="rect">
            <a:avLst/>
          </a:prstGeom>
        </p:spPr>
      </p:pic>
      <p:sp>
        <p:nvSpPr>
          <p:cNvPr id="5" name="Text 1"/>
          <p:cNvSpPr/>
          <p:nvPr/>
        </p:nvSpPr>
        <p:spPr>
          <a:xfrm>
            <a:off x="1506379" y="3144798"/>
            <a:ext cx="1883212" cy="235387"/>
          </a:xfrm>
          <a:prstGeom prst="rect">
            <a:avLst/>
          </a:prstGeom>
          <a:noFill/>
          <a:ln/>
        </p:spPr>
        <p:txBody>
          <a:bodyPr wrap="none" lIns="0" tIns="0" rIns="0" bIns="0" rtlCol="0" anchor="t"/>
          <a:lstStyle/>
          <a:p>
            <a:pPr marL="0" indent="0" algn="l">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Enhanced Efficiency</a:t>
            </a:r>
            <a:endParaRPr lang="en-US" sz="1450" dirty="0"/>
          </a:p>
        </p:txBody>
      </p:sp>
      <p:sp>
        <p:nvSpPr>
          <p:cNvPr id="6" name="Text 2"/>
          <p:cNvSpPr/>
          <p:nvPr/>
        </p:nvSpPr>
        <p:spPr>
          <a:xfrm>
            <a:off x="1506379" y="3470553"/>
            <a:ext cx="12596813" cy="240983"/>
          </a:xfrm>
          <a:prstGeom prst="rect">
            <a:avLst/>
          </a:prstGeom>
          <a:noFill/>
          <a:ln/>
        </p:spPr>
        <p:txBody>
          <a:bodyPr wrap="none" lIns="0" tIns="0" rIns="0" bIns="0" rtlCol="0" anchor="t"/>
          <a:lstStyle/>
          <a:p>
            <a:pPr marL="0" indent="0" algn="l">
              <a:lnSpc>
                <a:spcPts val="1850"/>
              </a:lnSpc>
              <a:buNone/>
            </a:pPr>
            <a:r>
              <a:rPr lang="en-US" sz="1150" dirty="0">
                <a:solidFill>
                  <a:srgbClr val="BFBFBF"/>
                </a:solidFill>
                <a:latin typeface="Open Sans" pitchFamily="34" charset="0"/>
                <a:ea typeface="Open Sans" pitchFamily="34" charset="-122"/>
                <a:cs typeface="Open Sans" pitchFamily="34" charset="-120"/>
              </a:rPr>
              <a:t>Automates repetitive tasks, saving time and effort for showroom staff.</a:t>
            </a:r>
            <a:endParaRPr lang="en-US" sz="1150" dirty="0"/>
          </a:p>
        </p:txBody>
      </p:sp>
      <p:pic>
        <p:nvPicPr>
          <p:cNvPr id="7" name="Image 2" descr="preencoded.png"/>
          <p:cNvPicPr>
            <a:picLocks noChangeAspect="1"/>
          </p:cNvPicPr>
          <p:nvPr/>
        </p:nvPicPr>
        <p:blipFill>
          <a:blip r:embed="rId4"/>
          <a:stretch>
            <a:fillRect/>
          </a:stretch>
        </p:blipFill>
        <p:spPr>
          <a:xfrm>
            <a:off x="527209" y="4199453"/>
            <a:ext cx="753189" cy="1205270"/>
          </a:xfrm>
          <a:prstGeom prst="rect">
            <a:avLst/>
          </a:prstGeom>
        </p:spPr>
      </p:pic>
      <p:sp>
        <p:nvSpPr>
          <p:cNvPr id="8" name="Text 3"/>
          <p:cNvSpPr/>
          <p:nvPr/>
        </p:nvSpPr>
        <p:spPr>
          <a:xfrm>
            <a:off x="1506379" y="4350068"/>
            <a:ext cx="1883212" cy="235387"/>
          </a:xfrm>
          <a:prstGeom prst="rect">
            <a:avLst/>
          </a:prstGeom>
          <a:noFill/>
          <a:ln/>
        </p:spPr>
        <p:txBody>
          <a:bodyPr wrap="none" lIns="0" tIns="0" rIns="0" bIns="0" rtlCol="0" anchor="t"/>
          <a:lstStyle/>
          <a:p>
            <a:pPr marL="0" indent="0" algn="l">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Improved Accuracy</a:t>
            </a:r>
            <a:endParaRPr lang="en-US" sz="1450" dirty="0"/>
          </a:p>
        </p:txBody>
      </p:sp>
      <p:sp>
        <p:nvSpPr>
          <p:cNvPr id="9" name="Text 4"/>
          <p:cNvSpPr/>
          <p:nvPr/>
        </p:nvSpPr>
        <p:spPr>
          <a:xfrm>
            <a:off x="1506379" y="4675823"/>
            <a:ext cx="12596813" cy="240983"/>
          </a:xfrm>
          <a:prstGeom prst="rect">
            <a:avLst/>
          </a:prstGeom>
          <a:noFill/>
          <a:ln/>
        </p:spPr>
        <p:txBody>
          <a:bodyPr wrap="none" lIns="0" tIns="0" rIns="0" bIns="0" rtlCol="0" anchor="t"/>
          <a:lstStyle/>
          <a:p>
            <a:pPr marL="0" indent="0" algn="l">
              <a:lnSpc>
                <a:spcPts val="1850"/>
              </a:lnSpc>
              <a:buNone/>
            </a:pPr>
            <a:r>
              <a:rPr lang="en-US" sz="1150" dirty="0">
                <a:solidFill>
                  <a:srgbClr val="BFBFBF"/>
                </a:solidFill>
                <a:latin typeface="Open Sans" pitchFamily="34" charset="0"/>
                <a:ea typeface="Open Sans" pitchFamily="34" charset="-122"/>
                <a:cs typeface="Open Sans" pitchFamily="34" charset="-120"/>
              </a:rPr>
              <a:t>Reduces human errors in data entry and calculations, ensuring accurate financial reporting.</a:t>
            </a:r>
            <a:endParaRPr lang="en-US" sz="1150" dirty="0"/>
          </a:p>
        </p:txBody>
      </p:sp>
      <p:pic>
        <p:nvPicPr>
          <p:cNvPr id="10" name="Image 3" descr="preencoded.png"/>
          <p:cNvPicPr>
            <a:picLocks noChangeAspect="1"/>
          </p:cNvPicPr>
          <p:nvPr/>
        </p:nvPicPr>
        <p:blipFill>
          <a:blip r:embed="rId5"/>
          <a:stretch>
            <a:fillRect/>
          </a:stretch>
        </p:blipFill>
        <p:spPr>
          <a:xfrm>
            <a:off x="527209" y="5404723"/>
            <a:ext cx="753189" cy="1205270"/>
          </a:xfrm>
          <a:prstGeom prst="rect">
            <a:avLst/>
          </a:prstGeom>
        </p:spPr>
      </p:pic>
      <p:sp>
        <p:nvSpPr>
          <p:cNvPr id="11" name="Text 5"/>
          <p:cNvSpPr/>
          <p:nvPr/>
        </p:nvSpPr>
        <p:spPr>
          <a:xfrm>
            <a:off x="1506379" y="5555337"/>
            <a:ext cx="2036802" cy="235387"/>
          </a:xfrm>
          <a:prstGeom prst="rect">
            <a:avLst/>
          </a:prstGeom>
          <a:noFill/>
          <a:ln/>
        </p:spPr>
        <p:txBody>
          <a:bodyPr wrap="none" lIns="0" tIns="0" rIns="0" bIns="0" rtlCol="0" anchor="t"/>
          <a:lstStyle/>
          <a:p>
            <a:pPr marL="0" indent="0" algn="l">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Better Decision Making</a:t>
            </a:r>
            <a:endParaRPr lang="en-US" sz="1450" dirty="0"/>
          </a:p>
        </p:txBody>
      </p:sp>
      <p:sp>
        <p:nvSpPr>
          <p:cNvPr id="12" name="Text 6"/>
          <p:cNvSpPr/>
          <p:nvPr/>
        </p:nvSpPr>
        <p:spPr>
          <a:xfrm>
            <a:off x="1506379" y="5881092"/>
            <a:ext cx="12596813" cy="240983"/>
          </a:xfrm>
          <a:prstGeom prst="rect">
            <a:avLst/>
          </a:prstGeom>
          <a:noFill/>
          <a:ln/>
        </p:spPr>
        <p:txBody>
          <a:bodyPr wrap="none" lIns="0" tIns="0" rIns="0" bIns="0" rtlCol="0" anchor="t"/>
          <a:lstStyle/>
          <a:p>
            <a:pPr marL="0" indent="0" algn="l">
              <a:lnSpc>
                <a:spcPts val="1850"/>
              </a:lnSpc>
              <a:buNone/>
            </a:pPr>
            <a:r>
              <a:rPr lang="en-US" sz="1150" dirty="0">
                <a:solidFill>
                  <a:srgbClr val="BFBFBF"/>
                </a:solidFill>
                <a:latin typeface="Open Sans" pitchFamily="34" charset="0"/>
                <a:ea typeface="Open Sans" pitchFamily="34" charset="-122"/>
                <a:cs typeface="Open Sans" pitchFamily="34" charset="-120"/>
              </a:rPr>
              <a:t>Provides valuable insights into sales trends, expenses, and profitability, aiding in informed decision-making.</a:t>
            </a:r>
            <a:endParaRPr lang="en-US" sz="1150" dirty="0"/>
          </a:p>
        </p:txBody>
      </p:sp>
      <p:pic>
        <p:nvPicPr>
          <p:cNvPr id="13" name="Image 4" descr="preencoded.png"/>
          <p:cNvPicPr>
            <a:picLocks noChangeAspect="1"/>
          </p:cNvPicPr>
          <p:nvPr/>
        </p:nvPicPr>
        <p:blipFill>
          <a:blip r:embed="rId6"/>
          <a:stretch>
            <a:fillRect/>
          </a:stretch>
        </p:blipFill>
        <p:spPr>
          <a:xfrm>
            <a:off x="527209" y="6609993"/>
            <a:ext cx="753189" cy="1205270"/>
          </a:xfrm>
          <a:prstGeom prst="rect">
            <a:avLst/>
          </a:prstGeom>
        </p:spPr>
      </p:pic>
      <p:sp>
        <p:nvSpPr>
          <p:cNvPr id="14" name="Text 7"/>
          <p:cNvSpPr/>
          <p:nvPr/>
        </p:nvSpPr>
        <p:spPr>
          <a:xfrm>
            <a:off x="1506379" y="6760607"/>
            <a:ext cx="2086808" cy="235387"/>
          </a:xfrm>
          <a:prstGeom prst="rect">
            <a:avLst/>
          </a:prstGeom>
          <a:noFill/>
          <a:ln/>
        </p:spPr>
        <p:txBody>
          <a:bodyPr wrap="none" lIns="0" tIns="0" rIns="0" bIns="0" rtlCol="0" anchor="t"/>
          <a:lstStyle/>
          <a:p>
            <a:pPr marL="0" indent="0" algn="l">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Streamlined Operations</a:t>
            </a:r>
            <a:endParaRPr lang="en-US" sz="1450" dirty="0"/>
          </a:p>
        </p:txBody>
      </p:sp>
      <p:sp>
        <p:nvSpPr>
          <p:cNvPr id="15" name="Text 8"/>
          <p:cNvSpPr/>
          <p:nvPr/>
        </p:nvSpPr>
        <p:spPr>
          <a:xfrm>
            <a:off x="1506379" y="7086362"/>
            <a:ext cx="12596813" cy="240983"/>
          </a:xfrm>
          <a:prstGeom prst="rect">
            <a:avLst/>
          </a:prstGeom>
          <a:noFill/>
          <a:ln/>
        </p:spPr>
        <p:txBody>
          <a:bodyPr wrap="none" lIns="0" tIns="0" rIns="0" bIns="0" rtlCol="0" anchor="t"/>
          <a:lstStyle/>
          <a:p>
            <a:pPr marL="0" indent="0" algn="l">
              <a:lnSpc>
                <a:spcPts val="1850"/>
              </a:lnSpc>
              <a:buNone/>
            </a:pPr>
            <a:r>
              <a:rPr lang="en-US" sz="1150" dirty="0">
                <a:solidFill>
                  <a:srgbClr val="BFBFBF"/>
                </a:solidFill>
                <a:latin typeface="Open Sans" pitchFamily="34" charset="0"/>
                <a:ea typeface="Open Sans" pitchFamily="34" charset="-122"/>
                <a:cs typeface="Open Sans" pitchFamily="34" charset="-120"/>
              </a:rPr>
              <a:t>Simplifies showroom operations, making it easier to manage sales, profit, and expenses.</a:t>
            </a:r>
            <a:endParaRPr lang="en-US" sz="1150" dirty="0"/>
          </a:p>
        </p:txBody>
      </p:sp>
      <p:pic>
        <p:nvPicPr>
          <p:cNvPr id="1026" name="Picture 2" descr="Top 6 Countries With the Highest Inflation Rates.">
            <a:extLst>
              <a:ext uri="{FF2B5EF4-FFF2-40B4-BE49-F238E27FC236}">
                <a16:creationId xmlns:a16="http://schemas.microsoft.com/office/drawing/2014/main" id="{FA04A2FD-99EE-436A-923C-76173E86D1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239"/>
            <a:ext cx="14630400" cy="2212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367</Words>
  <Application>Microsoft Office PowerPoint</Application>
  <PresentationFormat>Custom</PresentationFormat>
  <Paragraphs>52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Open Sans</vt:lpstr>
      <vt:lpstr>Instrument Sans Medium</vt:lpstr>
      <vt:lpstr>Arial</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Asim Aftab</cp:lastModifiedBy>
  <cp:revision>5</cp:revision>
  <dcterms:created xsi:type="dcterms:W3CDTF">2024-12-28T13:42:33Z</dcterms:created>
  <dcterms:modified xsi:type="dcterms:W3CDTF">2024-12-29T09:28:57Z</dcterms:modified>
</cp:coreProperties>
</file>