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6" r:id="rId4"/>
    <p:sldId id="257" r:id="rId5"/>
    <p:sldId id="258" r:id="rId6"/>
    <p:sldId id="262" r:id="rId7"/>
    <p:sldId id="277" r:id="rId8"/>
    <p:sldId id="278" r:id="rId9"/>
    <p:sldId id="265" r:id="rId10"/>
    <p:sldId id="268" r:id="rId11"/>
    <p:sldId id="284" r:id="rId12"/>
    <p:sldId id="266" r:id="rId13"/>
    <p:sldId id="279" r:id="rId14"/>
    <p:sldId id="280" r:id="rId15"/>
    <p:sldId id="281" r:id="rId16"/>
    <p:sldId id="282" r:id="rId17"/>
    <p:sldId id="285" r:id="rId18"/>
    <p:sldId id="286" r:id="rId19"/>
    <p:sldId id="287" r:id="rId20"/>
    <p:sldId id="283"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E338E-2F58-4AE0-9377-36DB472159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3CE338E-2F58-4AE0-9377-36DB472159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3CE338E-2F58-4AE0-9377-36DB472159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3CE338E-2F58-4AE0-9377-36DB472159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E338E-2F58-4AE0-9377-36DB472159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3CE338E-2F58-4AE0-9377-36DB472159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3CE338E-2F58-4AE0-9377-36DB4721598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E338E-2F58-4AE0-9377-36DB4721598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E338E-2F58-4AE0-9377-36DB4721598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E338E-2F58-4AE0-9377-36DB472159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E338E-2F58-4AE0-9377-36DB472159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2D990-B0BE-4730-B80B-E0BE59F8055C}"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onfetti">
          <a:fgClr>
            <a:schemeClr val="accent1">
              <a:lumMod val="75000"/>
            </a:schemeClr>
          </a:fgClr>
          <a:bgClr>
            <a:schemeClr val="bg1"/>
          </a:bgClr>
        </a:patt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A3CE338E-2F58-4AE0-9377-36DB4721598E}"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DF2D990-B0BE-4730-B80B-E0BE59F8055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outube.com/watch?v=KWrzdJY4G9Q"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8274"/>
            <a:ext cx="9144000" cy="2387600"/>
          </a:xfrm>
        </p:spPr>
        <p:txBody>
          <a:bodyPr/>
          <a:lstStyle/>
          <a:p>
            <a:r>
              <a:rPr lang="en-IN" dirty="0"/>
              <a:t>The Detection of R-Peaks in Electro-cardiogram(ECG)</a:t>
            </a:r>
            <a:endParaRPr lang="en-IN" dirty="0"/>
          </a:p>
        </p:txBody>
      </p:sp>
      <p:sp>
        <p:nvSpPr>
          <p:cNvPr id="3" name="Subtitle 2"/>
          <p:cNvSpPr>
            <a:spLocks noGrp="1"/>
          </p:cNvSpPr>
          <p:nvPr>
            <p:ph type="subTitle" idx="1"/>
          </p:nvPr>
        </p:nvSpPr>
        <p:spPr>
          <a:xfrm>
            <a:off x="1524000" y="4270778"/>
            <a:ext cx="9144000" cy="1655762"/>
          </a:xfrm>
        </p:spPr>
        <p:txBody>
          <a:bodyPr/>
          <a:lstStyle/>
          <a:p>
            <a:r>
              <a:rPr lang="en-IN" altLang="en-US">
                <a:sym typeface="+mn-ea"/>
              </a:rPr>
              <a:t>By-</a:t>
            </a:r>
            <a:endParaRPr lang="en-IN" altLang="en-US"/>
          </a:p>
          <a:p>
            <a:r>
              <a:rPr lang="en-IN" altLang="en-US">
                <a:sym typeface="+mn-ea"/>
              </a:rPr>
              <a:t>                                                            Asim Anand - 21BEC1519</a:t>
            </a:r>
            <a:endParaRPr lang="en-IN" altLang="en-US"/>
          </a:p>
          <a:p>
            <a:r>
              <a:rPr lang="en-IN" altLang="en-US">
                <a:sym typeface="+mn-ea"/>
              </a:rPr>
              <a:t>                                                                      Sudhanshu Kumar - 21BEC1466</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251200" y="182880"/>
            <a:ext cx="5025390" cy="6478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NOISES IN ECG</a:t>
            </a:r>
            <a:endParaRPr lang="en-IN" dirty="0"/>
          </a:p>
        </p:txBody>
      </p:sp>
      <p:sp>
        <p:nvSpPr>
          <p:cNvPr id="3" name="Content Placeholder 2"/>
          <p:cNvSpPr>
            <a:spLocks noGrp="1"/>
          </p:cNvSpPr>
          <p:nvPr>
            <p:ph idx="1"/>
          </p:nvPr>
        </p:nvSpPr>
        <p:spPr/>
        <p:txBody>
          <a:bodyPr/>
          <a:lstStyle/>
          <a:p>
            <a:r>
              <a:rPr lang="en-IN" dirty="0" smtClean="0"/>
              <a:t>ECG signals are affected by noises such as baseline wandering,power line interference,mascular noise, and high frequency noises during data acquisition.</a:t>
            </a:r>
            <a:endParaRPr lang="en-IN" dirty="0" smtClean="0"/>
          </a:p>
          <a:p>
            <a:r>
              <a:rPr lang="en-IN" dirty="0" smtClean="0"/>
              <a:t>The effect of noise on the repeatability of computer measured PR interval,QRS duration,QT interval and ST level were examined.</a:t>
            </a:r>
            <a:endParaRPr lang="en-IN" dirty="0" smtClean="0"/>
          </a:p>
          <a:p>
            <a:r>
              <a:rPr lang="en-IN" dirty="0" smtClean="0"/>
              <a:t>In order to eliminate the noises present in the ECG signal we will use different types of transformation methods.</a:t>
            </a:r>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HILBERT TRANSFORM</a:t>
            </a:r>
            <a:endParaRPr lang="en-IN" altLang="en-US"/>
          </a:p>
        </p:txBody>
      </p:sp>
      <p:sp>
        <p:nvSpPr>
          <p:cNvPr id="3" name="Content Placeholder 2"/>
          <p:cNvSpPr>
            <a:spLocks noGrp="1"/>
          </p:cNvSpPr>
          <p:nvPr>
            <p:ph idx="1"/>
          </p:nvPr>
        </p:nvSpPr>
        <p:spPr/>
        <p:txBody>
          <a:bodyPr/>
          <a:p>
            <a:r>
              <a:rPr lang="en-IN" altLang="en-US"/>
              <a:t>The accurate detection algorithm of QRS wave,R peak height,T peak,ECG base modulation technique based on first derivative of Hilbert transform is proposed. First derivative which is implemented on smooth ECG signal is basically a high pass filtering which allow high frequency,QRS complex and attenuate low frequency P&amp;T wave region. Now hilbert transform is implemented on the differnetiated signal. Maximum amplitude of the transformed signal is found out.</a:t>
            </a:r>
            <a:endParaRPr lang="en-IN" altLang="en-US"/>
          </a:p>
          <a:p>
            <a:pPr marL="0" indent="0">
              <a:buNone/>
            </a:pP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13230" y="0"/>
            <a:ext cx="8148955" cy="67252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FFT TRANSFORM</a:t>
            </a:r>
            <a:endParaRPr lang="en-IN" altLang="en-US"/>
          </a:p>
        </p:txBody>
      </p:sp>
      <p:sp>
        <p:nvSpPr>
          <p:cNvPr id="3" name="Content Placeholder 2"/>
          <p:cNvSpPr>
            <a:spLocks noGrp="1"/>
          </p:cNvSpPr>
          <p:nvPr>
            <p:ph idx="1"/>
          </p:nvPr>
        </p:nvSpPr>
        <p:spPr/>
        <p:txBody>
          <a:bodyPr/>
          <a:p>
            <a:r>
              <a:rPr lang="en-IN" altLang="en-US"/>
              <a:t>Fast fourier transforms are used to identify the peaks in the ECG signal and the neural networks are applied to identify the diseases.</a:t>
            </a:r>
            <a:endParaRPr lang="en-IN" altLang="en-US"/>
          </a:p>
          <a:p>
            <a:r>
              <a:rPr lang="en-IN" altLang="en-US"/>
              <a:t>In FFT that produces the signal into an infinte length of sine and cosine wave functions.However, the transform losses the information is about time domain and gives only spectral information in frequency domain and vice versa.</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248535" y="234950"/>
            <a:ext cx="6638290" cy="6489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2393"/>
            <a:ext cx="10972800" cy="1143000"/>
          </a:xfrm>
        </p:spPr>
        <p:txBody>
          <a:bodyPr/>
          <a:p>
            <a:r>
              <a:rPr lang="en-IN" altLang="en-US"/>
              <a:t>WAVELET TRANSFORM</a:t>
            </a:r>
            <a:endParaRPr lang="en-IN" altLang="en-US"/>
          </a:p>
        </p:txBody>
      </p:sp>
      <p:sp>
        <p:nvSpPr>
          <p:cNvPr id="3" name="Content Placeholder 2"/>
          <p:cNvSpPr>
            <a:spLocks noGrp="1"/>
          </p:cNvSpPr>
          <p:nvPr>
            <p:ph idx="1"/>
          </p:nvPr>
        </p:nvSpPr>
        <p:spPr>
          <a:xfrm>
            <a:off x="549275" y="1042035"/>
            <a:ext cx="10972800" cy="4525963"/>
          </a:xfrm>
        </p:spPr>
        <p:txBody>
          <a:bodyPr/>
          <a:p>
            <a:r>
              <a:rPr lang="en-IN" altLang="en-US"/>
              <a:t>The wavelet transform is a time-scale representation that has been used successfully in a broad range of applications, in particular signal compression.</a:t>
            </a:r>
            <a:endParaRPr lang="en-IN" altLang="en-US"/>
          </a:p>
          <a:p>
            <a:r>
              <a:rPr lang="en-IN" altLang="en-US"/>
              <a:t>Recently, Wavelets have been applied to several problems in Electrocardiology, including data compression, ananlysis of ventricular late potentials, and detecttion of ECG characteristics points.</a:t>
            </a:r>
            <a:endParaRPr lang="en-IN" altLang="en-US"/>
          </a:p>
          <a:p>
            <a:r>
              <a:rPr lang="en-IN" altLang="en-US"/>
              <a:t>One of the best advantage of the wavelet transform is that it is able to decompose signals at various resolutions, which allows accurate feature extraction from non-stationary like ECG.</a:t>
            </a:r>
            <a:endParaRPr lang="en-IN" altLang="en-US"/>
          </a:p>
          <a:p>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HOW ARE WE GONNA DO IT?</a:t>
            </a:r>
            <a:endParaRPr lang="en-IN" altLang="en-US"/>
          </a:p>
        </p:txBody>
      </p:sp>
      <p:sp>
        <p:nvSpPr>
          <p:cNvPr id="3" name="Content Placeholder 2"/>
          <p:cNvSpPr>
            <a:spLocks noGrp="1"/>
          </p:cNvSpPr>
          <p:nvPr>
            <p:ph sz="half" idx="1"/>
          </p:nvPr>
        </p:nvSpPr>
        <p:spPr/>
        <p:txBody>
          <a:bodyPr/>
          <a:p>
            <a:r>
              <a:rPr lang="en-IN" altLang="en-US"/>
              <a:t>An ECG signal will be modeled using MATLAB software, then by adding Gaussian noise with different levels of SNR, are compared together for R peak detection.</a:t>
            </a:r>
            <a:endParaRPr lang="en-IN" altLang="en-US"/>
          </a:p>
          <a:p>
            <a:endParaRPr lang="en-IN" altLang="en-US"/>
          </a:p>
        </p:txBody>
      </p:sp>
      <p:pic>
        <p:nvPicPr>
          <p:cNvPr id="4" name="Content Placeholder 3"/>
          <p:cNvPicPr>
            <a:picLocks noChangeAspect="1"/>
          </p:cNvPicPr>
          <p:nvPr>
            <p:ph sz="half" idx="2"/>
          </p:nvPr>
        </p:nvPicPr>
        <p:blipFill>
          <a:blip r:embed="rId1"/>
          <a:stretch>
            <a:fillRect/>
          </a:stretch>
        </p:blipFill>
        <p:spPr>
          <a:xfrm>
            <a:off x="6335395" y="2193290"/>
            <a:ext cx="5181600" cy="31788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403860" y="297180"/>
            <a:ext cx="11499850" cy="6280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IN" altLang="en-US"/>
              <a:t>We will be finding an optimal combination of several introduces algorithms for R peak detection in order to achieve the better results, especially in noisy environments.</a:t>
            </a:r>
            <a:endParaRPr lang="en-IN" altLang="en-US"/>
          </a:p>
          <a:p>
            <a:r>
              <a:rPr lang="en-IN" altLang="en-US"/>
              <a:t>The wavelet transform, Hilbert transform has a significant effect in the detection of R wave.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ECG INTRODUCTION</a:t>
            </a:r>
            <a:endParaRPr lang="en-IN" altLang="en-US"/>
          </a:p>
        </p:txBody>
      </p:sp>
      <p:sp>
        <p:nvSpPr>
          <p:cNvPr id="3" name="Content Placeholder 2"/>
          <p:cNvSpPr>
            <a:spLocks noGrp="1"/>
          </p:cNvSpPr>
          <p:nvPr>
            <p:ph idx="1"/>
          </p:nvPr>
        </p:nvSpPr>
        <p:spPr/>
        <p:txBody>
          <a:bodyPr/>
          <a:p>
            <a:r>
              <a:rPr lang="en-IN" altLang="en-US"/>
              <a:t>ECG - ECG stands for Electrocardiogram</a:t>
            </a:r>
            <a:endParaRPr lang="en-IN" altLang="en-US"/>
          </a:p>
          <a:p>
            <a:r>
              <a:rPr lang="en-IN" altLang="en-US"/>
              <a:t>ECG is representative signal containing information about the condition of the heart.</a:t>
            </a:r>
            <a:endParaRPr lang="en-IN" altLang="en-US"/>
          </a:p>
          <a:p>
            <a:r>
              <a:rPr lang="en-IN" altLang="en-US"/>
              <a:t>It is characterized with different frequency content QRS complex, P &amp; T waves.</a:t>
            </a:r>
            <a:endParaRPr lang="en-IN" altLang="en-US"/>
          </a:p>
          <a:p>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Most of the content in this presentation has been picked up from</a:t>
            </a:r>
            <a:endParaRPr lang="en-IN" dirty="0" smtClean="0"/>
          </a:p>
          <a:p>
            <a:pPr lvl="1"/>
            <a:r>
              <a:rPr lang="en-IN" dirty="0" err="1" smtClean="0"/>
              <a:t>Medo</a:t>
            </a:r>
            <a:r>
              <a:rPr lang="en-IN" dirty="0" smtClean="0"/>
              <a:t> </a:t>
            </a:r>
            <a:r>
              <a:rPr lang="en-IN" dirty="0" err="1" smtClean="0"/>
              <a:t>Yasar</a:t>
            </a:r>
            <a:r>
              <a:rPr lang="en-IN" dirty="0" smtClean="0"/>
              <a:t> YouTube Video -</a:t>
            </a:r>
            <a:r>
              <a:rPr lang="en-IN" dirty="0" smtClean="0">
                <a:hlinkClick r:id="rId1"/>
              </a:rPr>
              <a:t>https://www.youtube.com/watch?v=KWrzdJY4G9Q</a:t>
            </a:r>
            <a:endParaRPr lang="en-IN" dirty="0" smtClean="0"/>
          </a:p>
          <a:p>
            <a:pPr marL="457200" lvl="1" indent="0">
              <a:buNone/>
            </a:pPr>
            <a:endParaRPr lang="en-IN" dirty="0" smtClean="0"/>
          </a:p>
          <a:p>
            <a:pPr marL="457200" lvl="1" indent="0">
              <a:buNone/>
            </a:pPr>
            <a:r>
              <a:rPr lang="en-IN" dirty="0" smtClean="0"/>
              <a:t>Matlab Code - </a:t>
            </a:r>
            <a:endParaRPr lang="en-IN" dirty="0" smtClean="0"/>
          </a:p>
          <a:p>
            <a:pPr marL="457200" lvl="1" indent="0">
              <a:buNone/>
            </a:pPr>
            <a:r>
              <a:rPr lang="en-IN" dirty="0" smtClean="0"/>
              <a:t>https://in.mathworks.com/help/wavelet/ug/r-wave-detection-in-the-ecg.html</a:t>
            </a:r>
            <a:endParaRPr lang="en-IN" dirty="0" smtClean="0"/>
          </a:p>
          <a:p>
            <a:pPr marL="457200" lvl="1" indent="0">
              <a:buNone/>
            </a:pPr>
            <a:endParaRPr lang="en-IN" dirty="0" smtClean="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482" y="2794428"/>
            <a:ext cx="3406255" cy="1325563"/>
          </a:xfrm>
        </p:spPr>
        <p:txBody>
          <a:bodyPr/>
          <a:lstStyle/>
          <a:p>
            <a:r>
              <a:rPr lang="en-IN" dirty="0" smtClean="0"/>
              <a:t>Thanks!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ECG INTODUCTION</a:t>
            </a:r>
            <a:endParaRPr lang="en-IN" dirty="0"/>
          </a:p>
        </p:txBody>
      </p:sp>
      <p:pic>
        <p:nvPicPr>
          <p:cNvPr id="4" name="Content Placeholder 3"/>
          <p:cNvPicPr>
            <a:picLocks noGrp="1" noChangeAspect="1"/>
          </p:cNvPicPr>
          <p:nvPr>
            <p:ph idx="1"/>
          </p:nvPr>
        </p:nvPicPr>
        <p:blipFill>
          <a:blip r:embed="rId1"/>
          <a:stretch>
            <a:fillRect/>
          </a:stretch>
        </p:blipFill>
        <p:spPr>
          <a:xfrm>
            <a:off x="496669" y="1880215"/>
            <a:ext cx="5599331" cy="4351338"/>
          </a:xfrm>
          <a:prstGeom prst="rect">
            <a:avLst/>
          </a:prstGeom>
        </p:spPr>
      </p:pic>
      <p:sp>
        <p:nvSpPr>
          <p:cNvPr id="5" name="TextBox 4"/>
          <p:cNvSpPr txBox="1"/>
          <p:nvPr/>
        </p:nvSpPr>
        <p:spPr>
          <a:xfrm>
            <a:off x="6428095" y="2156346"/>
            <a:ext cx="5268035"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The heart muscles contract and expand to generate signals that is recorded as ECG.</a:t>
            </a:r>
            <a:endParaRPr lang="en-IN" sz="2800" dirty="0" smtClean="0"/>
          </a:p>
          <a:p>
            <a:pPr marL="285750" indent="-285750">
              <a:buFont typeface="Arial" panose="020B0604020202020204" pitchFamily="34" charset="0"/>
              <a:buChar char="•"/>
            </a:pPr>
            <a:r>
              <a:rPr lang="en-IN" sz="2800" dirty="0" smtClean="0"/>
              <a:t>ECG is the measured electrical activity of the heart. </a:t>
            </a:r>
            <a:endParaRPr lang="en-IN" sz="28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ECG Introduction</a:t>
            </a:r>
            <a:endParaRPr lang="en-IN" dirty="0"/>
          </a:p>
        </p:txBody>
      </p:sp>
      <p:pic>
        <p:nvPicPr>
          <p:cNvPr id="4" name="Content Placeholder 3"/>
          <p:cNvPicPr>
            <a:picLocks noGrp="1" noChangeAspect="1"/>
          </p:cNvPicPr>
          <p:nvPr>
            <p:ph idx="1"/>
          </p:nvPr>
        </p:nvPicPr>
        <p:blipFill>
          <a:blip r:embed="rId1"/>
          <a:stretch>
            <a:fillRect/>
          </a:stretch>
        </p:blipFill>
        <p:spPr>
          <a:xfrm>
            <a:off x="1112643" y="2003045"/>
            <a:ext cx="4207359" cy="4351338"/>
          </a:xfrm>
          <a:prstGeom prst="rect">
            <a:avLst/>
          </a:prstGeom>
        </p:spPr>
      </p:pic>
      <p:sp>
        <p:nvSpPr>
          <p:cNvPr id="5" name="TextBox 4"/>
          <p:cNvSpPr txBox="1"/>
          <p:nvPr/>
        </p:nvSpPr>
        <p:spPr>
          <a:xfrm>
            <a:off x="5320002" y="2003045"/>
            <a:ext cx="6485311"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This electrical activity and be measured by placing electrodes at specific points on the skin.</a:t>
            </a:r>
            <a:endParaRPr lang="en-IN" sz="2800" dirty="0" smtClean="0"/>
          </a:p>
        </p:txBody>
      </p:sp>
      <p:pic>
        <p:nvPicPr>
          <p:cNvPr id="6" name="Picture 5"/>
          <p:cNvPicPr>
            <a:picLocks noChangeAspect="1"/>
          </p:cNvPicPr>
          <p:nvPr/>
        </p:nvPicPr>
        <p:blipFill>
          <a:blip r:embed="rId2"/>
          <a:stretch>
            <a:fillRect/>
          </a:stretch>
        </p:blipFill>
        <p:spPr>
          <a:xfrm>
            <a:off x="6096000" y="3650523"/>
            <a:ext cx="4606972" cy="27928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05" y="0"/>
            <a:ext cx="10515600" cy="1325563"/>
          </a:xfrm>
        </p:spPr>
        <p:txBody>
          <a:bodyPr>
            <a:normAutofit/>
          </a:bodyPr>
          <a:lstStyle/>
          <a:p>
            <a:r>
              <a:rPr lang="en-IN" dirty="0" smtClean="0"/>
              <a:t>ECG Introduction</a:t>
            </a:r>
            <a:endParaRPr lang="en-IN" dirty="0" smtClean="0"/>
          </a:p>
        </p:txBody>
      </p:sp>
      <p:pic>
        <p:nvPicPr>
          <p:cNvPr id="4" name="Content Placeholder 3"/>
          <p:cNvPicPr>
            <a:picLocks noGrp="1" noChangeAspect="1"/>
          </p:cNvPicPr>
          <p:nvPr>
            <p:ph idx="1"/>
          </p:nvPr>
        </p:nvPicPr>
        <p:blipFill>
          <a:blip r:embed="rId1"/>
          <a:stretch>
            <a:fillRect/>
          </a:stretch>
        </p:blipFill>
        <p:spPr>
          <a:xfrm>
            <a:off x="254000" y="1090295"/>
            <a:ext cx="9802495" cy="5405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ECG INTRODUCTION</a:t>
            </a:r>
            <a:endParaRPr lang="en-IN" altLang="en-US"/>
          </a:p>
        </p:txBody>
      </p:sp>
      <p:sp>
        <p:nvSpPr>
          <p:cNvPr id="3" name="Content Placeholder 2"/>
          <p:cNvSpPr>
            <a:spLocks noGrp="1"/>
          </p:cNvSpPr>
          <p:nvPr>
            <p:ph idx="1"/>
          </p:nvPr>
        </p:nvSpPr>
        <p:spPr/>
        <p:txBody>
          <a:bodyPr/>
          <a:p>
            <a:r>
              <a:rPr lang="en-IN" altLang="en-US"/>
              <a:t>P Wave - ECG deflection representating atrial depolarization. Atrial repolarization occurs during ventricular depolarization and is obscured.</a:t>
            </a:r>
            <a:endParaRPr lang="en-IN" altLang="en-US"/>
          </a:p>
          <a:p>
            <a:r>
              <a:rPr lang="en-IN" altLang="en-US"/>
              <a:t>QRS Wave - ECG deflection representating ventricular depolarization.</a:t>
            </a:r>
            <a:endParaRPr lang="en-IN" altLang="en-US"/>
          </a:p>
          <a:p>
            <a:r>
              <a:rPr lang="en-IN" altLang="en-US"/>
              <a:t>T Wave - ECG deflection representiing ventricular repolarization.</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 OF OUR PROJECT</a:t>
            </a:r>
            <a:endParaRPr lang="en-IN" altLang="en-US"/>
          </a:p>
        </p:txBody>
      </p:sp>
      <p:sp>
        <p:nvSpPr>
          <p:cNvPr id="3" name="Content Placeholder 2"/>
          <p:cNvSpPr>
            <a:spLocks noGrp="1"/>
          </p:cNvSpPr>
          <p:nvPr>
            <p:ph idx="1"/>
          </p:nvPr>
        </p:nvSpPr>
        <p:spPr/>
        <p:txBody>
          <a:bodyPr/>
          <a:p>
            <a:r>
              <a:rPr lang="en-IN" altLang="en-US"/>
              <a:t>The basic task of the electrocardiogram processing is peaks detection. The R peaks are determine the abnormality in the beat, tall QRS are usually caused by hypertrophy. So, the main aim of our project is to find R peaks in the ECG signal as it is the most important step for diagnosis of cardiac disorders, heart-rate variability, biometric, and ECG coding systems. </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R-peaks detection in MATLAB</a:t>
            </a:r>
            <a:endParaRPr lang="en-IN" dirty="0"/>
          </a:p>
        </p:txBody>
      </p:sp>
      <p:pic>
        <p:nvPicPr>
          <p:cNvPr id="4" name="Content Placeholder 3"/>
          <p:cNvPicPr>
            <a:picLocks noGrp="1" noChangeAspect="1"/>
          </p:cNvPicPr>
          <p:nvPr>
            <p:ph idx="1"/>
          </p:nvPr>
        </p:nvPicPr>
        <p:blipFill>
          <a:blip r:embed="rId1"/>
          <a:stretch>
            <a:fillRect/>
          </a:stretch>
        </p:blipFill>
        <p:spPr>
          <a:xfrm>
            <a:off x="469710" y="1893865"/>
            <a:ext cx="8215151" cy="4351338"/>
          </a:xfrm>
          <a:prstGeom prst="rect">
            <a:avLst/>
          </a:prstGeom>
        </p:spPr>
      </p:pic>
      <p:sp>
        <p:nvSpPr>
          <p:cNvPr id="5" name="TextBox 4"/>
          <p:cNvSpPr txBox="1"/>
          <p:nvPr/>
        </p:nvSpPr>
        <p:spPr>
          <a:xfrm>
            <a:off x="8830102" y="1893865"/>
            <a:ext cx="3138986"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The ECG signal we are going to work with looks like this.</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R-peaks detection in MATLAB</a:t>
            </a:r>
            <a:endParaRPr lang="en-IN" dirty="0"/>
          </a:p>
        </p:txBody>
      </p:sp>
      <p:sp>
        <p:nvSpPr>
          <p:cNvPr id="5" name="TextBox 4"/>
          <p:cNvSpPr txBox="1"/>
          <p:nvPr/>
        </p:nvSpPr>
        <p:spPr>
          <a:xfrm>
            <a:off x="8830102" y="1893865"/>
            <a:ext cx="3138986"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A closer look at the signal</a:t>
            </a:r>
            <a:endParaRPr lang="en-IN" sz="2400" dirty="0"/>
          </a:p>
        </p:txBody>
      </p:sp>
      <p:pic>
        <p:nvPicPr>
          <p:cNvPr id="3" name="Content Placeholder 2"/>
          <p:cNvPicPr>
            <a:picLocks noChangeAspect="1"/>
          </p:cNvPicPr>
          <p:nvPr>
            <p:ph idx="1"/>
          </p:nvPr>
        </p:nvPicPr>
        <p:blipFill>
          <a:blip r:embed="rId1"/>
          <a:stretch>
            <a:fillRect/>
          </a:stretch>
        </p:blipFill>
        <p:spPr>
          <a:xfrm>
            <a:off x="177800" y="1534795"/>
            <a:ext cx="8659495" cy="514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4036</Words>
  <Application>WPS Presentation</Application>
  <PresentationFormat>Widescreen</PresentationFormat>
  <Paragraphs>90</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Default Design</vt:lpstr>
      <vt:lpstr>The Detection of R-Peaks in Electro-cardiogram(ECG)</vt:lpstr>
      <vt:lpstr>ECG INTRODUCTION</vt:lpstr>
      <vt:lpstr>ECG INTODUCTION</vt:lpstr>
      <vt:lpstr>ECG Introduction</vt:lpstr>
      <vt:lpstr>ECG Introduction</vt:lpstr>
      <vt:lpstr>ECG INTRODUCTION</vt:lpstr>
      <vt:lpstr>OBJECTIVE OF OUR PROJECT</vt:lpstr>
      <vt:lpstr>R-peaks detection in MATLAB</vt:lpstr>
      <vt:lpstr>R-peaks detection in MATLAB</vt:lpstr>
      <vt:lpstr>PowerPoint 演示文稿</vt:lpstr>
      <vt:lpstr>NOISES IN ECG</vt:lpstr>
      <vt:lpstr>HILBERT TRANSFORM</vt:lpstr>
      <vt:lpstr>PowerPoint 演示文稿</vt:lpstr>
      <vt:lpstr>FFT TRANSFORM</vt:lpstr>
      <vt:lpstr>PowerPoint 演示文稿</vt:lpstr>
      <vt:lpstr>WAVELET TRANSFORM</vt:lpstr>
      <vt:lpstr>HOW ARE WE GONNA DO IT?</vt:lpstr>
      <vt:lpstr>PowerPoint 演示文稿</vt:lpstr>
      <vt:lpstr>CONCLUSION</vt:lpstr>
      <vt:lpstr>References</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Electro-cardiogram (ECG)</dc:title>
  <dc:creator>Surya Penmetsa</dc:creator>
  <cp:lastModifiedBy>91966</cp:lastModifiedBy>
  <cp:revision>22</cp:revision>
  <dcterms:created xsi:type="dcterms:W3CDTF">2014-04-21T02:13:00Z</dcterms:created>
  <dcterms:modified xsi:type="dcterms:W3CDTF">2023-06-13T07:41:26Z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A50052EABEC84703B2053A278C189EEA</vt:lpwstr>
  </property>
  <property fmtid="{D5CDD505-2E9C-101B-9397-08002B2CF9AE}" pid="3" name="KSOProductBuildVer">
    <vt:lpwstr>1033-11.2.0.11219</vt:lpwstr>
  </property>
</Properties>
</file>