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99" r:id="rId4"/>
    <p:sldId id="310" r:id="rId5"/>
    <p:sldId id="258" r:id="rId6"/>
    <p:sldId id="312" r:id="rId7"/>
    <p:sldId id="268" r:id="rId8"/>
    <p:sldId id="314" r:id="rId9"/>
    <p:sldId id="315" r:id="rId10"/>
    <p:sldId id="316" r:id="rId11"/>
    <p:sldId id="317" r:id="rId12"/>
    <p:sldId id="287" r:id="rId13"/>
    <p:sldId id="285" r:id="rId14"/>
    <p:sldId id="284" r:id="rId15"/>
    <p:sldId id="286" r:id="rId16"/>
    <p:sldId id="277" r:id="rId17"/>
    <p:sldId id="325" r:id="rId18"/>
    <p:sldId id="326" r:id="rId19"/>
    <p:sldId id="327" r:id="rId20"/>
    <p:sldId id="330" r:id="rId21"/>
    <p:sldId id="331" r:id="rId22"/>
    <p:sldId id="302" r:id="rId23"/>
    <p:sldId id="303" r:id="rId24"/>
    <p:sldId id="332" r:id="rId25"/>
    <p:sldId id="333" r:id="rId26"/>
    <p:sldId id="334" r:id="rId27"/>
    <p:sldId id="335" r:id="rId28"/>
    <p:sldId id="308" r:id="rId29"/>
    <p:sldId id="321" r:id="rId30"/>
    <p:sldId id="322" r:id="rId31"/>
    <p:sldId id="323" r:id="rId32"/>
    <p:sldId id="279" r:id="rId33"/>
    <p:sldId id="324" r:id="rId34"/>
    <p:sldId id="26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FCE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accent1">
                <a:lumMod val="20000"/>
                <a:lumOff val="80000"/>
              </a:schemeClr>
            </a:gs>
            <a:gs pos="83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09AA-DF8E-46DF-8A3A-32717679A9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0FE3-6F9D-4515-9942-3CB062D1E3E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157" y="315930"/>
            <a:ext cx="11455686" cy="6226139"/>
          </a:xfrm>
          <a:prstGeom prst="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2375" y="2772660"/>
            <a:ext cx="664053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ID: CMA-6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Guide: Dr. Niraj Kumar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3601" y="4701699"/>
            <a:ext cx="326033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ea typeface="Alice"/>
                <a:cs typeface="Arial" panose="020B0604020202020204" pitchFamily="34" charset="0"/>
                <a:sym typeface="Alice"/>
              </a:rPr>
              <a:t>By,</a:t>
            </a:r>
            <a:endParaRPr lang="en-US" sz="1600" dirty="0">
              <a:latin typeface="Arial" panose="020B0604020202020204" pitchFamily="34" charset="0"/>
              <a:ea typeface="Alice"/>
              <a:cs typeface="Arial" panose="020B0604020202020204" pitchFamily="34" charset="0"/>
              <a:sym typeface="Alice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ea typeface="Alice"/>
                <a:cs typeface="Arial" panose="020B0604020202020204" pitchFamily="34" charset="0"/>
                <a:sym typeface="Alice"/>
              </a:rPr>
              <a:t>Asim Anand-21BEC1519</a:t>
            </a:r>
            <a:endParaRPr lang="en-US" sz="1600" dirty="0">
              <a:latin typeface="Arial" panose="020B0604020202020204" pitchFamily="34" charset="0"/>
              <a:ea typeface="Alice"/>
              <a:cs typeface="Arial" panose="020B0604020202020204" pitchFamily="34" charset="0"/>
              <a:sym typeface="Alice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ea typeface="Alice"/>
                <a:cs typeface="Arial" panose="020B0604020202020204" pitchFamily="34" charset="0"/>
                <a:sym typeface="Alice"/>
              </a:rPr>
              <a:t>Akash Singh-21BEC1542</a:t>
            </a:r>
            <a:endParaRPr lang="en-US" sz="1600" dirty="0">
              <a:latin typeface="Arial" panose="020B0604020202020204" pitchFamily="34" charset="0"/>
              <a:ea typeface="Alice"/>
              <a:cs typeface="Arial" panose="020B0604020202020204" pitchFamily="34" charset="0"/>
              <a:sym typeface="Alice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ea typeface="Alice"/>
                <a:cs typeface="Arial" panose="020B0604020202020204" pitchFamily="34" charset="0"/>
                <a:sym typeface="Alice"/>
              </a:rPr>
              <a:t>Ayushi Datta-21BEC1471</a:t>
            </a:r>
            <a:endParaRPr lang="en-US" sz="1800" dirty="0">
              <a:latin typeface="Arial" panose="020B0604020202020204" pitchFamily="34" charset="0"/>
              <a:ea typeface="Alice"/>
              <a:cs typeface="Arial" panose="020B0604020202020204" pitchFamily="34" charset="0"/>
              <a:sym typeface="Alic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40" y="1290681"/>
            <a:ext cx="11344381" cy="16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lice"/>
                <a:cs typeface="Arial" panose="020B0604020202020204" pitchFamily="34" charset="0"/>
                <a:sym typeface="Alice"/>
              </a:rPr>
              <a:t>DESIGN AND OPTIMIZATION OF FOUR PORT ANTENNA FOR 5G APPLICATIONS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lice"/>
              <a:cs typeface="Arial" panose="020B0604020202020204" pitchFamily="34" charset="0"/>
              <a:sym typeface="Alice"/>
            </a:endParaRP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lice"/>
              <a:cs typeface="Arial" panose="020B0604020202020204" pitchFamily="34" charset="0"/>
              <a:sym typeface="Alic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8975" y="5409565"/>
            <a:ext cx="184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Guide’s Signature</a:t>
            </a:r>
            <a:endParaRPr lang="en-IN" altLang="en-GB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633730" y="3992245"/>
            <a:ext cx="2152650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" y="201295"/>
            <a:ext cx="10775950" cy="669925"/>
          </a:xfrm>
        </p:spPr>
        <p:txBody>
          <a:bodyPr>
            <a:normAutofit fontScale="90000"/>
          </a:bodyPr>
          <a:p>
            <a:pPr algn="ctr"/>
            <a:r>
              <a:rPr lang="en-IN" altLang="en-GB" b="1"/>
              <a:t>FINAL SCHEMATIC</a:t>
            </a:r>
            <a:endParaRPr lang="en-IN" altLang="en-GB" b="1"/>
          </a:p>
        </p:txBody>
      </p:sp>
      <p:pic>
        <p:nvPicPr>
          <p:cNvPr id="4" name="Content Placeholder 3" descr="Screenshot 2025-03-26 1024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935" y="871220"/>
            <a:ext cx="12076430" cy="5987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05" y="214630"/>
            <a:ext cx="11002010" cy="671195"/>
          </a:xfrm>
        </p:spPr>
        <p:txBody>
          <a:bodyPr>
            <a:normAutofit fontScale="90000"/>
          </a:bodyPr>
          <a:p>
            <a:r>
              <a:rPr lang="en-IN" altLang="en-GB"/>
              <a:t>Antenna Design Overview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1080135"/>
            <a:ext cx="11585575" cy="55575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 sz="2500" b="1">
                <a:latin typeface="Calibri Light" panose="020F0302020204030204" charset="0"/>
                <a:cs typeface="Calibri Light" panose="020F0302020204030204" charset="0"/>
              </a:rPr>
              <a:t>1. </a:t>
            </a:r>
            <a:r>
              <a:rPr lang="en-US" altLang="en-GB" sz="2500" b="1">
                <a:latin typeface="Calibri Light" panose="020F0302020204030204" charset="0"/>
                <a:cs typeface="Calibri Light" panose="020F0302020204030204" charset="0"/>
              </a:rPr>
              <a:t>Ports &amp; Feeding Mechanism:</a:t>
            </a:r>
            <a:r>
              <a:rPr lang="en-IN" altLang="en-US" sz="2500" b="1">
                <a:latin typeface="Calibri Light" panose="020F0302020204030204" charset="0"/>
                <a:cs typeface="Calibri Light" panose="020F0302020204030204" charset="0"/>
              </a:rPr>
              <a:t> </a:t>
            </a:r>
            <a:endParaRPr lang="en-IN" altLang="en-US" sz="25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The antenna has </a:t>
            </a:r>
            <a:r>
              <a:rPr lang="en-IN" altLang="en-US" sz="2300">
                <a:latin typeface="Calibri Light" panose="020F0302020204030204" charset="0"/>
                <a:cs typeface="Calibri Light" panose="020F0302020204030204" charset="0"/>
              </a:rPr>
              <a:t>four</a:t>
            </a:r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 ports, each connected to a rectangular microstrip feed line.</a:t>
            </a:r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IN" altLang="en-US" sz="2500" b="1">
                <a:latin typeface="Calibri Light" panose="020F0302020204030204" charset="0"/>
                <a:cs typeface="Calibri Light" panose="020F0302020204030204" charset="0"/>
              </a:rPr>
              <a:t>2. </a:t>
            </a:r>
            <a:r>
              <a:rPr lang="en-US" altLang="en-GB" sz="2500" b="1">
                <a:latin typeface="Calibri Light" panose="020F0302020204030204" charset="0"/>
                <a:cs typeface="Calibri Light" panose="020F0302020204030204" charset="0"/>
              </a:rPr>
              <a:t>Radiating Patch:</a:t>
            </a:r>
            <a:r>
              <a:rPr lang="en-IN" altLang="en-US" sz="2500" b="1">
                <a:latin typeface="Calibri Light" panose="020F0302020204030204" charset="0"/>
                <a:cs typeface="Calibri Light" panose="020F0302020204030204" charset="0"/>
              </a:rPr>
              <a:t> </a:t>
            </a:r>
            <a:endParaRPr lang="en-IN" altLang="en-US" sz="25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The radiation patch comprises </a:t>
            </a:r>
            <a:r>
              <a:rPr lang="en-IN" altLang="en-US" sz="2300">
                <a:latin typeface="Calibri Light" panose="020F0302020204030204" charset="0"/>
                <a:cs typeface="Calibri Light" panose="020F0302020204030204" charset="0"/>
              </a:rPr>
              <a:t>four</a:t>
            </a:r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 identical, symmetrical structures, each resembling a modified wrench-like shape.</a:t>
            </a:r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These radiating elements are printed on the top surface of the substrate, contributing to the overall performance of the antenna.</a:t>
            </a:r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IN" altLang="en-US" sz="2500" b="1">
                <a:latin typeface="Calibri Light" panose="020F0302020204030204" charset="0"/>
                <a:cs typeface="Calibri Light" panose="020F0302020204030204" charset="0"/>
              </a:rPr>
              <a:t>3. </a:t>
            </a:r>
            <a:r>
              <a:rPr lang="en-US" altLang="en-GB" sz="2500" b="1">
                <a:latin typeface="Calibri Light" panose="020F0302020204030204" charset="0"/>
                <a:cs typeface="Calibri Light" panose="020F0302020204030204" charset="0"/>
              </a:rPr>
              <a:t>Ground Plane with EBG Structure:</a:t>
            </a:r>
            <a:endParaRPr lang="en-US" altLang="en-GB" sz="25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The bottom layer of the design features a partially covered ground plane with an EBG (Electromagnetic Band Gap) structure.</a:t>
            </a:r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The EBG structure is hexagonal, which helps in reducing surface waves and improving isolation between radiating elements.</a:t>
            </a:r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300">
                <a:latin typeface="Calibri Light" panose="020F0302020204030204" charset="0"/>
                <a:cs typeface="Calibri Light" panose="020F0302020204030204" charset="0"/>
              </a:rPr>
              <a:t>The ground plane design ensures better impedance matching and enhanced radiation characteristics.</a:t>
            </a:r>
            <a:endParaRPr lang="en-US" altLang="en-GB" sz="230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64465"/>
            <a:ext cx="4067175" cy="652907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762250" y="3082290"/>
            <a:ext cx="9525" cy="35185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906905" y="3680460"/>
            <a:ext cx="704215" cy="38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28675" y="1733550"/>
            <a:ext cx="795020" cy="12096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91130" y="1976755"/>
            <a:ext cx="5397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02585" y="1127760"/>
            <a:ext cx="4445" cy="6654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3525" y="945515"/>
            <a:ext cx="520700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09595" y="1440180"/>
            <a:ext cx="532765" cy="190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803525" y="4497070"/>
            <a:ext cx="49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L1</a:t>
            </a:r>
            <a:endParaRPr lang="en-IN" altLang="en-GB"/>
          </a:p>
        </p:txBody>
      </p:sp>
      <p:sp>
        <p:nvSpPr>
          <p:cNvPr id="11" name="Text Box 10"/>
          <p:cNvSpPr txBox="1"/>
          <p:nvPr/>
        </p:nvSpPr>
        <p:spPr>
          <a:xfrm>
            <a:off x="2007235" y="308229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W1</a:t>
            </a:r>
            <a:endParaRPr lang="en-IN" altLang="en-GB"/>
          </a:p>
        </p:txBody>
      </p:sp>
      <p:sp>
        <p:nvSpPr>
          <p:cNvPr id="12" name="Text Box 11"/>
          <p:cNvSpPr txBox="1"/>
          <p:nvPr/>
        </p:nvSpPr>
        <p:spPr>
          <a:xfrm>
            <a:off x="1205865" y="204025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W2</a:t>
            </a:r>
            <a:endParaRPr lang="en-IN" altLang="en-GB"/>
          </a:p>
        </p:txBody>
      </p:sp>
      <p:sp>
        <p:nvSpPr>
          <p:cNvPr id="13" name="Text Box 12"/>
          <p:cNvSpPr txBox="1"/>
          <p:nvPr/>
        </p:nvSpPr>
        <p:spPr>
          <a:xfrm>
            <a:off x="2386330" y="12166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L2</a:t>
            </a:r>
            <a:endParaRPr lang="en-IN" altLang="en-GB"/>
          </a:p>
        </p:txBody>
      </p:sp>
      <p:sp>
        <p:nvSpPr>
          <p:cNvPr id="14" name="Text Box 13"/>
          <p:cNvSpPr txBox="1"/>
          <p:nvPr/>
        </p:nvSpPr>
        <p:spPr>
          <a:xfrm>
            <a:off x="2803525" y="53721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W3</a:t>
            </a:r>
            <a:endParaRPr lang="en-IN" altLang="en-GB"/>
          </a:p>
        </p:txBody>
      </p:sp>
      <p:sp>
        <p:nvSpPr>
          <p:cNvPr id="15" name="Text Box 14"/>
          <p:cNvSpPr txBox="1"/>
          <p:nvPr/>
        </p:nvSpPr>
        <p:spPr>
          <a:xfrm>
            <a:off x="2698115" y="2059305"/>
            <a:ext cx="53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W4</a:t>
            </a:r>
            <a:endParaRPr lang="en-IN" altLang="en-GB"/>
          </a:p>
        </p:txBody>
      </p:sp>
      <p:sp>
        <p:nvSpPr>
          <p:cNvPr id="16" name="Text Box 15"/>
          <p:cNvSpPr txBox="1"/>
          <p:nvPr/>
        </p:nvSpPr>
        <p:spPr>
          <a:xfrm>
            <a:off x="3138170" y="1442085"/>
            <a:ext cx="53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W5</a:t>
            </a:r>
            <a:endParaRPr lang="en-IN" altLang="en-GB"/>
          </a:p>
        </p:txBody>
      </p:sp>
      <p:graphicFrame>
        <p:nvGraphicFramePr>
          <p:cNvPr id="17" name="Table 16"/>
          <p:cNvGraphicFramePr/>
          <p:nvPr>
            <p:custDataLst>
              <p:tags r:id="rId2"/>
            </p:custDataLst>
          </p:nvPr>
        </p:nvGraphicFramePr>
        <p:xfrm>
          <a:off x="7179945" y="2813685"/>
          <a:ext cx="3030855" cy="3078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5905"/>
                <a:gridCol w="1504950"/>
              </a:tblGrid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Parameter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Value (mm)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L1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16.6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L2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3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W1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3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W2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6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W3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2.5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W4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1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W5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2.077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5121275" y="164465"/>
            <a:ext cx="601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3600" b="1"/>
              <a:t>ANTENNA DIMENSIONS</a:t>
            </a:r>
            <a:endParaRPr lang="en-IN" altLang="en-GB" sz="3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405130"/>
            <a:ext cx="5181600" cy="5646420"/>
          </a:xfrm>
          <a:prstGeom prst="rect">
            <a:avLst/>
          </a:prstGeom>
        </p:spPr>
      </p:pic>
      <p:graphicFrame>
        <p:nvGraphicFramePr>
          <p:cNvPr id="13" name="Table 12"/>
          <p:cNvGraphicFramePr/>
          <p:nvPr>
            <p:custDataLst>
              <p:tags r:id="rId2"/>
            </p:custDataLst>
          </p:nvPr>
        </p:nvGraphicFramePr>
        <p:xfrm>
          <a:off x="7494905" y="3973195"/>
          <a:ext cx="3464560" cy="1606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2280"/>
                <a:gridCol w="1732280"/>
              </a:tblGrid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Parameter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Value (mm)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L (Length)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42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B (Breadth)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36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S (Separation)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17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527050" y="6122670"/>
            <a:ext cx="4984115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67375" y="405130"/>
            <a:ext cx="12065" cy="5647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18640" y="4660265"/>
            <a:ext cx="2285365" cy="2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667375" y="2595880"/>
            <a:ext cx="39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L</a:t>
            </a:r>
            <a:endParaRPr lang="en-IN" altLang="en-GB"/>
          </a:p>
        </p:txBody>
      </p:sp>
      <p:sp>
        <p:nvSpPr>
          <p:cNvPr id="19" name="Text Box 18"/>
          <p:cNvSpPr txBox="1"/>
          <p:nvPr/>
        </p:nvSpPr>
        <p:spPr>
          <a:xfrm>
            <a:off x="2577465" y="6052185"/>
            <a:ext cx="29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B</a:t>
            </a:r>
            <a:endParaRPr lang="en-IN" altLang="en-GB"/>
          </a:p>
        </p:txBody>
      </p:sp>
      <p:sp>
        <p:nvSpPr>
          <p:cNvPr id="20" name="Text Box 19"/>
          <p:cNvSpPr txBox="1"/>
          <p:nvPr/>
        </p:nvSpPr>
        <p:spPr>
          <a:xfrm>
            <a:off x="2577465" y="4219575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S</a:t>
            </a:r>
            <a:endParaRPr lang="en-IN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Straight Arrow Connector 6"/>
          <p:cNvCxnSpPr/>
          <p:nvPr/>
        </p:nvCxnSpPr>
        <p:spPr>
          <a:xfrm>
            <a:off x="3654425" y="4768850"/>
            <a:ext cx="1037590" cy="1206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921760" y="4768850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>
                <a:solidFill>
                  <a:schemeClr val="bg1"/>
                </a:solidFill>
              </a:rPr>
              <a:t>L1</a:t>
            </a:r>
            <a:endParaRPr lang="en-IN" altLang="en-GB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/>
          <p:nvPr>
            <p:custDataLst>
              <p:tags r:id="rId1"/>
            </p:custDataLst>
          </p:nvPr>
        </p:nvGraphicFramePr>
        <p:xfrm>
          <a:off x="8659495" y="2201545"/>
          <a:ext cx="2850515" cy="18929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4115"/>
                <a:gridCol w="1676400"/>
              </a:tblGrid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Parameter</a:t>
                      </a:r>
                      <a:endParaRPr lang="en-IN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Value (mm)</a:t>
                      </a:r>
                      <a:endParaRPr lang="en-IN" altLang="en-GB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L1</a:t>
                      </a:r>
                      <a:endParaRPr lang="en-IN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4</a:t>
                      </a:r>
                      <a:endParaRPr lang="en-IN" altLang="en-GB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L2</a:t>
                      </a:r>
                      <a:endParaRPr lang="en-IN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1.6</a:t>
                      </a:r>
                      <a:endParaRPr lang="en-IN" altLang="en-GB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W1</a:t>
                      </a:r>
                      <a:endParaRPr lang="en-IN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1</a:t>
                      </a:r>
                      <a:endParaRPr lang="en-IN" altLang="en-GB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W2</a:t>
                      </a:r>
                      <a:endParaRPr lang="en-IN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3 </a:t>
                      </a:r>
                      <a:endParaRPr lang="en-IN" altLang="en-GB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215900"/>
            <a:ext cx="3781425" cy="220154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276475" y="1323975"/>
            <a:ext cx="0" cy="4667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43175" y="1924050"/>
            <a:ext cx="1076325" cy="95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651000" y="142240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W2</a:t>
            </a:r>
            <a:endParaRPr lang="en-IN" altLang="en-GB"/>
          </a:p>
        </p:txBody>
      </p:sp>
      <p:sp>
        <p:nvSpPr>
          <p:cNvPr id="20" name="Text Box 19"/>
          <p:cNvSpPr txBox="1"/>
          <p:nvPr/>
        </p:nvSpPr>
        <p:spPr>
          <a:xfrm>
            <a:off x="2854325" y="192405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L2</a:t>
            </a:r>
            <a:endParaRPr lang="en-IN" alt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3023870"/>
            <a:ext cx="8023860" cy="36595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667125" y="5048250"/>
            <a:ext cx="1085850" cy="95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3980180" y="513715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L1</a:t>
            </a:r>
            <a:endParaRPr lang="en-IN" altLang="en-GB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24250" y="3133725"/>
            <a:ext cx="4953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3524250" y="265557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W1</a:t>
            </a:r>
            <a:endParaRPr lang="en-IN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/>
          <p:nvPr/>
        </p:nvSpPr>
        <p:spPr>
          <a:xfrm>
            <a:off x="368157" y="315930"/>
            <a:ext cx="11455686" cy="6226139"/>
          </a:xfrm>
          <a:prstGeom prst="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70" y="499110"/>
            <a:ext cx="11196955" cy="534035"/>
          </a:xfrm>
        </p:spPr>
        <p:txBody>
          <a:bodyPr>
            <a:noAutofit/>
          </a:bodyPr>
          <a:p>
            <a:r>
              <a:rPr lang="en-IN" altLang="en-GB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Dimensions of Designed MIMO Antenna</a:t>
            </a:r>
            <a:endParaRPr lang="en-IN" altLang="en-GB" sz="32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33780" y="143319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20"/>
                <a:gridCol w="1995553"/>
                <a:gridCol w="2231122"/>
                <a:gridCol w="2622435"/>
              </a:tblGrid>
              <a:tr h="38100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Substrate Used 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GB"/>
                        <a:t>Parameters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Dielectric Constant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Dielectric Height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Frequency Spectrum 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FR4 Epoxy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&lt;4.4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1.6 mm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 3-5 GHz</a:t>
                      </a:r>
                      <a:endParaRPr lang="en-IN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642995"/>
            <a:ext cx="527367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633470"/>
            <a:ext cx="552767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95" y="133985"/>
            <a:ext cx="10515600" cy="969645"/>
          </a:xfrm>
        </p:spPr>
        <p:txBody>
          <a:bodyPr/>
          <a:p>
            <a:r>
              <a:rPr lang="en-IN" altLang="en-GB" sz="4000" b="1"/>
              <a:t>TWO PORT DESIGN</a:t>
            </a:r>
            <a:endParaRPr lang="en-IN" altLang="en-GB" sz="4000" b="1"/>
          </a:p>
        </p:txBody>
      </p:sp>
      <p:pic>
        <p:nvPicPr>
          <p:cNvPr id="3" name="Picture 2" descr="two_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1388745"/>
            <a:ext cx="5242560" cy="5256530"/>
          </a:xfrm>
          <a:prstGeom prst="rect">
            <a:avLst/>
          </a:prstGeom>
        </p:spPr>
      </p:pic>
      <p:pic>
        <p:nvPicPr>
          <p:cNvPr id="4" name="Picture 3" descr="Screenshot 2025-02-18 202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90" y="1388745"/>
            <a:ext cx="6517005" cy="52558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" y="143510"/>
            <a:ext cx="10515600" cy="641350"/>
          </a:xfrm>
        </p:spPr>
        <p:txBody>
          <a:bodyPr>
            <a:normAutofit fontScale="90000"/>
          </a:bodyPr>
          <a:p>
            <a:r>
              <a:rPr lang="en-IN" altLang="en-GB" sz="4000" b="1">
                <a:sym typeface="+mn-ea"/>
              </a:rPr>
              <a:t>Output Graph Obtained for Two Port  </a:t>
            </a:r>
            <a:endParaRPr lang="en-IN" altLang="en-GB" sz="4000" b="1">
              <a:sym typeface="+mn-ea"/>
            </a:endParaRPr>
          </a:p>
        </p:txBody>
      </p:sp>
      <p:pic>
        <p:nvPicPr>
          <p:cNvPr id="3" name="Picture 2" descr="s11 of two 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0275"/>
            <a:ext cx="12192635" cy="5927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205"/>
          </a:xfrm>
        </p:spPr>
        <p:txBody>
          <a:bodyPr>
            <a:normAutofit fontScale="90000"/>
          </a:bodyPr>
          <a:p>
            <a:pPr algn="ctr"/>
            <a:r>
              <a:rPr lang="en-IN" altLang="en-GB"/>
              <a:t>S PARAMETERS</a:t>
            </a:r>
            <a:endParaRPr lang="en-IN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8290" y="1092835"/>
            <a:ext cx="11673205" cy="5335905"/>
          </a:xfrm>
        </p:spPr>
        <p:txBody>
          <a:bodyPr>
            <a:normAutofit fontScale="70000"/>
          </a:bodyPr>
          <a:p>
            <a:r>
              <a:rPr lang="en-US" altLang="en-GB" b="1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S(1,1) (Red) </a:t>
            </a:r>
            <a:r>
              <a:rPr lang="en-US" altLang="en-US" b="1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→</a:t>
            </a:r>
            <a:r>
              <a:rPr lang="en-US" altLang="en-GB" b="1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Reflection coefficient of port 1.</a:t>
            </a:r>
            <a:endParaRPr lang="en-US" altLang="en-GB" b="1">
              <a:solidFill>
                <a:srgbClr val="FF000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b="1">
                <a:solidFill>
                  <a:schemeClr val="accent6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S(2,2) (Green)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→</a:t>
            </a:r>
            <a:r>
              <a:rPr lang="en-US" altLang="en-GB" b="1">
                <a:solidFill>
                  <a:schemeClr val="accent6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Reflection coefficient of port 2.</a:t>
            </a:r>
            <a:endParaRPr lang="en-US" altLang="en-GB" b="1">
              <a:solidFill>
                <a:schemeClr val="accent6">
                  <a:lumMod val="7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 altLang="en-GB">
              <a:solidFill>
                <a:schemeClr val="accent2">
                  <a:lumMod val="7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GB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>
                <a:latin typeface="Calibri Light" panose="020F0302020204030204" charset="0"/>
                <a:cs typeface="Calibri Light" panose="020F0302020204030204" charset="0"/>
                <a:sym typeface="+mn-ea"/>
              </a:rPr>
              <a:t>The S11 (red) and S22 (green) curves show that both ports have return losses well below -10 dB across a range (3.4–4.25 GHz), ensuring good signal acceptance and minimal reflection at those frequencies.</a:t>
            </a:r>
            <a:endParaRPr lang="en-US" altLang="en-GB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altLang="en-GB">
                <a:latin typeface="Calibri Light" panose="020F0302020204030204" charset="0"/>
                <a:cs typeface="Calibri Light" panose="020F0302020204030204" charset="0"/>
                <a:sym typeface="+mn-ea"/>
              </a:rPr>
              <a:t>The deep notches around 3.75 GHz (m3, m4) with S11 and S22 values below -30 dB indicate strong resonance and excellent impedance matching at this frequency for both ports, confirming effective operation.</a:t>
            </a:r>
            <a:endParaRPr lang="en-US" altLang="en-GB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altLang="en-GB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</a:rPr>
              <a:t>The near-overlap of S11 and S22 suggests symmetrical behavior between the two ports, which is desirable in MIMO antenna systems for uniform performance.</a:t>
            </a:r>
            <a:endParaRPr lang="en-US" altLang="en-GB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>
                <a:latin typeface="Calibri Light" panose="020F0302020204030204" charset="0"/>
                <a:cs typeface="Calibri Light" panose="020F0302020204030204" charset="0"/>
              </a:rPr>
              <a:t>While the strongest resonance is near 3.75 GHz, acceptable performance (S &lt; -10 dB) is seen from roughly 3.4 GHz to 4.25 GHz, indicating moderate wideband characteristics suitable for applications in that band</a:t>
            </a:r>
            <a:endParaRPr lang="en-US" altLang="en-GB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125" y="365125"/>
            <a:ext cx="10861675" cy="564515"/>
          </a:xfrm>
        </p:spPr>
        <p:txBody>
          <a:bodyPr>
            <a:normAutofit fontScale="90000"/>
          </a:bodyPr>
          <a:p>
            <a:r>
              <a:rPr lang="en-IN" altLang="en-GB" b="1"/>
              <a:t>GAIN PLOT</a:t>
            </a:r>
            <a:endParaRPr lang="en-IN" altLang="en-GB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36550" y="1253490"/>
            <a:ext cx="5499100" cy="5103495"/>
          </a:xfrm>
        </p:spPr>
        <p:txBody>
          <a:bodyPr>
            <a:normAutofit fontScale="70000"/>
          </a:bodyPr>
          <a:p>
            <a:pPr marL="0" indent="0">
              <a:buNone/>
            </a:pPr>
            <a:endParaRPr lang="en-US" altLang="en-GB" b="1"/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  <a:sym typeface="+mn-ea"/>
              </a:rPr>
              <a:t>Beam Symmetry: The gain plot is nearly symmetrical, indicating a balanced pattern, which is desirable for uniform coverage in MIMO systems.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  <a:sym typeface="+mn-ea"/>
              </a:rPr>
              <a:t>Peak Gain: The plot indicates gain values reaching above 2.5 dB in the main direction and falls off symmetrically toward the sides, validating focused beam formation.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  <a:sym typeface="+mn-ea"/>
              </a:rPr>
              <a:t>Multiple Cuts: The presence of multiple curves suggests gain cuts at various phi/theta angles, which helps visualize the full angular performance of the antenna.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GB" altLang="en-US"/>
          </a:p>
        </p:txBody>
      </p:sp>
      <p:pic>
        <p:nvPicPr>
          <p:cNvPr id="7" name="Content Placeholder 6" descr="total gain of two por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5365" y="1253490"/>
            <a:ext cx="5595620" cy="5190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6200000">
            <a:off x="2666365" y="-2666365"/>
            <a:ext cx="6859270" cy="1219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95" y="162560"/>
            <a:ext cx="10487025" cy="1056005"/>
          </a:xfrm>
        </p:spPr>
        <p:txBody>
          <a:bodyPr/>
          <a:p>
            <a:r>
              <a:rPr lang="en-IN" altLang="en-GB" b="1"/>
              <a:t>RADIATION PATTERN</a:t>
            </a:r>
            <a:endParaRPr lang="en-IN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95" y="1527810"/>
            <a:ext cx="5767705" cy="5102225"/>
          </a:xfrm>
        </p:spPr>
        <p:txBody>
          <a:bodyPr>
            <a:normAutofit fontScale="70000"/>
          </a:bodyPr>
          <a:p>
            <a:r>
              <a:rPr lang="en-US" altLang="en-GB">
                <a:latin typeface="Georgia" panose="02040502050405020303" charset="0"/>
                <a:cs typeface="Georgia" panose="02040502050405020303" charset="0"/>
                <a:sym typeface="+mn-ea"/>
              </a:rPr>
              <a:t>Directional Behavior: The 3D radiation plot shows a relatively symmetrical and directional radiation pattern, indicating that the antenna radiates effectively in specific directions with minimal back radiation.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  <a:sym typeface="+mn-ea"/>
              </a:rPr>
              <a:t>Peak Radiation: The maximum value reaches approximately 25.6 dB, demonstrating high gain and strong far-field radiation in the primary direction.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  <a:sym typeface="+mn-ea"/>
              </a:rPr>
              <a:t>Color Coding: The red and yellow areas represent strong radiation zones, while green and blue indicate weaker fields, confirming well-defined lobes with good efficiency.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GB" altLang="en-US"/>
          </a:p>
        </p:txBody>
      </p:sp>
      <p:pic>
        <p:nvPicPr>
          <p:cNvPr id="5" name="Content Placeholder 4" descr="rE plot of two por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5365" y="1527810"/>
            <a:ext cx="5714365" cy="4649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7335" y="184150"/>
            <a:ext cx="11219815" cy="564515"/>
          </a:xfrm>
        </p:spPr>
        <p:txBody>
          <a:bodyPr>
            <a:normAutofit fontScale="90000"/>
          </a:bodyPr>
          <a:p>
            <a:r>
              <a:rPr lang="en-IN" altLang="en-GB" b="1"/>
              <a:t>Output Graph Obtained for Four Port  </a:t>
            </a:r>
            <a:endParaRPr lang="en-IN" altLang="en-GB" b="1"/>
          </a:p>
        </p:txBody>
      </p:sp>
      <p:pic>
        <p:nvPicPr>
          <p:cNvPr id="6" name="Content Placeholder 5" descr="s parameter of four port antenn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8665"/>
            <a:ext cx="12192635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715" y="174625"/>
            <a:ext cx="7792085" cy="447675"/>
          </a:xfrm>
        </p:spPr>
        <p:txBody>
          <a:bodyPr>
            <a:normAutofit fontScale="90000"/>
          </a:bodyPr>
          <a:p>
            <a:r>
              <a:rPr lang="en-IN" altLang="en-GB" b="1"/>
              <a:t>S PARAMETERS</a:t>
            </a:r>
            <a:endParaRPr lang="en-IN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622300"/>
            <a:ext cx="11515090" cy="597344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endParaRPr lang="en-US" altLang="en-GB" sz="2000" b="1">
              <a:solidFill>
                <a:srgbClr val="FF000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000" b="1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S(1,1) (Red) </a:t>
            </a:r>
            <a:r>
              <a:rPr lang="en-US" altLang="en-US" sz="2000" b="1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→</a:t>
            </a:r>
            <a:r>
              <a:rPr lang="en-US" altLang="en-GB" sz="2000" b="1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 Reflection coefficient of port 1.</a:t>
            </a:r>
            <a:endParaRPr lang="en-US" altLang="en-GB" sz="2000" b="1">
              <a:solidFill>
                <a:srgbClr val="FF0000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000" b="1">
                <a:solidFill>
                  <a:schemeClr val="accent6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S(2,2) (Green) </a:t>
            </a: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→</a:t>
            </a:r>
            <a:r>
              <a:rPr lang="en-US" altLang="en-GB" sz="2000" b="1">
                <a:solidFill>
                  <a:schemeClr val="accent6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 Reflection coefficient of port 2.</a:t>
            </a:r>
            <a:endParaRPr lang="en-US" altLang="en-GB" sz="2000" b="1">
              <a:solidFill>
                <a:schemeClr val="accent6">
                  <a:lumMod val="7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000" b="1">
                <a:solidFill>
                  <a:schemeClr val="accent1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S(3,3) (Blue) 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→</a:t>
            </a:r>
            <a:r>
              <a:rPr lang="en-US" altLang="en-GB" sz="2000" b="1">
                <a:solidFill>
                  <a:schemeClr val="accent1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 Reflection coefficient of port 3.</a:t>
            </a:r>
            <a:endParaRPr lang="en-US" altLang="en-GB" sz="2000" b="1">
              <a:solidFill>
                <a:schemeClr val="accent1">
                  <a:lumMod val="7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000" b="1">
                <a:solidFill>
                  <a:schemeClr val="accent2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S(4,4) (Orange) </a:t>
            </a:r>
            <a:r>
              <a:rPr lang="en-US" altLang="en-US" sz="2000" b="1">
                <a:solidFill>
                  <a:schemeClr val="accent2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→</a:t>
            </a:r>
            <a:r>
              <a:rPr lang="en-US" altLang="en-GB" sz="2000" b="1">
                <a:solidFill>
                  <a:schemeClr val="accent2">
                    <a:lumMod val="7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 Reflection coefficient of port 4.</a:t>
            </a:r>
            <a:endParaRPr lang="en-US" altLang="en-GB" sz="2000" b="1">
              <a:solidFill>
                <a:schemeClr val="accent2">
                  <a:lumMod val="7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GB" sz="20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altLang="en-GB" sz="240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</a:rPr>
              <a:t>• All four S-parameters (S11, S22, S33, S44) exhibit strong resonant behavior around 3.8–3.85 GHz, with return loss values ranging from -28 dB to -34 dB, indicating excellent impedance matching and minimal reflection at each port.</a:t>
            </a:r>
            <a:endParaRPr lang="en-US" altLang="en-GB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 altLang="en-GB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altLang="en-GB" sz="240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</a:rPr>
              <a:t>• All ports maintain return loss below -10 dB over a similar frequency band, demonstrating uniform broadband behavior, crucial for MIMO applications to ensure synchronized performance.</a:t>
            </a:r>
            <a:endParaRPr lang="en-US" altLang="en-GB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 altLang="en-GB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altLang="en-GB" sz="240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</a:rPr>
              <a:t>• The S-parameter curves are closely aligned, signifying well-balanced design and symmetry among the four ports. This contributes to low mutual coupling and consistent isolation (even though isolation isn’t shown here, the return loss behavior supports it).</a:t>
            </a:r>
            <a:endParaRPr lang="en-US" altLang="en-GB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 altLang="en-GB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altLang="en-GB" sz="240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</a:rPr>
              <a:t>• The design shows strong performance in the 3.4 GHz to 4.4 GHz range, suitable for Sub-6 GHz 5G applications, confirming its effectiveness in the intended operating band.</a:t>
            </a:r>
            <a:endParaRPr lang="en-US" altLang="en-GB" sz="240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00655" y="249555"/>
            <a:ext cx="8730615" cy="593090"/>
          </a:xfrm>
        </p:spPr>
        <p:txBody>
          <a:bodyPr>
            <a:normAutofit fontScale="90000"/>
          </a:bodyPr>
          <a:p>
            <a:r>
              <a:rPr lang="en-IN" altLang="en-GB" sz="4800" b="1"/>
              <a:t>GAIN PLOT</a:t>
            </a:r>
            <a:endParaRPr lang="en-IN" altLang="en-GB" sz="4800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045" y="1101090"/>
            <a:ext cx="6510020" cy="5636260"/>
          </a:xfrm>
        </p:spPr>
        <p:txBody>
          <a:bodyPr>
            <a:normAutofit lnSpcReduction="20000"/>
          </a:bodyPr>
          <a:p>
            <a:r>
              <a:rPr lang="en-US" altLang="en-GB" sz="2125">
                <a:latin typeface="Georgia" panose="02040502050405020303" charset="0"/>
                <a:cs typeface="Georgia" panose="02040502050405020303" charset="0"/>
              </a:rPr>
              <a:t>The 2D polar gain plots indicate multiple symmetrical lobes, reinforcing the idea of multi-directional radiation.</a:t>
            </a:r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125">
                <a:latin typeface="Georgia" panose="02040502050405020303" charset="0"/>
                <a:cs typeface="Georgia" panose="02040502050405020303" charset="0"/>
              </a:rPr>
              <a:t>The gain lobes show a f</a:t>
            </a:r>
            <a:r>
              <a:rPr lang="en-IN" altLang="en-US" sz="2125">
                <a:latin typeface="Georgia" panose="02040502050405020303" charset="0"/>
                <a:cs typeface="Georgia" panose="02040502050405020303" charset="0"/>
              </a:rPr>
              <a:t>lower </a:t>
            </a:r>
            <a:r>
              <a:rPr lang="en-US" altLang="en-GB" sz="2125">
                <a:latin typeface="Georgia" panose="02040502050405020303" charset="0"/>
                <a:cs typeface="Georgia" panose="02040502050405020303" charset="0"/>
              </a:rPr>
              <a:t>shape in both azimuthal and elevation planes, suggesting broad angular coverage, which is crucial for consistent performance in varying user positions.</a:t>
            </a:r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125">
                <a:latin typeface="Georgia" panose="02040502050405020303" charset="0"/>
                <a:cs typeface="Georgia" panose="02040502050405020303" charset="0"/>
              </a:rPr>
              <a:t>The gain levels are consistent and well-distributed, confirming uniform performance across elements.</a:t>
            </a:r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125">
                <a:latin typeface="Georgia" panose="02040502050405020303" charset="0"/>
                <a:cs typeface="Georgia" panose="02040502050405020303" charset="0"/>
              </a:rPr>
              <a:t>The multiple overlapping plots (different ports or phi/theta cuts) indicate stable gain across all four ports, reinforcing the antenna's MIMO capabilities.</a:t>
            </a:r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 sz="2125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7" name="Content Placeholder 6" descr="gain of four por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5625" y="967105"/>
            <a:ext cx="5025390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48920"/>
            <a:ext cx="11084560" cy="756920"/>
          </a:xfrm>
        </p:spPr>
        <p:txBody>
          <a:bodyPr/>
          <a:p>
            <a:r>
              <a:rPr lang="en-IN" altLang="en-GB" b="1"/>
              <a:t>RADIATION PATTERN</a:t>
            </a:r>
            <a:endParaRPr lang="en-IN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240" y="1253490"/>
            <a:ext cx="6551930" cy="5339080"/>
          </a:xfrm>
        </p:spPr>
        <p:txBody>
          <a:bodyPr>
            <a:normAutofit fontScale="60000"/>
          </a:bodyPr>
          <a:p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The 3D radiation pattern for the four-port antenna (as shown in the last image) exhibits a distinct quad-lobed structure, indicating directional radiation in multiple planes.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The maximum value of the radiation is approximately 29.33 dB, which is quite significant and reflects strong directive characteristics, beneficial for beamforming in MIMO systems.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The color distribution (red for higher intensity, green for lower) confirms better field strength in desired directions and lower back radiation, which is ideal for spatial diversity in MIMO.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Such a structure suggests good spatial separation between elements, helping in reducing mutual coupling and improving overall system capacity.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5" name="Content Placeholder 4" descr="re of four por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86295" y="1253490"/>
            <a:ext cx="4705985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35" y="365125"/>
            <a:ext cx="10794365" cy="506095"/>
          </a:xfrm>
        </p:spPr>
        <p:txBody>
          <a:bodyPr>
            <a:noAutofit/>
          </a:bodyPr>
          <a:p>
            <a:pPr algn="ctr"/>
            <a:r>
              <a:rPr lang="en-IN" altLang="en-GB" b="1"/>
              <a:t>COMPARISON BETWEEN THE ANTENNAS</a:t>
            </a:r>
            <a:endParaRPr lang="en-IN" altLang="en-GB" b="1"/>
          </a:p>
        </p:txBody>
      </p:sp>
      <p:pic>
        <p:nvPicPr>
          <p:cNvPr id="5" name="Picture 4" descr="s 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1016635"/>
            <a:ext cx="1191006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140" y="172085"/>
            <a:ext cx="11036300" cy="805180"/>
          </a:xfrm>
        </p:spPr>
        <p:txBody>
          <a:bodyPr/>
          <a:p>
            <a:pPr algn="ctr"/>
            <a:r>
              <a:rPr lang="en-IN" altLang="en-GB"/>
              <a:t>ANALYSIS</a:t>
            </a:r>
            <a:endParaRPr lang="en-IN" alt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140" y="1083310"/>
            <a:ext cx="11768455" cy="5093970"/>
          </a:xfrm>
        </p:spPr>
        <p:txBody>
          <a:bodyPr>
            <a:noAutofit/>
          </a:bodyPr>
          <a:p>
            <a:pPr marL="457200" indent="-457200">
              <a:buFont typeface="+mj-lt"/>
              <a:buAutoNum type="arabicPeriod"/>
            </a:pPr>
            <a:r>
              <a:rPr lang="en-US" altLang="en-GB" sz="2400" b="1">
                <a:cs typeface="+mn-lt"/>
              </a:rPr>
              <a:t>S11 (Two Port) and S11 (Four Port):</a:t>
            </a:r>
            <a:endParaRPr lang="en-US" altLang="en-GB" sz="2400" b="1">
              <a:latin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altLang="en-GB" sz="2000">
                <a:latin typeface="Calibri Light" panose="020F0302020204030204" charset="0"/>
                <a:cs typeface="Calibri Light" panose="020F0302020204030204" charset="0"/>
              </a:rPr>
              <a:t>Both curves show how much power is reflected back at Port 1.</a:t>
            </a:r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altLang="en-GB" sz="2000">
                <a:latin typeface="Calibri Light" panose="020F0302020204030204" charset="0"/>
                <a:cs typeface="Calibri Light" panose="020F0302020204030204" charset="0"/>
              </a:rPr>
              <a:t>The deeper the dip (more negative the dB), the better the impedance matching (ideal is below -10 dB).</a:t>
            </a:r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altLang="en-GB" sz="2000">
                <a:latin typeface="Calibri Light" panose="020F0302020204030204" charset="0"/>
                <a:cs typeface="Calibri Light" panose="020F0302020204030204" charset="0"/>
              </a:rPr>
              <a:t>Four Port S11 dips lower (~ -40 dB), indicating better return loss compared to Two Port (~ -35 dB).</a:t>
            </a:r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pPr lvl="1"/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GB" sz="2400" b="1"/>
              <a:t>S22, S33, S44:</a:t>
            </a:r>
            <a:endParaRPr lang="en-US" altLang="en-GB" sz="2400"/>
          </a:p>
          <a:p>
            <a:pPr lvl="1"/>
            <a:r>
              <a:rPr lang="en-US" altLang="en-GB" sz="2000">
                <a:latin typeface="Calibri Light" panose="020F0302020204030204" charset="0"/>
                <a:cs typeface="Calibri Light" panose="020F0302020204030204" charset="0"/>
                <a:sym typeface="+mn-ea"/>
              </a:rPr>
              <a:t>Represent return loss at Ports 2, 3, and 4 for the Four Port antenna.</a:t>
            </a:r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altLang="en-GB" sz="2000">
                <a:latin typeface="Calibri Light" panose="020F0302020204030204" charset="0"/>
                <a:cs typeface="Calibri Light" panose="020F0302020204030204" charset="0"/>
                <a:sym typeface="+mn-ea"/>
              </a:rPr>
              <a:t>All ports show good return loss, below -10 dB across a wide band, indicating efficient multiband performance.</a:t>
            </a:r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pPr marL="457200" lvl="1" indent="0">
              <a:buNone/>
            </a:pPr>
            <a:endParaRPr lang="en-US" altLang="en-GB" sz="2000"/>
          </a:p>
          <a:p>
            <a:pPr>
              <a:buFont typeface="Wingdings" panose="05000000000000000000" charset="0"/>
              <a:buChar char="Ø"/>
            </a:pPr>
            <a:r>
              <a:rPr lang="en-IN" altLang="en-US" b="1"/>
              <a:t> </a:t>
            </a:r>
            <a:r>
              <a:rPr lang="en-US" altLang="en-GB" b="1"/>
              <a:t>Conclusion:</a:t>
            </a:r>
            <a:endParaRPr lang="en-US" altLang="en-GB" b="1"/>
          </a:p>
          <a:p>
            <a:r>
              <a:rPr lang="en-US" altLang="en-GB" sz="2000">
                <a:latin typeface="Calibri Light" panose="020F0302020204030204" charset="0"/>
                <a:cs typeface="Calibri Light" panose="020F0302020204030204" charset="0"/>
              </a:rPr>
              <a:t>The Four Port antenna achieves better impedance matching and multiband characteristics than the Two Port version.</a:t>
            </a:r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000">
                <a:latin typeface="Calibri Light" panose="020F0302020204030204" charset="0"/>
                <a:cs typeface="Calibri Light" panose="020F0302020204030204" charset="0"/>
              </a:rPr>
              <a:t>This confirms an improvement in overall antenna performance with the four-port MIMO design.</a:t>
            </a:r>
            <a:endParaRPr lang="en-US" altLang="en-GB" sz="200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GB" sz="2400"/>
          </a:p>
          <a:p>
            <a:endParaRPr lang="en-US" altLang="en-GB" sz="2400"/>
          </a:p>
          <a:p>
            <a:endParaRPr lang="en-US" altLang="en-GB" sz="2400"/>
          </a:p>
          <a:p>
            <a:endParaRPr lang="en-US" altLang="en-GB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868045"/>
            <a:ext cx="7822565" cy="58019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4145" y="168910"/>
            <a:ext cx="4863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/>
              <a:t>E Field across different patches</a:t>
            </a:r>
            <a:endParaRPr lang="en-IN" altLang="en-GB" sz="2800"/>
          </a:p>
        </p:txBody>
      </p:sp>
      <p:sp>
        <p:nvSpPr>
          <p:cNvPr id="4" name="Text Box 3"/>
          <p:cNvSpPr txBox="1"/>
          <p:nvPr/>
        </p:nvSpPr>
        <p:spPr>
          <a:xfrm>
            <a:off x="8163560" y="868045"/>
            <a:ext cx="3892550" cy="361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  <a:sym typeface="+mn-ea"/>
              </a:rPr>
              <a:t>The plot </a:t>
            </a:r>
            <a:r>
              <a:rPr lang="en-US" altLang="en-GB">
                <a:latin typeface="Calibri Light" panose="020F0302020204030204" charset="0"/>
                <a:cs typeface="Calibri Light" panose="020F0302020204030204" charset="0"/>
                <a:sym typeface="+mn-ea"/>
              </a:rPr>
              <a:t>llustrates the proposed MIMO antenna’s surface current distribution. If one of the ports is activated, the other is terminated by a 50 ohm matched load. From fig, it is observed that the first antenna has a high amount of surface current whereas the remaining antenna has a very low amount of surface current. This is due to the low mutual coupling and high port isolation between the two radiating</a:t>
            </a:r>
            <a:r>
              <a:rPr lang="en-US" altLang="en-US">
                <a:latin typeface="Calibri Light" panose="020F0302020204030204" charset="0"/>
                <a:cs typeface="Calibri Light" panose="020F0302020204030204" charset="0"/>
                <a:sym typeface="+mn-ea"/>
              </a:rPr>
              <a:t> </a:t>
            </a:r>
            <a:r>
              <a:rPr lang="en-US" altLang="en-GB">
                <a:latin typeface="Calibri Light" panose="020F0302020204030204" charset="0"/>
                <a:cs typeface="Calibri Light" panose="020F0302020204030204" charset="0"/>
                <a:sym typeface="+mn-ea"/>
              </a:rPr>
              <a:t>antennas.</a:t>
            </a:r>
            <a:endParaRPr lang="en-GB" alt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idx="1"/>
          </p:nvPr>
        </p:nvSpPr>
        <p:spPr>
          <a:xfrm>
            <a:off x="76835" y="186690"/>
            <a:ext cx="12115165" cy="47123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altLang="en-US" sz="2000" b="1">
                <a:sym typeface="+mn-ea"/>
              </a:rPr>
              <a:t>Ban</a:t>
            </a:r>
            <a:r>
              <a:rPr lang="en-US" altLang="en-GB" sz="2000" b="1">
                <a:sym typeface="+mn-ea"/>
              </a:rPr>
              <a:t>dwidth and Frequency Response</a:t>
            </a:r>
            <a:br>
              <a:rPr lang="en-US" altLang="en-GB" sz="2000" b="1">
                <a:sym typeface="+mn-ea"/>
              </a:rPr>
            </a:br>
            <a:r>
              <a:rPr lang="en-US" altLang="en-GB" sz="2000">
                <a:sym typeface="+mn-ea"/>
              </a:rPr>
              <a:t>• The two-port model provides a solid bandwidth but won’t necessarily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maximize MIMO benefits in applications involving high rates of data.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• A four-port antenna typically offers more bandwidth, better supporting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5G coverage of several frequency ranges.</a:t>
            </a:r>
            <a:br>
              <a:rPr lang="en-US" altLang="en-GB" sz="2000">
                <a:sym typeface="+mn-ea"/>
              </a:rPr>
            </a:br>
            <a:br>
              <a:rPr lang="en-US" altLang="en-GB" sz="2000">
                <a:sym typeface="+mn-ea"/>
              </a:rPr>
            </a:br>
            <a:r>
              <a:rPr lang="en-US" altLang="en-GB" sz="2000" b="1">
                <a:sym typeface="+mn-ea"/>
              </a:rPr>
              <a:t>Radiation Pattern &amp; Gain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• The two-port system supports limited spatial diversity.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• The four-port antenna significantly enhances MIMO diversity performance,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making it more effective for 5G applications.</a:t>
            </a:r>
            <a:endParaRPr lang="en-US" altLang="en-GB" sz="2000">
              <a:sym typeface="+mn-ea"/>
            </a:endParaRPr>
          </a:p>
          <a:p>
            <a:pPr marL="0" indent="0">
              <a:buNone/>
            </a:pPr>
            <a:br>
              <a:rPr lang="en-US" altLang="en-GB" sz="2000">
                <a:sym typeface="+mn-ea"/>
              </a:rPr>
            </a:br>
            <a:r>
              <a:rPr lang="en-US" altLang="en-GB" sz="2000" b="1">
                <a:sym typeface="+mn-ea"/>
              </a:rPr>
              <a:t>S Parameter Analysis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• The two-port MIMO antenna experiences less element interaction, resulting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in comparatively lower coupling.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• The four-port MIMO antenna experiences better isolation methods but</a:t>
            </a:r>
            <a:br>
              <a:rPr lang="en-US" altLang="en-GB" sz="2000">
                <a:sym typeface="+mn-ea"/>
              </a:rPr>
            </a:br>
            <a:r>
              <a:rPr lang="en-US" altLang="en-GB" sz="2000">
                <a:sym typeface="+mn-ea"/>
              </a:rPr>
              <a:t>can experience increases in mutual coupling due to the added ports.</a:t>
            </a:r>
            <a:endParaRPr lang="en-US" altLang="en-GB" sz="2000"/>
          </a:p>
          <a:p>
            <a:endParaRPr lang="en-US" altLang="en-GB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4285" y="4774565"/>
            <a:ext cx="7058025" cy="2025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" y="268605"/>
            <a:ext cx="11141710" cy="409575"/>
          </a:xfrm>
        </p:spPr>
        <p:txBody>
          <a:bodyPr>
            <a:normAutofit fontScale="90000"/>
          </a:bodyPr>
          <a:p>
            <a:r>
              <a:rPr lang="en-IN" altLang="en-GB" b="1"/>
              <a:t>ECC (Envelope Correlation Coefficient) Calculation</a:t>
            </a:r>
            <a:endParaRPr lang="en-IN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" y="1054100"/>
            <a:ext cx="11797030" cy="5624195"/>
          </a:xfrm>
        </p:spPr>
        <p:txBody>
          <a:bodyPr/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Envelope Correlation Coefficient (ECC) is a key MIMO performance metric that tells you how independently the antenna ports radiate. For a good MIMO system, ECC should be very low (ideally &lt; 0.1).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2247900"/>
            <a:ext cx="4012565" cy="925195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>
            <p:custDataLst>
              <p:tags r:id="rId2"/>
            </p:custDataLst>
          </p:nvPr>
        </p:nvGraphicFramePr>
        <p:xfrm>
          <a:off x="139700" y="3947160"/>
          <a:ext cx="6220460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8695"/>
                <a:gridCol w="942975"/>
                <a:gridCol w="878840"/>
                <a:gridCol w="831215"/>
                <a:gridCol w="801370"/>
                <a:gridCol w="889000"/>
                <a:gridCol w="888365"/>
              </a:tblGrid>
              <a:tr h="36576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GB" sz="1400"/>
                        <a:t>FOR FOUR PORT</a:t>
                      </a:r>
                      <a:endParaRPr lang="en-IN" altLang="en-GB" sz="14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Frequency (GHz)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ECC_12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ECC_13</a:t>
                      </a:r>
                      <a:endParaRPr lang="en-IN" altLang="en-GB" sz="1400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ECC_14</a:t>
                      </a:r>
                      <a:endParaRPr lang="en-IN" altLang="en-GB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ECC_23</a:t>
                      </a:r>
                      <a:endParaRPr lang="en-IN" altLang="en-GB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ECC_24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ECC_34</a:t>
                      </a:r>
                      <a:endParaRPr lang="en-IN" altLang="en-GB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3.5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0.000723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0.00005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0.00021</a:t>
                      </a:r>
                      <a:endParaRPr lang="en-IN" altLang="en-GB" sz="14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0.00005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0.0001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0.000073</a:t>
                      </a:r>
                      <a:endParaRPr lang="en-IN" altLang="en-GB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>
            <p:custDataLst>
              <p:tags r:id="rId3"/>
            </p:custDataLst>
          </p:nvPr>
        </p:nvGraphicFramePr>
        <p:xfrm>
          <a:off x="8532495" y="3947160"/>
          <a:ext cx="2528570" cy="12934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4765"/>
                <a:gridCol w="1233805"/>
              </a:tblGrid>
              <a:tr h="31051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GB" sz="1400"/>
                        <a:t>FOR TWO PORT</a:t>
                      </a:r>
                      <a:endParaRPr lang="en-IN" altLang="en-GB" sz="1400"/>
                    </a:p>
                  </a:txBody>
                  <a:tcPr/>
                </a:tc>
                <a:tc hMerge="1"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Frequency (GHz)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ECC</a:t>
                      </a:r>
                      <a:endParaRPr lang="en-IN" altLang="en-GB" sz="1400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3.5</a:t>
                      </a:r>
                      <a:endParaRPr lang="en-IN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1400"/>
                        <a:t>0.0001574</a:t>
                      </a:r>
                      <a:endParaRPr lang="en-IN" altLang="en-GB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5090"/>
            <a:ext cx="10988040" cy="765175"/>
          </a:xfrm>
        </p:spPr>
        <p:txBody>
          <a:bodyPr>
            <a:normAutofit/>
          </a:bodyPr>
          <a:p>
            <a:r>
              <a:rPr lang="en-IN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IN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935990"/>
            <a:ext cx="11750040" cy="5723890"/>
          </a:xfrm>
        </p:spPr>
        <p:txBody>
          <a:bodyPr/>
          <a:p>
            <a:r>
              <a:rPr lang="en-US" sz="2400" dirty="0">
                <a:latin typeface="+mj-lt"/>
                <a:cs typeface="+mj-lt"/>
                <a:sym typeface="+mn-ea"/>
              </a:rPr>
              <a:t>The rapid advancement of technologies like smartphones, medical devices, security systems, and wearables has led to a growing demand for 5G-enabled devices for high-speed, reliable, and efficient communication</a:t>
            </a:r>
            <a:endParaRPr lang="en-US" sz="2400" dirty="0">
              <a:latin typeface="+mj-lt"/>
              <a:cs typeface="+mj-lt"/>
              <a:sym typeface="+mn-ea"/>
            </a:endParaRPr>
          </a:p>
          <a:p>
            <a:r>
              <a:rPr lang="en-US" altLang="en-GB" sz="2400" dirty="0">
                <a:latin typeface="+mj-lt"/>
                <a:cs typeface="+mj-lt"/>
              </a:rPr>
              <a:t> To meet these requirements, multiple-input multiple-output (MIMO) antenna systems have emerged as a fundamental component in modern communication infrastructures. </a:t>
            </a:r>
            <a:endParaRPr lang="en-US" altLang="en-GB" sz="2400" dirty="0">
              <a:latin typeface="+mj-lt"/>
              <a:cs typeface="+mj-lt"/>
            </a:endParaRPr>
          </a:p>
          <a:p>
            <a:r>
              <a:rPr lang="en-US" altLang="en-GB" sz="2400" dirty="0">
                <a:latin typeface="+mj-lt"/>
                <a:cs typeface="+mj-lt"/>
              </a:rPr>
              <a:t>Among the various frequency bands allocated for 5G, the sub-</a:t>
            </a:r>
            <a:r>
              <a:rPr lang="en-IN" altLang="en-US" sz="2400" dirty="0">
                <a:latin typeface="+mj-lt"/>
                <a:cs typeface="+mj-lt"/>
              </a:rPr>
              <a:t>6</a:t>
            </a:r>
            <a:r>
              <a:rPr lang="en-US" altLang="en-GB" sz="2400" dirty="0">
                <a:latin typeface="+mj-lt"/>
                <a:cs typeface="+mj-lt"/>
              </a:rPr>
              <a:t> GHz spectrum, particularly the </a:t>
            </a:r>
            <a:r>
              <a:rPr lang="en-IN" altLang="en-US" sz="2400" dirty="0">
                <a:latin typeface="+mj-lt"/>
                <a:cs typeface="+mj-lt"/>
              </a:rPr>
              <a:t>3</a:t>
            </a:r>
            <a:r>
              <a:rPr lang="en-US" altLang="en-GB" sz="2400" dirty="0">
                <a:latin typeface="+mj-lt"/>
                <a:cs typeface="+mj-lt"/>
              </a:rPr>
              <a:t>–</a:t>
            </a:r>
            <a:r>
              <a:rPr lang="en-IN" altLang="en-US" sz="2400" dirty="0">
                <a:latin typeface="+mj-lt"/>
                <a:cs typeface="+mj-lt"/>
              </a:rPr>
              <a:t>5</a:t>
            </a:r>
            <a:r>
              <a:rPr lang="en-US" altLang="en-GB" sz="2400" dirty="0">
                <a:latin typeface="+mj-lt"/>
                <a:cs typeface="+mj-lt"/>
              </a:rPr>
              <a:t> GHz band, has gained significant attention due to its balanced characteristics of coverage and bandwidth.</a:t>
            </a:r>
            <a:endParaRPr lang="en-US" altLang="en-GB" sz="2400" dirty="0">
              <a:latin typeface="+mj-lt"/>
              <a:cs typeface="+mj-lt"/>
            </a:endParaRPr>
          </a:p>
          <a:p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</p:txBody>
      </p:sp>
      <p:pic>
        <p:nvPicPr>
          <p:cNvPr id="4" name="Picture 3" descr="CableFree-Ofcom-5G-Frequency-Ba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5" y="3633470"/>
            <a:ext cx="6767830" cy="31381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59080"/>
            <a:ext cx="11007725" cy="680720"/>
          </a:xfrm>
        </p:spPr>
        <p:txBody>
          <a:bodyPr>
            <a:normAutofit fontScale="90000"/>
          </a:bodyPr>
          <a:p>
            <a:r>
              <a:rPr lang="en-IN" altLang="en-GB" b="1"/>
              <a:t>Standards Followed</a:t>
            </a:r>
            <a:endParaRPr lang="en-IN" altLang="en-GB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Parameter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Requirement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Reference Source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Return Loss (S11)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&lt; -10 dB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IEEE Std 149-1979</a:t>
                      </a:r>
                      <a:endParaRPr lang="en-US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Isolation (S21)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&lt; -15 dB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3GPP TR 36.873</a:t>
                      </a:r>
                      <a:endParaRPr lang="en-US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ECC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&lt; 0.5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ITU-R M.2135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Operating Band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/>
                        <a:t>3-5 GHz</a:t>
                      </a:r>
                      <a:endParaRPr lang="en-IN" altLang="en-GB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3"/>
          <p:cNvSpPr/>
          <p:nvPr/>
        </p:nvSpPr>
        <p:spPr>
          <a:xfrm>
            <a:off x="368157" y="315930"/>
            <a:ext cx="11455686" cy="6226139"/>
          </a:xfrm>
          <a:prstGeom prst="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680" y="610870"/>
            <a:ext cx="10515600" cy="354965"/>
          </a:xfrm>
        </p:spPr>
        <p:txBody>
          <a:bodyPr>
            <a:noAutofit/>
          </a:bodyPr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Conclusion</a:t>
            </a:r>
            <a:endParaRPr lang="en-IN" altLang="en-GB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8300" y="1508760"/>
            <a:ext cx="11454765" cy="2258695"/>
          </a:xfrm>
        </p:spPr>
        <p:txBody>
          <a:bodyPr>
            <a:noAutofit/>
          </a:bodyPr>
          <a:p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A compact and efficient Four-Port MIMO antenna has been successfully designed and simulated using HFSS to operate within the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3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–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5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 GHz frequency band, relevant for emerging 5G sub-10 GHz applications.</a:t>
            </a:r>
            <a:endParaRPr lang="en-US" altLang="en-GB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The antenna exhibits good impedance matching with S</a:t>
            </a:r>
            <a:r>
              <a:rPr lang="en-US" altLang="en-US" sz="2400">
                <a:latin typeface="Georgia" panose="02040502050405020303" charset="0"/>
                <a:cs typeface="Georgia" panose="02040502050405020303" charset="0"/>
              </a:rPr>
              <a:t>₁₁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, S</a:t>
            </a:r>
            <a:r>
              <a:rPr lang="en-US" altLang="en-US" sz="2400">
                <a:latin typeface="Georgia" panose="02040502050405020303" charset="0"/>
                <a:cs typeface="Georgia" panose="02040502050405020303" charset="0"/>
              </a:rPr>
              <a:t>₂₂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, S</a:t>
            </a:r>
            <a:r>
              <a:rPr lang="en-US" altLang="en-US" sz="2400">
                <a:latin typeface="Georgia" panose="02040502050405020303" charset="0"/>
                <a:cs typeface="Georgia" panose="02040502050405020303" charset="0"/>
              </a:rPr>
              <a:t>₃₃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, and S</a:t>
            </a:r>
            <a:r>
              <a:rPr lang="en-US" altLang="en-US" sz="2400">
                <a:latin typeface="Georgia" panose="02040502050405020303" charset="0"/>
                <a:cs typeface="Georgia" panose="02040502050405020303" charset="0"/>
              </a:rPr>
              <a:t>₄₄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 values well below –10 dB within the operating band.</a:t>
            </a:r>
            <a:endParaRPr lang="en-US" altLang="en-GB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High isolation is achieved between ports (e.g., S</a:t>
            </a:r>
            <a:r>
              <a:rPr lang="en-US" altLang="en-US" sz="2400">
                <a:latin typeface="Georgia" panose="02040502050405020303" charset="0"/>
                <a:cs typeface="Georgia" panose="02040502050405020303" charset="0"/>
              </a:rPr>
              <a:t>₁₂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, S</a:t>
            </a:r>
            <a:r>
              <a:rPr lang="en-US" altLang="en-US" sz="2400">
                <a:latin typeface="Georgia" panose="02040502050405020303" charset="0"/>
                <a:cs typeface="Georgia" panose="02040502050405020303" charset="0"/>
              </a:rPr>
              <a:t>₁₃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, S</a:t>
            </a:r>
            <a:r>
              <a:rPr lang="en-US" altLang="en-US" sz="2400">
                <a:latin typeface="Georgia" panose="02040502050405020303" charset="0"/>
                <a:cs typeface="Georgia" panose="02040502050405020303" charset="0"/>
              </a:rPr>
              <a:t>₁₄</a:t>
            </a:r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 &lt; –25 dB), indicating low mutual coupling and confirming suitability for MIMO systems.</a:t>
            </a:r>
            <a:endParaRPr lang="en-US" altLang="en-GB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The computed Envelope Correlation Coefficient (ECC) values are &lt; 0.001, ensuring excellent diversity performance.</a:t>
            </a:r>
            <a:endParaRPr lang="en-US" altLang="en-GB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400">
                <a:latin typeface="Georgia" panose="02040502050405020303" charset="0"/>
                <a:cs typeface="Georgia" panose="02040502050405020303" charset="0"/>
              </a:rPr>
              <a:t>The antenna is compact, symmetric, and suitable for integration into modern 5G communication modules and IoT-based wireless devices.</a:t>
            </a:r>
            <a:endParaRPr lang="en-US" altLang="en-GB" sz="2400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 sz="24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 altLang="en-GB" sz="24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" y="365125"/>
            <a:ext cx="10949305" cy="747395"/>
          </a:xfrm>
        </p:spPr>
        <p:txBody>
          <a:bodyPr>
            <a:normAutofit fontScale="90000"/>
          </a:bodyPr>
          <a:p>
            <a:r>
              <a:rPr lang="en-IN" altLang="en-GB" sz="4800" b="1"/>
              <a:t>FUTURE WORKS</a:t>
            </a:r>
            <a:endParaRPr lang="en-IN" altLang="en-GB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1236980"/>
            <a:ext cx="11094720" cy="4940300"/>
          </a:xfrm>
        </p:spPr>
        <p:txBody>
          <a:bodyPr/>
          <a:p>
            <a:pPr marL="0" indent="0">
              <a:buNone/>
            </a:pP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000">
                <a:latin typeface="Georgia" panose="02040502050405020303" charset="0"/>
                <a:cs typeface="Georgia" panose="02040502050405020303" charset="0"/>
              </a:rPr>
              <a:t>Adapt the antenna design for operation in the 3–5 GHz range to support Sub-6 GHz 5G applications.  </a:t>
            </a: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000">
                <a:latin typeface="Georgia" panose="02040502050405020303" charset="0"/>
                <a:cs typeface="Georgia" panose="02040502050405020303" charset="0"/>
              </a:rPr>
              <a:t>Optimize patch geometry and feeding techniques for improved bandwidth and gain in the lower frequency band.  </a:t>
            </a: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000">
                <a:latin typeface="Georgia" panose="02040502050405020303" charset="0"/>
                <a:cs typeface="Georgia" panose="02040502050405020303" charset="0"/>
              </a:rPr>
              <a:t>Implement the antenna on flexible substrates (e.g., polyimide, PDMS, textile) for wearable electronics integration.  </a:t>
            </a: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000">
                <a:latin typeface="Georgia" panose="02040502050405020303" charset="0"/>
                <a:cs typeface="Georgia" panose="02040502050405020303" charset="0"/>
              </a:rPr>
              <a:t>Investigate antenna performance under dynamic conditions like bending, stretching, and proximity to human tissue.  </a:t>
            </a: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000">
                <a:latin typeface="Georgia" panose="02040502050405020303" charset="0"/>
                <a:cs typeface="Georgia" panose="02040502050405020303" charset="0"/>
              </a:rPr>
              <a:t>Explore miniaturization techniques to maintain compactness while ensuring efficient multi-port operation.  </a:t>
            </a: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000">
                <a:latin typeface="Georgia" panose="02040502050405020303" charset="0"/>
                <a:cs typeface="Georgia" panose="02040502050405020303" charset="0"/>
              </a:rPr>
              <a:t>Study energy harvesting potential for low-power wearable or IoT devices.  </a:t>
            </a: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000">
                <a:latin typeface="Georgia" panose="02040502050405020303" charset="0"/>
                <a:cs typeface="Georgia" panose="02040502050405020303" charset="0"/>
              </a:rPr>
              <a:t>Develop dual- or multi-band wearable antennas to support simultaneous communication and sensing functionalities.</a:t>
            </a:r>
            <a:endParaRPr lang="en-US" altLang="en-GB" sz="20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12504" y="315930"/>
            <a:ext cx="11455686" cy="6226139"/>
          </a:xfrm>
          <a:prstGeom prst="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809" y="3390735"/>
            <a:ext cx="11344381" cy="99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Alice"/>
                <a:cs typeface="Alice"/>
                <a:sym typeface="Alice"/>
              </a:rPr>
              <a:t>THANK YOU!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Alice"/>
              <a:cs typeface="Alice"/>
              <a:sym typeface="Alice"/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>
              <a:latin typeface="+mj-lt"/>
              <a:cs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157" y="315930"/>
            <a:ext cx="11455686" cy="6226139"/>
          </a:xfrm>
          <a:prstGeom prst="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300" y="939800"/>
            <a:ext cx="11456035" cy="52260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+mj-lt"/>
              </a:rPr>
              <a:t>The rapid advancement of technologies like smartphones, medical devices, security systems, and wearables has led to a growing demand for 5G-enabled devices for high-speed, reliable, and efficient communication.</a:t>
            </a:r>
            <a:endParaRPr lang="en-US" sz="2400" dirty="0">
              <a:latin typeface="+mj-lt"/>
              <a:cs typeface="+mj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+mj-lt"/>
                <a:cs typeface="+mj-lt"/>
              </a:rPr>
              <a:t>Existing </a:t>
            </a:r>
            <a:r>
              <a:rPr lang="en-US" sz="2400" dirty="0">
                <a:latin typeface="+mj-lt"/>
                <a:cs typeface="+mj-lt"/>
              </a:rPr>
              <a:t>MIMO antennas often struggle to achieve triband performance at </a:t>
            </a:r>
            <a:r>
              <a:rPr lang="en-IN" altLang="en-US" sz="2400" dirty="0">
                <a:latin typeface="+mj-lt"/>
                <a:cs typeface="+mj-lt"/>
              </a:rPr>
              <a:t>higher frequency </a:t>
            </a:r>
            <a:r>
              <a:rPr lang="en-US" sz="2400" dirty="0">
                <a:latin typeface="+mj-lt"/>
                <a:cs typeface="+mj-lt"/>
              </a:rPr>
              <a:t>bands, which are crucial for 5G applications, limiting their effectiveness in high-speed data transmission.</a:t>
            </a:r>
            <a:endParaRPr lang="en-US" sz="2400" dirty="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+mj-lt"/>
                <a:cs typeface="+mj-lt"/>
              </a:rPr>
              <a:t>Achieving wideband operation (e.g., </a:t>
            </a:r>
            <a:r>
              <a:rPr lang="en-IN" altLang="en-US" sz="2400" dirty="0">
                <a:latin typeface="+mj-lt"/>
                <a:cs typeface="+mj-lt"/>
              </a:rPr>
              <a:t>3</a:t>
            </a:r>
            <a:r>
              <a:rPr lang="en-US" altLang="en-GB" sz="2400" dirty="0">
                <a:latin typeface="+mj-lt"/>
                <a:cs typeface="+mj-lt"/>
              </a:rPr>
              <a:t>–</a:t>
            </a:r>
            <a:r>
              <a:rPr lang="en-IN" altLang="en-US" sz="2400" dirty="0">
                <a:latin typeface="+mj-lt"/>
                <a:cs typeface="+mj-lt"/>
              </a:rPr>
              <a:t>5</a:t>
            </a:r>
            <a:r>
              <a:rPr lang="en-US" altLang="en-GB" sz="2400" dirty="0">
                <a:latin typeface="+mj-lt"/>
                <a:cs typeface="+mj-lt"/>
              </a:rPr>
              <a:t> GHz) while maintaining good impedance matching (S11 &lt; –10 dB) and high isolation (&gt;15 dB) among multiple ports remains a challenging task in MIMO antenna design.</a:t>
            </a:r>
            <a:endParaRPr lang="en-US" altLang="en-GB" sz="2400" dirty="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400" dirty="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+mj-lt"/>
                <a:cs typeface="+mj-lt"/>
              </a:rPr>
              <a:t>There is a need for a compact, simple, and efficient four-port MIMO antenna design that meets the performance criteria for next-generation 5G systems and can be effectively validated through simulation tools like HFSS.</a:t>
            </a:r>
            <a:endParaRPr lang="en-US" altLang="en-GB" sz="2400" dirty="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400" dirty="0">
              <a:latin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400" dirty="0">
              <a:latin typeface="+mj-lt"/>
              <a:cs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030" y="316230"/>
            <a:ext cx="8724900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ts val="3685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lice"/>
                <a:cs typeface="+mn-lt"/>
                <a:sym typeface="Alice"/>
              </a:rPr>
              <a:t>PROBLEM STATEMENT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lice"/>
              <a:cs typeface="+mn-lt"/>
              <a:sym typeface="Alice"/>
            </a:endParaRPr>
          </a:p>
          <a:p>
            <a:pPr algn="l">
              <a:lnSpc>
                <a:spcPts val="3685"/>
              </a:lnSpc>
            </a:pPr>
            <a:endParaRPr lang="en-IN" sz="2800" dirty="0"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00660"/>
            <a:ext cx="11228705" cy="737870"/>
          </a:xfrm>
        </p:spPr>
        <p:txBody>
          <a:bodyPr>
            <a:noAutofit/>
          </a:bodyPr>
          <a:p>
            <a:r>
              <a:rPr lang="en-IN" altLang="en-GB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OBJECTIVE</a:t>
            </a:r>
            <a:endParaRPr lang="en-IN" altLang="en-GB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5" y="1257300"/>
            <a:ext cx="11527790" cy="5382895"/>
          </a:xfrm>
        </p:spPr>
        <p:txBody>
          <a:bodyPr/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To design a compact four-port MIMO antenna operating in the </a:t>
            </a:r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3</a:t>
            </a:r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–</a:t>
            </a:r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5</a:t>
            </a:r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 GHz frequency range suitable for sub-</a:t>
            </a:r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6</a:t>
            </a:r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 GHz 5G applications.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To ensure efficient impedance matching across the desired band with return loss (S11–S44) values less than –10 dB.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To minimize mutual coupling between antenna elements and achieve high isolation (&gt;15 dB) through strategic element placement and structural modifications.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To evaluate the MIMO performance metrics, such as Envelope Correlation Coefficient (ECC), Diversity Gain (DG), and Channel Capacity Loss (CCL), ensuring the design meets 5G standards.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To develop a step-by-step antenna design flow, starting from a single-port antenna, expanding to two-port, and finalizing with a four-port configuration for better design understanding and control.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157" y="315930"/>
            <a:ext cx="11455686" cy="6226139"/>
          </a:xfrm>
          <a:prstGeom prst="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025" y="649994"/>
            <a:ext cx="938287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Four port MIMO Antenna Design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1576070"/>
            <a:ext cx="11577955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dirty="0">
                <a:latin typeface="+mj-lt"/>
                <a:cs typeface="+mj-lt"/>
              </a:rPr>
              <a:t>It is based on Microstrip Antenna. Total Size is 36 mm x 42 mm. Four </a:t>
            </a:r>
            <a:r>
              <a:rPr lang="en-US" altLang="en-GB" sz="2400" dirty="0">
                <a:latin typeface="+mj-lt"/>
                <a:cs typeface="+mj-lt"/>
              </a:rPr>
              <a:t>port microstrip antenna designed and simulated using Ansys HFSS. </a:t>
            </a:r>
            <a:endParaRPr lang="en-US" altLang="en-GB" sz="2400" dirty="0">
              <a:latin typeface="+mj-lt"/>
              <a:cs typeface="+mj-lt"/>
            </a:endParaRPr>
          </a:p>
          <a:p>
            <a:endParaRPr lang="en-US" altLang="en-GB" sz="2400" dirty="0">
              <a:latin typeface="+mj-lt"/>
              <a:cs typeface="+mj-lt"/>
            </a:endParaRPr>
          </a:p>
          <a:p>
            <a:r>
              <a:rPr lang="en-US" altLang="en-GB" sz="2400" dirty="0">
                <a:latin typeface="+mj-lt"/>
                <a:cs typeface="+mj-lt"/>
              </a:rPr>
              <a:t>The antenna structure consists of a radiating patch, feed lines, and a specialized ground plane with an Electromagnetic Band Gap (EBG) structure to enhance isolation and performance.</a:t>
            </a:r>
            <a:r>
              <a:rPr lang="en-IN" altLang="en-US" sz="2400" dirty="0">
                <a:latin typeface="+mj-lt"/>
                <a:cs typeface="+mj-lt"/>
              </a:rPr>
              <a:t> Both are printed on a 1.4 mm thick FR4 dielectric substrate and dielectric constant of the material is 4.4 . </a:t>
            </a:r>
            <a:endParaRPr lang="en-US" sz="2400" dirty="0">
              <a:latin typeface="+mj-lt"/>
              <a:cs typeface="+mj-lt"/>
            </a:endParaRPr>
          </a:p>
          <a:p>
            <a:endParaRPr lang="en-US" sz="2400" dirty="0">
              <a:latin typeface="+mj-lt"/>
              <a:cs typeface="+mj-lt"/>
            </a:endParaRPr>
          </a:p>
          <a:p>
            <a:endParaRPr lang="en-IN" sz="24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030" y="200660"/>
            <a:ext cx="10979150" cy="536575"/>
          </a:xfrm>
        </p:spPr>
        <p:txBody>
          <a:bodyPr>
            <a:normAutofit fontScale="90000"/>
          </a:bodyPr>
          <a:p>
            <a:r>
              <a:rPr lang="en-IN" altLang="en-GB"/>
              <a:t>PROPOSED SYSTEM</a:t>
            </a:r>
            <a:endParaRPr lang="en-IN" alt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665" y="1045845"/>
            <a:ext cx="11749405" cy="5526405"/>
          </a:xfrm>
        </p:spPr>
        <p:txBody>
          <a:bodyPr/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The proposed system focuses on the design and simulation of a compact four-port MIMO antenna tailored for 5G wireless communication within the </a:t>
            </a:r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3</a:t>
            </a:r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–</a:t>
            </a:r>
            <a:r>
              <a:rPr lang="en-IN" altLang="en-US" sz="2400">
                <a:latin typeface="Calibri Light" panose="020F0302020204030204" charset="0"/>
                <a:cs typeface="Calibri Light" panose="020F0302020204030204" charset="0"/>
              </a:rPr>
              <a:t>5</a:t>
            </a:r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 GHz frequency band. 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The antenna is developed in a progressive manner, starting from a single-port design, evolving into a two-port configuration, and finally achieving a symmetrical four-port MIMO layout. This step-by-step approach allows for better optimization and control over critical performance parameters.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 sz="2400">
                <a:latin typeface="Calibri Light" panose="020F0302020204030204" charset="0"/>
                <a:cs typeface="Calibri Light" panose="020F0302020204030204" charset="0"/>
              </a:rPr>
              <a:t>The primary goal of the proposed system is to deliver high isolation, broad impedance bandwidth, and low envelope correlation between ports, which are essential characteristics for a high-performance MIMO antenna system. The antenna is designed using HFSS (High-Frequency Structure Simulator), leveraging its accurate 3D electromagnetic simulation capabilities.</a:t>
            </a:r>
            <a:endParaRPr lang="en-US" altLang="en-GB" sz="240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335280"/>
            <a:ext cx="11054715" cy="507365"/>
          </a:xfrm>
        </p:spPr>
        <p:txBody>
          <a:bodyPr>
            <a:normAutofit fontScale="90000"/>
          </a:bodyPr>
          <a:p>
            <a:r>
              <a:rPr lang="en-IN" altLang="en-GB"/>
              <a:t>PROPOSED SYSTEM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1178560"/>
            <a:ext cx="10977880" cy="5066030"/>
          </a:xfrm>
        </p:spPr>
        <p:txBody>
          <a:bodyPr/>
          <a:p>
            <a:pPr marL="0" indent="0">
              <a:buNone/>
            </a:pPr>
            <a:r>
              <a:rPr lang="en-US" altLang="en-GB">
                <a:latin typeface="Calibri Light" panose="020F0302020204030204" charset="0"/>
                <a:cs typeface="Calibri Light" panose="020F0302020204030204" charset="0"/>
              </a:rPr>
              <a:t>The key design considerations in the proposed system include:</a:t>
            </a:r>
            <a:endParaRPr lang="en-US" altLang="en-GB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>
                <a:latin typeface="Calibri Light" panose="020F0302020204030204" charset="0"/>
                <a:cs typeface="Calibri Light" panose="020F0302020204030204" charset="0"/>
              </a:rPr>
              <a:t>Compact structure for easy integration into portable 5G-enabled devices.</a:t>
            </a:r>
            <a:endParaRPr lang="en-US" altLang="en-GB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>
                <a:latin typeface="Calibri Light" panose="020F0302020204030204" charset="0"/>
                <a:cs typeface="Calibri Light" panose="020F0302020204030204" charset="0"/>
              </a:rPr>
              <a:t>Orthogonal placement of antenna elements to reduce mutual coupling.</a:t>
            </a:r>
            <a:endParaRPr lang="en-US" altLang="en-GB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>
                <a:latin typeface="Calibri Light" panose="020F0302020204030204" charset="0"/>
                <a:cs typeface="Calibri Light" panose="020F0302020204030204" charset="0"/>
              </a:rPr>
              <a:t>Ground plane modifications (such as slots or stubs) to enhance isolation between ports.</a:t>
            </a:r>
            <a:endParaRPr lang="en-US" altLang="en-GB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GB">
                <a:latin typeface="Calibri Light" panose="020F0302020204030204" charset="0"/>
                <a:cs typeface="Calibri Light" panose="020F0302020204030204" charset="0"/>
              </a:rPr>
              <a:t>Use of a common substrate with symmetric layout to maintain uniform performance across all ports.</a:t>
            </a:r>
            <a:endParaRPr lang="en-US" altLang="en-GB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29870"/>
            <a:ext cx="11017250" cy="651510"/>
          </a:xfrm>
        </p:spPr>
        <p:txBody>
          <a:bodyPr>
            <a:normAutofit fontScale="90000"/>
          </a:bodyPr>
          <a:p>
            <a:r>
              <a:rPr lang="en-IN" altLang="en-GB" b="1"/>
              <a:t>Proposed Layouts</a:t>
            </a:r>
            <a:endParaRPr lang="en-IN" altLang="en-GB" b="1"/>
          </a:p>
        </p:txBody>
      </p:sp>
      <p:pic>
        <p:nvPicPr>
          <p:cNvPr id="4" name="Content Placeholder 3" descr="Screenshot 2025-01-21 2243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65" y="1217930"/>
            <a:ext cx="5304155" cy="4544695"/>
          </a:xfrm>
          <a:prstGeom prst="rect">
            <a:avLst/>
          </a:prstGeom>
        </p:spPr>
      </p:pic>
      <p:pic>
        <p:nvPicPr>
          <p:cNvPr id="5" name="Picture 4" descr="Designed-antenna-using-ANSYS-HFSS-software-too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25" y="1217930"/>
            <a:ext cx="2911475" cy="2090420"/>
          </a:xfrm>
          <a:prstGeom prst="rect">
            <a:avLst/>
          </a:prstGeom>
        </p:spPr>
      </p:pic>
      <p:pic>
        <p:nvPicPr>
          <p:cNvPr id="6" name="Picture 5" descr="Screenshot 2025-02-18 1943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15" y="3644900"/>
            <a:ext cx="3531235" cy="29476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38*242"/>
  <p:tag name="TABLE_ENDDRAG_RECT" val="565*221*238*242"/>
</p:tagLst>
</file>

<file path=ppt/tags/tag2.xml><?xml version="1.0" encoding="utf-8"?>
<p:tagLst xmlns:p="http://schemas.openxmlformats.org/presentationml/2006/main">
  <p:tag name="TABLE_ENDDRAG_ORIGIN_RECT" val="272*182"/>
  <p:tag name="TABLE_ENDDRAG_RECT" val="583*290*272*182"/>
</p:tagLst>
</file>

<file path=ppt/tags/tag3.xml><?xml version="1.0" encoding="utf-8"?>
<p:tagLst xmlns:p="http://schemas.openxmlformats.org/presentationml/2006/main">
  <p:tag name="TABLE_ENDDRAG_ORIGIN_RECT" val="224*149"/>
  <p:tag name="TABLE_ENDDRAG_RECT" val="681*181*224*149"/>
</p:tagLst>
</file>

<file path=ppt/tags/tag4.xml><?xml version="1.0" encoding="utf-8"?>
<p:tagLst xmlns:p="http://schemas.openxmlformats.org/presentationml/2006/main">
  <p:tag name="TABLE_ENDDRAG_ORIGIN_RECT" val="489*121"/>
  <p:tag name="TABLE_ENDDRAG_RECT" val="11*310*489*121"/>
</p:tagLst>
</file>

<file path=ppt/tags/tag5.xml><?xml version="1.0" encoding="utf-8"?>
<p:tagLst xmlns:p="http://schemas.openxmlformats.org/presentationml/2006/main">
  <p:tag name="TABLE_ENDDRAG_ORIGIN_RECT" val="199*101"/>
  <p:tag name="TABLE_ENDDRAG_RECT" val="410*184*199*10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13656</Words>
  <Application>WPS Slides</Application>
  <PresentationFormat>Widescreen</PresentationFormat>
  <Paragraphs>425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Alice</vt:lpstr>
      <vt:lpstr>Segoe Print</vt:lpstr>
      <vt:lpstr>Calibri Light</vt:lpstr>
      <vt:lpstr>Georgia</vt:lpstr>
      <vt:lpstr>Calibri</vt:lpstr>
      <vt:lpstr>Microsoft YaHei</vt:lpstr>
      <vt:lpstr>Arial Unicode MS</vt:lpstr>
      <vt:lpstr>Wingdings</vt:lpstr>
      <vt:lpstr>Bell MT</vt:lpstr>
      <vt:lpstr>PMingLiU-ExtB</vt:lpstr>
      <vt:lpstr>Office Theme</vt:lpstr>
      <vt:lpstr> </vt:lpstr>
      <vt:lpstr>PowerPoint 演示文稿</vt:lpstr>
      <vt:lpstr>INTRODUCTION</vt:lpstr>
      <vt:lpstr>PowerPoint 演示文稿</vt:lpstr>
      <vt:lpstr>RESEARCH OBJECTIVE</vt:lpstr>
      <vt:lpstr>PowerPoint 演示文稿</vt:lpstr>
      <vt:lpstr>PROPOSED SYSTEM</vt:lpstr>
      <vt:lpstr>PROPOSED SYSTEM</vt:lpstr>
      <vt:lpstr>Proposed Layouts</vt:lpstr>
      <vt:lpstr>FINAL SCHEMATIC</vt:lpstr>
      <vt:lpstr>Antenna Design Overview</vt:lpstr>
      <vt:lpstr>PowerPoint 演示文稿</vt:lpstr>
      <vt:lpstr>PowerPoint 演示文稿</vt:lpstr>
      <vt:lpstr>PowerPoint 演示文稿</vt:lpstr>
      <vt:lpstr>Dimensions of Designed MIMO Antenna</vt:lpstr>
      <vt:lpstr>TWO PORT DESIGN</vt:lpstr>
      <vt:lpstr>Output Graph Obtained for Two Port  </vt:lpstr>
      <vt:lpstr>S PARAMETERS</vt:lpstr>
      <vt:lpstr>GAIN PLOT</vt:lpstr>
      <vt:lpstr>RADIATION PATTERN</vt:lpstr>
      <vt:lpstr>Output Graph Obtained for Four Port  </vt:lpstr>
      <vt:lpstr>S PARAMETERS</vt:lpstr>
      <vt:lpstr>GAIN PLOT</vt:lpstr>
      <vt:lpstr>RADIATION PATTERN</vt:lpstr>
      <vt:lpstr>COMPARISON BETWEEN THE ANTENNAS</vt:lpstr>
      <vt:lpstr>ANALYSIS</vt:lpstr>
      <vt:lpstr>PowerPoint 演示文稿</vt:lpstr>
      <vt:lpstr>PowerPoint 演示文稿</vt:lpstr>
      <vt:lpstr>ECC (Envelope Correlation Coefficient) Calculation</vt:lpstr>
      <vt:lpstr>Standards Followed</vt:lpstr>
      <vt:lpstr>Conclusion</vt:lpstr>
      <vt:lpstr>FUTURE WORKS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Datta</dc:creator>
  <cp:lastModifiedBy>Asim Anand</cp:lastModifiedBy>
  <cp:revision>18</cp:revision>
  <cp:lastPrinted>2024-12-16T16:01:00Z</cp:lastPrinted>
  <dcterms:created xsi:type="dcterms:W3CDTF">2024-12-16T11:19:00Z</dcterms:created>
  <dcterms:modified xsi:type="dcterms:W3CDTF">2025-04-15T19:14:52Z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8F42F0FE8D2E4352907920142105CE9B_13</vt:lpwstr>
  </property>
  <property fmtid="{D5CDD505-2E9C-101B-9397-08002B2CF9AE}" pid="3" name="KSOProductBuildVer">
    <vt:lpwstr>2057-12.2.0.20755</vt:lpwstr>
  </property>
</Properties>
</file>