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76" r:id="rId11"/>
    <p:sldId id="263" r:id="rId12"/>
    <p:sldId id="304" r:id="rId13"/>
    <p:sldId id="268" r:id="rId14"/>
    <p:sldId id="269" r:id="rId15"/>
    <p:sldId id="271" r:id="rId16"/>
    <p:sldId id="302" r:id="rId17"/>
    <p:sldId id="270" r:id="rId18"/>
    <p:sldId id="289" r:id="rId19"/>
    <p:sldId id="306" r:id="rId20"/>
    <p:sldId id="290" r:id="rId21"/>
    <p:sldId id="305" r:id="rId22"/>
    <p:sldId id="303" r:id="rId23"/>
    <p:sldId id="307" r:id="rId24"/>
    <p:sldId id="308" r:id="rId25"/>
    <p:sldId id="288" r:id="rId26"/>
    <p:sldId id="293" r:id="rId27"/>
    <p:sldId id="309" r:id="rId28"/>
    <p:sldId id="310" r:id="rId29"/>
    <p:sldId id="296" r:id="rId30"/>
    <p:sldId id="297" r:id="rId31"/>
    <p:sldId id="274" r:id="rId32"/>
    <p:sldId id="32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DF579E-6536-48BD-8FAB-5F35B66D6154}">
          <p14:sldIdLst>
            <p14:sldId id="256"/>
            <p14:sldId id="257"/>
            <p14:sldId id="258"/>
            <p14:sldId id="259"/>
            <p14:sldId id="260"/>
            <p14:sldId id="261"/>
            <p14:sldId id="262"/>
            <p14:sldId id="276"/>
            <p14:sldId id="263"/>
            <p14:sldId id="304"/>
            <p14:sldId id="268"/>
            <p14:sldId id="269"/>
            <p14:sldId id="271"/>
            <p14:sldId id="302"/>
            <p14:sldId id="270"/>
            <p14:sldId id="289"/>
            <p14:sldId id="306"/>
            <p14:sldId id="290"/>
            <p14:sldId id="305"/>
            <p14:sldId id="303"/>
            <p14:sldId id="307"/>
            <p14:sldId id="308"/>
            <p14:sldId id="288"/>
            <p14:sldId id="293"/>
            <p14:sldId id="309"/>
            <p14:sldId id="310"/>
            <p14:sldId id="296"/>
            <p14:sldId id="297"/>
            <p14:sldId id="274"/>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endParaRPr lang="en-US" dirty="0"/>
          </a:p>
        </p:txBody>
      </p:sp>
      <p:sp>
        <p:nvSpPr>
          <p:cNvPr id="3" name="Subtitle 2"/>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807E39B8-A7CB-4B82-AC0C-44B99F546761}"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01742F6F-0846-489A-A4BC-61B476BE2887}"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281"/>
            <a:ext cx="2628900" cy="5584681"/>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592281"/>
            <a:ext cx="7734300" cy="5584681"/>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B229DF21-A340-467A-94AB-9502647BB771}"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FE7E3940-CA92-4FEE-A698-62CF7BC5AC36}"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endParaRPr lang="en-US" dirty="0"/>
          </a:p>
        </p:txBody>
      </p:sp>
      <p:sp>
        <p:nvSpPr>
          <p:cNvPr id="3" name="Text Placeholder 2"/>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E33CD641-6C35-45D1-9313-2719E9EA8AD8}"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877824" y="2159175"/>
            <a:ext cx="4977453" cy="4017787"/>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328391" y="2159175"/>
            <a:ext cx="4985785" cy="4017787"/>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35301268-3A74-4110-8F08-063DFB8BB885}"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348" y="602671"/>
            <a:ext cx="10429303" cy="768928"/>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81349" y="2344025"/>
            <a:ext cx="4963538" cy="383337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322669" y="2344025"/>
            <a:ext cx="4987982" cy="383337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BF91C1AF-C1FB-48A7-98B4-E595E63F6614}" type="datetimeFigureOut">
              <a:rPr lang="en-US" dirty="0"/>
            </a:fld>
            <a:endParaRPr lang="en-US" dirty="0"/>
          </a:p>
        </p:txBody>
      </p:sp>
      <p:sp>
        <p:nvSpPr>
          <p:cNvPr id="8" name="Footer Placeholder 7"/>
          <p:cNvSpPr>
            <a:spLocks noGrp="1"/>
          </p:cNvSpPr>
          <p:nvPr>
            <p:ph type="ftr" sz="quarter" idx="11"/>
          </p:nvPr>
        </p:nvSpPr>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97144C44-5F8C-4BEA-BBCE-8694F126DC43}" type="datetimeFigureOut">
              <a:rPr lang="en-US" dirty="0"/>
            </a:fld>
            <a:endParaRPr lang="en-US" dirty="0"/>
          </a:p>
        </p:txBody>
      </p:sp>
      <p:sp>
        <p:nvSpPr>
          <p:cNvPr id="4" name="Footer Placeholder 3"/>
          <p:cNvSpPr>
            <a:spLocks noGrp="1"/>
          </p:cNvSpPr>
          <p:nvPr>
            <p:ph type="ftr" sz="quarter" idx="11"/>
          </p:nvPr>
        </p:nvSpPr>
        <p:spPr/>
        <p:txBody>
          <a:bodyPr/>
          <a:lstStyle/>
          <a:p>
            <a:r>
              <a:rPr lang="en-US" dirty="0"/>
              <a:t>
              </a:t>
            </a:r>
            <a:endParaRPr lang="en-US" dirty="0"/>
          </a:p>
        </p:txBody>
      </p:sp>
      <p:sp>
        <p:nvSpPr>
          <p:cNvPr id="5" name="Slide Number Placeholder 4"/>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56F9-C8F2-4EF7-8042-704C94FF2795}" type="datetimeFigureOut">
              <a:rPr lang="en-US" dirty="0"/>
            </a:fld>
            <a:endParaRPr lang="en-US" dirty="0"/>
          </a:p>
        </p:txBody>
      </p:sp>
      <p:sp>
        <p:nvSpPr>
          <p:cNvPr id="3" name="Footer Placeholder 2"/>
          <p:cNvSpPr>
            <a:spLocks noGrp="1"/>
          </p:cNvSpPr>
          <p:nvPr>
            <p:ph type="ftr" sz="quarter" idx="11"/>
          </p:nvPr>
        </p:nvSpPr>
        <p:spPr/>
        <p:txBody>
          <a:bodyPr/>
          <a:lstStyle/>
          <a:p>
            <a:r>
              <a:rPr lang="en-US" dirty="0"/>
              <a:t>
              </a:t>
            </a:r>
            <a:endParaRPr lang="en-US" dirty="0"/>
          </a:p>
        </p:txBody>
      </p:sp>
      <p:sp>
        <p:nvSpPr>
          <p:cNvPr id="4" name="Slide Number Placeholder 3"/>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endParaRPr lang="en-US" dirty="0"/>
          </a:p>
        </p:txBody>
      </p:sp>
      <p:sp>
        <p:nvSpPr>
          <p:cNvPr id="3" name="Content Placeholder 2"/>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F6932DF-953D-44BD-83F8-5D8DA76EA12A}"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p:txBody>
      </p:sp>
      <p:sp>
        <p:nvSpPr>
          <p:cNvPr id="4" name="Text Placeholder 3"/>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352F326D-65F4-4B2F-9A62-9E4BD9402C47}"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3" name="Text Placeholder 2"/>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fld>
            <a:endParaRPr lang="en-US" dirty="0"/>
          </a:p>
        </p:txBody>
      </p:sp>
      <p:sp>
        <p:nvSpPr>
          <p:cNvPr id="5" name="Footer Placeholder 4"/>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dirty="0"/>
              <a:t>
              </a:t>
            </a:r>
            <a:endParaRPr lang="en-US" dirty="0"/>
          </a:p>
        </p:txBody>
      </p:sp>
      <p:sp>
        <p:nvSpPr>
          <p:cNvPr id="6" name="Slide Number Placeholder 5"/>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595" y="526084"/>
            <a:ext cx="11893550" cy="2387600"/>
          </a:xfrm>
        </p:spPr>
        <p:txBody>
          <a:bodyPr>
            <a:noAutofit/>
          </a:bodyPr>
          <a:lstStyle/>
          <a:p>
            <a:pPr algn="ctr"/>
            <a:r>
              <a:rPr lang="en-IN" sz="5400" b="1" dirty="0">
                <a:latin typeface="Candara Light" panose="020E0502030303020204" charset="0"/>
                <a:cs typeface="Candara Light" panose="020E0502030303020204" charset="0"/>
              </a:rPr>
              <a:t>Optimizing Power Efficiency in SRAM for High-Performance Computing</a:t>
            </a:r>
            <a:endParaRPr lang="en-US" sz="5400" b="1">
              <a:latin typeface="Candara Light" panose="020E0502030303020204" charset="0"/>
              <a:cs typeface="Candara Light" panose="020E0502030303020204" charset="0"/>
            </a:endParaRPr>
          </a:p>
        </p:txBody>
      </p:sp>
      <p:sp>
        <p:nvSpPr>
          <p:cNvPr id="3" name="Subtitle 2"/>
          <p:cNvSpPr>
            <a:spLocks noGrp="1"/>
          </p:cNvSpPr>
          <p:nvPr>
            <p:ph type="subTitle" idx="1"/>
          </p:nvPr>
        </p:nvSpPr>
        <p:spPr>
          <a:xfrm>
            <a:off x="1524000" y="3900777"/>
            <a:ext cx="10431145" cy="1953260"/>
          </a:xfrm>
        </p:spPr>
        <p:txBody>
          <a:bodyPr>
            <a:noAutofit/>
          </a:bodyPr>
          <a:lstStyle/>
          <a:p>
            <a:pPr algn="r"/>
            <a:r>
              <a:rPr lang="en-IN" altLang="en-US" sz="1800" b="1">
                <a:latin typeface="Candara Light" panose="020E0502030303020204" charset="0"/>
                <a:cs typeface="Candara Light" panose="020E0502030303020204" charset="0"/>
              </a:rPr>
              <a:t>- Asim Anand (21BEC1519)</a:t>
            </a:r>
            <a:br>
              <a:rPr lang="en-IN" altLang="en-US" sz="1800" b="1">
                <a:latin typeface="Candara Light" panose="020E0502030303020204" charset="0"/>
                <a:cs typeface="Candara Light" panose="020E0502030303020204" charset="0"/>
              </a:rPr>
            </a:br>
            <a:r>
              <a:rPr lang="en-IN" altLang="en-US" sz="1800" b="1">
                <a:latin typeface="Candara Light" panose="020E0502030303020204" charset="0"/>
                <a:cs typeface="Candara Light" panose="020E0502030303020204" charset="0"/>
              </a:rPr>
              <a:t>- Akash Singh (21BEC1542)</a:t>
            </a:r>
            <a:endParaRPr lang="en-IN" altLang="en-US" sz="1800" b="1">
              <a:latin typeface="Candara Light" panose="020E0502030303020204" charset="0"/>
              <a:cs typeface="Candara Light" panose="020E0502030303020204" charset="0"/>
            </a:endParaRPr>
          </a:p>
          <a:p>
            <a:pPr algn="r"/>
            <a:r>
              <a:rPr lang="en-IN" altLang="en-US" sz="1800" b="1">
                <a:latin typeface="Candara Light" panose="020E0502030303020204" charset="0"/>
                <a:cs typeface="Candara Light" panose="020E0502030303020204" charset="0"/>
              </a:rPr>
              <a:t>- Ayushi Datta (21BEC1471)</a:t>
            </a:r>
            <a:endParaRPr lang="en-IN" altLang="en-US" sz="1800" b="1">
              <a:latin typeface="Candara Light" panose="020E0502030303020204" charset="0"/>
              <a:cs typeface="Candara Light" panose="020E0502030303020204" charset="0"/>
            </a:endParaRPr>
          </a:p>
          <a:p>
            <a:pPr algn="r"/>
            <a:endParaRPr lang="en-IN" altLang="en-US" sz="1800" b="1">
              <a:latin typeface="Candara Light" panose="020E0502030303020204" charset="0"/>
              <a:cs typeface="Candara Light" panose="020E0502030303020204" charset="0"/>
            </a:endParaRPr>
          </a:p>
          <a:p>
            <a:pPr algn="r"/>
            <a:r>
              <a:rPr lang="en-IN" altLang="en-US" sz="1800" b="1">
                <a:latin typeface="Candara Light" panose="020E0502030303020204" charset="0"/>
                <a:cs typeface="Candara Light" panose="020E0502030303020204" charset="0"/>
              </a:rPr>
              <a:t>Under the guidance of </a:t>
            </a:r>
            <a:endParaRPr lang="en-IN" altLang="en-US" sz="1800" b="1">
              <a:latin typeface="Candara Light" panose="020E0502030303020204" charset="0"/>
              <a:cs typeface="Candara Light" panose="020E0502030303020204" charset="0"/>
            </a:endParaRPr>
          </a:p>
          <a:p>
            <a:pPr algn="r"/>
            <a:r>
              <a:rPr lang="en-IN" altLang="en-US" sz="1800" b="1">
                <a:latin typeface="Candara Light" panose="020E0502030303020204" charset="0"/>
                <a:cs typeface="Candara Light" panose="020E0502030303020204" charset="0"/>
              </a:rPr>
              <a:t>- Dr. Sridhar C</a:t>
            </a:r>
            <a:endParaRPr lang="en-IN" altLang="en-US" sz="1800" b="1">
              <a:latin typeface="Candara Light" panose="020E0502030303020204" charset="0"/>
              <a:cs typeface="Candara Light" panose="020E0502030303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V_Butterfly"/>
          <p:cNvPicPr>
            <a:picLocks noGrp="1" noChangeAspect="1"/>
          </p:cNvPicPr>
          <p:nvPr>
            <p:ph idx="1"/>
          </p:nvPr>
        </p:nvPicPr>
        <p:blipFill>
          <a:blip r:embed="rId1"/>
          <a:stretch>
            <a:fillRect/>
          </a:stretch>
        </p:blipFill>
        <p:spPr>
          <a:xfrm>
            <a:off x="0" y="0"/>
            <a:ext cx="12192000" cy="6857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085" y="210820"/>
            <a:ext cx="1965325" cy="636270"/>
          </a:xfrm>
        </p:spPr>
        <p:txBody>
          <a:bodyPr>
            <a:normAutofit/>
          </a:bodyPr>
          <a:lstStyle/>
          <a:p>
            <a:r>
              <a:rPr lang="en-IN" altLang="en-US">
                <a:latin typeface="Candara Light" panose="020E0502030303020204" charset="0"/>
                <a:cs typeface="Candara Light" panose="020E0502030303020204" charset="0"/>
              </a:rPr>
              <a:t>Power </a:t>
            </a:r>
            <a:endParaRPr lang="en-IN" altLang="en-US">
              <a:latin typeface="Candara Light" panose="020E0502030303020204" charset="0"/>
              <a:cs typeface="Candara Light" panose="020E0502030303020204" charset="0"/>
            </a:endParaRPr>
          </a:p>
        </p:txBody>
      </p:sp>
      <p:pic>
        <p:nvPicPr>
          <p:cNvPr id="4" name="Content Placeholder 3"/>
          <p:cNvPicPr>
            <a:picLocks noGrp="1" noChangeAspect="1"/>
          </p:cNvPicPr>
          <p:nvPr>
            <p:ph idx="1"/>
          </p:nvPr>
        </p:nvPicPr>
        <p:blipFill>
          <a:blip r:embed="rId1"/>
          <a:stretch>
            <a:fillRect/>
          </a:stretch>
        </p:blipFill>
        <p:spPr>
          <a:xfrm>
            <a:off x="313055" y="847090"/>
            <a:ext cx="4960620" cy="2415540"/>
          </a:xfrm>
          <a:prstGeom prst="rect">
            <a:avLst/>
          </a:prstGeom>
        </p:spPr>
      </p:pic>
      <p:pic>
        <p:nvPicPr>
          <p:cNvPr id="5" name="Picture 4"/>
          <p:cNvPicPr>
            <a:picLocks noChangeAspect="1"/>
          </p:cNvPicPr>
          <p:nvPr/>
        </p:nvPicPr>
        <p:blipFill>
          <a:blip r:embed="rId2"/>
          <a:stretch>
            <a:fillRect/>
          </a:stretch>
        </p:blipFill>
        <p:spPr>
          <a:xfrm>
            <a:off x="451485" y="3973830"/>
            <a:ext cx="4419600" cy="1996440"/>
          </a:xfrm>
          <a:prstGeom prst="rect">
            <a:avLst/>
          </a:prstGeom>
        </p:spPr>
      </p:pic>
      <p:pic>
        <p:nvPicPr>
          <p:cNvPr id="6" name="Content Placeholder 3"/>
          <p:cNvPicPr>
            <a:picLocks noChangeAspect="1"/>
          </p:cNvPicPr>
          <p:nvPr/>
        </p:nvPicPr>
        <p:blipFill>
          <a:blip r:embed="rId3"/>
          <a:stretch>
            <a:fillRect/>
          </a:stretch>
        </p:blipFill>
        <p:spPr>
          <a:xfrm>
            <a:off x="6412865" y="1372870"/>
            <a:ext cx="2987040" cy="1889760"/>
          </a:xfrm>
          <a:prstGeom prst="rect">
            <a:avLst/>
          </a:prstGeom>
          <a:noFill/>
          <a:ln w="9525">
            <a:noFill/>
          </a:ln>
        </p:spPr>
      </p:pic>
      <p:pic>
        <p:nvPicPr>
          <p:cNvPr id="7" name="Picture 6"/>
          <p:cNvPicPr>
            <a:picLocks noChangeAspect="1"/>
          </p:cNvPicPr>
          <p:nvPr/>
        </p:nvPicPr>
        <p:blipFill>
          <a:blip r:embed="rId4"/>
          <a:stretch>
            <a:fillRect/>
          </a:stretch>
        </p:blipFill>
        <p:spPr>
          <a:xfrm>
            <a:off x="6227445" y="3902075"/>
            <a:ext cx="5562600" cy="18516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5705" y="272415"/>
            <a:ext cx="2027555" cy="605790"/>
          </a:xfrm>
        </p:spPr>
        <p:txBody>
          <a:bodyPr>
            <a:normAutofit/>
          </a:bodyPr>
          <a:lstStyle/>
          <a:p>
            <a:r>
              <a:rPr lang="en-IN" altLang="en-US">
                <a:latin typeface="Candara Light" panose="020E0502030303020204" charset="0"/>
                <a:cs typeface="Candara Light" panose="020E0502030303020204" charset="0"/>
              </a:rPr>
              <a:t>Power</a:t>
            </a:r>
            <a:endParaRPr lang="en-IN" altLang="en-US">
              <a:latin typeface="Candara Light" panose="020E0502030303020204" charset="0"/>
              <a:cs typeface="Candara Light" panose="020E0502030303020204" charset="0"/>
            </a:endParaRPr>
          </a:p>
        </p:txBody>
      </p:sp>
      <p:graphicFrame>
        <p:nvGraphicFramePr>
          <p:cNvPr id="7" name="Content Placeholder 6"/>
          <p:cNvGraphicFramePr>
            <a:graphicFrameLocks noGrp="1"/>
          </p:cNvGraphicFramePr>
          <p:nvPr>
            <p:ph idx="1"/>
          </p:nvPr>
        </p:nvGraphicFramePr>
        <p:xfrm>
          <a:off x="609600" y="1600200"/>
          <a:ext cx="10972800" cy="2574925"/>
        </p:xfrm>
        <a:graphic>
          <a:graphicData uri="http://schemas.openxmlformats.org/drawingml/2006/table">
            <a:tbl>
              <a:tblPr firstRow="1" lastRow="1" bandRow="1">
                <a:tableStyleId>{5940675A-B579-460E-94D1-54222C63F5DA}</a:tableStyleId>
              </a:tblPr>
              <a:tblGrid>
                <a:gridCol w="5486400"/>
                <a:gridCol w="5486400"/>
              </a:tblGrid>
              <a:tr h="514985">
                <a:tc>
                  <a:txBody>
                    <a:bodyPr/>
                    <a:lstStyle/>
                    <a:p>
                      <a:pPr algn="ctr">
                        <a:buNone/>
                      </a:pPr>
                      <a:r>
                        <a:rPr lang="en-IN" altLang="en-US" b="1" dirty="0">
                          <a:solidFill>
                            <a:srgbClr val="000000"/>
                          </a:solidFill>
                          <a:latin typeface="Candara Light" panose="020E0502030303020204" charset="0"/>
                          <a:cs typeface="Candara Light" panose="020E0502030303020204" charset="0"/>
                        </a:rPr>
                        <a:t>Voltage</a:t>
                      </a:r>
                      <a:endParaRPr lang="en-IN" altLang="en-US" b="1" dirty="0">
                        <a:solidFill>
                          <a:srgbClr val="000000"/>
                        </a:solidFill>
                        <a:latin typeface="Candara Light" panose="020E0502030303020204" charset="0"/>
                        <a:cs typeface="Candara Light" panose="020E0502030303020204" charset="0"/>
                      </a:endParaRPr>
                    </a:p>
                  </a:txBody>
                  <a:tcPr/>
                </a:tc>
                <a:tc>
                  <a:txBody>
                    <a:bodyPr/>
                    <a:lstStyle/>
                    <a:p>
                      <a:pPr algn="ctr">
                        <a:buNone/>
                      </a:pPr>
                      <a:r>
                        <a:rPr lang="en-IN" altLang="en-US" b="1" dirty="0">
                          <a:solidFill>
                            <a:srgbClr val="000000"/>
                          </a:solidFill>
                          <a:latin typeface="Candara Light" panose="020E0502030303020204" charset="0"/>
                          <a:cs typeface="Candara Light" panose="020E0502030303020204" charset="0"/>
                        </a:rPr>
                        <a:t>Power (</a:t>
                      </a:r>
                      <a:r>
                        <a:rPr lang="en-IN" altLang="en-US" b="1" err="1">
                          <a:solidFill>
                            <a:srgbClr val="000000"/>
                          </a:solidFill>
                          <a:latin typeface="Candara Light" panose="020E0502030303020204" charset="0"/>
                          <a:cs typeface="Candara Light" panose="020E0502030303020204" charset="0"/>
                        </a:rPr>
                        <a:t>uW</a:t>
                      </a:r>
                      <a:r>
                        <a:rPr lang="en-IN" altLang="en-US" b="1" dirty="0">
                          <a:solidFill>
                            <a:srgbClr val="000000"/>
                          </a:solidFill>
                          <a:latin typeface="Candara Light" panose="020E0502030303020204" charset="0"/>
                          <a:cs typeface="Candara Light" panose="020E0502030303020204" charset="0"/>
                        </a:rPr>
                        <a:t>)</a:t>
                      </a:r>
                      <a:endParaRPr lang="en-IN" altLang="en-US" b="1" dirty="0">
                        <a:solidFill>
                          <a:srgbClr val="000000"/>
                        </a:solidFill>
                        <a:latin typeface="Candara Light" panose="020E0502030303020204" charset="0"/>
                        <a:cs typeface="Candara Light" panose="020E0502030303020204" charset="0"/>
                      </a:endParaRPr>
                    </a:p>
                  </a:txBody>
                  <a:tcPr/>
                </a:tc>
              </a:tr>
              <a:tr h="514985">
                <a:tc>
                  <a:txBody>
                    <a:bodyPr/>
                    <a:lstStyle/>
                    <a:p>
                      <a:pPr algn="ctr">
                        <a:buNone/>
                      </a:pPr>
                      <a:r>
                        <a:rPr lang="en-IN" altLang="en-US" b="1" dirty="0">
                          <a:solidFill>
                            <a:srgbClr val="000000"/>
                          </a:solidFill>
                          <a:latin typeface="Candara Light" panose="020E0502030303020204" charset="0"/>
                          <a:cs typeface="Candara Light" panose="020E0502030303020204" charset="0"/>
                        </a:rPr>
                        <a:t>1.8 V</a:t>
                      </a:r>
                      <a:endParaRPr lang="en-IN" altLang="en-US" b="1" dirty="0">
                        <a:solidFill>
                          <a:srgbClr val="000000"/>
                        </a:solidFill>
                        <a:latin typeface="Candara Light" panose="020E0502030303020204" charset="0"/>
                        <a:cs typeface="Candara Light" panose="020E0502030303020204" charset="0"/>
                      </a:endParaRPr>
                    </a:p>
                  </a:txBody>
                  <a:tcPr/>
                </a:tc>
                <a:tc>
                  <a:txBody>
                    <a:bodyPr/>
                    <a:lstStyle/>
                    <a:p>
                      <a:pPr algn="ctr">
                        <a:buNone/>
                      </a:pPr>
                      <a:r>
                        <a:rPr lang="en-IN" altLang="en-US" b="1" dirty="0">
                          <a:solidFill>
                            <a:srgbClr val="000000"/>
                          </a:solidFill>
                          <a:latin typeface="Candara Light" panose="020E0502030303020204" charset="0"/>
                          <a:cs typeface="Candara Light" panose="020E0502030303020204" charset="0"/>
                        </a:rPr>
                        <a:t>43. 6 </a:t>
                      </a:r>
                      <a:endParaRPr lang="en-IN" altLang="en-US" b="1" dirty="0">
                        <a:solidFill>
                          <a:srgbClr val="000000"/>
                        </a:solidFill>
                        <a:latin typeface="Candara Light" panose="020E0502030303020204" charset="0"/>
                        <a:cs typeface="Candara Light" panose="020E0502030303020204" charset="0"/>
                      </a:endParaRPr>
                    </a:p>
                  </a:txBody>
                  <a:tcPr/>
                </a:tc>
              </a:tr>
              <a:tr h="514985">
                <a:tc>
                  <a:txBody>
                    <a:bodyPr/>
                    <a:lstStyle/>
                    <a:p>
                      <a:pPr algn="ctr">
                        <a:buNone/>
                      </a:pPr>
                      <a:r>
                        <a:rPr lang="en-IN" altLang="en-US" b="1" dirty="0">
                          <a:solidFill>
                            <a:srgbClr val="000000"/>
                          </a:solidFill>
                          <a:latin typeface="Candara Light" panose="020E0502030303020204" charset="0"/>
                          <a:cs typeface="Candara Light" panose="020E0502030303020204" charset="0"/>
                        </a:rPr>
                        <a:t>2.0 V</a:t>
                      </a:r>
                      <a:endParaRPr lang="en-IN" altLang="en-US" b="1" dirty="0">
                        <a:solidFill>
                          <a:srgbClr val="000000"/>
                        </a:solidFill>
                        <a:latin typeface="Candara Light" panose="020E0502030303020204" charset="0"/>
                        <a:cs typeface="Candara Light" panose="020E0502030303020204" charset="0"/>
                      </a:endParaRPr>
                    </a:p>
                  </a:txBody>
                  <a:tcPr/>
                </a:tc>
                <a:tc>
                  <a:txBody>
                    <a:bodyPr/>
                    <a:lstStyle/>
                    <a:p>
                      <a:pPr algn="ctr">
                        <a:buNone/>
                      </a:pPr>
                      <a:r>
                        <a:rPr lang="en-IN" altLang="en-US" b="1" dirty="0">
                          <a:solidFill>
                            <a:srgbClr val="000000"/>
                          </a:solidFill>
                          <a:latin typeface="Candara Light" panose="020E0502030303020204" charset="0"/>
                          <a:cs typeface="Candara Light" panose="020E0502030303020204" charset="0"/>
                        </a:rPr>
                        <a:t>82.9</a:t>
                      </a:r>
                      <a:endParaRPr lang="en-IN" altLang="en-US" b="1" dirty="0">
                        <a:solidFill>
                          <a:srgbClr val="000000"/>
                        </a:solidFill>
                        <a:latin typeface="Candara Light" panose="020E0502030303020204" charset="0"/>
                        <a:cs typeface="Candara Light" panose="020E0502030303020204" charset="0"/>
                      </a:endParaRPr>
                    </a:p>
                  </a:txBody>
                  <a:tcPr/>
                </a:tc>
              </a:tr>
              <a:tr h="514985">
                <a:tc>
                  <a:txBody>
                    <a:bodyPr/>
                    <a:lstStyle/>
                    <a:p>
                      <a:pPr algn="ctr">
                        <a:buNone/>
                      </a:pPr>
                      <a:r>
                        <a:rPr lang="en-IN" altLang="en-US" b="1" dirty="0">
                          <a:solidFill>
                            <a:srgbClr val="000000"/>
                          </a:solidFill>
                          <a:latin typeface="Candara Light" panose="020E0502030303020204" charset="0"/>
                          <a:cs typeface="Candara Light" panose="020E0502030303020204" charset="0"/>
                        </a:rPr>
                        <a:t>2.5 V</a:t>
                      </a:r>
                      <a:endParaRPr lang="en-IN" altLang="en-US" b="1" dirty="0">
                        <a:solidFill>
                          <a:srgbClr val="000000"/>
                        </a:solidFill>
                        <a:latin typeface="Candara Light" panose="020E0502030303020204" charset="0"/>
                        <a:cs typeface="Candara Light" panose="020E0502030303020204" charset="0"/>
                      </a:endParaRPr>
                    </a:p>
                  </a:txBody>
                  <a:tcPr/>
                </a:tc>
                <a:tc>
                  <a:txBody>
                    <a:bodyPr/>
                    <a:lstStyle/>
                    <a:p>
                      <a:pPr algn="ctr">
                        <a:buNone/>
                      </a:pPr>
                      <a:r>
                        <a:rPr lang="en-IN" altLang="en-US" b="1" dirty="0">
                          <a:solidFill>
                            <a:srgbClr val="000000"/>
                          </a:solidFill>
                          <a:latin typeface="Candara Light" panose="020E0502030303020204" charset="0"/>
                          <a:cs typeface="Candara Light" panose="020E0502030303020204" charset="0"/>
                        </a:rPr>
                        <a:t>174.1</a:t>
                      </a:r>
                      <a:endParaRPr lang="en-IN" altLang="en-US" b="1" dirty="0">
                        <a:solidFill>
                          <a:srgbClr val="000000"/>
                        </a:solidFill>
                        <a:latin typeface="Candara Light" panose="020E0502030303020204" charset="0"/>
                        <a:cs typeface="Candara Light" panose="020E0502030303020204" charset="0"/>
                      </a:endParaRPr>
                    </a:p>
                  </a:txBody>
                  <a:tcPr/>
                </a:tc>
              </a:tr>
              <a:tr h="514985">
                <a:tc>
                  <a:txBody>
                    <a:bodyPr/>
                    <a:lstStyle/>
                    <a:p>
                      <a:pPr algn="ctr">
                        <a:buNone/>
                      </a:pPr>
                      <a:r>
                        <a:rPr lang="en-IN" altLang="en-US" b="1" dirty="0">
                          <a:solidFill>
                            <a:srgbClr val="000000"/>
                          </a:solidFill>
                          <a:latin typeface="Candara Light" panose="020E0502030303020204" charset="0"/>
                          <a:cs typeface="Candara Light" panose="020E0502030303020204" charset="0"/>
                        </a:rPr>
                        <a:t>5 V</a:t>
                      </a:r>
                      <a:endParaRPr lang="en-IN" altLang="en-US" b="1" dirty="0">
                        <a:solidFill>
                          <a:srgbClr val="000000"/>
                        </a:solidFill>
                        <a:latin typeface="Candara Light" panose="020E0502030303020204" charset="0"/>
                        <a:cs typeface="Candara Light" panose="020E0502030303020204" charset="0"/>
                      </a:endParaRPr>
                    </a:p>
                  </a:txBody>
                  <a:tcPr/>
                </a:tc>
                <a:tc>
                  <a:txBody>
                    <a:bodyPr/>
                    <a:lstStyle/>
                    <a:p>
                      <a:pPr algn="ctr">
                        <a:buNone/>
                      </a:pPr>
                      <a:r>
                        <a:rPr lang="en-IN" altLang="en-US" b="1" dirty="0">
                          <a:solidFill>
                            <a:srgbClr val="000000"/>
                          </a:solidFill>
                          <a:latin typeface="Candara Light" panose="020E0502030303020204" charset="0"/>
                          <a:cs typeface="Candara Light" panose="020E0502030303020204" charset="0"/>
                        </a:rPr>
                        <a:t>418. 1</a:t>
                      </a:r>
                      <a:endParaRPr lang="en-IN" altLang="en-US" b="1" dirty="0">
                        <a:solidFill>
                          <a:srgbClr val="000000"/>
                        </a:solidFill>
                        <a:latin typeface="Candara Light" panose="020E0502030303020204" charset="0"/>
                        <a:cs typeface="Candara Light" panose="020E0502030303020204" charset="0"/>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935" y="274955"/>
            <a:ext cx="11086465" cy="659130"/>
          </a:xfrm>
        </p:spPr>
        <p:txBody>
          <a:bodyPr/>
          <a:lstStyle/>
          <a:p>
            <a:r>
              <a:rPr lang="en-IN" altLang="en-US">
                <a:latin typeface="Candara Light" panose="020E0502030303020204" charset="0"/>
                <a:cs typeface="Candara Light" panose="020E0502030303020204" charset="0"/>
              </a:rPr>
              <a:t>Results Obtained </a:t>
            </a:r>
            <a:endParaRPr lang="en-IN" altLang="en-US">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332105" y="1044575"/>
            <a:ext cx="11250295" cy="5081905"/>
          </a:xfrm>
        </p:spPr>
        <p:txBody>
          <a:bodyPr/>
          <a:lstStyle/>
          <a:p>
            <a:r>
              <a:rPr lang="en-IN" altLang="en-US" sz="1800">
                <a:latin typeface="Candara Light" panose="020E0502030303020204" charset="0"/>
                <a:cs typeface="Candara Light" panose="020E0502030303020204" charset="0"/>
              </a:rPr>
              <a:t>In the analysis of the SRAM, the analysis of the DC response curve indicated that the SRAM is functioning correctly. </a:t>
            </a:r>
            <a:endParaRPr lang="en-IN" altLang="en-US" sz="1800">
              <a:latin typeface="Candara Light" panose="020E0502030303020204" charset="0"/>
              <a:cs typeface="Candara Light" panose="020E0502030303020204" charset="0"/>
            </a:endParaRPr>
          </a:p>
          <a:p>
            <a:r>
              <a:rPr lang="en-IN" altLang="en-US" sz="1800">
                <a:latin typeface="Candara Light" panose="020E0502030303020204" charset="0"/>
                <a:cs typeface="Candara Light" panose="020E0502030303020204" charset="0"/>
              </a:rPr>
              <a:t>The butterfly diagram, a crucial representation in SRAM analysis, illustrated the relationship between stored data states (Q and Qbar). This diagram is significant becuase it helps assess the stability of the SRAM cells.</a:t>
            </a:r>
            <a:endParaRPr lang="en-IN" altLang="en-US" sz="1800">
              <a:latin typeface="Candara Light" panose="020E0502030303020204" charset="0"/>
              <a:cs typeface="Candara Light" panose="020E0502030303020204" charset="0"/>
            </a:endParaRPr>
          </a:p>
          <a:p>
            <a:r>
              <a:rPr lang="en-IN" altLang="en-US" sz="1800">
                <a:latin typeface="Candara Light" panose="020E0502030303020204" charset="0"/>
                <a:cs typeface="Candara Light" panose="020E0502030303020204" charset="0"/>
              </a:rPr>
              <a:t>The study concluded that as the supply voltage increases, the shape of butterfly digram deteriorates, indicating a decrease in SRAM stability. THis instability arises from the decreased SNM caused by higher voltage levels.</a:t>
            </a:r>
            <a:endParaRPr lang="en-IN" altLang="en-US" sz="1800">
              <a:latin typeface="Candara Light" panose="020E0502030303020204" charset="0"/>
              <a:cs typeface="Candara Light" panose="020E0502030303020204" charset="0"/>
            </a:endParaRPr>
          </a:p>
          <a:p>
            <a:endParaRPr lang="en-IN" altLang="en-US" sz="1800">
              <a:latin typeface="Candara Light" panose="020E0502030303020204" charset="0"/>
              <a:cs typeface="Candara Light" panose="020E0502030303020204" charset="0"/>
            </a:endParaRPr>
          </a:p>
          <a:p>
            <a:r>
              <a:rPr lang="en-IN" altLang="en-US" sz="1800">
                <a:latin typeface="Candara Light" panose="020E0502030303020204" charset="0"/>
                <a:cs typeface="Candara Light" panose="020E0502030303020204" charset="0"/>
              </a:rPr>
              <a:t>Power consumption measurements were taken at different supply voltages as shown in the previous slide.</a:t>
            </a:r>
            <a:endParaRPr lang="en-IN" altLang="en-US" sz="1800">
              <a:latin typeface="Candara Light" panose="020E0502030303020204" charset="0"/>
              <a:cs typeface="Candara Light" panose="020E0502030303020204" charset="0"/>
            </a:endParaRPr>
          </a:p>
          <a:p>
            <a:r>
              <a:rPr lang="en-IN" altLang="en-US" sz="1800">
                <a:latin typeface="Candara Light" panose="020E0502030303020204" charset="0"/>
                <a:cs typeface="Candara Light" panose="020E0502030303020204" charset="0"/>
              </a:rPr>
              <a:t>The analysis shows clear trend, as the voltage increases, the power consumption rises significantly. </a:t>
            </a:r>
            <a:endParaRPr lang="en-IN" altLang="en-US" sz="1800">
              <a:latin typeface="Candara Light" panose="020E0502030303020204" charset="0"/>
              <a:cs typeface="Candara Light" panose="020E0502030303020204" charset="0"/>
            </a:endParaRPr>
          </a:p>
          <a:p>
            <a:r>
              <a:rPr lang="en-IN" altLang="en-US" sz="1800">
                <a:latin typeface="Candara Light" panose="020E0502030303020204" charset="0"/>
                <a:cs typeface="Candara Light" panose="020E0502030303020204" charset="0"/>
              </a:rPr>
              <a:t>These observation supports the assertion that at high speed, the power consumption in the SRAM also escalates</a:t>
            </a:r>
            <a:endParaRPr lang="en-IN" altLang="en-US" sz="1800">
              <a:latin typeface="Candara Light" panose="020E0502030303020204" charset="0"/>
              <a:cs typeface="Candara Light" panose="020E0502030303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30" y="190500"/>
            <a:ext cx="10972800" cy="582613"/>
          </a:xfrm>
        </p:spPr>
        <p:txBody>
          <a:bodyPr>
            <a:normAutofit fontScale="90000"/>
          </a:bodyPr>
          <a:lstStyle/>
          <a:p>
            <a:r>
              <a:rPr lang="en-IN" altLang="en-US">
                <a:latin typeface="Candara Light" panose="020E0502030303020204" charset="0"/>
                <a:cs typeface="Candara Light" panose="020E0502030303020204" charset="0"/>
              </a:rPr>
              <a:t>Proposed Methodologies</a:t>
            </a:r>
            <a:endParaRPr lang="en-IN" altLang="en-US">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214630" y="1483360"/>
            <a:ext cx="10972800" cy="4953000"/>
          </a:xfrm>
        </p:spPr>
        <p:txBody>
          <a:bodyPr vert="horz" lIns="91440" tIns="45720" rIns="91440" bIns="45720" rtlCol="0" anchor="t">
            <a:normAutofit/>
          </a:bodyPr>
          <a:lstStyle/>
          <a:p>
            <a:pPr marL="0" indent="0">
              <a:buNone/>
            </a:pPr>
            <a:r>
              <a:rPr lang="en-IN" altLang="en-US" dirty="0">
                <a:latin typeface="Candara Light" panose="020E0502030303020204" charset="0"/>
                <a:cs typeface="Candara Light" panose="020E0502030303020204" charset="0"/>
              </a:rPr>
              <a:t>1. 8T SRAM</a:t>
            </a:r>
            <a:endParaRPr lang="en-IN" altLang="en-US" dirty="0">
              <a:latin typeface="Candara Light" panose="020E0502030303020204" charset="0"/>
              <a:cs typeface="Candara Light" panose="020E0502030303020204" charset="0"/>
            </a:endParaRPr>
          </a:p>
          <a:p>
            <a:pPr marL="0" indent="0">
              <a:buNone/>
            </a:pPr>
            <a:endParaRPr lang="en-IN" altLang="en-US">
              <a:latin typeface="Candara Light" panose="020E0502030303020204" charset="0"/>
              <a:cs typeface="Candara Light" panose="020E0502030303020204" charset="0"/>
            </a:endParaRPr>
          </a:p>
          <a:p>
            <a:pPr marL="0" indent="0">
              <a:buNone/>
            </a:pPr>
            <a:r>
              <a:rPr lang="en-IN" altLang="en-US" sz="2000" dirty="0">
                <a:latin typeface="Candara Light" panose="020E0502030303020204" charset="0"/>
                <a:cs typeface="Candara Light" panose="020E0502030303020204" charset="0"/>
              </a:rPr>
              <a:t>8T SRAM is an improvement over the traditional 6T SRAM design, primarily aimed at enhancing stability and reducing power consumption, especially in high-frequency or high-speed applications. </a:t>
            </a:r>
            <a:endParaRPr lang="en-IN" altLang="en-US" sz="2000" dirty="0">
              <a:latin typeface="Candara Light" panose="020E0502030303020204" charset="0"/>
              <a:cs typeface="Candara Light" panose="020E0502030303020204" charset="0"/>
            </a:endParaRPr>
          </a:p>
          <a:p>
            <a:pPr marL="0" indent="0">
              <a:buNone/>
            </a:pPr>
            <a:r>
              <a:rPr lang="en-IN" altLang="en-US" sz="2000" dirty="0">
                <a:latin typeface="Candara Light" panose="020E0502030303020204" charset="0"/>
                <a:cs typeface="Candara Light" panose="020E0502030303020204" charset="0"/>
              </a:rPr>
              <a:t>It introduces two additional transistors compared to the 6T configuration, enabling separate read and write paths, which decouples the read operation from the stored data. This decoupling improves stability and reduces power usage during high-speed operations but introduces some disadvantages as well.</a:t>
            </a:r>
            <a:endParaRPr lang="en-IN" dirty="0">
              <a:latin typeface="Candara Light" panose="020E0502030303020204" charset="0"/>
              <a:cs typeface="Candara Light" panose="020E0502030303020204" charset="0"/>
            </a:endParaRPr>
          </a:p>
          <a:p>
            <a:pPr marL="0" indent="0">
              <a:buNone/>
            </a:pPr>
            <a:endParaRPr lang="en-IN" altLang="en-US" sz="2000">
              <a:latin typeface="Candara Light" panose="020E0502030303020204" charset="0"/>
              <a:cs typeface="Candara Light" panose="020E0502030303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5" y="111125"/>
            <a:ext cx="11040745" cy="843280"/>
          </a:xfrm>
        </p:spPr>
        <p:txBody>
          <a:bodyPr/>
          <a:lstStyle/>
          <a:p>
            <a:r>
              <a:rPr lang="en-IN" altLang="en-US">
                <a:latin typeface="Candara Light" panose="020E0502030303020204" charset="0"/>
                <a:cs typeface="Candara Light" panose="020E0502030303020204" charset="0"/>
              </a:rPr>
              <a:t>Proposed 8T SRAM</a:t>
            </a:r>
            <a:endParaRPr lang="en-IN" altLang="en-US">
              <a:latin typeface="Candara Light" panose="020E0502030303020204" charset="0"/>
              <a:cs typeface="Candara Light" panose="020E0502030303020204" charset="0"/>
            </a:endParaRPr>
          </a:p>
        </p:txBody>
      </p:sp>
      <p:pic>
        <p:nvPicPr>
          <p:cNvPr id="4" name="Content Placeholder 3"/>
          <p:cNvPicPr>
            <a:picLocks noGrp="1" noChangeAspect="1"/>
          </p:cNvPicPr>
          <p:nvPr>
            <p:ph idx="1"/>
          </p:nvPr>
        </p:nvPicPr>
        <p:blipFill>
          <a:blip r:embed="rId1"/>
          <a:stretch>
            <a:fillRect/>
          </a:stretch>
        </p:blipFill>
        <p:spPr>
          <a:xfrm>
            <a:off x="310515" y="1079500"/>
            <a:ext cx="11693525" cy="54616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88" y="120885"/>
            <a:ext cx="10449784" cy="585208"/>
          </a:xfrm>
        </p:spPr>
        <p:txBody>
          <a:bodyPr/>
          <a:lstStyle/>
          <a:p>
            <a:r>
              <a:rPr lang="en-IN" altLang="en-US">
                <a:latin typeface="Candara Light" panose="020E0502030303020204" charset="0"/>
                <a:cs typeface="Candara Light" panose="020E0502030303020204" charset="0"/>
              </a:rPr>
              <a:t>Transient Analysis </a:t>
            </a:r>
            <a:endParaRPr lang="en-IN" altLang="en-US">
              <a:latin typeface="Candara Light" panose="020E0502030303020204" charset="0"/>
              <a:cs typeface="Candara Light" panose="020E0502030303020204" charset="0"/>
            </a:endParaRPr>
          </a:p>
        </p:txBody>
      </p:sp>
      <p:pic>
        <p:nvPicPr>
          <p:cNvPr id="4" name="Content Placeholder 3" descr="8T Output"/>
          <p:cNvPicPr>
            <a:picLocks noGrp="1" noChangeAspect="1"/>
          </p:cNvPicPr>
          <p:nvPr>
            <p:ph idx="1"/>
          </p:nvPr>
        </p:nvPicPr>
        <p:blipFill>
          <a:blip r:embed="rId1"/>
          <a:stretch>
            <a:fillRect/>
          </a:stretch>
        </p:blipFill>
        <p:spPr>
          <a:xfrm>
            <a:off x="191672" y="704533"/>
            <a:ext cx="11825167" cy="586454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848" y="588245"/>
            <a:ext cx="11035087" cy="238885"/>
          </a:xfrm>
        </p:spPr>
        <p:txBody>
          <a:bodyPr>
            <a:normAutofit fontScale="90000"/>
          </a:bodyPr>
          <a:lstStyle/>
          <a:p>
            <a:r>
              <a:rPr lang="en-US" dirty="0">
                <a:latin typeface="Candara Light" panose="020E0502030303020204" charset="0"/>
                <a:cs typeface="Candara Light" panose="020E0502030303020204" charset="0"/>
              </a:rPr>
              <a:t>Analysis from the Transient Response </a:t>
            </a:r>
            <a:endParaRPr lang="en-US" dirty="0">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292520" y="943201"/>
            <a:ext cx="11657230" cy="5593471"/>
          </a:xfrm>
        </p:spPr>
        <p:txBody>
          <a:bodyPr vert="horz" lIns="91440" tIns="45720" rIns="91440" bIns="45720" rtlCol="0" anchor="t">
            <a:normAutofit/>
          </a:bodyPr>
          <a:lstStyle/>
          <a:p>
            <a:pPr marL="0" indent="0">
              <a:buNone/>
            </a:pPr>
            <a:r>
              <a:rPr lang="en-US" b="1" dirty="0">
                <a:latin typeface="Candara Light" panose="020E0502030303020204" charset="0"/>
                <a:cs typeface="Candara Light" panose="020E0502030303020204" charset="0"/>
              </a:rPr>
              <a:t>1. Write Operation</a:t>
            </a:r>
            <a:endParaRPr lang="en-US" dirty="0">
              <a:latin typeface="Candara Light" panose="020E0502030303020204" charset="0"/>
              <a:cs typeface="Candara Light" panose="020E0502030303020204" charset="0"/>
            </a:endParaRPr>
          </a:p>
          <a:p>
            <a:r>
              <a:rPr lang="en-US" dirty="0">
                <a:latin typeface="Candara Light" panose="020E0502030303020204" charset="0"/>
                <a:ea typeface="+mn-lt"/>
                <a:cs typeface="Candara Light" panose="020E0502030303020204" charset="0"/>
              </a:rPr>
              <a:t>When </a:t>
            </a:r>
            <a:r>
              <a:rPr lang="en-US" b="1" dirty="0">
                <a:latin typeface="Candara Light" panose="020E0502030303020204" charset="0"/>
                <a:ea typeface="+mn-lt"/>
                <a:cs typeface="Candara Light" panose="020E0502030303020204" charset="0"/>
              </a:rPr>
              <a:t>V(</a:t>
            </a:r>
            <a:r>
              <a:rPr lang="en-US" b="1" dirty="0" err="1">
                <a:latin typeface="Candara Light" panose="020E0502030303020204" charset="0"/>
                <a:ea typeface="+mn-lt"/>
                <a:cs typeface="Candara Light" panose="020E0502030303020204" charset="0"/>
              </a:rPr>
              <a:t>wwl</a:t>
            </a:r>
            <a:r>
              <a:rPr lang="en-US" b="1" dirty="0">
                <a:latin typeface="Candara Light" panose="020E0502030303020204" charset="0"/>
                <a:ea typeface="+mn-lt"/>
                <a:cs typeface="Candara Light" panose="020E0502030303020204" charset="0"/>
              </a:rPr>
              <a:t>)</a:t>
            </a:r>
            <a:r>
              <a:rPr lang="en-US" dirty="0">
                <a:latin typeface="Candara Light" panose="020E0502030303020204" charset="0"/>
                <a:ea typeface="+mn-lt"/>
                <a:cs typeface="Candara Light" panose="020E0502030303020204" charset="0"/>
              </a:rPr>
              <a:t> is high:</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The bit lines (</a:t>
            </a:r>
            <a:r>
              <a:rPr lang="en-US" dirty="0" err="1">
                <a:latin typeface="Candara Light" panose="020E0502030303020204" charset="0"/>
                <a:cs typeface="Candara Light" panose="020E0502030303020204" charset="0"/>
              </a:rPr>
              <a:t>wbl</a:t>
            </a:r>
            <a:r>
              <a:rPr lang="en-US" dirty="0">
                <a:latin typeface="Candara Light" panose="020E0502030303020204" charset="0"/>
                <a:ea typeface="+mn-lt"/>
                <a:cs typeface="Candara Light" panose="020E0502030303020204" charset="0"/>
              </a:rPr>
              <a:t> and </a:t>
            </a:r>
            <a:r>
              <a:rPr lang="en-US" dirty="0" err="1">
                <a:latin typeface="Candara Light" panose="020E0502030303020204" charset="0"/>
                <a:cs typeface="Candara Light" panose="020E0502030303020204" charset="0"/>
              </a:rPr>
              <a:t>wbb</a:t>
            </a:r>
            <a:r>
              <a:rPr lang="en-US" dirty="0">
                <a:latin typeface="Candara Light" panose="020E0502030303020204" charset="0"/>
                <a:ea typeface="+mn-lt"/>
                <a:cs typeface="Candara Light" panose="020E0502030303020204" charset="0"/>
              </a:rPr>
              <a:t>) are connected to the internal storage nodes (</a:t>
            </a:r>
            <a:r>
              <a:rPr lang="en-US" dirty="0">
                <a:latin typeface="Candara Light" panose="020E0502030303020204" charset="0"/>
                <a:cs typeface="Candara Light" panose="020E0502030303020204" charset="0"/>
              </a:rPr>
              <a:t>q</a:t>
            </a:r>
            <a:r>
              <a:rPr lang="en-US" dirty="0">
                <a:latin typeface="Candara Light" panose="020E0502030303020204" charset="0"/>
                <a:ea typeface="+mn-lt"/>
                <a:cs typeface="Candara Light" panose="020E0502030303020204" charset="0"/>
              </a:rPr>
              <a:t> and </a:t>
            </a:r>
            <a:r>
              <a:rPr lang="en-US" dirty="0" err="1">
                <a:latin typeface="Candara Light" panose="020E0502030303020204" charset="0"/>
                <a:cs typeface="Candara Light" panose="020E0502030303020204" charset="0"/>
              </a:rPr>
              <a:t>qbar</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The values on the bit lines are written into the cell:</a:t>
            </a:r>
            <a:endParaRPr lang="en-US" dirty="0">
              <a:latin typeface="Candara Light" panose="020E0502030303020204" charset="0"/>
              <a:cs typeface="Candara Light" panose="020E0502030303020204" charset="0"/>
            </a:endParaRPr>
          </a:p>
          <a:p>
            <a:pPr lvl="2"/>
            <a:r>
              <a:rPr lang="en-US" dirty="0">
                <a:latin typeface="Candara Light" panose="020E0502030303020204" charset="0"/>
                <a:ea typeface="+mn-lt"/>
                <a:cs typeface="Candara Light" panose="020E0502030303020204" charset="0"/>
              </a:rPr>
              <a:t>If </a:t>
            </a:r>
            <a:r>
              <a:rPr lang="en-US" dirty="0" err="1">
                <a:latin typeface="Candara Light" panose="020E0502030303020204" charset="0"/>
                <a:cs typeface="Candara Light" panose="020E0502030303020204" charset="0"/>
              </a:rPr>
              <a:t>wbl</a:t>
            </a:r>
            <a:r>
              <a:rPr lang="en-US" dirty="0">
                <a:latin typeface="Candara Light" panose="020E0502030303020204" charset="0"/>
                <a:ea typeface="+mn-lt"/>
                <a:cs typeface="Candara Light" panose="020E0502030303020204" charset="0"/>
              </a:rPr>
              <a:t> is high and </a:t>
            </a:r>
            <a:r>
              <a:rPr lang="en-US" dirty="0" err="1">
                <a:latin typeface="Candara Light" panose="020E0502030303020204" charset="0"/>
                <a:cs typeface="Candara Light" panose="020E0502030303020204" charset="0"/>
              </a:rPr>
              <a:t>wbb</a:t>
            </a:r>
            <a:r>
              <a:rPr lang="en-US" dirty="0">
                <a:latin typeface="Candara Light" panose="020E0502030303020204" charset="0"/>
                <a:ea typeface="+mn-lt"/>
                <a:cs typeface="Candara Light" panose="020E0502030303020204" charset="0"/>
              </a:rPr>
              <a:t> is low, </a:t>
            </a:r>
            <a:r>
              <a:rPr lang="en-US" dirty="0">
                <a:latin typeface="Candara Light" panose="020E0502030303020204" charset="0"/>
                <a:cs typeface="Candara Light" panose="020E0502030303020204" charset="0"/>
              </a:rPr>
              <a:t>q</a:t>
            </a:r>
            <a:r>
              <a:rPr lang="en-US" dirty="0">
                <a:latin typeface="Candara Light" panose="020E0502030303020204" charset="0"/>
                <a:ea typeface="+mn-lt"/>
                <a:cs typeface="Candara Light" panose="020E0502030303020204" charset="0"/>
              </a:rPr>
              <a:t> becomes high, and </a:t>
            </a:r>
            <a:r>
              <a:rPr lang="en-US" dirty="0" err="1">
                <a:latin typeface="Candara Light" panose="020E0502030303020204" charset="0"/>
                <a:cs typeface="Candara Light" panose="020E0502030303020204" charset="0"/>
              </a:rPr>
              <a:t>qbar</a:t>
            </a:r>
            <a:r>
              <a:rPr lang="en-US" dirty="0">
                <a:latin typeface="Candara Light" panose="020E0502030303020204" charset="0"/>
                <a:ea typeface="+mn-lt"/>
                <a:cs typeface="Candara Light" panose="020E0502030303020204" charset="0"/>
              </a:rPr>
              <a:t> becomes low (logic </a:t>
            </a:r>
            <a:r>
              <a:rPr lang="en-US" dirty="0">
                <a:latin typeface="Candara Light" panose="020E0502030303020204" charset="0"/>
                <a:cs typeface="Candara Light" panose="020E0502030303020204" charset="0"/>
              </a:rPr>
              <a:t>1</a:t>
            </a:r>
            <a:r>
              <a:rPr lang="en-US" dirty="0">
                <a:latin typeface="Candara Light" panose="020E0502030303020204" charset="0"/>
                <a:ea typeface="+mn-lt"/>
                <a:cs typeface="Candara Light" panose="020E0502030303020204" charset="0"/>
              </a:rPr>
              <a:t> written).</a:t>
            </a:r>
            <a:endParaRPr lang="en-US" dirty="0">
              <a:latin typeface="Candara Light" panose="020E0502030303020204" charset="0"/>
              <a:cs typeface="Candara Light" panose="020E0502030303020204" charset="0"/>
            </a:endParaRPr>
          </a:p>
          <a:p>
            <a:pPr lvl="2"/>
            <a:r>
              <a:rPr lang="en-US" dirty="0">
                <a:latin typeface="Candara Light" panose="020E0502030303020204" charset="0"/>
                <a:ea typeface="+mn-lt"/>
                <a:cs typeface="Candara Light" panose="020E0502030303020204" charset="0"/>
              </a:rPr>
              <a:t>If </a:t>
            </a:r>
            <a:r>
              <a:rPr lang="en-US" dirty="0" err="1">
                <a:latin typeface="Candara Light" panose="020E0502030303020204" charset="0"/>
                <a:cs typeface="Candara Light" panose="020E0502030303020204" charset="0"/>
              </a:rPr>
              <a:t>wbl</a:t>
            </a:r>
            <a:r>
              <a:rPr lang="en-US" dirty="0">
                <a:latin typeface="Candara Light" panose="020E0502030303020204" charset="0"/>
                <a:ea typeface="+mn-lt"/>
                <a:cs typeface="Candara Light" panose="020E0502030303020204" charset="0"/>
              </a:rPr>
              <a:t> is low and </a:t>
            </a:r>
            <a:r>
              <a:rPr lang="en-US" dirty="0" err="1">
                <a:latin typeface="Candara Light" panose="020E0502030303020204" charset="0"/>
                <a:cs typeface="Candara Light" panose="020E0502030303020204" charset="0"/>
              </a:rPr>
              <a:t>wbb</a:t>
            </a:r>
            <a:r>
              <a:rPr lang="en-US" dirty="0">
                <a:latin typeface="Candara Light" panose="020E0502030303020204" charset="0"/>
                <a:ea typeface="+mn-lt"/>
                <a:cs typeface="Candara Light" panose="020E0502030303020204" charset="0"/>
              </a:rPr>
              <a:t> is high, </a:t>
            </a:r>
            <a:r>
              <a:rPr lang="en-US" dirty="0">
                <a:latin typeface="Candara Light" panose="020E0502030303020204" charset="0"/>
                <a:cs typeface="Candara Light" panose="020E0502030303020204" charset="0"/>
              </a:rPr>
              <a:t>q</a:t>
            </a:r>
            <a:r>
              <a:rPr lang="en-US" dirty="0">
                <a:latin typeface="Candara Light" panose="020E0502030303020204" charset="0"/>
                <a:ea typeface="+mn-lt"/>
                <a:cs typeface="Candara Light" panose="020E0502030303020204" charset="0"/>
              </a:rPr>
              <a:t> becomes low, and </a:t>
            </a:r>
            <a:r>
              <a:rPr lang="en-US" dirty="0" err="1">
                <a:latin typeface="Candara Light" panose="020E0502030303020204" charset="0"/>
                <a:cs typeface="Candara Light" panose="020E0502030303020204" charset="0"/>
              </a:rPr>
              <a:t>qbar</a:t>
            </a:r>
            <a:r>
              <a:rPr lang="en-US" dirty="0">
                <a:latin typeface="Candara Light" panose="020E0502030303020204" charset="0"/>
                <a:ea typeface="+mn-lt"/>
                <a:cs typeface="Candara Light" panose="020E0502030303020204" charset="0"/>
              </a:rPr>
              <a:t> becomes high (logic </a:t>
            </a:r>
            <a:r>
              <a:rPr lang="en-US" dirty="0">
                <a:latin typeface="Candara Light" panose="020E0502030303020204" charset="0"/>
                <a:cs typeface="Candara Light" panose="020E0502030303020204" charset="0"/>
              </a:rPr>
              <a:t>0</a:t>
            </a:r>
            <a:r>
              <a:rPr lang="en-US" dirty="0">
                <a:latin typeface="Candara Light" panose="020E0502030303020204" charset="0"/>
                <a:ea typeface="+mn-lt"/>
                <a:cs typeface="Candara Light" panose="020E0502030303020204" charset="0"/>
              </a:rPr>
              <a:t> written).</a:t>
            </a:r>
            <a:endParaRPr lang="en-US" dirty="0">
              <a:latin typeface="Candara Light" panose="020E0502030303020204" charset="0"/>
              <a:cs typeface="Candara Light" panose="020E0502030303020204" charset="0"/>
            </a:endParaRPr>
          </a:p>
          <a:p>
            <a:pPr lvl="2"/>
            <a:endParaRPr lang="en-US" dirty="0">
              <a:latin typeface="Candara Light" panose="020E0502030303020204" charset="0"/>
              <a:cs typeface="Candara Light" panose="020E0502030303020204" charset="0"/>
            </a:endParaRPr>
          </a:p>
          <a:p>
            <a:pPr marL="0" indent="0">
              <a:buNone/>
            </a:pPr>
            <a:r>
              <a:rPr lang="en-US" b="1" dirty="0">
                <a:latin typeface="Candara Light" panose="020E0502030303020204" charset="0"/>
                <a:cs typeface="Candara Light" panose="020E0502030303020204" charset="0"/>
              </a:rPr>
              <a:t>2. Read Operation</a:t>
            </a:r>
            <a:endParaRPr lang="en-US" dirty="0">
              <a:latin typeface="Candara Light" panose="020E0502030303020204" charset="0"/>
              <a:cs typeface="Candara Light" panose="020E0502030303020204" charset="0"/>
            </a:endParaRPr>
          </a:p>
          <a:p>
            <a:r>
              <a:rPr lang="en-US" dirty="0">
                <a:latin typeface="Candara Light" panose="020E0502030303020204" charset="0"/>
                <a:ea typeface="+mn-lt"/>
                <a:cs typeface="Candara Light" panose="020E0502030303020204" charset="0"/>
              </a:rPr>
              <a:t>When </a:t>
            </a:r>
            <a:r>
              <a:rPr lang="en-US" b="1" dirty="0">
                <a:latin typeface="Candara Light" panose="020E0502030303020204" charset="0"/>
                <a:ea typeface="+mn-lt"/>
                <a:cs typeface="Candara Light" panose="020E0502030303020204" charset="0"/>
              </a:rPr>
              <a:t>V(</a:t>
            </a:r>
            <a:r>
              <a:rPr lang="en-US" b="1" dirty="0" err="1">
                <a:latin typeface="Candara Light" panose="020E0502030303020204" charset="0"/>
                <a:ea typeface="+mn-lt"/>
                <a:cs typeface="Candara Light" panose="020E0502030303020204" charset="0"/>
              </a:rPr>
              <a:t>rwl</a:t>
            </a:r>
            <a:r>
              <a:rPr lang="en-US" b="1" dirty="0">
                <a:latin typeface="Candara Light" panose="020E0502030303020204" charset="0"/>
                <a:ea typeface="+mn-lt"/>
                <a:cs typeface="Candara Light" panose="020E0502030303020204" charset="0"/>
              </a:rPr>
              <a:t>)</a:t>
            </a:r>
            <a:r>
              <a:rPr lang="en-US" dirty="0">
                <a:latin typeface="Candara Light" panose="020E0502030303020204" charset="0"/>
                <a:ea typeface="+mn-lt"/>
                <a:cs typeface="Candara Light" panose="020E0502030303020204" charset="0"/>
              </a:rPr>
              <a:t> is high:</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The internal storage nodes (</a:t>
            </a:r>
            <a:r>
              <a:rPr lang="en-US" dirty="0">
                <a:latin typeface="Candara Light" panose="020E0502030303020204" charset="0"/>
                <a:cs typeface="Candara Light" panose="020E0502030303020204" charset="0"/>
              </a:rPr>
              <a:t>q</a:t>
            </a:r>
            <a:r>
              <a:rPr lang="en-US" dirty="0">
                <a:latin typeface="Candara Light" panose="020E0502030303020204" charset="0"/>
                <a:ea typeface="+mn-lt"/>
                <a:cs typeface="Candara Light" panose="020E0502030303020204" charset="0"/>
              </a:rPr>
              <a:t> and </a:t>
            </a:r>
            <a:r>
              <a:rPr lang="en-US" dirty="0" err="1">
                <a:latin typeface="Candara Light" panose="020E0502030303020204" charset="0"/>
                <a:cs typeface="Candara Light" panose="020E0502030303020204" charset="0"/>
              </a:rPr>
              <a:t>qbar</a:t>
            </a:r>
            <a:r>
              <a:rPr lang="en-US" dirty="0">
                <a:latin typeface="Candara Light" panose="020E0502030303020204" charset="0"/>
                <a:ea typeface="+mn-lt"/>
                <a:cs typeface="Candara Light" panose="020E0502030303020204" charset="0"/>
              </a:rPr>
              <a:t>) are decoupled from the read bit line (</a:t>
            </a:r>
            <a:r>
              <a:rPr lang="en-US" dirty="0" err="1">
                <a:latin typeface="Candara Light" panose="020E0502030303020204" charset="0"/>
                <a:cs typeface="Candara Light" panose="020E0502030303020204" charset="0"/>
              </a:rPr>
              <a:t>rbl</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A separate read circuitry connected to the storage nodes ensures that the data is reflected on the read bit line (</a:t>
            </a:r>
            <a:r>
              <a:rPr lang="en-US" dirty="0" err="1">
                <a:latin typeface="Candara Light" panose="020E0502030303020204" charset="0"/>
                <a:cs typeface="Candara Light" panose="020E0502030303020204" charset="0"/>
              </a:rPr>
              <a:t>rbl</a:t>
            </a:r>
            <a:r>
              <a:rPr lang="en-US" dirty="0">
                <a:latin typeface="Candara Light" panose="020E0502030303020204" charset="0"/>
                <a:ea typeface="+mn-lt"/>
                <a:cs typeface="Candara Light" panose="020E0502030303020204" charset="0"/>
              </a:rPr>
              <a:t>) without disturbing the stored value.</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For example:</a:t>
            </a:r>
            <a:endParaRPr lang="en-US" dirty="0">
              <a:latin typeface="Candara Light" panose="020E0502030303020204" charset="0"/>
              <a:cs typeface="Candara Light" panose="020E0502030303020204" charset="0"/>
            </a:endParaRPr>
          </a:p>
          <a:p>
            <a:pPr lvl="2"/>
            <a:r>
              <a:rPr lang="en-US" dirty="0">
                <a:latin typeface="Candara Light" panose="020E0502030303020204" charset="0"/>
                <a:ea typeface="+mn-lt"/>
                <a:cs typeface="Candara Light" panose="020E0502030303020204" charset="0"/>
              </a:rPr>
              <a:t>If </a:t>
            </a:r>
            <a:r>
              <a:rPr lang="en-US" dirty="0">
                <a:latin typeface="Candara Light" panose="020E0502030303020204" charset="0"/>
                <a:cs typeface="Candara Light" panose="020E0502030303020204" charset="0"/>
              </a:rPr>
              <a:t>q</a:t>
            </a:r>
            <a:r>
              <a:rPr lang="en-US" dirty="0">
                <a:latin typeface="Candara Light" panose="020E0502030303020204" charset="0"/>
                <a:ea typeface="+mn-lt"/>
                <a:cs typeface="Candara Light" panose="020E0502030303020204" charset="0"/>
              </a:rPr>
              <a:t> is high (logic </a:t>
            </a:r>
            <a:r>
              <a:rPr lang="en-US" dirty="0">
                <a:latin typeface="Candara Light" panose="020E0502030303020204" charset="0"/>
                <a:cs typeface="Candara Light" panose="020E0502030303020204" charset="0"/>
              </a:rPr>
              <a:t>1</a:t>
            </a:r>
            <a:r>
              <a:rPr lang="en-US" dirty="0">
                <a:latin typeface="Candara Light" panose="020E0502030303020204" charset="0"/>
                <a:ea typeface="+mn-lt"/>
                <a:cs typeface="Candara Light" panose="020E0502030303020204" charset="0"/>
              </a:rPr>
              <a:t> stored), </a:t>
            </a:r>
            <a:r>
              <a:rPr lang="en-US" dirty="0" err="1">
                <a:latin typeface="Candara Light" panose="020E0502030303020204" charset="0"/>
                <a:cs typeface="Candara Light" panose="020E0502030303020204" charset="0"/>
              </a:rPr>
              <a:t>rbl</a:t>
            </a:r>
            <a:r>
              <a:rPr lang="en-US" dirty="0">
                <a:latin typeface="Candara Light" panose="020E0502030303020204" charset="0"/>
                <a:ea typeface="+mn-lt"/>
                <a:cs typeface="Candara Light" panose="020E0502030303020204" charset="0"/>
              </a:rPr>
              <a:t> will show a high value.</a:t>
            </a:r>
            <a:endParaRPr lang="en-US" dirty="0">
              <a:latin typeface="Candara Light" panose="020E0502030303020204" charset="0"/>
              <a:cs typeface="Candara Light" panose="020E0502030303020204" charset="0"/>
            </a:endParaRPr>
          </a:p>
          <a:p>
            <a:pPr lvl="2"/>
            <a:r>
              <a:rPr lang="en-US" dirty="0">
                <a:latin typeface="Candara Light" panose="020E0502030303020204" charset="0"/>
                <a:ea typeface="+mn-lt"/>
                <a:cs typeface="Candara Light" panose="020E0502030303020204" charset="0"/>
              </a:rPr>
              <a:t>If </a:t>
            </a:r>
            <a:r>
              <a:rPr lang="en-US" dirty="0">
                <a:latin typeface="Candara Light" panose="020E0502030303020204" charset="0"/>
                <a:cs typeface="Candara Light" panose="020E0502030303020204" charset="0"/>
              </a:rPr>
              <a:t>q</a:t>
            </a:r>
            <a:r>
              <a:rPr lang="en-US" dirty="0">
                <a:latin typeface="Candara Light" panose="020E0502030303020204" charset="0"/>
                <a:ea typeface="+mn-lt"/>
                <a:cs typeface="Candara Light" panose="020E0502030303020204" charset="0"/>
              </a:rPr>
              <a:t> is low (logic </a:t>
            </a:r>
            <a:r>
              <a:rPr lang="en-US" dirty="0">
                <a:latin typeface="Candara Light" panose="020E0502030303020204" charset="0"/>
                <a:cs typeface="Candara Light" panose="020E0502030303020204" charset="0"/>
              </a:rPr>
              <a:t>0</a:t>
            </a:r>
            <a:r>
              <a:rPr lang="en-US" dirty="0">
                <a:latin typeface="Candara Light" panose="020E0502030303020204" charset="0"/>
                <a:ea typeface="+mn-lt"/>
                <a:cs typeface="Candara Light" panose="020E0502030303020204" charset="0"/>
              </a:rPr>
              <a:t> stored), </a:t>
            </a:r>
            <a:r>
              <a:rPr lang="en-US" dirty="0" err="1">
                <a:latin typeface="Candara Light" panose="020E0502030303020204" charset="0"/>
                <a:cs typeface="Candara Light" panose="020E0502030303020204" charset="0"/>
              </a:rPr>
              <a:t>rbl</a:t>
            </a:r>
            <a:r>
              <a:rPr lang="en-US" dirty="0">
                <a:latin typeface="Candara Light" panose="020E0502030303020204" charset="0"/>
                <a:ea typeface="+mn-lt"/>
                <a:cs typeface="Candara Light" panose="020E0502030303020204" charset="0"/>
              </a:rPr>
              <a:t> will show a low value.</a:t>
            </a:r>
            <a:endParaRPr lang="en-US" dirty="0">
              <a:latin typeface="Candara Light" panose="020E0502030303020204" charset="0"/>
              <a:cs typeface="Candara Light" panose="020E0502030303020204" charset="0"/>
            </a:endParaRPr>
          </a:p>
          <a:p>
            <a:endParaRPr lang="en-US" dirty="0">
              <a:latin typeface="Candara Light" panose="020E0502030303020204" charset="0"/>
              <a:cs typeface="Candara Light" panose="020E0502030303020204" charset="0"/>
            </a:endParaRPr>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1"/>
          <a:stretch>
            <a:fillRect/>
          </a:stretch>
        </p:blipFill>
        <p:spPr>
          <a:xfrm>
            <a:off x="0" y="0"/>
            <a:ext cx="12264390" cy="67818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750" y="128270"/>
            <a:ext cx="10972800" cy="4953000"/>
          </a:xfrm>
        </p:spPr>
        <p:txBody>
          <a:bodyPr vert="horz" lIns="91440" tIns="45720" rIns="91440" bIns="45720" rtlCol="0" anchor="t">
            <a:normAutofit/>
          </a:bodyPr>
          <a:lstStyle/>
          <a:p>
            <a:r>
              <a:rPr lang="en-US" sz="2000" dirty="0">
                <a:latin typeface="Candara Light" panose="020E0502030303020204" charset="0"/>
                <a:cs typeface="Candara Light" panose="020E0502030303020204" charset="0"/>
              </a:rPr>
              <a:t>The decoupled architecture of 8T SRAM prevents read disturb issues, making it ideal for high-speed operations.</a:t>
            </a:r>
            <a:endParaRPr lang="en-US" sz="2000" dirty="0">
              <a:latin typeface="Candara Light" panose="020E0502030303020204" charset="0"/>
              <a:cs typeface="Candara Light" panose="020E0502030303020204" charset="0"/>
            </a:endParaRPr>
          </a:p>
          <a:p>
            <a:endParaRPr lang="en-US" sz="2000" dirty="0">
              <a:latin typeface="Candara Light" panose="020E0502030303020204" charset="0"/>
              <a:cs typeface="Candara Light" panose="020E0502030303020204" charset="0"/>
            </a:endParaRPr>
          </a:p>
          <a:p>
            <a:r>
              <a:rPr lang="en-US" sz="2000" dirty="0">
                <a:latin typeface="Candara Light" panose="020E0502030303020204" charset="0"/>
                <a:cs typeface="Candara Light" panose="020E0502030303020204" charset="0"/>
              </a:rPr>
              <a:t>Smooth and independent transitions in RWL and WWL allow simultaneous high-speed reads and writes without compromising data integrity or stability.</a:t>
            </a:r>
            <a:endParaRPr lang="en-US" sz="2000" dirty="0">
              <a:latin typeface="Candara Light" panose="020E0502030303020204" charset="0"/>
              <a:cs typeface="Candara Light" panose="020E0502030303020204" charset="0"/>
            </a:endParaRPr>
          </a:p>
          <a:p>
            <a:endParaRPr lang="en-US" sz="2000" dirty="0">
              <a:latin typeface="Candara Light" panose="020E0502030303020204" charset="0"/>
              <a:cs typeface="Candara Light" panose="020E0502030303020204" charset="0"/>
            </a:endParaRPr>
          </a:p>
          <a:p>
            <a:r>
              <a:rPr lang="en-US" sz="2000" dirty="0">
                <a:latin typeface="Candara Light" panose="020E0502030303020204" charset="0"/>
                <a:ea typeface="+mn-lt"/>
                <a:cs typeface="Candara Light" panose="020E0502030303020204" charset="0"/>
              </a:rPr>
              <a:t>The butterfly diagram appears symmetric, indicating that the SRAM cell has balanced read and write operations.</a:t>
            </a:r>
            <a:endParaRPr lang="en-US" sz="2000" dirty="0">
              <a:latin typeface="Candara Light" panose="020E0502030303020204" charset="0"/>
              <a:cs typeface="Candara Light" panose="020E0502030303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815" y="132080"/>
            <a:ext cx="10928985" cy="697230"/>
          </a:xfrm>
        </p:spPr>
        <p:txBody>
          <a:bodyPr>
            <a:normAutofit/>
          </a:bodyPr>
          <a:lstStyle/>
          <a:p>
            <a:r>
              <a:rPr lang="en-IN" altLang="en-US">
                <a:latin typeface="Candara Light" panose="020E0502030303020204" charset="0"/>
                <a:cs typeface="Candara Light" panose="020E0502030303020204" charset="0"/>
              </a:rPr>
              <a:t>LITERATURE SURVEY</a:t>
            </a:r>
            <a:endParaRPr lang="en-IN" altLang="en-US">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188595" y="1032510"/>
            <a:ext cx="11165205" cy="5631815"/>
          </a:xfrm>
        </p:spPr>
        <p:txBody>
          <a:bodyPr vert="horz" lIns="91440" tIns="45720" rIns="91440" bIns="45720" rtlCol="0" anchor="t">
            <a:normAutofit/>
          </a:bodyPr>
          <a:lstStyle/>
          <a:p>
            <a:r>
              <a:rPr lang="en-US" sz="2400" dirty="0">
                <a:latin typeface="Candara Light" panose="020E0502030303020204" charset="0"/>
                <a:cs typeface="Candara Light" panose="020E0502030303020204" charset="0"/>
              </a:rPr>
              <a:t>Static Random Access Memory (SRAM) is one of the core components in the digital world. </a:t>
            </a:r>
            <a:r>
              <a:rPr lang="en-IN" altLang="en-US" sz="2400" dirty="0">
                <a:latin typeface="Candara Light" panose="020E0502030303020204" charset="0"/>
                <a:cs typeface="Candara Light" panose="020E0502030303020204" charset="0"/>
              </a:rPr>
              <a:t>It is </a:t>
            </a:r>
            <a:r>
              <a:rPr sz="2400" dirty="0">
                <a:latin typeface="Candara Light" panose="020E0502030303020204" charset="0"/>
                <a:cs typeface="Candara Light" panose="020E0502030303020204" charset="0"/>
              </a:rPr>
              <a:t>one of the widely used electronic device or</a:t>
            </a:r>
            <a:r>
              <a:rPr lang="en-IN" sz="2400" dirty="0">
                <a:latin typeface="Candara Light" panose="020E0502030303020204" charset="0"/>
                <a:cs typeface="Candara Light" panose="020E0502030303020204" charset="0"/>
              </a:rPr>
              <a:t> </a:t>
            </a:r>
            <a:r>
              <a:rPr sz="2400" dirty="0">
                <a:latin typeface="Candara Light" panose="020E0502030303020204" charset="0"/>
                <a:cs typeface="Candara Light" panose="020E0502030303020204" charset="0"/>
              </a:rPr>
              <a:t>electronic circuit</a:t>
            </a:r>
            <a:r>
              <a:rPr lang="en-IN" sz="2400" dirty="0">
                <a:latin typeface="Candara Light" panose="020E0502030303020204" charset="0"/>
                <a:cs typeface="Candara Light" panose="020E0502030303020204" charset="0"/>
              </a:rPr>
              <a:t>. </a:t>
            </a:r>
            <a:endParaRPr lang="en-IN" sz="2400" dirty="0">
              <a:latin typeface="Candara Light" panose="020E0502030303020204" charset="0"/>
              <a:cs typeface="Candara Light" panose="020E0502030303020204" charset="0"/>
            </a:endParaRPr>
          </a:p>
          <a:p>
            <a:r>
              <a:rPr lang="en-IN" sz="2400" dirty="0">
                <a:latin typeface="Candara Light" panose="020E0502030303020204" charset="0"/>
                <a:cs typeface="Candara Light" panose="020E0502030303020204" charset="0"/>
              </a:rPr>
              <a:t>It plays a critical role in modern high-speed digital systems, especially in cache memory of microprocessors, networking equipment, FPGAs, and embedded systems. </a:t>
            </a:r>
            <a:endParaRPr lang="en-IN" sz="2400" dirty="0">
              <a:latin typeface="Candara Light" panose="020E0502030303020204" charset="0"/>
              <a:cs typeface="Candara Light" panose="020E0502030303020204" charset="0"/>
            </a:endParaRPr>
          </a:p>
          <a:p>
            <a:r>
              <a:rPr lang="en-IN" sz="2400" dirty="0">
                <a:latin typeface="Candara Light" panose="020E0502030303020204" charset="0"/>
                <a:cs typeface="Candara Light" panose="020E0502030303020204" charset="0"/>
              </a:rPr>
              <a:t>SRAM is a type of random-access memory (RAM) that uses latching circuitry (flip-flop) to store each bit. SRAM is volatile memory i.e. data is lost when power is removed.</a:t>
            </a:r>
            <a:endParaRPr lang="en-IN" sz="2400" dirty="0">
              <a:latin typeface="Candara Light" panose="020E0502030303020204" charset="0"/>
              <a:cs typeface="Candara Light" panose="020E0502030303020204" charset="0"/>
            </a:endParaRPr>
          </a:p>
          <a:p>
            <a:r>
              <a:rPr lang="en-IN" sz="2400" dirty="0">
                <a:latin typeface="Candara Light" panose="020E0502030303020204" charset="0"/>
                <a:cs typeface="Candara Light" panose="020E0502030303020204" charset="0"/>
              </a:rPr>
              <a:t>It retains data bits in its memory as long as power is being supplied. Unlike dynamic RAM (DRAM), which must be continuously refreshed, SRAM does not have this requirement, resulting in </a:t>
            </a:r>
            <a:r>
              <a:rPr lang="en-IN" sz="2400" b="1" dirty="0">
                <a:latin typeface="Candara Light" panose="020E0502030303020204" charset="0"/>
                <a:cs typeface="Candara Light" panose="020E0502030303020204" charset="0"/>
              </a:rPr>
              <a:t>better performance and lower power usage. </a:t>
            </a:r>
            <a:endParaRPr lang="en-IN" sz="2400" b="1" dirty="0">
              <a:latin typeface="Candara Light" panose="020E0502030303020204" charset="0"/>
              <a:cs typeface="Candara Light" panose="020E0502030303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264160" y="254000"/>
          <a:ext cx="11332908" cy="6172237"/>
        </p:xfrm>
        <a:graphic>
          <a:graphicData uri="http://schemas.openxmlformats.org/drawingml/2006/table">
            <a:tbl>
              <a:tblPr firstRow="1" bandRow="1">
                <a:tableStyleId>{D7AC3CCA-C797-4891-BE02-D94E43425B78}</a:tableStyleId>
              </a:tblPr>
              <a:tblGrid>
                <a:gridCol w="3777636"/>
                <a:gridCol w="3777636"/>
                <a:gridCol w="3777636"/>
              </a:tblGrid>
              <a:tr h="733587">
                <a:tc>
                  <a:txBody>
                    <a:bodyPr/>
                    <a:lstStyle/>
                    <a:p>
                      <a:pPr lvl="0">
                        <a:buNone/>
                      </a:pPr>
                      <a:r>
                        <a:rPr lang="en-US" dirty="0">
                          <a:latin typeface="Candara Light" panose="020E0502030303020204" charset="0"/>
                          <a:cs typeface="Candara Light" panose="020E0502030303020204" charset="0"/>
                        </a:rPr>
                        <a:t>Feature</a:t>
                      </a:r>
                      <a:endParaRPr lang="en-US" dirty="0">
                        <a:latin typeface="Candara Light" panose="020E0502030303020204" charset="0"/>
                        <a:cs typeface="Candara Light" panose="020E0502030303020204" charset="0"/>
                      </a:endParaRPr>
                    </a:p>
                  </a:txBody>
                  <a:tcPr/>
                </a:tc>
                <a:tc>
                  <a:txBody>
                    <a:bodyPr/>
                    <a:lstStyle/>
                    <a:p>
                      <a:pPr lvl="0">
                        <a:buNone/>
                      </a:pPr>
                      <a:r>
                        <a:rPr lang="en-US" dirty="0">
                          <a:latin typeface="Candara Light" panose="020E0502030303020204" charset="0"/>
                          <a:cs typeface="Candara Light" panose="020E0502030303020204" charset="0"/>
                        </a:rPr>
                        <a:t>8T SRAM</a:t>
                      </a:r>
                      <a:endParaRPr lang="en-US" dirty="0">
                        <a:latin typeface="Candara Light" panose="020E0502030303020204" charset="0"/>
                        <a:cs typeface="Candara Light" panose="020E0502030303020204" charset="0"/>
                      </a:endParaRPr>
                    </a:p>
                  </a:txBody>
                  <a:tcPr/>
                </a:tc>
                <a:tc>
                  <a:txBody>
                    <a:bodyPr/>
                    <a:lstStyle/>
                    <a:p>
                      <a:pPr lvl="0">
                        <a:buNone/>
                      </a:pPr>
                      <a:r>
                        <a:rPr lang="en-US" dirty="0">
                          <a:latin typeface="Candara Light" panose="020E0502030303020204" charset="0"/>
                          <a:cs typeface="Candara Light" panose="020E0502030303020204" charset="0"/>
                        </a:rPr>
                        <a:t>6T SRAM</a:t>
                      </a:r>
                      <a:endParaRPr lang="en-US" dirty="0">
                        <a:latin typeface="Candara Light" panose="020E0502030303020204" charset="0"/>
                        <a:cs typeface="Candara Light" panose="020E0502030303020204" charset="0"/>
                      </a:endParaRPr>
                    </a:p>
                  </a:txBody>
                  <a:tcPr/>
                </a:tc>
              </a:tr>
              <a:tr h="1239509">
                <a:tc>
                  <a:txBody>
                    <a:bodyPr/>
                    <a:lstStyle/>
                    <a:p>
                      <a:r>
                        <a:rPr lang="en-US" dirty="0">
                          <a:latin typeface="Candara Light" panose="020E0502030303020204" charset="0"/>
                          <a:cs typeface="Candara Light" panose="020E0502030303020204" charset="0"/>
                        </a:rPr>
                        <a:t>Stability</a:t>
                      </a:r>
                      <a:endParaRPr lang="en-US" dirty="0">
                        <a:latin typeface="Candara Light" panose="020E0502030303020204" charset="0"/>
                        <a:cs typeface="Candara Light" panose="020E0502030303020204" charset="0"/>
                      </a:endParaRPr>
                    </a:p>
                  </a:txBody>
                  <a:tcPr/>
                </a:tc>
                <a:tc>
                  <a:txBody>
                    <a:bodyPr/>
                    <a:lstStyle/>
                    <a:p>
                      <a:pPr marL="285750" indent="-285750">
                        <a:buFont typeface="Calibri" panose="020F0502020204030204"/>
                        <a:buChar char="-"/>
                      </a:pPr>
                      <a:r>
                        <a:rPr lang="en-US" dirty="0">
                          <a:latin typeface="Candara Light" panose="020E0502030303020204" charset="0"/>
                          <a:cs typeface="Candara Light" panose="020E0502030303020204" charset="0"/>
                        </a:rPr>
                        <a:t>Improved read stability due to decoupled paths</a:t>
                      </a:r>
                      <a:endParaRPr lang="en-US" dirty="0">
                        <a:latin typeface="Candara Light" panose="020E0502030303020204" charset="0"/>
                        <a:cs typeface="Candara Light" panose="020E0502030303020204" charset="0"/>
                      </a:endParaRPr>
                    </a:p>
                    <a:p>
                      <a:pPr marL="285750" lvl="0" indent="-285750">
                        <a:buFont typeface="Calibri" panose="020F0502020204030204"/>
                        <a:buChar char="-"/>
                      </a:pPr>
                      <a:r>
                        <a:rPr lang="en-US" dirty="0">
                          <a:latin typeface="Candara Light" panose="020E0502030303020204" charset="0"/>
                          <a:cs typeface="Candara Light" panose="020E0502030303020204" charset="0"/>
                        </a:rPr>
                        <a:t>Better noise margins during read.</a:t>
                      </a:r>
                      <a:endParaRPr lang="en-US" dirty="0">
                        <a:latin typeface="Candara Light" panose="020E0502030303020204" charset="0"/>
                        <a:cs typeface="Candara Light" panose="020E0502030303020204" charset="0"/>
                      </a:endParaRPr>
                    </a:p>
                  </a:txBody>
                  <a:tcPr/>
                </a:tc>
                <a:tc>
                  <a:txBody>
                    <a:bodyPr/>
                    <a:lstStyle/>
                    <a:p>
                      <a:pPr marL="285750" indent="-285750">
                        <a:buFont typeface="Calibri" panose="020F0502020204030204"/>
                        <a:buChar char="-"/>
                      </a:pPr>
                      <a:r>
                        <a:rPr lang="en-US" dirty="0">
                          <a:latin typeface="Candara Light" panose="020E0502030303020204" charset="0"/>
                          <a:cs typeface="Candara Light" panose="020E0502030303020204" charset="0"/>
                        </a:rPr>
                        <a:t>Susceptible to read disturb</a:t>
                      </a:r>
                      <a:endParaRPr lang="en-US" dirty="0">
                        <a:latin typeface="Candara Light" panose="020E0502030303020204" charset="0"/>
                        <a:cs typeface="Candara Light" panose="020E0502030303020204" charset="0"/>
                      </a:endParaRPr>
                    </a:p>
                    <a:p>
                      <a:pPr marL="285750" lvl="0" indent="-285750">
                        <a:buFont typeface="Calibri" panose="020F0502020204030204"/>
                        <a:buChar char="-"/>
                      </a:pPr>
                      <a:r>
                        <a:rPr lang="en-US" dirty="0">
                          <a:latin typeface="Candara Light" panose="020E0502030303020204" charset="0"/>
                          <a:cs typeface="Candara Light" panose="020E0502030303020204" charset="0"/>
                        </a:rPr>
                        <a:t>Lower noise margins in high-frequency applications</a:t>
                      </a:r>
                      <a:endParaRPr lang="en-US" dirty="0">
                        <a:latin typeface="Candara Light" panose="020E0502030303020204" charset="0"/>
                        <a:cs typeface="Candara Light" panose="020E0502030303020204" charset="0"/>
                      </a:endParaRPr>
                    </a:p>
                  </a:txBody>
                  <a:tcPr/>
                </a:tc>
              </a:tr>
              <a:tr h="1479816">
                <a:tc>
                  <a:txBody>
                    <a:bodyPr/>
                    <a:lstStyle/>
                    <a:p>
                      <a:r>
                        <a:rPr lang="en-US" dirty="0">
                          <a:latin typeface="Candara Light" panose="020E0502030303020204" charset="0"/>
                          <a:cs typeface="Candara Light" panose="020E0502030303020204" charset="0"/>
                        </a:rPr>
                        <a:t>Power Consumption</a:t>
                      </a:r>
                      <a:endParaRPr lang="en-US" dirty="0">
                        <a:latin typeface="Candara Light" panose="020E0502030303020204" charset="0"/>
                        <a:cs typeface="Candara Light" panose="020E0502030303020204" charset="0"/>
                      </a:endParaRPr>
                    </a:p>
                  </a:txBody>
                  <a:tcPr/>
                </a:tc>
                <a:tc>
                  <a:txBody>
                    <a:bodyPr/>
                    <a:lstStyle/>
                    <a:p>
                      <a:pPr marL="285750" indent="-285750">
                        <a:buFont typeface="Calibri" panose="020F0502020204030204"/>
                        <a:buChar char="-"/>
                      </a:pPr>
                      <a:r>
                        <a:rPr lang="en-IN" altLang="en-US" dirty="0">
                          <a:latin typeface="Candara Light" panose="020E0502030303020204" charset="0"/>
                          <a:cs typeface="Candara Light" panose="020E0502030303020204" charset="0"/>
                        </a:rPr>
                        <a:t>High</a:t>
                      </a:r>
                      <a:r>
                        <a:rPr lang="en-US" dirty="0">
                          <a:latin typeface="Candara Light" panose="020E0502030303020204" charset="0"/>
                          <a:cs typeface="Candara Light" panose="020E0502030303020204" charset="0"/>
                        </a:rPr>
                        <a:t> dynamic power during high-speed operations</a:t>
                      </a:r>
                      <a:endParaRPr lang="en-US" dirty="0">
                        <a:latin typeface="Candara Light" panose="020E0502030303020204" charset="0"/>
                        <a:cs typeface="Candara Light" panose="020E0502030303020204" charset="0"/>
                      </a:endParaRPr>
                    </a:p>
                    <a:p>
                      <a:pPr marL="285750" lvl="0" indent="-285750">
                        <a:buFont typeface="Calibri" panose="020F0502020204030204"/>
                        <a:buChar char="-"/>
                      </a:pPr>
                      <a:r>
                        <a:rPr lang="en-IN" altLang="en-US" dirty="0">
                          <a:latin typeface="Candara Light" panose="020E0502030303020204" charset="0"/>
                          <a:cs typeface="Candara Light" panose="020E0502030303020204" charset="0"/>
                        </a:rPr>
                        <a:t>Low</a:t>
                      </a:r>
                      <a:r>
                        <a:rPr lang="en-US" dirty="0">
                          <a:latin typeface="Candara Light" panose="020E0502030303020204" charset="0"/>
                          <a:cs typeface="Candara Light" panose="020E0502030303020204" charset="0"/>
                        </a:rPr>
                        <a:t> static power </a:t>
                      </a:r>
                      <a:r>
                        <a:rPr lang="en-IN" altLang="en-US" dirty="0">
                          <a:latin typeface="Candara Light" panose="020E0502030303020204" charset="0"/>
                          <a:cs typeface="Candara Light" panose="020E0502030303020204" charset="0"/>
                        </a:rPr>
                        <a:t>as compared to 6T</a:t>
                      </a:r>
                      <a:endParaRPr lang="en-IN" altLang="en-US" dirty="0">
                        <a:latin typeface="Candara Light" panose="020E0502030303020204" charset="0"/>
                        <a:cs typeface="Candara Light" panose="020E0502030303020204" charset="0"/>
                      </a:endParaRPr>
                    </a:p>
                  </a:txBody>
                  <a:tcPr/>
                </a:tc>
                <a:tc>
                  <a:txBody>
                    <a:bodyPr/>
                    <a:lstStyle/>
                    <a:p>
                      <a:pPr marL="285750" indent="-285750">
                        <a:buFont typeface="Calibri" panose="020F0502020204030204"/>
                        <a:buChar char="-"/>
                      </a:pPr>
                      <a:r>
                        <a:rPr lang="en-IN" altLang="en-US" dirty="0">
                          <a:latin typeface="Candara Light" panose="020E0502030303020204" charset="0"/>
                          <a:cs typeface="Candara Light" panose="020E0502030303020204" charset="0"/>
                        </a:rPr>
                        <a:t>lesser</a:t>
                      </a:r>
                      <a:r>
                        <a:rPr lang="en-US" dirty="0">
                          <a:latin typeface="Candara Light" panose="020E0502030303020204" charset="0"/>
                          <a:cs typeface="Candara Light" panose="020E0502030303020204" charset="0"/>
                        </a:rPr>
                        <a:t> dynamic power consumption in high speed applications </a:t>
                      </a:r>
                      <a:endParaRPr lang="en-US" dirty="0">
                        <a:latin typeface="Candara Light" panose="020E0502030303020204" charset="0"/>
                        <a:cs typeface="Candara Light" panose="020E0502030303020204" charset="0"/>
                      </a:endParaRPr>
                    </a:p>
                    <a:p>
                      <a:pPr marL="285750" lvl="0" indent="-285750">
                        <a:buFont typeface="Calibri" panose="020F0502020204030204"/>
                        <a:buChar char="-"/>
                      </a:pPr>
                      <a:r>
                        <a:rPr lang="en-IN" altLang="en-US" dirty="0">
                          <a:latin typeface="Candara Light" panose="020E0502030303020204" charset="0"/>
                          <a:cs typeface="Candara Light" panose="020E0502030303020204" charset="0"/>
                        </a:rPr>
                        <a:t>Higher</a:t>
                      </a:r>
                      <a:r>
                        <a:rPr lang="en-US" dirty="0">
                          <a:latin typeface="Candara Light" panose="020E0502030303020204" charset="0"/>
                          <a:cs typeface="Candara Light" panose="020E0502030303020204" charset="0"/>
                        </a:rPr>
                        <a:t> static power consumption</a:t>
                      </a:r>
                      <a:endParaRPr lang="en-US" dirty="0">
                        <a:latin typeface="Candara Light" panose="020E0502030303020204" charset="0"/>
                        <a:cs typeface="Candara Light" panose="020E0502030303020204" charset="0"/>
                      </a:endParaRPr>
                    </a:p>
                  </a:txBody>
                  <a:tcPr/>
                </a:tc>
              </a:tr>
              <a:tr h="1239509">
                <a:tc>
                  <a:txBody>
                    <a:bodyPr/>
                    <a:lstStyle/>
                    <a:p>
                      <a:r>
                        <a:rPr lang="en-US" dirty="0">
                          <a:latin typeface="Candara Light" panose="020E0502030303020204" charset="0"/>
                          <a:cs typeface="Candara Light" panose="020E0502030303020204" charset="0"/>
                        </a:rPr>
                        <a:t>Speed</a:t>
                      </a:r>
                      <a:endParaRPr lang="en-US" dirty="0">
                        <a:latin typeface="Candara Light" panose="020E0502030303020204" charset="0"/>
                        <a:cs typeface="Candara Light" panose="020E0502030303020204" charset="0"/>
                      </a:endParaRPr>
                    </a:p>
                  </a:txBody>
                  <a:tcPr/>
                </a:tc>
                <a:tc>
                  <a:txBody>
                    <a:bodyPr/>
                    <a:lstStyle/>
                    <a:p>
                      <a:pPr marL="285750" indent="-285750">
                        <a:buFont typeface="Calibri" panose="020F0502020204030204"/>
                        <a:buChar char="-"/>
                      </a:pPr>
                      <a:r>
                        <a:rPr lang="en-US" dirty="0">
                          <a:latin typeface="Candara Light" panose="020E0502030303020204" charset="0"/>
                          <a:cs typeface="Candara Light" panose="020E0502030303020204" charset="0"/>
                        </a:rPr>
                        <a:t>Higher Speed due to independent read and write paths</a:t>
                      </a:r>
                      <a:endParaRPr lang="en-US" dirty="0">
                        <a:latin typeface="Candara Light" panose="020E0502030303020204" charset="0"/>
                        <a:cs typeface="Candara Light" panose="020E0502030303020204" charset="0"/>
                      </a:endParaRPr>
                    </a:p>
                  </a:txBody>
                  <a:tcPr/>
                </a:tc>
                <a:tc>
                  <a:txBody>
                    <a:bodyPr/>
                    <a:lstStyle/>
                    <a:p>
                      <a:pPr marL="285750" indent="-285750">
                        <a:buFont typeface="Calibri" panose="020F0502020204030204"/>
                        <a:buChar char="-"/>
                      </a:pPr>
                      <a:r>
                        <a:rPr lang="en-US" dirty="0">
                          <a:latin typeface="Candara Light" panose="020E0502030303020204" charset="0"/>
                          <a:cs typeface="Candara Light" panose="020E0502030303020204" charset="0"/>
                        </a:rPr>
                        <a:t>Slower during high frequency operations due to read disturb effects</a:t>
                      </a:r>
                      <a:endParaRPr lang="en-US" dirty="0">
                        <a:latin typeface="Candara Light" panose="020E0502030303020204" charset="0"/>
                        <a:cs typeface="Candara Light" panose="020E0502030303020204" charset="0"/>
                      </a:endParaRPr>
                    </a:p>
                  </a:txBody>
                  <a:tcPr/>
                </a:tc>
              </a:tr>
              <a:tr h="1479816">
                <a:tc>
                  <a:txBody>
                    <a:bodyPr/>
                    <a:lstStyle/>
                    <a:p>
                      <a:r>
                        <a:rPr lang="en-US" dirty="0">
                          <a:latin typeface="Candara Light" panose="020E0502030303020204" charset="0"/>
                          <a:cs typeface="Candara Light" panose="020E0502030303020204" charset="0"/>
                        </a:rPr>
                        <a:t>Disadvantages</a:t>
                      </a:r>
                      <a:endParaRPr lang="en-US" dirty="0">
                        <a:latin typeface="Candara Light" panose="020E0502030303020204" charset="0"/>
                        <a:cs typeface="Candara Light" panose="020E0502030303020204" charset="0"/>
                      </a:endParaRPr>
                    </a:p>
                  </a:txBody>
                  <a:tcPr/>
                </a:tc>
                <a:tc>
                  <a:txBody>
                    <a:bodyPr/>
                    <a:lstStyle/>
                    <a:p>
                      <a:pPr marL="285750" indent="-285750">
                        <a:buFont typeface="Calibri" panose="020F0502020204030204"/>
                        <a:buChar char="-"/>
                      </a:pPr>
                      <a:r>
                        <a:rPr lang="en-US" dirty="0">
                          <a:latin typeface="Candara Light" panose="020E0502030303020204" charset="0"/>
                          <a:cs typeface="Candara Light" panose="020E0502030303020204" charset="0"/>
                        </a:rPr>
                        <a:t>Higher area overhead (8 transistors per bit cell)</a:t>
                      </a:r>
                      <a:endParaRPr lang="en-US" dirty="0">
                        <a:latin typeface="Candara Light" panose="020E0502030303020204" charset="0"/>
                        <a:cs typeface="Candara Light" panose="020E0502030303020204" charset="0"/>
                      </a:endParaRPr>
                    </a:p>
                    <a:p>
                      <a:pPr marL="285750" lvl="0" indent="-285750">
                        <a:buFont typeface="Calibri" panose="020F0502020204030204"/>
                        <a:buChar char="-"/>
                      </a:pPr>
                      <a:r>
                        <a:rPr lang="en-US" dirty="0">
                          <a:latin typeface="Candara Light" panose="020E0502030303020204" charset="0"/>
                          <a:cs typeface="Candara Light" panose="020E0502030303020204" charset="0"/>
                        </a:rPr>
                        <a:t>Increased complexity in layout and design</a:t>
                      </a:r>
                      <a:endParaRPr lang="en-US" dirty="0">
                        <a:latin typeface="Candara Light" panose="020E0502030303020204" charset="0"/>
                        <a:cs typeface="Candara Light" panose="020E0502030303020204" charset="0"/>
                      </a:endParaRPr>
                    </a:p>
                    <a:p>
                      <a:pPr marL="285750" lvl="0" indent="-285750">
                        <a:buFont typeface="Calibri" panose="020F0502020204030204"/>
                        <a:buChar char="-"/>
                      </a:pPr>
                      <a:r>
                        <a:rPr lang="en-US" dirty="0">
                          <a:latin typeface="Candara Light" panose="020E0502030303020204" charset="0"/>
                          <a:cs typeface="Candara Light" panose="020E0502030303020204" charset="0"/>
                        </a:rPr>
                        <a:t>Higher static leakage</a:t>
                      </a:r>
                      <a:endParaRPr lang="en-US" dirty="0">
                        <a:latin typeface="Candara Light" panose="020E0502030303020204" charset="0"/>
                        <a:cs typeface="Candara Light" panose="020E0502030303020204" charset="0"/>
                      </a:endParaRPr>
                    </a:p>
                  </a:txBody>
                  <a:tcPr/>
                </a:tc>
                <a:tc>
                  <a:txBody>
                    <a:bodyPr/>
                    <a:lstStyle/>
                    <a:p>
                      <a:pPr marL="285750" indent="-285750">
                        <a:buFont typeface="Calibri" panose="020F0502020204030204"/>
                        <a:buChar char="-"/>
                      </a:pPr>
                      <a:r>
                        <a:rPr lang="en-US" dirty="0">
                          <a:latin typeface="Candara Light" panose="020E0502030303020204" charset="0"/>
                          <a:cs typeface="Candara Light" panose="020E0502030303020204" charset="0"/>
                        </a:rPr>
                        <a:t>Lower area footprint </a:t>
                      </a:r>
                      <a:endParaRPr lang="en-US" dirty="0">
                        <a:latin typeface="Candara Light" panose="020E0502030303020204" charset="0"/>
                        <a:cs typeface="Candara Light" panose="020E0502030303020204" charset="0"/>
                      </a:endParaRPr>
                    </a:p>
                    <a:p>
                      <a:pPr marL="285750" lvl="0" indent="-285750">
                        <a:buFont typeface="Calibri" panose="020F0502020204030204"/>
                        <a:buChar char="-"/>
                      </a:pPr>
                      <a:r>
                        <a:rPr lang="en-US" dirty="0">
                          <a:latin typeface="Candara Light" panose="020E0502030303020204" charset="0"/>
                          <a:cs typeface="Candara Light" panose="020E0502030303020204" charset="0"/>
                        </a:rPr>
                        <a:t>Simpler design and fabrication</a:t>
                      </a:r>
                      <a:endParaRPr lang="en-US" dirty="0">
                        <a:latin typeface="Candara Light" panose="020E0502030303020204" charset="0"/>
                        <a:cs typeface="Candara Light" panose="020E0502030303020204" charset="0"/>
                      </a:endParaRPr>
                    </a:p>
                    <a:p>
                      <a:pPr marL="285750" lvl="0" indent="-285750">
                        <a:buFont typeface="Calibri" panose="020F0502020204030204"/>
                        <a:buChar char="-"/>
                      </a:pPr>
                      <a:r>
                        <a:rPr lang="en-US" dirty="0">
                          <a:latin typeface="Candara Light" panose="020E0502030303020204" charset="0"/>
                          <a:cs typeface="Candara Light" panose="020E0502030303020204" charset="0"/>
                        </a:rPr>
                        <a:t>Less leakage but higher dynamic power.</a:t>
                      </a:r>
                      <a:endParaRPr lang="en-US" dirty="0">
                        <a:latin typeface="Candara Light" panose="020E0502030303020204" charset="0"/>
                        <a:cs typeface="Candara Light" panose="020E0502030303020204" charset="0"/>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369" y="256941"/>
            <a:ext cx="11001957" cy="592276"/>
          </a:xfrm>
        </p:spPr>
        <p:txBody>
          <a:bodyPr/>
          <a:lstStyle/>
          <a:p>
            <a:r>
              <a:rPr lang="en-US" dirty="0">
                <a:latin typeface="Candara Light" panose="020E0502030303020204" charset="0"/>
                <a:cs typeface="Candara Light" panose="020E0502030303020204" charset="0"/>
              </a:rPr>
              <a:t>Limitations of 8T SRAM and the use of Transmission</a:t>
            </a:r>
            <a:endParaRPr lang="en-US" dirty="0">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425041" y="854854"/>
            <a:ext cx="11513665" cy="5858514"/>
          </a:xfrm>
        </p:spPr>
        <p:txBody>
          <a:bodyPr vert="horz" lIns="91440" tIns="45720" rIns="91440" bIns="45720" rtlCol="0" anchor="t">
            <a:normAutofit/>
          </a:bodyPr>
          <a:lstStyle/>
          <a:p>
            <a:pPr marL="342900" indent="-342900">
              <a:buAutoNum type="arabicPeriod"/>
            </a:pPr>
            <a:r>
              <a:rPr lang="en-US" b="1" dirty="0">
                <a:latin typeface="Candara Light" panose="020E0502030303020204" charset="0"/>
                <a:ea typeface="+mn-lt"/>
                <a:cs typeface="Candara Light" panose="020E0502030303020204" charset="0"/>
              </a:rPr>
              <a:t>Leakage Currents</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marL="0" indent="0">
              <a:buNone/>
            </a:pPr>
            <a:r>
              <a:rPr lang="en-US" dirty="0">
                <a:latin typeface="Candara Light" panose="020E0502030303020204" charset="0"/>
                <a:ea typeface="+mn-lt"/>
                <a:cs typeface="Candara Light" panose="020E0502030303020204" charset="0"/>
              </a:rPr>
              <a:t>8T SRAM uses additional transistors to separate read and write operations, which introduces more leakage paths, especially in low-power modes.</a:t>
            </a:r>
            <a:endParaRPr lang="en-US" dirty="0">
              <a:latin typeface="Candara Light" panose="020E0502030303020204" charset="0"/>
              <a:cs typeface="Candara Light" panose="020E0502030303020204" charset="0"/>
            </a:endParaRPr>
          </a:p>
          <a:p>
            <a:pPr marL="0" indent="0">
              <a:buNone/>
            </a:pPr>
            <a:r>
              <a:rPr lang="en-US" dirty="0">
                <a:latin typeface="Candara Light" panose="020E0502030303020204" charset="0"/>
                <a:ea typeface="+mn-lt"/>
                <a:cs typeface="Candara Light" panose="020E0502030303020204" charset="0"/>
              </a:rPr>
              <a:t>These leakage currents can increase static power dissipation.</a:t>
            </a:r>
            <a:endParaRPr lang="en-US" dirty="0">
              <a:latin typeface="Candara Light" panose="020E0502030303020204" charset="0"/>
              <a:cs typeface="Candara Light" panose="020E0502030303020204" charset="0"/>
            </a:endParaRPr>
          </a:p>
          <a:p>
            <a:pPr marL="0" indent="0">
              <a:buNone/>
            </a:pPr>
            <a:r>
              <a:rPr lang="en-US" dirty="0">
                <a:latin typeface="Candara Light" panose="020E0502030303020204" charset="0"/>
                <a:cs typeface="Candara Light" panose="020E0502030303020204" charset="0"/>
              </a:rPr>
              <a:t>2. </a:t>
            </a:r>
            <a:r>
              <a:rPr lang="en-US" b="1" dirty="0">
                <a:latin typeface="Candara Light" panose="020E0502030303020204" charset="0"/>
                <a:ea typeface="+mn-lt"/>
                <a:cs typeface="Candara Light" panose="020E0502030303020204" charset="0"/>
              </a:rPr>
              <a:t>Read Signal Degradation</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marL="0" indent="0">
              <a:buNone/>
            </a:pPr>
            <a:r>
              <a:rPr lang="en-US" dirty="0">
                <a:latin typeface="Candara Light" panose="020E0502030303020204" charset="0"/>
                <a:ea typeface="+mn-lt"/>
                <a:cs typeface="Candara Light" panose="020E0502030303020204" charset="0"/>
              </a:rPr>
              <a:t>The read path in 8T SRAM, although separate from the write path, uses pass transistors that suffer from threshold voltage (Vth) drops.</a:t>
            </a:r>
            <a:endParaRPr lang="en-US" dirty="0">
              <a:latin typeface="Candara Light" panose="020E0502030303020204" charset="0"/>
              <a:cs typeface="Candara Light" panose="020E0502030303020204" charset="0"/>
            </a:endParaRPr>
          </a:p>
          <a:p>
            <a:pPr marL="0" indent="0">
              <a:buNone/>
            </a:pPr>
            <a:r>
              <a:rPr lang="en-US" dirty="0">
                <a:latin typeface="Candara Light" panose="020E0502030303020204" charset="0"/>
                <a:ea typeface="+mn-lt"/>
                <a:cs typeface="Candara Light" panose="020E0502030303020204" charset="0"/>
              </a:rPr>
              <a:t>This causes weaker signal levels on the read bit lines, making it less reliable at low supply voltages.</a:t>
            </a:r>
            <a:endParaRPr lang="en-US" dirty="0">
              <a:latin typeface="Candara Light" panose="020E0502030303020204" charset="0"/>
              <a:cs typeface="Candara Light" panose="020E0502030303020204" charset="0"/>
            </a:endParaRPr>
          </a:p>
          <a:p>
            <a:pPr marL="0" indent="0">
              <a:buNone/>
            </a:pPr>
            <a:r>
              <a:rPr lang="en-US" dirty="0">
                <a:latin typeface="Candara Light" panose="020E0502030303020204" charset="0"/>
                <a:cs typeface="Candara Light" panose="020E0502030303020204" charset="0"/>
              </a:rPr>
              <a:t>3. </a:t>
            </a:r>
            <a:r>
              <a:rPr lang="en-US" b="1" dirty="0">
                <a:latin typeface="Candara Light" panose="020E0502030303020204" charset="0"/>
                <a:ea typeface="+mn-lt"/>
                <a:cs typeface="Candara Light" panose="020E0502030303020204" charset="0"/>
              </a:rPr>
              <a:t>Dynamic Power Consumption</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marL="0" indent="0">
              <a:buNone/>
            </a:pPr>
            <a:r>
              <a:rPr lang="en-US" dirty="0">
                <a:latin typeface="Candara Light" panose="020E0502030303020204" charset="0"/>
                <a:ea typeface="+mn-lt"/>
                <a:cs typeface="Candara Light" panose="020E0502030303020204" charset="0"/>
              </a:rPr>
              <a:t>Despite reducing read-disturb issues, the additional transistors increase dynamic power due to higher switching activity during high-speed operations.</a:t>
            </a:r>
            <a:endParaRPr lang="en-US" dirty="0">
              <a:latin typeface="Candara Light" panose="020E0502030303020204" charset="0"/>
              <a:cs typeface="Candara Light" panose="020E0502030303020204" charset="0"/>
            </a:endParaRPr>
          </a:p>
          <a:p>
            <a:pPr marL="0" indent="0">
              <a:buNone/>
            </a:pPr>
            <a:endParaRPr lang="en-US" dirty="0">
              <a:latin typeface="Candara Light" panose="020E0502030303020204" charset="0"/>
              <a:ea typeface="+mn-lt"/>
              <a:cs typeface="Candara Light" panose="020E0502030303020204" charset="0"/>
            </a:endParaRPr>
          </a:p>
          <a:p>
            <a:pPr marL="0" indent="0">
              <a:buNone/>
            </a:pPr>
            <a:r>
              <a:rPr lang="en-US" dirty="0">
                <a:latin typeface="Candara Light" panose="020E0502030303020204" charset="0"/>
                <a:ea typeface="+mn-lt"/>
                <a:cs typeface="Candara Light" panose="020E0502030303020204" charset="0"/>
              </a:rPr>
              <a:t>To address these limitations, incorporating </a:t>
            </a:r>
            <a:r>
              <a:rPr lang="en-US" b="1" dirty="0">
                <a:latin typeface="Candara Light" panose="020E0502030303020204" charset="0"/>
                <a:ea typeface="+mn-lt"/>
                <a:cs typeface="Candara Light" panose="020E0502030303020204" charset="0"/>
              </a:rPr>
              <a:t>Transmission Gates (TGs)</a:t>
            </a:r>
            <a:r>
              <a:rPr lang="en-US" dirty="0">
                <a:latin typeface="Candara Light" panose="020E0502030303020204" charset="0"/>
                <a:ea typeface="+mn-lt"/>
                <a:cs typeface="Candara Light" panose="020E0502030303020204" charset="0"/>
              </a:rPr>
              <a:t> in 8T SRAM offers several advantages</a:t>
            </a:r>
            <a:endParaRPr lang="en-US" dirty="0">
              <a:latin typeface="Candara Light" panose="020E0502030303020204" charset="0"/>
              <a:cs typeface="Candara Light" panose="020E0502030303020204" charset="0"/>
            </a:endParaRPr>
          </a:p>
          <a:p>
            <a:pPr marL="0" indent="0">
              <a:buNone/>
            </a:pPr>
            <a:endParaRPr lang="en-US" dirty="0">
              <a:latin typeface="Candara Light" panose="020E0502030303020204" charset="0"/>
              <a:cs typeface="Candara Light" panose="020E0502030303020204" charset="0"/>
            </a:endParaRPr>
          </a:p>
          <a:p>
            <a:pPr marL="0" indent="0">
              <a:buNone/>
            </a:pPr>
            <a:endParaRPr lang="en-US" dirty="0">
              <a:latin typeface="Candara Light" panose="020E0502030303020204" charset="0"/>
              <a:cs typeface="Candara Light" panose="020E0502030303020204" charset="0"/>
            </a:endParaRPr>
          </a:p>
          <a:p>
            <a:pPr>
              <a:buAutoNum type="arabicPeriod"/>
            </a:pPr>
            <a:endParaRPr lang="en-US" dirty="0">
              <a:latin typeface="Candara Light" panose="020E0502030303020204" charset="0"/>
              <a:cs typeface="Candara Light" panose="020E0502030303020204" charset="0"/>
            </a:endParaRPr>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412" y="179636"/>
            <a:ext cx="10449784" cy="669581"/>
          </a:xfrm>
        </p:spPr>
        <p:txBody>
          <a:bodyPr/>
          <a:lstStyle/>
          <a:p>
            <a:r>
              <a:rPr lang="en-US" dirty="0">
                <a:latin typeface="Candara Light" panose="020E0502030303020204" charset="0"/>
                <a:cs typeface="Candara Light" panose="020E0502030303020204" charset="0"/>
              </a:rPr>
              <a:t>8T SRAM with Transmission Gate</a:t>
            </a:r>
            <a:endParaRPr lang="en-US" dirty="0">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182085" y="987375"/>
            <a:ext cx="11756621" cy="5692862"/>
          </a:xfrm>
        </p:spPr>
        <p:txBody>
          <a:bodyPr vert="horz" lIns="91440" tIns="45720" rIns="91440" bIns="45720" rtlCol="0" anchor="t">
            <a:normAutofit/>
          </a:bodyPr>
          <a:lstStyle/>
          <a:p>
            <a:pPr marL="342900" indent="-342900">
              <a:buAutoNum type="arabicPeriod"/>
            </a:pPr>
            <a:r>
              <a:rPr lang="en-US" b="1" dirty="0">
                <a:latin typeface="Candara Light" panose="020E0502030303020204" charset="0"/>
                <a:ea typeface="+mn-lt"/>
                <a:cs typeface="Candara Light" panose="020E0502030303020204" charset="0"/>
              </a:rPr>
              <a:t>Enhanced Signal Integrity</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marL="0" indent="0">
              <a:buNone/>
            </a:pPr>
            <a:r>
              <a:rPr lang="en-US" dirty="0">
                <a:latin typeface="Candara Light" panose="020E0502030303020204" charset="0"/>
                <a:ea typeface="+mn-lt"/>
                <a:cs typeface="Candara Light" panose="020E0502030303020204" charset="0"/>
              </a:rPr>
              <a:t>Transmission gates, composed of both PMOS and NMOS transistors in parallel, allow full voltage swings during read and write operations.</a:t>
            </a:r>
            <a:endParaRPr lang="en-US" dirty="0">
              <a:latin typeface="Candara Light" panose="020E0502030303020204" charset="0"/>
              <a:ea typeface="+mn-lt"/>
              <a:cs typeface="Candara Light" panose="020E0502030303020204" charset="0"/>
            </a:endParaRPr>
          </a:p>
          <a:p>
            <a:pPr marL="0" indent="0">
              <a:buNone/>
            </a:pPr>
            <a:r>
              <a:rPr lang="en-US" dirty="0">
                <a:latin typeface="Candara Light" panose="020E0502030303020204" charset="0"/>
                <a:ea typeface="+mn-lt"/>
                <a:cs typeface="Candara Light" panose="020E0502030303020204" charset="0"/>
              </a:rPr>
              <a:t>This eliminates the issue of threshold voltage drops (Vth) seen with pass transistors, ensuring stronger and more reliable signals.</a:t>
            </a:r>
            <a:endParaRPr lang="en-US" dirty="0">
              <a:latin typeface="Candara Light" panose="020E0502030303020204" charset="0"/>
              <a:cs typeface="Candara Light" panose="020E0502030303020204" charset="0"/>
            </a:endParaRPr>
          </a:p>
          <a:p>
            <a:pPr marL="0" indent="0">
              <a:buNone/>
            </a:pPr>
            <a:r>
              <a:rPr lang="en-US" b="1" dirty="0">
                <a:latin typeface="Candara Light" panose="020E0502030303020204" charset="0"/>
                <a:ea typeface="+mn-lt"/>
                <a:cs typeface="Candara Light" panose="020E0502030303020204" charset="0"/>
              </a:rPr>
              <a:t>2. Improved Stability</a:t>
            </a:r>
            <a:r>
              <a:rPr lang="en-US" dirty="0">
                <a:latin typeface="Candara Light" panose="020E0502030303020204" charset="0"/>
                <a:ea typeface="+mn-lt"/>
                <a:cs typeface="Candara Light" panose="020E0502030303020204" charset="0"/>
              </a:rPr>
              <a:t>:</a:t>
            </a:r>
            <a:endParaRPr lang="en-US">
              <a:latin typeface="Candara Light" panose="020E0502030303020204" charset="0"/>
              <a:cs typeface="Candara Light" panose="020E0502030303020204" charset="0"/>
            </a:endParaRPr>
          </a:p>
          <a:p>
            <a:pPr marL="0" indent="0">
              <a:buNone/>
            </a:pPr>
            <a:r>
              <a:rPr lang="en-US" dirty="0">
                <a:latin typeface="Candara Light" panose="020E0502030303020204" charset="0"/>
                <a:ea typeface="+mn-lt"/>
                <a:cs typeface="Candara Light" panose="020E0502030303020204" charset="0"/>
              </a:rPr>
              <a:t>By using transmission gates, the read and write operations are further stabilized, reducing the likelihood of noise or voltage fluctuations affecting the stored data.</a:t>
            </a:r>
            <a:endParaRPr lang="en-US" dirty="0">
              <a:latin typeface="Candara Light" panose="020E0502030303020204" charset="0"/>
              <a:cs typeface="Candara Light" panose="020E0502030303020204" charset="0"/>
            </a:endParaRPr>
          </a:p>
          <a:p>
            <a:pPr marL="0" indent="0">
              <a:buNone/>
            </a:pPr>
            <a:r>
              <a:rPr lang="en-US" dirty="0">
                <a:latin typeface="Candara Light" panose="020E0502030303020204" charset="0"/>
                <a:ea typeface="+mn-lt"/>
                <a:cs typeface="Candara Light" panose="020E0502030303020204" charset="0"/>
              </a:rPr>
              <a:t>This directly improves the </a:t>
            </a:r>
            <a:r>
              <a:rPr lang="en-US" b="1" dirty="0">
                <a:latin typeface="Candara Light" panose="020E0502030303020204" charset="0"/>
                <a:ea typeface="+mn-lt"/>
                <a:cs typeface="Candara Light" panose="020E0502030303020204" charset="0"/>
              </a:rPr>
              <a:t>Static Noise Margin (SNM)</a:t>
            </a:r>
            <a:r>
              <a:rPr lang="en-US" dirty="0">
                <a:latin typeface="Candara Light" panose="020E0502030303020204" charset="0"/>
                <a:ea typeface="+mn-lt"/>
                <a:cs typeface="Candara Light" panose="020E0502030303020204" charset="0"/>
              </a:rPr>
              <a:t> of the cell, making it more robust in low-voltage scenarios.</a:t>
            </a:r>
            <a:endParaRPr lang="en-US" dirty="0">
              <a:latin typeface="Candara Light" panose="020E0502030303020204" charset="0"/>
              <a:cs typeface="Candara Light" panose="020E0502030303020204" charset="0"/>
            </a:endParaRPr>
          </a:p>
          <a:p>
            <a:pPr>
              <a:buFont typeface="Arial" panose="020B0604020202020204"/>
              <a:buChar char="•"/>
            </a:pPr>
            <a:endParaRPr lang="en-US">
              <a:latin typeface="Candara Light" panose="020E0502030303020204" charset="0"/>
              <a:cs typeface="Candara Light" panose="020E0502030303020204" charset="0"/>
            </a:endParaRPr>
          </a:p>
          <a:p>
            <a:pPr marL="0" indent="0">
              <a:buNone/>
            </a:pPr>
            <a:endParaRPr lang="en-US" dirty="0">
              <a:latin typeface="Candara Light" panose="020E0502030303020204" charset="0"/>
              <a:cs typeface="Candara Light" panose="020E0502030303020204" charset="0"/>
            </a:endParaRPr>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3635" y="816293"/>
            <a:ext cx="12195461" cy="6037262"/>
          </a:xfrm>
          <a:prstGeom prst="rect">
            <a:avLst/>
          </a:prstGeom>
        </p:spPr>
      </p:pic>
      <p:sp>
        <p:nvSpPr>
          <p:cNvPr id="5" name="Text Box 4"/>
          <p:cNvSpPr txBox="1"/>
          <p:nvPr/>
        </p:nvSpPr>
        <p:spPr>
          <a:xfrm>
            <a:off x="2415540" y="-2540"/>
            <a:ext cx="7622540" cy="645160"/>
          </a:xfrm>
          <a:prstGeom prst="rect">
            <a:avLst/>
          </a:prstGeom>
          <a:noFill/>
        </p:spPr>
        <p:txBody>
          <a:bodyPr wrap="square" rtlCol="0">
            <a:spAutoFit/>
          </a:bodyPr>
          <a:lstStyle/>
          <a:p>
            <a:r>
              <a:rPr lang="en-IN" altLang="en-US" sz="3600">
                <a:latin typeface="Candara Light" panose="020E0502030303020204" charset="0"/>
                <a:cs typeface="Candara Light" panose="020E0502030303020204" charset="0"/>
              </a:rPr>
              <a:t>8T SRAM with Transmission Gate</a:t>
            </a:r>
            <a:endParaRPr lang="en-IN" altLang="en-US" sz="3600">
              <a:latin typeface="Candara Light" panose="020E0502030303020204" charset="0"/>
              <a:cs typeface="Candara Light" panose="020E050203030302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9525"/>
            <a:ext cx="12322175" cy="68573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07" y="146506"/>
            <a:ext cx="10449784" cy="404537"/>
          </a:xfrm>
        </p:spPr>
        <p:txBody>
          <a:bodyPr>
            <a:normAutofit fontScale="90000"/>
          </a:bodyPr>
          <a:lstStyle/>
          <a:p>
            <a:r>
              <a:rPr lang="en-US" dirty="0">
                <a:latin typeface="Candara Light" panose="020E0502030303020204" charset="0"/>
                <a:cs typeface="Candara Light" panose="020E0502030303020204" charset="0"/>
              </a:rPr>
              <a:t>Analysis </a:t>
            </a:r>
            <a:endParaRPr lang="en-US" dirty="0">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104781" y="899027"/>
            <a:ext cx="11955404" cy="5814341"/>
          </a:xfrm>
        </p:spPr>
        <p:txBody>
          <a:bodyPr vert="horz" lIns="91440" tIns="45720" rIns="91440" bIns="45720" rtlCol="0" anchor="t">
            <a:normAutofit/>
          </a:bodyPr>
          <a:lstStyle/>
          <a:p>
            <a:pPr marL="0" indent="0">
              <a:buNone/>
            </a:pPr>
            <a:r>
              <a:rPr lang="en-US" b="1" dirty="0">
                <a:latin typeface="Candara Light" panose="020E0502030303020204" charset="0"/>
                <a:cs typeface="Candara Light" panose="020E0502030303020204" charset="0"/>
              </a:rPr>
              <a:t>1. Write Operation</a:t>
            </a:r>
            <a:endParaRPr lang="en-US" dirty="0">
              <a:latin typeface="Candara Light" panose="020E0502030303020204" charset="0"/>
              <a:cs typeface="Candara Light" panose="020E0502030303020204" charset="0"/>
            </a:endParaRPr>
          </a:p>
          <a:p>
            <a:r>
              <a:rPr lang="en-US" b="1" dirty="0">
                <a:latin typeface="Candara Light" panose="020E0502030303020204" charset="0"/>
                <a:ea typeface="+mn-lt"/>
                <a:cs typeface="Candara Light" panose="020E0502030303020204" charset="0"/>
              </a:rPr>
              <a:t>Signals Involved</a:t>
            </a:r>
            <a:r>
              <a:rPr lang="en-US" dirty="0">
                <a:latin typeface="Candara Light" panose="020E0502030303020204" charset="0"/>
                <a:ea typeface="+mn-lt"/>
                <a:cs typeface="Candara Light" panose="020E0502030303020204" charset="0"/>
              </a:rPr>
              <a:t>: </a:t>
            </a:r>
            <a:r>
              <a:rPr lang="en-US" dirty="0" err="1">
                <a:latin typeface="Candara Light" panose="020E0502030303020204" charset="0"/>
                <a:cs typeface="Candara Light" panose="020E0502030303020204" charset="0"/>
              </a:rPr>
              <a:t>wq</a:t>
            </a:r>
            <a:r>
              <a:rPr lang="en-US" dirty="0">
                <a:latin typeface="Candara Light" panose="020E0502030303020204" charset="0"/>
                <a:ea typeface="+mn-lt"/>
                <a:cs typeface="Candara Light" panose="020E0502030303020204" charset="0"/>
              </a:rPr>
              <a:t>, </a:t>
            </a:r>
            <a:r>
              <a:rPr lang="en-US" dirty="0" err="1">
                <a:latin typeface="Candara Light" panose="020E0502030303020204" charset="0"/>
                <a:cs typeface="Candara Light" panose="020E0502030303020204" charset="0"/>
              </a:rPr>
              <a:t>wqbar</a:t>
            </a:r>
            <a:r>
              <a:rPr lang="en-US" dirty="0">
                <a:latin typeface="Candara Light" panose="020E0502030303020204" charset="0"/>
                <a:ea typeface="+mn-lt"/>
                <a:cs typeface="Candara Light" panose="020E0502030303020204" charset="0"/>
              </a:rPr>
              <a:t>, </a:t>
            </a:r>
            <a:r>
              <a:rPr lang="en-US" dirty="0" err="1">
                <a:latin typeface="Candara Light" panose="020E0502030303020204" charset="0"/>
                <a:cs typeface="Candara Light" panose="020E0502030303020204" charset="0"/>
              </a:rPr>
              <a:t>wwl</a:t>
            </a:r>
            <a:r>
              <a:rPr lang="en-US" dirty="0">
                <a:latin typeface="Candara Light" panose="020E0502030303020204" charset="0"/>
                <a:ea typeface="+mn-lt"/>
                <a:cs typeface="Candara Light" panose="020E0502030303020204" charset="0"/>
              </a:rPr>
              <a:t>, </a:t>
            </a:r>
            <a:r>
              <a:rPr lang="en-US" dirty="0">
                <a:latin typeface="Candara Light" panose="020E0502030303020204" charset="0"/>
                <a:cs typeface="Candara Light" panose="020E0502030303020204" charset="0"/>
              </a:rPr>
              <a:t>bl</a:t>
            </a:r>
            <a:endParaRPr lang="en-US" dirty="0">
              <a:latin typeface="Candara Light" panose="020E0502030303020204" charset="0"/>
              <a:cs typeface="Candara Light" panose="020E0502030303020204" charset="0"/>
            </a:endParaRPr>
          </a:p>
          <a:p>
            <a:r>
              <a:rPr lang="en-US" b="1" dirty="0">
                <a:latin typeface="Candara Light" panose="020E0502030303020204" charset="0"/>
                <a:ea typeface="+mn-lt"/>
                <a:cs typeface="Candara Light" panose="020E0502030303020204" charset="0"/>
              </a:rPr>
              <a:t>Process</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When </a:t>
            </a:r>
            <a:r>
              <a:rPr lang="en-US" dirty="0" err="1">
                <a:latin typeface="Candara Light" panose="020E0502030303020204" charset="0"/>
                <a:cs typeface="Candara Light" panose="020E0502030303020204" charset="0"/>
              </a:rPr>
              <a:t>wwl</a:t>
            </a:r>
            <a:r>
              <a:rPr lang="en-US" dirty="0">
                <a:latin typeface="Candara Light" panose="020E0502030303020204" charset="0"/>
                <a:ea typeface="+mn-lt"/>
                <a:cs typeface="Candara Light" panose="020E0502030303020204" charset="0"/>
              </a:rPr>
              <a:t> (orange) is high, the write circuitry is enabled.</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Data is provided via </a:t>
            </a:r>
            <a:r>
              <a:rPr lang="en-US" dirty="0">
                <a:latin typeface="Candara Light" panose="020E0502030303020204" charset="0"/>
                <a:cs typeface="Candara Light" panose="020E0502030303020204" charset="0"/>
              </a:rPr>
              <a:t>bl</a:t>
            </a:r>
            <a:r>
              <a:rPr lang="en-US" dirty="0">
                <a:latin typeface="Candara Light" panose="020E0502030303020204" charset="0"/>
                <a:ea typeface="+mn-lt"/>
                <a:cs typeface="Candara Light" panose="020E0502030303020204" charset="0"/>
              </a:rPr>
              <a:t> (bit line), and the complementary data is reflected on </a:t>
            </a:r>
            <a:r>
              <a:rPr lang="en-US" dirty="0" err="1">
                <a:latin typeface="Candara Light" panose="020E0502030303020204" charset="0"/>
                <a:cs typeface="Candara Light" panose="020E0502030303020204" charset="0"/>
              </a:rPr>
              <a:t>wq</a:t>
            </a:r>
            <a:r>
              <a:rPr lang="en-US" dirty="0">
                <a:latin typeface="Candara Light" panose="020E0502030303020204" charset="0"/>
                <a:ea typeface="+mn-lt"/>
                <a:cs typeface="Candara Light" panose="020E0502030303020204" charset="0"/>
              </a:rPr>
              <a:t> and </a:t>
            </a:r>
            <a:r>
              <a:rPr lang="en-US" dirty="0" err="1">
                <a:latin typeface="Candara Light" panose="020E0502030303020204" charset="0"/>
                <a:cs typeface="Candara Light" panose="020E0502030303020204" charset="0"/>
              </a:rPr>
              <a:t>wqbar</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Transmission gates ensure full voltage swing during this operation, allowing robust and reliable writing of data to the storage nodes.</a:t>
            </a:r>
            <a:endParaRPr lang="en-US">
              <a:latin typeface="Candara Light" panose="020E0502030303020204" charset="0"/>
              <a:ea typeface="+mn-lt"/>
              <a:cs typeface="Candara Light" panose="020E0502030303020204" charset="0"/>
            </a:endParaRPr>
          </a:p>
          <a:p>
            <a:pPr marL="0" indent="0">
              <a:buNone/>
            </a:pPr>
            <a:r>
              <a:rPr lang="en-US" b="1" dirty="0">
                <a:latin typeface="Candara Light" panose="020E0502030303020204" charset="0"/>
                <a:cs typeface="Candara Light" panose="020E0502030303020204" charset="0"/>
              </a:rPr>
              <a:t>2. Read Operation</a:t>
            </a:r>
            <a:endParaRPr lang="en-US" dirty="0">
              <a:latin typeface="Candara Light" panose="020E0502030303020204" charset="0"/>
              <a:cs typeface="Candara Light" panose="020E0502030303020204" charset="0"/>
            </a:endParaRPr>
          </a:p>
          <a:p>
            <a:r>
              <a:rPr lang="en-US" b="1" dirty="0">
                <a:latin typeface="Candara Light" panose="020E0502030303020204" charset="0"/>
                <a:ea typeface="+mn-lt"/>
                <a:cs typeface="Candara Light" panose="020E0502030303020204" charset="0"/>
              </a:rPr>
              <a:t>Signals Involved</a:t>
            </a:r>
            <a:r>
              <a:rPr lang="en-US" dirty="0">
                <a:latin typeface="Candara Light" panose="020E0502030303020204" charset="0"/>
                <a:ea typeface="+mn-lt"/>
                <a:cs typeface="Candara Light" panose="020E0502030303020204" charset="0"/>
              </a:rPr>
              <a:t>: </a:t>
            </a:r>
            <a:r>
              <a:rPr lang="en-US" dirty="0" err="1">
                <a:latin typeface="Candara Light" panose="020E0502030303020204" charset="0"/>
                <a:cs typeface="Candara Light" panose="020E0502030303020204" charset="0"/>
              </a:rPr>
              <a:t>rq</a:t>
            </a:r>
            <a:r>
              <a:rPr lang="en-US" dirty="0">
                <a:latin typeface="Candara Light" panose="020E0502030303020204" charset="0"/>
                <a:ea typeface="+mn-lt"/>
                <a:cs typeface="Candara Light" panose="020E0502030303020204" charset="0"/>
              </a:rPr>
              <a:t>, </a:t>
            </a:r>
            <a:r>
              <a:rPr lang="en-US" dirty="0" err="1">
                <a:latin typeface="Candara Light" panose="020E0502030303020204" charset="0"/>
                <a:cs typeface="Candara Light" panose="020E0502030303020204" charset="0"/>
              </a:rPr>
              <a:t>rl</a:t>
            </a:r>
            <a:endParaRPr lang="en-US" dirty="0" err="1">
              <a:latin typeface="Candara Light" panose="020E0502030303020204" charset="0"/>
              <a:cs typeface="Candara Light" panose="020E0502030303020204" charset="0"/>
            </a:endParaRPr>
          </a:p>
          <a:p>
            <a:r>
              <a:rPr lang="en-US" b="1" dirty="0">
                <a:latin typeface="Candara Light" panose="020E0502030303020204" charset="0"/>
                <a:ea typeface="+mn-lt"/>
                <a:cs typeface="Candara Light" panose="020E0502030303020204" charset="0"/>
              </a:rPr>
              <a:t>Process</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When </a:t>
            </a:r>
            <a:r>
              <a:rPr lang="en-US" dirty="0" err="1">
                <a:latin typeface="Candara Light" panose="020E0502030303020204" charset="0"/>
                <a:cs typeface="Candara Light" panose="020E0502030303020204" charset="0"/>
              </a:rPr>
              <a:t>rl</a:t>
            </a:r>
            <a:r>
              <a:rPr lang="en-US" dirty="0">
                <a:latin typeface="Candara Light" panose="020E0502030303020204" charset="0"/>
                <a:ea typeface="+mn-lt"/>
                <a:cs typeface="Candara Light" panose="020E0502030303020204" charset="0"/>
              </a:rPr>
              <a:t> (magenta) is high, the read circuitry is activated.</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Data stored in the SRAM cell is passed to </a:t>
            </a:r>
            <a:r>
              <a:rPr lang="en-US" dirty="0" err="1">
                <a:latin typeface="Candara Light" panose="020E0502030303020204" charset="0"/>
                <a:cs typeface="Candara Light" panose="020E0502030303020204" charset="0"/>
              </a:rPr>
              <a:t>rq</a:t>
            </a:r>
            <a:r>
              <a:rPr lang="en-US" dirty="0">
                <a:latin typeface="Candara Light" panose="020E0502030303020204" charset="0"/>
                <a:ea typeface="+mn-lt"/>
                <a:cs typeface="Candara Light" panose="020E0502030303020204" charset="0"/>
              </a:rPr>
              <a:t> through the transmission gates.</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The decoupled read and write paths ensure the stored data </a:t>
            </a:r>
            <a:r>
              <a:rPr lang="en-US" dirty="0" err="1">
                <a:latin typeface="Candara Light" panose="020E0502030303020204" charset="0"/>
                <a:cs typeface="Candara Light" panose="020E0502030303020204" charset="0"/>
              </a:rPr>
              <a:t>wq</a:t>
            </a:r>
            <a:r>
              <a:rPr lang="en-US" dirty="0">
                <a:latin typeface="Candara Light" panose="020E0502030303020204" charset="0"/>
                <a:ea typeface="+mn-lt"/>
                <a:cs typeface="Candara Light" panose="020E0502030303020204" charset="0"/>
              </a:rPr>
              <a:t> and </a:t>
            </a:r>
            <a:r>
              <a:rPr lang="en-US" dirty="0" err="1">
                <a:latin typeface="Candara Light" panose="020E0502030303020204" charset="0"/>
                <a:ea typeface="+mn-lt"/>
                <a:cs typeface="Candara Light" panose="020E0502030303020204" charset="0"/>
              </a:rPr>
              <a:t>wqbar</a:t>
            </a:r>
            <a:r>
              <a:rPr lang="en-US" dirty="0">
                <a:latin typeface="Candara Light" panose="020E0502030303020204" charset="0"/>
                <a:ea typeface="+mn-lt"/>
                <a:cs typeface="Candara Light" panose="020E0502030303020204" charset="0"/>
              </a:rPr>
              <a:t> remains unaffected during the read operation.</a:t>
            </a:r>
            <a:endParaRPr lang="en-US" dirty="0">
              <a:latin typeface="Candara Light" panose="020E0502030303020204" charset="0"/>
              <a:cs typeface="Candara Light" panose="020E0502030303020204" charset="0"/>
            </a:endParaRPr>
          </a:p>
          <a:p>
            <a:pPr lvl="1"/>
            <a:endParaRPr lang="en-US" dirty="0">
              <a:latin typeface="Candara Light" panose="020E0502030303020204" charset="0"/>
              <a:cs typeface="Candara Light" panose="020E0502030303020204" charset="0"/>
            </a:endParaRPr>
          </a:p>
          <a:p>
            <a:endParaRPr lang="en-US" dirty="0">
              <a:latin typeface="Candara Light" panose="020E0502030303020204" charset="0"/>
              <a:cs typeface="Candara Light" panose="020E0502030303020204" charset="0"/>
            </a:endParaRPr>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499" y="146506"/>
            <a:ext cx="10449784" cy="614363"/>
          </a:xfrm>
        </p:spPr>
        <p:txBody>
          <a:bodyPr/>
          <a:lstStyle/>
          <a:p>
            <a:r>
              <a:rPr lang="en-US" dirty="0">
                <a:latin typeface="Candara Light" panose="020E0502030303020204" charset="0"/>
                <a:cs typeface="Candara Light" panose="020E0502030303020204" charset="0"/>
              </a:rPr>
              <a:t>Advantages of Introduced Transmission Gates</a:t>
            </a:r>
            <a:endParaRPr lang="en-US" dirty="0">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347737" y="965288"/>
            <a:ext cx="10442448" cy="5096514"/>
          </a:xfrm>
        </p:spPr>
        <p:txBody>
          <a:bodyPr vert="horz" lIns="91440" tIns="45720" rIns="91440" bIns="45720" rtlCol="0" anchor="t">
            <a:normAutofit/>
          </a:bodyPr>
          <a:lstStyle/>
          <a:p>
            <a:pPr marL="0" indent="0">
              <a:buNone/>
            </a:pPr>
            <a:endParaRPr lang="en-US" b="1" dirty="0">
              <a:latin typeface="Candara Light" panose="020E0502030303020204" charset="0"/>
              <a:cs typeface="Candara Light" panose="020E0502030303020204" charset="0"/>
            </a:endParaRPr>
          </a:p>
          <a:p>
            <a:pPr marL="342900" indent="-342900">
              <a:buAutoNum type="arabicPeriod"/>
            </a:pPr>
            <a:r>
              <a:rPr lang="en-US" b="1" dirty="0">
                <a:latin typeface="Candara Light" panose="020E0502030303020204" charset="0"/>
                <a:ea typeface="+mn-lt"/>
                <a:cs typeface="Candara Light" panose="020E0502030303020204" charset="0"/>
              </a:rPr>
              <a:t>Elimination of Threshold Voltage (Vth) Drop</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In conventional designs, pass transistors suffer from Vth drops, which degrade the signal strength, especially during read operations.</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Transmission gates, composed of parallel PMOS and NMOS transistors, eliminate this issue, ensuring full voltage swing during both read and write operations.</a:t>
            </a:r>
            <a:endParaRPr lang="en-US" dirty="0">
              <a:latin typeface="Candara Light" panose="020E0502030303020204" charset="0"/>
              <a:cs typeface="Candara Light" panose="020E0502030303020204" charset="0"/>
            </a:endParaRPr>
          </a:p>
          <a:p>
            <a:pPr>
              <a:buAutoNum type="arabicPeriod"/>
            </a:pPr>
            <a:r>
              <a:rPr lang="en-US" b="1" dirty="0">
                <a:latin typeface="Candara Light" panose="020E0502030303020204" charset="0"/>
                <a:ea typeface="+mn-lt"/>
                <a:cs typeface="Candara Light" panose="020E0502030303020204" charset="0"/>
              </a:rPr>
              <a:t>Improved Signal Integrity</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By allowing full voltage swing, transmission gates improve the integrity of the data signals, especially in high-speed and low-voltage scenarios.</a:t>
            </a:r>
            <a:endParaRPr lang="en-US" dirty="0">
              <a:latin typeface="Candara Light" panose="020E0502030303020204" charset="0"/>
              <a:cs typeface="Candara Light" panose="020E0502030303020204" charset="0"/>
            </a:endParaRPr>
          </a:p>
          <a:p>
            <a:pPr>
              <a:buAutoNum type="arabicPeriod"/>
            </a:pPr>
            <a:r>
              <a:rPr lang="en-US" b="1" dirty="0">
                <a:latin typeface="Candara Light" panose="020E0502030303020204" charset="0"/>
                <a:ea typeface="+mn-lt"/>
                <a:cs typeface="Candara Light" panose="020E0502030303020204" charset="0"/>
              </a:rPr>
              <a:t>Enhanced Read Stability</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Decoupling the read and write paths via transmission gates ensures that the read operation does not disturb the stored data. This is critical in applications requiring high reliability.</a:t>
            </a:r>
            <a:endParaRPr lang="en-US" dirty="0">
              <a:latin typeface="Candara Light" panose="020E0502030303020204" charset="0"/>
              <a:cs typeface="Candara Light" panose="020E0502030303020204" charset="0"/>
            </a:endParaRPr>
          </a:p>
          <a:p>
            <a:pPr>
              <a:buAutoNum type="arabicPeriod"/>
            </a:pPr>
            <a:r>
              <a:rPr lang="en-US" b="1" dirty="0">
                <a:latin typeface="Candara Light" panose="020E0502030303020204" charset="0"/>
                <a:ea typeface="+mn-lt"/>
                <a:cs typeface="Candara Light" panose="020E0502030303020204" charset="0"/>
              </a:rPr>
              <a:t>Lower Leakage Currents</a:t>
            </a:r>
            <a:r>
              <a:rPr lang="en-US" dirty="0">
                <a:latin typeface="Candara Light" panose="020E0502030303020204" charset="0"/>
                <a:ea typeface="+mn-lt"/>
                <a:cs typeface="Candara Light" panose="020E0502030303020204" charset="0"/>
              </a:rPr>
              <a:t>:</a:t>
            </a:r>
            <a:endParaRPr lang="en-US" dirty="0">
              <a:latin typeface="Candara Light" panose="020E0502030303020204" charset="0"/>
              <a:cs typeface="Candara Light" panose="020E0502030303020204" charset="0"/>
            </a:endParaRPr>
          </a:p>
          <a:p>
            <a:pPr lvl="1"/>
            <a:r>
              <a:rPr lang="en-US" dirty="0">
                <a:latin typeface="Candara Light" panose="020E0502030303020204" charset="0"/>
                <a:ea typeface="+mn-lt"/>
                <a:cs typeface="Candara Light" panose="020E0502030303020204" charset="0"/>
              </a:rPr>
              <a:t>Transmission gates offer better control over leakage paths, significantly reducing static power consumption when the SRAM cell is in the hold state.</a:t>
            </a:r>
            <a:endParaRPr lang="en-US" dirty="0">
              <a:latin typeface="Candara Light" panose="020E0502030303020204" charset="0"/>
              <a:cs typeface="Candara Light" panose="020E0502030303020204" charset="0"/>
            </a:endParaRPr>
          </a:p>
          <a:p>
            <a:pPr>
              <a:buAutoNum type="arabicPeriod"/>
            </a:pPr>
            <a:endParaRPr lang="en-US" dirty="0">
              <a:latin typeface="Candara Light" panose="020E0502030303020204" charset="0"/>
              <a:cs typeface="Candara Light" panose="020E0502030303020204" charset="0"/>
            </a:endParaRPr>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5E4DE196-8A13-4FF7-A07E-102851959EAB}" type="slidenum">
              <a:rPr lang="en-US" dirty="0"/>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Power</a:t>
            </a:r>
            <a:endParaRPr lang="en-IN" altLang="en-US"/>
          </a:p>
        </p:txBody>
      </p:sp>
      <p:pic>
        <p:nvPicPr>
          <p:cNvPr id="4" name="Content Placeholder 3"/>
          <p:cNvPicPr>
            <a:picLocks noGrp="1" noChangeAspect="1"/>
          </p:cNvPicPr>
          <p:nvPr>
            <p:ph idx="1"/>
          </p:nvPr>
        </p:nvPicPr>
        <p:blipFill>
          <a:blip r:embed="rId1"/>
          <a:stretch>
            <a:fillRect/>
          </a:stretch>
        </p:blipFill>
        <p:spPr>
          <a:xfrm>
            <a:off x="76835" y="1064260"/>
            <a:ext cx="4320540" cy="1950720"/>
          </a:xfrm>
          <a:prstGeom prst="rect">
            <a:avLst/>
          </a:prstGeom>
        </p:spPr>
      </p:pic>
      <p:pic>
        <p:nvPicPr>
          <p:cNvPr id="5" name="Picture 4"/>
          <p:cNvPicPr>
            <a:picLocks noChangeAspect="1"/>
          </p:cNvPicPr>
          <p:nvPr/>
        </p:nvPicPr>
        <p:blipFill>
          <a:blip r:embed="rId2"/>
          <a:stretch>
            <a:fillRect/>
          </a:stretch>
        </p:blipFill>
        <p:spPr>
          <a:xfrm>
            <a:off x="4897755" y="1064260"/>
            <a:ext cx="4191000" cy="24841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68" y="131045"/>
            <a:ext cx="10449784" cy="463288"/>
          </a:xfrm>
        </p:spPr>
        <p:txBody>
          <a:bodyPr>
            <a:normAutofit fontScale="90000"/>
          </a:bodyPr>
          <a:lstStyle/>
          <a:p>
            <a:r>
              <a:rPr lang="en-IN" altLang="en-US">
                <a:latin typeface="Candara Light" panose="020E0502030303020204" charset="0"/>
                <a:cs typeface="Candara Light" panose="020E0502030303020204" charset="0"/>
              </a:rPr>
              <a:t>Overall Results</a:t>
            </a:r>
            <a:endParaRPr lang="en-IN" altLang="en-US">
              <a:latin typeface="Candara Light" panose="020E0502030303020204" charset="0"/>
              <a:cs typeface="Candara Light" panose="020E0502030303020204" charset="0"/>
            </a:endParaRPr>
          </a:p>
        </p:txBody>
      </p:sp>
      <p:graphicFrame>
        <p:nvGraphicFramePr>
          <p:cNvPr id="8" name="Content Placeholder 7"/>
          <p:cNvGraphicFramePr>
            <a:graphicFrameLocks noGrp="1"/>
          </p:cNvGraphicFramePr>
          <p:nvPr>
            <p:ph idx="1"/>
          </p:nvPr>
        </p:nvGraphicFramePr>
        <p:xfrm>
          <a:off x="562928" y="948373"/>
          <a:ext cx="11014084" cy="4561452"/>
        </p:xfrm>
        <a:graphic>
          <a:graphicData uri="http://schemas.openxmlformats.org/drawingml/2006/table">
            <a:tbl>
              <a:tblPr firstRow="1" bandRow="1">
                <a:tableStyleId>{616DA210-FB5B-4158-B5E0-FEB733F419BA}</a:tableStyleId>
              </a:tblPr>
              <a:tblGrid>
                <a:gridCol w="2753521"/>
                <a:gridCol w="2753521"/>
                <a:gridCol w="2753521"/>
                <a:gridCol w="2753521"/>
              </a:tblGrid>
              <a:tr h="760242">
                <a:tc>
                  <a:txBody>
                    <a:bodyPr/>
                    <a:lstStyle/>
                    <a:p>
                      <a:pPr algn="ctr"/>
                      <a:r>
                        <a:rPr lang="en-US" b="1" dirty="0">
                          <a:latin typeface="Candara Light" panose="020E0502030303020204" charset="0"/>
                          <a:cs typeface="Candara Light" panose="020E0502030303020204" charset="0"/>
                        </a:rPr>
                        <a:t>Feature</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6T SRAM</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8T SRAM</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8T SRAM with </a:t>
                      </a:r>
                      <a:r>
                        <a:rPr lang="en-US" b="1" dirty="0" err="1">
                          <a:latin typeface="Candara Light" panose="020E0502030303020204" charset="0"/>
                          <a:cs typeface="Candara Light" panose="020E0502030303020204" charset="0"/>
                        </a:rPr>
                        <a:t>Tramsmission</a:t>
                      </a:r>
                      <a:r>
                        <a:rPr lang="en-US" b="1" dirty="0">
                          <a:latin typeface="Candara Light" panose="020E0502030303020204" charset="0"/>
                          <a:cs typeface="Candara Light" panose="020E0502030303020204" charset="0"/>
                        </a:rPr>
                        <a:t> Gate</a:t>
                      </a:r>
                      <a:endParaRPr lang="en-US" b="1" dirty="0">
                        <a:latin typeface="Candara Light" panose="020E0502030303020204" charset="0"/>
                        <a:cs typeface="Candara Light" panose="020E0502030303020204" charset="0"/>
                      </a:endParaRPr>
                    </a:p>
                  </a:txBody>
                  <a:tcPr/>
                </a:tc>
              </a:tr>
              <a:tr h="760242">
                <a:tc>
                  <a:txBody>
                    <a:bodyPr/>
                    <a:lstStyle/>
                    <a:p>
                      <a:pPr algn="ctr"/>
                      <a:r>
                        <a:rPr lang="en-US" b="1" dirty="0">
                          <a:latin typeface="Candara Light" panose="020E0502030303020204" charset="0"/>
                          <a:cs typeface="Candara Light" panose="020E0502030303020204" charset="0"/>
                        </a:rPr>
                        <a:t>Dynamic Power (</a:t>
                      </a:r>
                      <a:r>
                        <a:rPr lang="en-US" b="1" dirty="0" err="1">
                          <a:latin typeface="Candara Light" panose="020E0502030303020204" charset="0"/>
                          <a:cs typeface="Candara Light" panose="020E0502030303020204" charset="0"/>
                        </a:rPr>
                        <a:t>nW</a:t>
                      </a:r>
                      <a:r>
                        <a:rPr lang="en-US" b="1" dirty="0">
                          <a:latin typeface="Candara Light" panose="020E0502030303020204" charset="0"/>
                          <a:cs typeface="Candara Light" panose="020E0502030303020204" charset="0"/>
                        </a:rPr>
                        <a:t>)</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0.864</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1.08</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0.95</a:t>
                      </a:r>
                      <a:endParaRPr lang="en-US" b="1" dirty="0">
                        <a:latin typeface="Candara Light" panose="020E0502030303020204" charset="0"/>
                        <a:cs typeface="Candara Light" panose="020E0502030303020204" charset="0"/>
                      </a:endParaRPr>
                    </a:p>
                  </a:txBody>
                  <a:tcPr/>
                </a:tc>
              </a:tr>
              <a:tr h="760242">
                <a:tc>
                  <a:txBody>
                    <a:bodyPr/>
                    <a:lstStyle/>
                    <a:p>
                      <a:pPr algn="ctr"/>
                      <a:r>
                        <a:rPr lang="en-US" b="1" dirty="0">
                          <a:latin typeface="Candara Light" panose="020E0502030303020204" charset="0"/>
                          <a:cs typeface="Candara Light" panose="020E0502030303020204" charset="0"/>
                        </a:rPr>
                        <a:t>Static Power (</a:t>
                      </a:r>
                      <a:r>
                        <a:rPr lang="en-US" b="1" dirty="0" err="1">
                          <a:latin typeface="Candara Light" panose="020E0502030303020204" charset="0"/>
                          <a:cs typeface="Candara Light" panose="020E0502030303020204" charset="0"/>
                        </a:rPr>
                        <a:t>nW</a:t>
                      </a:r>
                      <a:r>
                        <a:rPr lang="en-US" b="1" dirty="0">
                          <a:latin typeface="Candara Light" panose="020E0502030303020204" charset="0"/>
                          <a:cs typeface="Candara Light" panose="020E0502030303020204" charset="0"/>
                        </a:rPr>
                        <a:t>)</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60</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36</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25</a:t>
                      </a:r>
                      <a:endParaRPr lang="en-US" b="1" dirty="0">
                        <a:latin typeface="Candara Light" panose="020E0502030303020204" charset="0"/>
                        <a:cs typeface="Candara Light" panose="020E0502030303020204" charset="0"/>
                      </a:endParaRPr>
                    </a:p>
                  </a:txBody>
                  <a:tcPr/>
                </a:tc>
              </a:tr>
              <a:tr h="760242">
                <a:tc>
                  <a:txBody>
                    <a:bodyPr/>
                    <a:lstStyle/>
                    <a:p>
                      <a:pPr algn="ctr"/>
                      <a:r>
                        <a:rPr lang="en-US" b="1" dirty="0">
                          <a:latin typeface="Candara Light" panose="020E0502030303020204" charset="0"/>
                          <a:cs typeface="Candara Light" panose="020E0502030303020204" charset="0"/>
                        </a:rPr>
                        <a:t>Stability (SNM)</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Low</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Moderate</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High</a:t>
                      </a:r>
                      <a:endParaRPr lang="en-US" b="1" dirty="0">
                        <a:latin typeface="Candara Light" panose="020E0502030303020204" charset="0"/>
                        <a:cs typeface="Candara Light" panose="020E0502030303020204" charset="0"/>
                      </a:endParaRPr>
                    </a:p>
                  </a:txBody>
                  <a:tcPr/>
                </a:tc>
              </a:tr>
              <a:tr h="760242">
                <a:tc>
                  <a:txBody>
                    <a:bodyPr/>
                    <a:lstStyle/>
                    <a:p>
                      <a:pPr algn="ctr"/>
                      <a:r>
                        <a:rPr lang="en-US" b="1" dirty="0">
                          <a:latin typeface="Candara Light" panose="020E0502030303020204" charset="0"/>
                          <a:cs typeface="Candara Light" panose="020E0502030303020204" charset="0"/>
                        </a:rPr>
                        <a:t>Read-Write decoupling</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No</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Yes</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Yes</a:t>
                      </a:r>
                      <a:endParaRPr lang="en-US" b="1" dirty="0">
                        <a:latin typeface="Candara Light" panose="020E0502030303020204" charset="0"/>
                        <a:cs typeface="Candara Light" panose="020E0502030303020204" charset="0"/>
                      </a:endParaRPr>
                    </a:p>
                  </a:txBody>
                  <a:tcPr/>
                </a:tc>
              </a:tr>
              <a:tr h="760242">
                <a:tc>
                  <a:txBody>
                    <a:bodyPr/>
                    <a:lstStyle/>
                    <a:p>
                      <a:pPr algn="ctr"/>
                      <a:r>
                        <a:rPr lang="en-US" b="1" dirty="0">
                          <a:latin typeface="Candara Light" panose="020E0502030303020204" charset="0"/>
                          <a:cs typeface="Candara Light" panose="020E0502030303020204" charset="0"/>
                        </a:rPr>
                        <a:t>Leakage Reduction</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No</a:t>
                      </a:r>
                      <a:endParaRPr lang="en-US" b="1" dirty="0">
                        <a:latin typeface="Candara Light" panose="020E0502030303020204" charset="0"/>
                        <a:cs typeface="Candara Light" panose="020E0502030303020204" charset="0"/>
                      </a:endParaRPr>
                    </a:p>
                  </a:txBody>
                  <a:tcPr/>
                </a:tc>
                <a:tc>
                  <a:txBody>
                    <a:bodyPr/>
                    <a:lstStyle/>
                    <a:p>
                      <a:pPr algn="ctr"/>
                      <a:r>
                        <a:rPr lang="en-US" b="1" dirty="0">
                          <a:latin typeface="Candara Light" panose="020E0502030303020204" charset="0"/>
                          <a:cs typeface="Candara Light" panose="020E0502030303020204" charset="0"/>
                        </a:rPr>
                        <a:t>Partial</a:t>
                      </a:r>
                      <a:endParaRPr lang="en-US" b="1" dirty="0">
                        <a:latin typeface="Candara Light" panose="020E0502030303020204" charset="0"/>
                        <a:cs typeface="Candara Light" panose="020E0502030303020204" charset="0"/>
                      </a:endParaRPr>
                    </a:p>
                  </a:txBody>
                  <a:tcPr/>
                </a:tc>
                <a:tc>
                  <a:txBody>
                    <a:bodyPr/>
                    <a:lstStyle/>
                    <a:p>
                      <a:pPr algn="ctr"/>
                      <a:r>
                        <a:rPr lang="en-US" b="1">
                          <a:latin typeface="Candara Light" panose="020E0502030303020204" charset="0"/>
                          <a:cs typeface="Candara Light" panose="020E0502030303020204" charset="0"/>
                        </a:rPr>
                        <a:t>Significant</a:t>
                      </a:r>
                      <a:endParaRPr lang="en-US" b="1">
                        <a:latin typeface="Candara Light" panose="020E0502030303020204" charset="0"/>
                        <a:cs typeface="Candara Light" panose="020E0502030303020204" charset="0"/>
                      </a:endParaRPr>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441325"/>
          </a:xfrm>
        </p:spPr>
        <p:txBody>
          <a:bodyPr>
            <a:normAutofit fontScale="90000"/>
          </a:bodyPr>
          <a:lstStyle/>
          <a:p>
            <a:r>
              <a:rPr lang="en-IN" altLang="en-US">
                <a:latin typeface="Candara Light" panose="020E0502030303020204" charset="0"/>
                <a:cs typeface="Candara Light" panose="020E0502030303020204" charset="0"/>
              </a:rPr>
              <a:t>References</a:t>
            </a:r>
            <a:endParaRPr lang="en-IN" altLang="en-US">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609600" y="1138555"/>
            <a:ext cx="10972800" cy="4987925"/>
          </a:xfrm>
        </p:spPr>
        <p:txBody>
          <a:bodyPr/>
          <a:lstStyle/>
          <a:p>
            <a:r>
              <a:rPr lang="en-IN" altLang="en-US" sz="1800">
                <a:latin typeface="Candara Light" panose="020E0502030303020204" charset="0"/>
                <a:cs typeface="Candara Light" panose="020E0502030303020204" charset="0"/>
              </a:rPr>
              <a:t>Vatsal Patel , “ </a:t>
            </a:r>
            <a:r>
              <a:rPr lang="en-US" sz="1800">
                <a:latin typeface="Candara Light" panose="020E0502030303020204" charset="0"/>
                <a:cs typeface="Candara Light" panose="020E0502030303020204" charset="0"/>
              </a:rPr>
              <a:t>Sky130 8-T SRAM Cell for High-Speed</a:t>
            </a:r>
            <a:r>
              <a:rPr lang="en-IN" altLang="en-US" sz="1800">
                <a:latin typeface="Candara Light" panose="020E0502030303020204" charset="0"/>
                <a:cs typeface="Candara Light" panose="020E0502030303020204" charset="0"/>
              </a:rPr>
              <a:t> </a:t>
            </a:r>
            <a:r>
              <a:rPr lang="en-US" sz="1800">
                <a:latin typeface="Candara Light" panose="020E0502030303020204" charset="0"/>
                <a:cs typeface="Candara Light" panose="020E0502030303020204" charset="0"/>
              </a:rPr>
              <a:t>Applications</a:t>
            </a:r>
            <a:r>
              <a:rPr lang="en-IN" altLang="en-US" sz="1800">
                <a:latin typeface="Candara Light" panose="020E0502030303020204" charset="0"/>
                <a:cs typeface="Candara Light" panose="020E0502030303020204" charset="0"/>
              </a:rPr>
              <a:t>” in FOSSEE</a:t>
            </a:r>
            <a:endParaRPr lang="en-IN" altLang="en-US" sz="1800">
              <a:latin typeface="Candara Light" panose="020E0502030303020204" charset="0"/>
              <a:cs typeface="Candara Light" panose="020E0502030303020204" charset="0"/>
            </a:endParaRPr>
          </a:p>
          <a:p>
            <a:r>
              <a:rPr lang="en-IN" altLang="en-US" sz="1800">
                <a:latin typeface="Candara Light" panose="020E0502030303020204" charset="0"/>
                <a:cs typeface="Candara Light" panose="020E0502030303020204" charset="0"/>
              </a:rPr>
              <a:t>Anu Tonk, Meenu Rani Garg, “STUDY OF SRAM AND ITS LOW POWER TECHNIQUES” in IJECET, vol. 6, issue 2</a:t>
            </a:r>
            <a:endParaRPr lang="en-IN" altLang="en-US" sz="1800">
              <a:latin typeface="Candara Light" panose="020E0502030303020204" charset="0"/>
              <a:cs typeface="Candara Light" panose="020E0502030303020204" charset="0"/>
            </a:endParaRPr>
          </a:p>
          <a:p>
            <a:r>
              <a:rPr lang="en-IN" altLang="en-US" sz="1800">
                <a:latin typeface="Candara Light" panose="020E0502030303020204" charset="0"/>
                <a:cs typeface="Candara Light" panose="020E0502030303020204" charset="0"/>
              </a:rPr>
              <a:t>K.Dhanumjaya Dr.MN.Giri Prasad Dr.K.Padmaraju Dr.M.Raja Reddy, “Design of Low Power SRAM in 45 nm CMOS Technology” in IJERA, vol.1 issue 4</a:t>
            </a:r>
            <a:endParaRPr lang="en-IN" altLang="en-US" sz="1800">
              <a:latin typeface="Candara Light" panose="020E0502030303020204" charset="0"/>
              <a:cs typeface="Candara Light" panose="020E0502030303020204" charset="0"/>
            </a:endParaRPr>
          </a:p>
          <a:p>
            <a:r>
              <a:rPr lang="en-IN" altLang="en-US" sz="1800">
                <a:latin typeface="Candara Light" panose="020E0502030303020204" charset="0"/>
                <a:cs typeface="Candara Light" panose="020E0502030303020204" charset="0"/>
                <a:sym typeface="+mn-ea"/>
              </a:rPr>
              <a:t>M.N. Naga Vyshnavi, S. Mohan Das,  “</a:t>
            </a:r>
            <a:r>
              <a:rPr lang="en-IN" altLang="en-US" sz="1800">
                <a:latin typeface="Candara Light" panose="020E0502030303020204" charset="0"/>
                <a:cs typeface="Candara Light" panose="020E0502030303020204" charset="0"/>
              </a:rPr>
              <a:t>Design of Energy Efficient 8T SRAM cell at 90nm Technology” in IRJET, vol.6, issue 2</a:t>
            </a:r>
            <a:endParaRPr lang="en-IN" altLang="en-US" sz="1800">
              <a:latin typeface="Candara Light" panose="020E0502030303020204" charset="0"/>
              <a:cs typeface="Candara Light" panose="020E0502030303020204" charset="0"/>
            </a:endParaRPr>
          </a:p>
          <a:p>
            <a:r>
              <a:rPr lang="en-IN" altLang="en-US" sz="1800">
                <a:latin typeface="Candara Light" panose="020E0502030303020204" charset="0"/>
                <a:cs typeface="Candara Light" panose="020E0502030303020204" charset="0"/>
                <a:sym typeface="+mn-ea"/>
              </a:rPr>
              <a:t>Pritesh Gupta, Asst.Prof. Ashish Joshi, Asst.Prof.Ashish Ranjan , “</a:t>
            </a:r>
            <a:r>
              <a:rPr lang="en-IN" altLang="en-US" sz="1800">
                <a:latin typeface="Candara Light" panose="020E0502030303020204" charset="0"/>
                <a:cs typeface="Candara Light" panose="020E0502030303020204" charset="0"/>
              </a:rPr>
              <a:t>Design of Low Power SRAM using Power Gating and DG-MOS Technology” in IRJET, vol. 9, issue 4</a:t>
            </a:r>
            <a:endParaRPr lang="en-IN" altLang="en-US" sz="1800">
              <a:latin typeface="Candara Light" panose="020E0502030303020204" charset="0"/>
              <a:cs typeface="Candara Light" panose="020E0502030303020204" charset="0"/>
            </a:endParaRPr>
          </a:p>
          <a:p>
            <a:r>
              <a:rPr lang="en-IN" altLang="en-US" sz="1800">
                <a:latin typeface="Candara Light" panose="020E0502030303020204" charset="0"/>
                <a:cs typeface="Candara Light" panose="020E0502030303020204" charset="0"/>
                <a:sym typeface="+mn-ea"/>
              </a:rPr>
              <a:t> S. H. H. Nemati, N. Eslami and M. H. Moaiyeri, "A Hybrid SRAM/RRAM In-Memory Computing Architecture Based on a Reconfigurable SRAM Sense Amplifier," in IEEE Access, vol. 11</a:t>
            </a:r>
            <a:endParaRPr lang="en-IN" altLang="en-US" sz="1800">
              <a:latin typeface="Candara Light" panose="020E0502030303020204" charset="0"/>
              <a:cs typeface="Candara Light" panose="020E0502030303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55" y="172720"/>
            <a:ext cx="11104245" cy="718876"/>
          </a:xfrm>
        </p:spPr>
        <p:txBody>
          <a:bodyPr/>
          <a:lstStyle/>
          <a:p>
            <a:r>
              <a:rPr lang="en-IN" altLang="en-US">
                <a:latin typeface="Candara Light" panose="020E0502030303020204" charset="0"/>
                <a:cs typeface="Candara Light" panose="020E0502030303020204" charset="0"/>
              </a:rPr>
              <a:t>POWER CONSUMPTION IN RAM</a:t>
            </a:r>
            <a:endParaRPr lang="en-IN" altLang="en-US">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137795" y="1002665"/>
            <a:ext cx="11762740" cy="5600065"/>
          </a:xfrm>
        </p:spPr>
        <p:txBody>
          <a:bodyPr>
            <a:normAutofit fontScale="90000" lnSpcReduction="10000"/>
          </a:bodyPr>
          <a:lstStyle/>
          <a:p>
            <a:r>
              <a:rPr lang="en-US" sz="2000">
                <a:latin typeface="Candara Light" panose="020E0502030303020204" charset="0"/>
                <a:cs typeface="Candara Light" panose="020E0502030303020204" charset="0"/>
                <a:sym typeface="+mn-ea"/>
              </a:rPr>
              <a:t>Power dissipation in SRAM can be categorized into two main types: static and dynamic.</a:t>
            </a:r>
            <a:br>
              <a:rPr lang="en-US" sz="2000">
                <a:latin typeface="Candara Light" panose="020E0502030303020204" charset="0"/>
                <a:cs typeface="Candara Light" panose="020E0502030303020204" charset="0"/>
                <a:sym typeface="+mn-ea"/>
              </a:rPr>
            </a:br>
            <a:br>
              <a:rPr lang="en-US" sz="2000">
                <a:latin typeface="Candara Light" panose="020E0502030303020204" charset="0"/>
                <a:cs typeface="Candara Light" panose="020E0502030303020204" charset="0"/>
                <a:sym typeface="+mn-ea"/>
              </a:rPr>
            </a:br>
            <a:r>
              <a:rPr lang="en-US" sz="2000" b="1">
                <a:latin typeface="Candara Light" panose="020E0502030303020204" charset="0"/>
                <a:cs typeface="Candara Light" panose="020E0502030303020204" charset="0"/>
                <a:sym typeface="+mn-ea"/>
              </a:rPr>
              <a:t>Static Power Dissipation</a:t>
            </a:r>
            <a:br>
              <a:rPr lang="en-US" sz="2000">
                <a:latin typeface="Candara Light" panose="020E0502030303020204" charset="0"/>
                <a:cs typeface="Candara Light" panose="020E0502030303020204" charset="0"/>
                <a:sym typeface="+mn-ea"/>
              </a:rPr>
            </a:br>
            <a:r>
              <a:rPr lang="en-US" sz="2000">
                <a:latin typeface="Candara Light" panose="020E0502030303020204" charset="0"/>
                <a:cs typeface="Candara Light" panose="020E0502030303020204" charset="0"/>
                <a:sym typeface="+mn-ea"/>
              </a:rPr>
              <a:t>Static power consumption occurs even when the SRAM is not performing any operations, i.e., when it is idle but still powered on. The primary sources of static power consumption in SRAM are leakage currents in the transistors.</a:t>
            </a:r>
            <a:br>
              <a:rPr lang="en-US" sz="2000">
                <a:latin typeface="Candara Light" panose="020E0502030303020204" charset="0"/>
                <a:cs typeface="Candara Light" panose="020E0502030303020204" charset="0"/>
                <a:sym typeface="+mn-ea"/>
              </a:rPr>
            </a:br>
            <a:br>
              <a:rPr lang="en-US" sz="2000">
                <a:latin typeface="Candara Light" panose="020E0502030303020204" charset="0"/>
                <a:cs typeface="Candara Light" panose="020E0502030303020204" charset="0"/>
                <a:sym typeface="+mn-ea"/>
              </a:rPr>
            </a:br>
            <a:r>
              <a:rPr lang="en-US" sz="2000" b="1">
                <a:latin typeface="Candara Light" panose="020E0502030303020204" charset="0"/>
                <a:cs typeface="Candara Light" panose="020E0502030303020204" charset="0"/>
                <a:sym typeface="+mn-ea"/>
              </a:rPr>
              <a:t>Dynamic Power Dissipation</a:t>
            </a:r>
            <a:br>
              <a:rPr lang="en-US" sz="2000">
                <a:latin typeface="Candara Light" panose="020E0502030303020204" charset="0"/>
                <a:cs typeface="Candara Light" panose="020E0502030303020204" charset="0"/>
                <a:sym typeface="+mn-ea"/>
              </a:rPr>
            </a:br>
            <a:r>
              <a:rPr lang="en-US" sz="2000">
                <a:latin typeface="Candara Light" panose="020E0502030303020204" charset="0"/>
                <a:cs typeface="Candara Light" panose="020E0502030303020204" charset="0"/>
                <a:sym typeface="+mn-ea"/>
              </a:rPr>
              <a:t>Dynamic power occurs during the active switching of the SRAM, mainly in read and write operations. The switching of capacitances in the bit lines and word lines during these operations causes power dissipation. The formula for dynamic power is:</a:t>
            </a:r>
            <a:br>
              <a:rPr lang="en-US" sz="2000">
                <a:latin typeface="Candara Light" panose="020E0502030303020204" charset="0"/>
                <a:cs typeface="Candara Light" panose="020E0502030303020204" charset="0"/>
                <a:sym typeface="+mn-ea"/>
              </a:rPr>
            </a:br>
            <a:endParaRPr lang="en-US" sz="2000">
              <a:latin typeface="Candara Light" panose="020E0502030303020204" charset="0"/>
              <a:cs typeface="Candara Light" panose="020E0502030303020204" charset="0"/>
              <a:sym typeface="+mn-ea"/>
            </a:endParaRPr>
          </a:p>
          <a:p>
            <a:endParaRPr lang="en-US" sz="2000">
              <a:latin typeface="Candara Light" panose="020E0502030303020204" charset="0"/>
              <a:cs typeface="Candara Light" panose="020E0502030303020204" charset="0"/>
              <a:sym typeface="+mn-ea"/>
            </a:endParaRPr>
          </a:p>
          <a:p>
            <a:pPr marL="0" indent="0">
              <a:buNone/>
            </a:pPr>
            <a:r>
              <a:rPr lang="en-IN" altLang="en-US" sz="1600">
                <a:latin typeface="Candara Light" panose="020E0502030303020204" charset="0"/>
                <a:cs typeface="Candara Light" panose="020E0502030303020204" charset="0"/>
                <a:sym typeface="+mn-ea"/>
              </a:rPr>
              <a:t>Pd = Dynamic Power</a:t>
            </a:r>
            <a:endParaRPr lang="en-IN" altLang="en-US" sz="1600">
              <a:latin typeface="Candara Light" panose="020E0502030303020204" charset="0"/>
              <a:cs typeface="Candara Light" panose="020E0502030303020204" charset="0"/>
              <a:sym typeface="+mn-ea"/>
            </a:endParaRPr>
          </a:p>
          <a:p>
            <a:pPr marL="0" indent="0">
              <a:buNone/>
            </a:pPr>
            <a:r>
              <a:rPr lang="en-IN" altLang="en-US" sz="1600">
                <a:latin typeface="Candara Light" panose="020E0502030303020204" charset="0"/>
                <a:cs typeface="Candara Light" panose="020E0502030303020204" charset="0"/>
                <a:sym typeface="+mn-ea"/>
              </a:rPr>
              <a:t>Ceff = Effective load capacitance</a:t>
            </a:r>
            <a:endParaRPr lang="en-IN" altLang="en-US" sz="1600">
              <a:latin typeface="Candara Light" panose="020E0502030303020204" charset="0"/>
              <a:cs typeface="Candara Light" panose="020E0502030303020204" charset="0"/>
              <a:sym typeface="+mn-ea"/>
            </a:endParaRPr>
          </a:p>
          <a:p>
            <a:pPr marL="0" indent="0">
              <a:buNone/>
            </a:pPr>
            <a:r>
              <a:rPr lang="en-IN" altLang="en-US" sz="1600">
                <a:latin typeface="Candara Light" panose="020E0502030303020204" charset="0"/>
                <a:cs typeface="Candara Light" panose="020E0502030303020204" charset="0"/>
                <a:sym typeface="+mn-ea"/>
              </a:rPr>
              <a:t>Vdd = Power supply</a:t>
            </a:r>
            <a:endParaRPr lang="en-IN" altLang="en-US" sz="1600">
              <a:latin typeface="Candara Light" panose="020E0502030303020204" charset="0"/>
              <a:cs typeface="Candara Light" panose="020E0502030303020204" charset="0"/>
              <a:sym typeface="+mn-ea"/>
            </a:endParaRPr>
          </a:p>
          <a:p>
            <a:pPr marL="0" indent="0">
              <a:buNone/>
            </a:pPr>
            <a:r>
              <a:rPr lang="en-IN" altLang="en-US" sz="1600">
                <a:latin typeface="Candara Light" panose="020E0502030303020204" charset="0"/>
                <a:cs typeface="Candara Light" panose="020E0502030303020204" charset="0"/>
                <a:sym typeface="+mn-ea"/>
              </a:rPr>
              <a:t>F = frequency</a:t>
            </a:r>
            <a:endParaRPr lang="en-IN" altLang="en-US" sz="1600">
              <a:latin typeface="Candara Light" panose="020E0502030303020204" charset="0"/>
              <a:cs typeface="Candara Light" panose="020E0502030303020204" charset="0"/>
              <a:sym typeface="+mn-ea"/>
            </a:endParaRPr>
          </a:p>
        </p:txBody>
      </p:sp>
      <p:pic>
        <p:nvPicPr>
          <p:cNvPr id="7" name="Picture 6"/>
          <p:cNvPicPr>
            <a:picLocks noChangeAspect="1"/>
          </p:cNvPicPr>
          <p:nvPr/>
        </p:nvPicPr>
        <p:blipFill>
          <a:blip r:embed="rId1"/>
          <a:stretch>
            <a:fillRect/>
          </a:stretch>
        </p:blipFill>
        <p:spPr>
          <a:xfrm>
            <a:off x="2033739" y="4027308"/>
            <a:ext cx="2443480" cy="73850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9875" y="238125"/>
            <a:ext cx="10442575" cy="5861050"/>
          </a:xfrm>
        </p:spPr>
        <p:txBody>
          <a:bodyPr>
            <a:noAutofit/>
          </a:bodyPr>
          <a:p>
            <a:r>
              <a:rPr lang="en-GB" altLang="en-US">
                <a:latin typeface="Candara Light" panose="020E0502030303020204" charset="0"/>
                <a:cs typeface="Candara Light" panose="020E0502030303020204" charset="0"/>
              </a:rPr>
              <a:t>10Sahu, Yogita, Gaurav Kumar Soni, Dr. Himanshu Arora, and Shilpi Mishra. Low</a:t>
            </a:r>
            <a:r>
              <a:rPr lang="en-IN" altLang="en-GB">
                <a:latin typeface="Candara Light" panose="020E0502030303020204" charset="0"/>
                <a:cs typeface="Candara Light" panose="020E0502030303020204" charset="0"/>
              </a:rPr>
              <a:t> Po</a:t>
            </a:r>
            <a:r>
              <a:rPr lang="en-GB" altLang="en-US">
                <a:latin typeface="Candara Light" panose="020E0502030303020204" charset="0"/>
                <a:cs typeface="Candara Light" panose="020E0502030303020204" charset="0"/>
              </a:rPr>
              <a:t>wer and High Speed 6T SRAM Cell in Nanoscale CMOS Technologies.</a:t>
            </a:r>
            <a:endParaRPr lang="en-GB" altLang="en-US">
              <a:latin typeface="Candara Light" panose="020E0502030303020204" charset="0"/>
              <a:cs typeface="Candara Light" panose="020E0502030303020204" charset="0"/>
            </a:endParaRPr>
          </a:p>
          <a:p>
            <a:r>
              <a:rPr lang="en-GB" altLang="en-US">
                <a:latin typeface="Candara Light" panose="020E0502030303020204" charset="0"/>
                <a:cs typeface="Candara Light" panose="020E0502030303020204" charset="0"/>
              </a:rPr>
              <a:t>Sah, Rohit Kumar, Inamul Hussain, and Manish Kumar. Performance analysis of</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a 6T SRAM cell in 180nm CMOS technology. IOSR Journal of VLSI and Signal</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Processing (IOSR-JVSP) 5.2 (2015): 20-22.</a:t>
            </a:r>
            <a:endParaRPr lang="en-GB" altLang="en-US">
              <a:latin typeface="Candara Light" panose="020E0502030303020204" charset="0"/>
              <a:cs typeface="Candara Light" panose="020E0502030303020204" charset="0"/>
            </a:endParaRPr>
          </a:p>
          <a:p>
            <a:r>
              <a:rPr lang="en-GB" altLang="en-US">
                <a:latin typeface="Candara Light" panose="020E0502030303020204" charset="0"/>
                <a:cs typeface="Candara Light" panose="020E0502030303020204" charset="0"/>
              </a:rPr>
              <a:t>Santhosh, B. G., J. Praveen Sowmya, and R. Raghavengra Rao. Design and implementation</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of 8T SRAM cell for analysis of DC noise margin during write operation.</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International Journal of Innovative Research in Electrical, Electronics, Instrumentation</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and Control Engineering 3 (2015): 94-97.</a:t>
            </a:r>
            <a:endParaRPr lang="en-GB" altLang="en-US">
              <a:latin typeface="Candara Light" panose="020E0502030303020204" charset="0"/>
              <a:cs typeface="Candara Light" panose="020E0502030303020204" charset="0"/>
            </a:endParaRPr>
          </a:p>
          <a:p>
            <a:r>
              <a:rPr lang="en-GB" altLang="en-US">
                <a:latin typeface="Candara Light" panose="020E0502030303020204" charset="0"/>
                <a:cs typeface="Candara Light" panose="020E0502030303020204" charset="0"/>
              </a:rPr>
              <a:t>Dhanumjaya, K., et al. Cell stability analysis of conventional 6T dynamic 8T SRAM</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cell in 45nm technology. International Journal of VLSI Design &amp; Communication</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Systems 3.2 (2012): 41.</a:t>
            </a:r>
            <a:endParaRPr lang="en-GB" altLang="en-US">
              <a:latin typeface="Candara Light" panose="020E0502030303020204" charset="0"/>
              <a:cs typeface="Candara Light" panose="020E0502030303020204" charset="0"/>
            </a:endParaRPr>
          </a:p>
          <a:p>
            <a:r>
              <a:rPr lang="en-GB" altLang="en-US">
                <a:latin typeface="Candara Light" panose="020E0502030303020204" charset="0"/>
                <a:cs typeface="Candara Light" panose="020E0502030303020204" charset="0"/>
              </a:rPr>
              <a:t>Kiran, PN Vamsi, and Nikhil Saxena. Design and analysis of different types SRAM</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cell topologies. 2015 2nd International Conference on Electronics and Communication</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Systems (ICECS). IEEE, 2015.</a:t>
            </a:r>
            <a:endParaRPr lang="en-GB" altLang="en-US">
              <a:latin typeface="Candara Light" panose="020E0502030303020204" charset="0"/>
              <a:cs typeface="Candara Light" panose="020E0502030303020204" charset="0"/>
            </a:endParaRPr>
          </a:p>
          <a:p>
            <a:r>
              <a:rPr lang="en-IN" altLang="en-GB">
                <a:latin typeface="Candara Light" panose="020E0502030303020204" charset="0"/>
                <a:cs typeface="Candara Light" panose="020E0502030303020204" charset="0"/>
              </a:rPr>
              <a:t>Sin</a:t>
            </a:r>
            <a:r>
              <a:rPr lang="en-GB" altLang="en-US">
                <a:latin typeface="Candara Light" panose="020E0502030303020204" charset="0"/>
                <a:cs typeface="Candara Light" panose="020E0502030303020204" charset="0"/>
              </a:rPr>
              <a:t>dwani, Ankush, and Suman Saini. A novel power efficient 8T SRAM cell. 2014</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Recent Advances in Engineering and Computational Sciences (RAECS). IEEE,</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2014.</a:t>
            </a:r>
            <a:endParaRPr lang="en-GB" altLang="en-US">
              <a:latin typeface="Candara Light" panose="020E0502030303020204" charset="0"/>
              <a:cs typeface="Candara Light" panose="020E0502030303020204" charset="0"/>
            </a:endParaRPr>
          </a:p>
          <a:p>
            <a:r>
              <a:rPr lang="en-GB" altLang="en-US">
                <a:latin typeface="Candara Light" panose="020E0502030303020204" charset="0"/>
                <a:cs typeface="Candara Light" panose="020E0502030303020204" charset="0"/>
              </a:rPr>
              <a:t>Chaudhary, Urvashi, and Rajendra Bahadur Singh. A Low Power CMOS 8T SRAM</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Cell for High-Speed VLSI Design Using Transmission Gate Mode. School of ICT,</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Gautam Buddha University.</a:t>
            </a:r>
            <a:endParaRPr lang="en-GB" altLang="en-US">
              <a:latin typeface="Candara Light" panose="020E0502030303020204" charset="0"/>
              <a:cs typeface="Candara Light" panose="020E0502030303020204" charset="0"/>
            </a:endParaRPr>
          </a:p>
          <a:p>
            <a:r>
              <a:rPr lang="en-GB" altLang="en-US">
                <a:latin typeface="Candara Light" panose="020E0502030303020204" charset="0"/>
                <a:cs typeface="Candara Light" panose="020E0502030303020204" charset="0"/>
              </a:rPr>
              <a:t>Aswini, Valluri, Sarada Musala, and Avireni Srinivasulu. Transmission gate-based</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8T SRAM cell for biomedical applications. 2021 12th International Symposium on</a:t>
            </a:r>
            <a:r>
              <a:rPr lang="en-IN" altLang="en-GB">
                <a:latin typeface="Candara Light" panose="020E0502030303020204" charset="0"/>
                <a:cs typeface="Candara Light" panose="020E0502030303020204" charset="0"/>
              </a:rPr>
              <a:t> </a:t>
            </a:r>
            <a:r>
              <a:rPr lang="en-GB" altLang="en-US">
                <a:latin typeface="Candara Light" panose="020E0502030303020204" charset="0"/>
                <a:cs typeface="Candara Light" panose="020E0502030303020204" charset="0"/>
              </a:rPr>
              <a:t>Advanced Topics in Electrical Engineering (ATEE). IEEE, 2021</a:t>
            </a:r>
            <a:endParaRPr lang="en-GB" altLang="en-US">
              <a:latin typeface="Candara Light" panose="020E0502030303020204" charset="0"/>
              <a:cs typeface="Candara Light" panose="020E0502030303020204" charset="0"/>
            </a:endParaRPr>
          </a:p>
        </p:txBody>
      </p:sp>
      <p:sp>
        <p:nvSpPr>
          <p:cNvPr id="5" name="Footer Placeholder 4"/>
          <p:cNvSpPr>
            <a:spLocks noGrp="1"/>
          </p:cNvSpPr>
          <p:nvPr>
            <p:ph type="ftr" sz="quarter" idx="11"/>
          </p:nvPr>
        </p:nvSpPr>
        <p:spPr/>
        <p:txBody>
          <a:bodyPr/>
          <a:p>
            <a:r>
              <a:rPr lang="en-US" dirty="0"/>
              <a:t>
              </a:t>
            </a:r>
            <a:endParaRPr lang="en-US" dirty="0"/>
          </a:p>
        </p:txBody>
      </p:sp>
      <p:sp>
        <p:nvSpPr>
          <p:cNvPr id="6" name="Slide Number Placeholder 5"/>
          <p:cNvSpPr>
            <a:spLocks noGrp="1"/>
          </p:cNvSpPr>
          <p:nvPr>
            <p:ph type="sldNum" sz="quarter" idx="12"/>
          </p:nvPr>
        </p:nvSpPr>
        <p:spPr/>
        <p:txBody>
          <a:bodyPr/>
          <a:p>
            <a:fld id="{5E4DE196-8A13-4FF7-A07E-102851959EAB}" type="slidenum">
              <a:rPr lang="en-US" dirty="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15" y="236772"/>
            <a:ext cx="11195685" cy="636270"/>
          </a:xfrm>
        </p:spPr>
        <p:txBody>
          <a:bodyPr>
            <a:normAutofit/>
          </a:bodyPr>
          <a:lstStyle/>
          <a:p>
            <a:r>
              <a:rPr lang="en-IN" altLang="en-US">
                <a:latin typeface="Candara Light" panose="020E0502030303020204" charset="0"/>
                <a:cs typeface="Candara Light" panose="020E0502030303020204" charset="0"/>
              </a:rPr>
              <a:t>SRAM IN HIGH SPEED APPLICATIONS</a:t>
            </a:r>
            <a:endParaRPr lang="en-IN" altLang="en-US">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160324" y="1056419"/>
            <a:ext cx="11529695" cy="5102860"/>
          </a:xfrm>
        </p:spPr>
        <p:txBody>
          <a:bodyPr>
            <a:normAutofit lnSpcReduction="20000"/>
          </a:bodyPr>
          <a:lstStyle/>
          <a:p>
            <a:r>
              <a:rPr lang="en-US" sz="2400">
                <a:latin typeface="Candara Light" panose="020E0502030303020204" charset="0"/>
                <a:cs typeface="Candara Light" panose="020E0502030303020204" charset="0"/>
                <a:sym typeface="+mn-ea"/>
              </a:rPr>
              <a:t>In high-speed applications where SRAM operates at elevated frequencies, power consumption rises significantly due to increased switching activity. This includes faster read and write cycles, higher rates of charging and discharging capacitances, and greater leakage currents. For instance, in processor caches, SRAM runs at the processor's clock speed. Modern CPUs operating in the GHz range frequently access cache memory, which amplifies both dynamic and static power consumption. As clock speed increases, dynamic power scales linearly with frequency and quadratically with supply voltage. </a:t>
            </a:r>
            <a:endParaRPr lang="en-US" sz="2400">
              <a:latin typeface="Candara Light" panose="020E0502030303020204" charset="0"/>
              <a:cs typeface="Candara Light" panose="020E0502030303020204" charset="0"/>
              <a:sym typeface="+mn-ea"/>
            </a:endParaRPr>
          </a:p>
          <a:p>
            <a:endParaRPr lang="en-US" sz="2400">
              <a:latin typeface="Candara Light" panose="020E0502030303020204" charset="0"/>
              <a:cs typeface="Candara Light" panose="020E0502030303020204" charset="0"/>
              <a:sym typeface="+mn-ea"/>
            </a:endParaRPr>
          </a:p>
          <a:p>
            <a:r>
              <a:rPr lang="en-US" sz="2400">
                <a:latin typeface="Candara Light" panose="020E0502030303020204" charset="0"/>
                <a:cs typeface="Candara Light" panose="020E0502030303020204" charset="0"/>
                <a:sym typeface="+mn-ea"/>
              </a:rPr>
              <a:t>To maintain reliability at higher speeds, SRAM typically uses elevated supply voltages, which further intensify power dissipation and heat generation. As the temperature rises, leakage currents grow exponentially, compounding overall power consumption.</a:t>
            </a:r>
            <a:endParaRPr lang="en-US" sz="2400">
              <a:latin typeface="Candara Light" panose="020E0502030303020204" charset="0"/>
              <a:cs typeface="Candara Light" panose="020E050203030302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05" y="159385"/>
            <a:ext cx="10515600" cy="925195"/>
          </a:xfrm>
        </p:spPr>
        <p:txBody>
          <a:bodyPr/>
          <a:lstStyle/>
          <a:p>
            <a:r>
              <a:rPr lang="en-IN" altLang="en-US">
                <a:latin typeface="Candara Light" panose="020E0502030303020204" charset="0"/>
                <a:cs typeface="Candara Light" panose="020E0502030303020204" charset="0"/>
              </a:rPr>
              <a:t>Impact of High power consumption </a:t>
            </a:r>
            <a:endParaRPr lang="en-IN" altLang="en-US">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241300" y="1907540"/>
            <a:ext cx="11687810" cy="4691380"/>
          </a:xfrm>
        </p:spPr>
        <p:txBody>
          <a:bodyPr/>
          <a:lstStyle/>
          <a:p>
            <a:r>
              <a:rPr lang="en-US" sz="2000">
                <a:latin typeface="Candara Light" panose="020E0502030303020204" charset="0"/>
                <a:cs typeface="Candara Light" panose="020E0502030303020204" charset="0"/>
              </a:rPr>
              <a:t>High power consumption significantly impacts electronic systems, affecting performance, reliability, and sustainability. Addressing power consumption is crucial for system efficiency, component longevity, cost reduction, and environmental impact. Effective power management strategies are essential to ensure reliability and efficiency in modern electronic devices.</a:t>
            </a:r>
            <a:endParaRPr lang="en-US" sz="2000">
              <a:latin typeface="Candara Light" panose="020E0502030303020204" charset="0"/>
              <a:cs typeface="Candara Light" panose="020E0502030303020204" charset="0"/>
            </a:endParaRPr>
          </a:p>
          <a:p>
            <a:endParaRPr lang="en-US" sz="2000">
              <a:latin typeface="Candara Light" panose="020E0502030303020204" charset="0"/>
              <a:cs typeface="Candara Light" panose="020E0502030303020204" charset="0"/>
            </a:endParaRPr>
          </a:p>
          <a:p>
            <a:pPr marL="0" indent="0">
              <a:buNone/>
            </a:pPr>
            <a:r>
              <a:rPr lang="en-IN" altLang="en-US" sz="2400">
                <a:latin typeface="Candara Light" panose="020E0502030303020204" charset="0"/>
                <a:cs typeface="Candara Light" panose="020E0502030303020204" charset="0"/>
              </a:rPr>
              <a:t>These issues can be resolved by exploring the techniques of power reduction such as using Transmission Gates or adding two more transistors to create it 8 Transistor SRAM.</a:t>
            </a:r>
            <a:endParaRPr lang="en-US" sz="2400">
              <a:latin typeface="Candara Light" panose="020E0502030303020204" charset="0"/>
              <a:cs typeface="Candara Light" panose="020E0502030303020204" charset="0"/>
            </a:endParaRPr>
          </a:p>
          <a:p>
            <a:endParaRPr lang="en-US" sz="2400">
              <a:latin typeface="Candara Light" panose="020E0502030303020204" charset="0"/>
              <a:cs typeface="Candara Light" panose="020E0502030303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30" y="159385"/>
            <a:ext cx="11215370" cy="915035"/>
          </a:xfrm>
        </p:spPr>
        <p:txBody>
          <a:bodyPr/>
          <a:lstStyle/>
          <a:p>
            <a:r>
              <a:rPr lang="en-IN" altLang="en-US">
                <a:latin typeface="Candara Light" panose="020E0502030303020204" charset="0"/>
                <a:cs typeface="Candara Light" panose="020E0502030303020204" charset="0"/>
              </a:rPr>
              <a:t>Design of Proposed Methodology</a:t>
            </a:r>
            <a:endParaRPr lang="en-IN" altLang="en-US">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138430" y="1074420"/>
            <a:ext cx="11924665" cy="5575300"/>
          </a:xfrm>
        </p:spPr>
        <p:txBody>
          <a:bodyPr/>
          <a:lstStyle/>
          <a:p>
            <a:pPr marL="0" indent="0">
              <a:buNone/>
            </a:pPr>
            <a:r>
              <a:rPr lang="en-US" sz="2400">
                <a:latin typeface="Candara Light" panose="020E0502030303020204" charset="0"/>
                <a:cs typeface="Candara Light" panose="020E0502030303020204" charset="0"/>
              </a:rPr>
              <a:t>The proposed methodology involves:</a:t>
            </a:r>
            <a:endParaRPr lang="en-US" sz="2400">
              <a:latin typeface="Candara Light" panose="020E0502030303020204" charset="0"/>
              <a:cs typeface="Candara Light" panose="020E0502030303020204" charset="0"/>
            </a:endParaRPr>
          </a:p>
          <a:p>
            <a:endParaRPr lang="en-US" sz="2400">
              <a:latin typeface="Candara Light" panose="020E0502030303020204" charset="0"/>
              <a:cs typeface="Candara Light" panose="020E0502030303020204" charset="0"/>
            </a:endParaRPr>
          </a:p>
          <a:p>
            <a:r>
              <a:rPr lang="en-US" sz="2400" b="1">
                <a:latin typeface="Candara Light" panose="020E0502030303020204" charset="0"/>
                <a:cs typeface="Candara Light" panose="020E0502030303020204" charset="0"/>
              </a:rPr>
              <a:t>Architecture Modification</a:t>
            </a:r>
            <a:r>
              <a:rPr lang="en-US" sz="2400">
                <a:latin typeface="Candara Light" panose="020E0502030303020204" charset="0"/>
                <a:cs typeface="Candara Light" panose="020E0502030303020204" charset="0"/>
              </a:rPr>
              <a:t>: The design extends the conventional 6T SRAM by adding two transistors to create an 8T SRAM. This additional circuitry aims to reduce power consumption by enabling more efficient control of the memory cell, especially under low-voltage conditions.</a:t>
            </a:r>
            <a:endParaRPr lang="en-US" sz="2400">
              <a:latin typeface="Candara Light" panose="020E0502030303020204" charset="0"/>
              <a:cs typeface="Candara Light" panose="020E0502030303020204" charset="0"/>
            </a:endParaRPr>
          </a:p>
          <a:p>
            <a:pPr marL="0" indent="0">
              <a:buNone/>
            </a:pPr>
            <a:endParaRPr lang="en-US" sz="2400">
              <a:latin typeface="Candara Light" panose="020E0502030303020204" charset="0"/>
              <a:cs typeface="Candara Light" panose="020E0502030303020204" charset="0"/>
            </a:endParaRPr>
          </a:p>
          <a:p>
            <a:r>
              <a:rPr lang="en-US" sz="2400" b="1">
                <a:latin typeface="Candara Light" panose="020E0502030303020204" charset="0"/>
                <a:cs typeface="Candara Light" panose="020E0502030303020204" charset="0"/>
              </a:rPr>
              <a:t>Power Reduction Techniques</a:t>
            </a:r>
            <a:r>
              <a:rPr lang="en-US" sz="2400">
                <a:latin typeface="Candara Light" panose="020E0502030303020204" charset="0"/>
                <a:cs typeface="Candara Light" panose="020E0502030303020204" charset="0"/>
              </a:rPr>
              <a:t>: By integrating gated clocks and sleep transistors, we aim to minimize both dynamic and leakage power. Gated clocks reduce unnecessary switching activity, and sleep transistors help isolate unused memory cells, reducing leakage current during idle periods.</a:t>
            </a:r>
            <a:endParaRPr lang="en-US" sz="2400">
              <a:latin typeface="Candara Light" panose="020E0502030303020204" charset="0"/>
              <a:cs typeface="Candara Light" panose="020E0502030303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635"/>
            <a:ext cx="12192000" cy="6858635"/>
          </a:xfrm>
          <a:prstGeom prst="rect">
            <a:avLst/>
          </a:prstGeom>
        </p:spPr>
      </p:pic>
      <p:sp>
        <p:nvSpPr>
          <p:cNvPr id="2" name="Title 1"/>
          <p:cNvSpPr>
            <a:spLocks noGrp="1"/>
          </p:cNvSpPr>
          <p:nvPr>
            <p:ph type="title"/>
          </p:nvPr>
        </p:nvSpPr>
        <p:spPr>
          <a:xfrm>
            <a:off x="78740" y="222250"/>
            <a:ext cx="11069320" cy="287655"/>
          </a:xfrm>
        </p:spPr>
        <p:txBody>
          <a:bodyPr>
            <a:normAutofit fontScale="90000"/>
          </a:bodyPr>
          <a:lstStyle/>
          <a:p>
            <a:pPr algn="l"/>
            <a:r>
              <a:rPr lang="en-IN" altLang="en-US" dirty="0">
                <a:solidFill>
                  <a:schemeClr val="bg1"/>
                </a:solidFill>
                <a:latin typeface="Candara Light" panose="020E0502030303020204" charset="0"/>
                <a:cs typeface="Candara Light" panose="020E0502030303020204" charset="0"/>
              </a:rPr>
              <a:t>Implementation</a:t>
            </a:r>
            <a:endParaRPr lang="en-IN" altLang="en-US" dirty="0">
              <a:solidFill>
                <a:schemeClr val="bg1"/>
              </a:solidFill>
              <a:latin typeface="Candara Light" panose="020E0502030303020204" charset="0"/>
              <a:cs typeface="Candara Light" panose="020E0502030303020204" charset="0"/>
            </a:endParaRPr>
          </a:p>
        </p:txBody>
      </p:sp>
      <p:sp>
        <p:nvSpPr>
          <p:cNvPr id="3" name="Content Placeholder 2"/>
          <p:cNvSpPr>
            <a:spLocks noGrp="1"/>
          </p:cNvSpPr>
          <p:nvPr>
            <p:ph idx="1"/>
          </p:nvPr>
        </p:nvSpPr>
        <p:spPr>
          <a:xfrm>
            <a:off x="285115" y="1156970"/>
            <a:ext cx="11068685" cy="5050790"/>
          </a:xfrm>
        </p:spPr>
        <p:txBody>
          <a:bodyPr/>
          <a:lstStyle/>
          <a:p>
            <a:r>
              <a:rPr lang="en-IN" altLang="en-US" sz="1600">
                <a:solidFill>
                  <a:schemeClr val="bg1"/>
                </a:solidFill>
                <a:latin typeface="Candara Light" panose="020E0502030303020204" charset="0"/>
                <a:cs typeface="Candara Light" panose="020E0502030303020204" charset="0"/>
              </a:rPr>
              <a:t>6T SRAM</a:t>
            </a:r>
            <a:endParaRPr lang="en-IN" altLang="en-US" sz="1600">
              <a:solidFill>
                <a:schemeClr val="bg1"/>
              </a:solidFill>
              <a:latin typeface="Candara Light" panose="020E0502030303020204" charset="0"/>
              <a:cs typeface="Candara Light" panose="020E0502030303020204" charset="0"/>
            </a:endParaRPr>
          </a:p>
          <a:p>
            <a:pPr marL="0" indent="0">
              <a:buNone/>
            </a:pPr>
            <a:endParaRPr lang="en-IN" altLang="en-US" sz="1600">
              <a:solidFill>
                <a:schemeClr val="bg1"/>
              </a:solidFill>
              <a:latin typeface="Candara Light" panose="020E0502030303020204" charset="0"/>
              <a:cs typeface="Candara Light" panose="020E0502030303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9525"/>
            <a:ext cx="12136755" cy="6858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255" y="123190"/>
            <a:ext cx="5810885" cy="534670"/>
          </a:xfrm>
        </p:spPr>
        <p:txBody>
          <a:bodyPr>
            <a:noAutofit/>
          </a:bodyPr>
          <a:lstStyle/>
          <a:p>
            <a:r>
              <a:rPr lang="en-IN" altLang="en-US" sz="2400"/>
              <a:t>DC Response at Voltage V = 1.8 V</a:t>
            </a:r>
            <a:endParaRPr lang="en-IN" altLang="en-US" sz="2400"/>
          </a:p>
        </p:txBody>
      </p:sp>
      <p:pic>
        <p:nvPicPr>
          <p:cNvPr id="4" name="Content Placeholder 3"/>
          <p:cNvPicPr>
            <a:picLocks noGrp="1" noChangeAspect="1"/>
          </p:cNvPicPr>
          <p:nvPr>
            <p:ph idx="1"/>
          </p:nvPr>
        </p:nvPicPr>
        <p:blipFill>
          <a:blip r:embed="rId1"/>
          <a:stretch>
            <a:fillRect/>
          </a:stretch>
        </p:blipFill>
        <p:spPr>
          <a:xfrm>
            <a:off x="1447165" y="123190"/>
            <a:ext cx="8954770" cy="6558915"/>
          </a:xfrm>
          <a:prstGeom prst="rect">
            <a:avLst/>
          </a:prstGeom>
        </p:spPr>
      </p:pic>
    </p:spTree>
  </p:cSld>
  <p:clrMapOvr>
    <a:masterClrMapping/>
  </p:clrMapOvr>
</p:sld>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12817</Words>
  <Application>WPS Presentation</Application>
  <PresentationFormat>Widescreen</PresentationFormat>
  <Paragraphs>313</Paragraphs>
  <Slides>30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SimSun</vt:lpstr>
      <vt:lpstr>Wingdings</vt:lpstr>
      <vt:lpstr>Candara Light</vt:lpstr>
      <vt:lpstr>Microsoft YaHei</vt:lpstr>
      <vt:lpstr>Arial Unicode MS</vt:lpstr>
      <vt:lpstr>Walbaum Display</vt:lpstr>
      <vt:lpstr>Segoe Print</vt:lpstr>
      <vt:lpstr>Aptos Light</vt:lpstr>
      <vt:lpstr>Calibri</vt:lpstr>
      <vt:lpstr>Calibri</vt:lpstr>
      <vt:lpstr>Arial</vt:lpstr>
      <vt:lpstr>BohoVogueVTI</vt:lpstr>
      <vt:lpstr>Optimizing Power Efficiency in SRAM for High-Performance Computing</vt:lpstr>
      <vt:lpstr>LITERATURE SURVEY</vt:lpstr>
      <vt:lpstr>POWER CONSUMPTION IN RAM</vt:lpstr>
      <vt:lpstr>SRAM IN HIGH SPEED APPLICATIONS</vt:lpstr>
      <vt:lpstr>Impact of High power consumption </vt:lpstr>
      <vt:lpstr>Design of Proposed Methodology</vt:lpstr>
      <vt:lpstr>Implementation</vt:lpstr>
      <vt:lpstr>PowerPoint 演示文稿</vt:lpstr>
      <vt:lpstr>DC Response at Voltage V = 1.8 V</vt:lpstr>
      <vt:lpstr>PowerPoint 演示文稿</vt:lpstr>
      <vt:lpstr>Power </vt:lpstr>
      <vt:lpstr>Power</vt:lpstr>
      <vt:lpstr>Results Obtained </vt:lpstr>
      <vt:lpstr>Proposed Methodologies</vt:lpstr>
      <vt:lpstr>Proposed 8T SRAM</vt:lpstr>
      <vt:lpstr>Transient Analysis </vt:lpstr>
      <vt:lpstr>Analysis from the Transient Response </vt:lpstr>
      <vt:lpstr>PowerPoint 演示文稿</vt:lpstr>
      <vt:lpstr>PowerPoint 演示文稿</vt:lpstr>
      <vt:lpstr>PowerPoint 演示文稿</vt:lpstr>
      <vt:lpstr>Limitations of 8T SRAM and the use of Transmission</vt:lpstr>
      <vt:lpstr>8T SRAM with Transmission Gate</vt:lpstr>
      <vt:lpstr>PowerPoint 演示文稿</vt:lpstr>
      <vt:lpstr>PowerPoint 演示文稿</vt:lpstr>
      <vt:lpstr>Analysis </vt:lpstr>
      <vt:lpstr>Advantages of Introduced Transmission Gates</vt:lpstr>
      <vt:lpstr>Power</vt:lpstr>
      <vt:lpstr>Overall Results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POWER CONSUMPTION REDUCTION IN 6T SRAM FOR HIGH PERFORMANCE COMPUTING</dc:title>
  <dc:creator>asima</dc:creator>
  <cp:lastModifiedBy>asima</cp:lastModifiedBy>
  <cp:revision>192</cp:revision>
  <dcterms:created xsi:type="dcterms:W3CDTF">2024-10-08T05:35:00Z</dcterms:created>
  <dcterms:modified xsi:type="dcterms:W3CDTF">2024-11-20T07:08:26Z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E4700D135E1443A1BF8FF0CEE7BB3180_12</vt:lpwstr>
  </property>
  <property fmtid="{D5CDD505-2E9C-101B-9397-08002B2CF9AE}" pid="3" name="KSOProductBuildVer">
    <vt:lpwstr>2057-12.2.0.18639</vt:lpwstr>
  </property>
</Properties>
</file>