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C50353-076D-4CF6-BB3F-A3B7057D9E48}">
  <a:tblStyle styleId="{3CC50353-076D-4CF6-BB3F-A3B7057D9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a22e67e04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a22e67e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a22e67e04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a22e67e0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a22e67e04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a22e67e0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a22e67e04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a22e67e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090756a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090756a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53578876_3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53578876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a22e67e0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a22e67e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a22e67e04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a22e67e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a22e67e0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a22e67e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a22e67e0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a22e67e0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a22e67e0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a22e67e0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a22e67e04_0_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a22e67e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1488600" y="4547675"/>
            <a:ext cx="6878100" cy="9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255" lvl="0" marL="11722" marR="710839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HUB CORPORATION</a:t>
            </a:r>
            <a:endParaRPr sz="445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59050" y="244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Muhammad Asim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Field: Digital Marketing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 DHC-341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0" y="180405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0" y="1695450"/>
            <a:ext cx="91440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Email/Blog Campaign: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Subject: "New Way to Connect – Join Social Connect"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Call to Action: App download + referral bonus (mock)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Campaign Launch: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Used </a:t>
            </a:r>
            <a:r>
              <a:rPr b="1" lang="en"/>
              <a:t>Buffer</a:t>
            </a:r>
            <a:r>
              <a:rPr lang="en"/>
              <a:t> to schedule Instagram content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Mock ad campaign created on </a:t>
            </a:r>
            <a:r>
              <a:rPr b="1" lang="en"/>
              <a:t>Google Ads</a:t>
            </a:r>
            <a:r>
              <a:rPr lang="en"/>
              <a:t> (Demand Gen &amp; Search)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Screenshot of Google Ads dashboard included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0" y="180405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1704975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/>
              <a:t>Week 3: Performance Analysis and Optimization</a:t>
            </a:r>
            <a:endParaRPr b="1"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Mock Performance Metrics (Google Ads Dashboard):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Impressions:</a:t>
            </a:r>
            <a:r>
              <a:rPr lang="en" sz="1200"/>
              <a:t> ~1.9M</a:t>
            </a:r>
            <a:br>
              <a:rPr lang="en" sz="1200"/>
            </a:br>
            <a:endParaRPr sz="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Clicks:</a:t>
            </a:r>
            <a:r>
              <a:rPr lang="en" sz="1200"/>
              <a:t> 95K+</a:t>
            </a:r>
            <a:br>
              <a:rPr lang="en" sz="1200"/>
            </a:br>
            <a:endParaRPr sz="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CTR:</a:t>
            </a:r>
            <a:r>
              <a:rPr lang="en" sz="1200"/>
              <a:t> ~5%</a:t>
            </a:r>
            <a:br>
              <a:rPr lang="en" sz="1200"/>
            </a:br>
            <a:endParaRPr sz="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Conversions:</a:t>
            </a:r>
            <a:r>
              <a:rPr lang="en" sz="1200"/>
              <a:t> 300+</a:t>
            </a:r>
            <a:br>
              <a:rPr lang="en" sz="1200"/>
            </a:br>
            <a:endParaRPr sz="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Cost:</a:t>
            </a:r>
            <a:r>
              <a:rPr lang="en" sz="1200"/>
              <a:t> ~$12.7K</a:t>
            </a:r>
            <a:br>
              <a:rPr lang="en" sz="1200"/>
            </a:br>
            <a:endParaRPr sz="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ROI (Mock):</a:t>
            </a:r>
            <a:r>
              <a:rPr lang="en" sz="1200"/>
              <a:t> Positive ($21K+ revenue simulated)</a:t>
            </a:r>
            <a:br>
              <a:rPr lang="en" sz="1200"/>
            </a:br>
            <a:endParaRPr sz="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Underperforming Content: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Search campaign showed low CTR and impressions</a:t>
            </a:r>
            <a:br>
              <a:rPr lang="en" sz="1200"/>
            </a:br>
            <a:endParaRPr sz="6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Recommended shift toward visual content</a:t>
            </a:r>
            <a:endParaRPr sz="120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0" y="180405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-57150" y="1676400"/>
            <a:ext cx="91440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A/B Testing Mock: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Headline A: “Make New Friends Instantly!”</a:t>
            </a:r>
            <a:br>
              <a:rPr lang="en"/>
            </a:br>
            <a:endParaRPr sz="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Headline B: “Connect with People Who Share Your Interests”</a:t>
            </a:r>
            <a:br>
              <a:rPr lang="en"/>
            </a:br>
            <a:endParaRPr sz="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 performed better in mock analytics (CTR, engagement)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/>
              <a:t>Lessons Learned</a:t>
            </a:r>
            <a:endParaRPr b="1" sz="16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Proper audience targeting improves conversion</a:t>
            </a:r>
            <a:br>
              <a:rPr lang="en"/>
            </a:br>
            <a:endParaRPr sz="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Canva and Buffer simplify design and scheduling</a:t>
            </a:r>
            <a:br>
              <a:rPr lang="en"/>
            </a:br>
            <a:endParaRPr sz="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Analytics help in shaping better ad strategy</a:t>
            </a:r>
            <a:br>
              <a:rPr lang="en"/>
            </a:br>
            <a:endParaRPr sz="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Regular testing (A/B) ensures optimized performance</a:t>
            </a:r>
            <a:br>
              <a:rPr lang="en"/>
            </a:br>
            <a:endParaRPr sz="8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mock tools offer deep learning insights when used thoroughly</a:t>
            </a:r>
            <a:endParaRPr/>
          </a:p>
        </p:txBody>
      </p:sp>
      <p:sp>
        <p:nvSpPr>
          <p:cNvPr id="139" name="Google Shape;139;p24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0" y="180405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2800" y="1971675"/>
            <a:ext cx="9098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/>
              <a:t>Thank You!</a:t>
            </a:r>
            <a:endParaRPr b="1" sz="2100"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Thank you DevelopersHub Corporation for this hands-on internship experience.</a:t>
            </a:r>
            <a:br>
              <a:rPr lang="en" sz="1900"/>
            </a:br>
            <a:r>
              <a:rPr lang="en" sz="1900"/>
              <a:t> I’ve learned planning, execution, and analysis through a complete campaign cycle.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9477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50" y="4882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Completed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311850" y="22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95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Week 3:</a:t>
            </a:r>
            <a:endParaRPr b="1" sz="3000">
              <a:solidFill>
                <a:schemeClr val="lt1"/>
              </a:solidFill>
            </a:endParaRPr>
          </a:p>
          <a:p>
            <a:pPr indent="0" lvl="0" marL="49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</a:rPr>
              <a:t>Performance Analysis and Optimization</a:t>
            </a:r>
            <a:endParaRPr sz="636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5550" y="2026400"/>
            <a:ext cx="91440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43827" rtl="0" algn="l">
              <a:spcBef>
                <a:spcPts val="1414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Campaign Performance Monitoring:</a:t>
            </a:r>
            <a:endParaRPr b="1" sz="2200">
              <a:solidFill>
                <a:schemeClr val="lt1"/>
              </a:solidFill>
            </a:endParaRPr>
          </a:p>
          <a:p>
            <a:pPr indent="-218960" lvl="0" marL="916914" marR="12541" rtl="0" algn="l">
              <a:lnSpc>
                <a:spcPct val="110154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○ Use tools like </a:t>
            </a:r>
            <a:r>
              <a:rPr b="1" lang="en" sz="2200">
                <a:solidFill>
                  <a:schemeClr val="lt1"/>
                </a:solidFill>
              </a:rPr>
              <a:t>Google Analytics</a:t>
            </a:r>
            <a:r>
              <a:rPr lang="en" sz="2200">
                <a:solidFill>
                  <a:schemeClr val="lt1"/>
                </a:solidFill>
              </a:rPr>
              <a:t>, </a:t>
            </a:r>
            <a:r>
              <a:rPr b="1" lang="en" sz="2200">
                <a:solidFill>
                  <a:schemeClr val="lt1"/>
                </a:solidFill>
              </a:rPr>
              <a:t>Meta Business Suite</a:t>
            </a:r>
            <a:r>
              <a:rPr lang="en" sz="2200">
                <a:solidFill>
                  <a:schemeClr val="lt1"/>
                </a:solidFill>
              </a:rPr>
              <a:t>, or </a:t>
            </a:r>
            <a:r>
              <a:rPr b="1" lang="en" sz="2200">
                <a:solidFill>
                  <a:schemeClr val="lt1"/>
                </a:solidFill>
              </a:rPr>
              <a:t>Hootsuite Analytics </a:t>
            </a:r>
            <a:r>
              <a:rPr lang="en" sz="2200">
                <a:solidFill>
                  <a:schemeClr val="lt1"/>
                </a:solidFill>
              </a:rPr>
              <a:t>to track campaign performance. </a:t>
            </a:r>
            <a:endParaRPr sz="2200">
              <a:solidFill>
                <a:schemeClr val="lt1"/>
              </a:solidFill>
            </a:endParaRPr>
          </a:p>
          <a:p>
            <a:pPr indent="-218960" lvl="0" marL="916914" marR="12541" rtl="0" algn="l">
              <a:lnSpc>
                <a:spcPct val="110154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-224967" lvl="0" marL="922921" marR="249916" rtl="0" algn="l">
              <a:lnSpc>
                <a:spcPct val="110154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○ Analyze metrics such as click-through rate (CTR), engagement rate, and ROI (mock data can be used if live campaigns aren’t run). </a:t>
            </a:r>
            <a:endParaRPr b="1"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37375" y="154075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18960" lvl="0" marL="916914" marR="12541" rtl="0" algn="l">
              <a:lnSpc>
                <a:spcPct val="110154"/>
              </a:lnSpc>
              <a:spcBef>
                <a:spcPts val="1626"/>
              </a:spcBef>
              <a:spcAft>
                <a:spcPts val="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Use tools like 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Google Analytics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Meta Business Suite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Hootsuite Analytics 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to track campaign performance. 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7097"/>
          <a:stretch/>
        </p:blipFill>
        <p:spPr>
          <a:xfrm>
            <a:off x="0" y="1144200"/>
            <a:ext cx="9144001" cy="399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237375" y="154075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4967" lvl="0" marL="922921" marR="249916" rtl="0" algn="l">
              <a:lnSpc>
                <a:spcPct val="110154"/>
              </a:lnSpc>
              <a:spcBef>
                <a:spcPts val="59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Analyze metrics such as click-through rate (CTR), engagement rate, and ROI (mock data can be used if live campaigns aren’t run). </a:t>
            </a:r>
            <a:endParaRPr sz="3300"/>
          </a:p>
        </p:txBody>
      </p:sp>
      <p:pic>
        <p:nvPicPr>
          <p:cNvPr id="87" name="Google Shape;87;p16" title="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6250"/>
            <a:ext cx="9144003" cy="40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0" y="3720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26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Identify underperforming content or ads and suggest improvements. </a:t>
            </a:r>
            <a:endParaRPr sz="22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1700" y="1666875"/>
            <a:ext cx="91440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From the campaign data: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</a:t>
            </a:r>
            <a:r>
              <a:rPr b="1" lang="en" sz="1100"/>
              <a:t>Demand Gen</a:t>
            </a:r>
            <a:r>
              <a:rPr lang="en" sz="1100"/>
              <a:t> campaign had 1,169,465 impressions and 85,056 clicks, but </a:t>
            </a:r>
            <a:r>
              <a:rPr b="1" lang="en" sz="1100"/>
              <a:t>0 conversions</a:t>
            </a:r>
            <a:r>
              <a:rPr lang="en" sz="1100"/>
              <a:t> and </a:t>
            </a:r>
            <a:r>
              <a:rPr b="1" lang="en" sz="1100"/>
              <a:t>0 revenue</a:t>
            </a:r>
            <a:r>
              <a:rPr lang="en" sz="1100"/>
              <a:t>, showing a </a:t>
            </a:r>
            <a:r>
              <a:rPr b="1" lang="en" sz="1100"/>
              <a:t>0% conversion rate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Similarly, the </a:t>
            </a:r>
            <a:r>
              <a:rPr b="1" lang="en" sz="1100"/>
              <a:t>Home_Page_Search</a:t>
            </a:r>
            <a:r>
              <a:rPr lang="en" sz="1100"/>
              <a:t> campaign also had clicks but no conversions.</a:t>
            </a:r>
            <a:br>
              <a:rPr lang="en" sz="1100"/>
            </a:br>
            <a:endParaRPr sz="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These campaigns are underperforming</a:t>
            </a:r>
            <a:r>
              <a:rPr lang="en" sz="1100"/>
              <a:t> due to high impressions and clicks but </a:t>
            </a:r>
            <a:r>
              <a:rPr b="1" lang="en" sz="1100"/>
              <a:t>no returns (ROI = $0)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Suggested Improvements: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Refine Targeting:</a:t>
            </a:r>
            <a:r>
              <a:rPr lang="en" sz="1100"/>
              <a:t> Narrow audience segments to improve relevance.</a:t>
            </a:r>
            <a:br>
              <a:rPr lang="en" sz="1100"/>
            </a:br>
            <a:endParaRPr sz="10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Improve Landing Page:</a:t>
            </a:r>
            <a:r>
              <a:rPr lang="en" sz="1100"/>
              <a:t> Ensure that the page is optimized for conversions (clear CTAs, fast load speed).</a:t>
            </a:r>
            <a:br>
              <a:rPr lang="en" sz="1100"/>
            </a:br>
            <a:endParaRPr sz="10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Better Ad Copy:</a:t>
            </a:r>
            <a:r>
              <a:rPr lang="en" sz="1100"/>
              <a:t> Use action-oriented language and address user pain points more directly.</a:t>
            </a:r>
            <a:br>
              <a:rPr lang="en" sz="1100"/>
            </a:br>
            <a:endParaRPr sz="10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Use Conversion Tracking:</a:t>
            </a:r>
            <a:r>
              <a:rPr lang="en" sz="1100"/>
              <a:t> Make sure all goals are properly tracked.</a:t>
            </a:r>
            <a:br>
              <a:rPr lang="en" sz="1100"/>
            </a:br>
            <a:endParaRPr sz="10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Test Multiple Ad Creatives:</a:t>
            </a:r>
            <a:r>
              <a:rPr lang="en" sz="1100"/>
              <a:t> Try different visuals and CTAs to increase conversion chances.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Experiment with A/B testing (e.g., different ad headlines or visuals).</a:t>
            </a:r>
            <a:endParaRPr sz="33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1700" y="847725"/>
            <a:ext cx="9144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A/B Testing Approach: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To improve campaign performance, A/B testing can be implemented in the following ways:</a:t>
            </a:r>
            <a:endParaRPr sz="1500"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851325" y="195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{3CC50353-076D-4CF6-BB3F-A3B7057D9E48}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Test Type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Version A</a:t>
                      </a:r>
                      <a:endParaRPr b="1" sz="1200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 u="sng"/>
                        <a:t>Version B</a:t>
                      </a:r>
                      <a:endParaRPr b="1" sz="1200" u="sng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Ad Headline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“Connect Instantly with Friends”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“Your Digital Social Circle Awaits”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CTA Button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“Download Now”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“Join for Free”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Visual Style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Bright colors, emojis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Minimalist, clean design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Landing Page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App store link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Custom page with feature highlights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0" y="4419600"/>
            <a:ext cx="9144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Expected Outcome:</a:t>
            </a:r>
            <a:r>
              <a:rPr lang="en" sz="1500"/>
              <a:t> A/B testing helps identify what appeals more to users. For example, a CTA like "Join for Free" might get more clicks than "Download Now" due to lower friction.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0" y="1676400"/>
            <a:ext cx="91440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Week 1: </a:t>
            </a:r>
            <a:r>
              <a:rPr b="1" lang="en" sz="1300"/>
              <a:t>Campaign Goals and Planning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Objective:</a:t>
            </a:r>
            <a:br>
              <a:rPr b="1" lang="en" sz="1100"/>
            </a:br>
            <a:r>
              <a:rPr lang="en" sz="1100"/>
              <a:t> Promote the </a:t>
            </a:r>
            <a:r>
              <a:rPr b="1" lang="en" sz="1100"/>
              <a:t>"Social Connect" app</a:t>
            </a:r>
            <a:r>
              <a:rPr lang="en" sz="1100"/>
              <a:t> by developing a digital campaign focused on awareness, app downloads, and social engagement.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Target Audience: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Age:</a:t>
            </a:r>
            <a:r>
              <a:rPr lang="en" sz="1100"/>
              <a:t> 18–30 years</a:t>
            </a:r>
            <a:br>
              <a:rPr lang="en" sz="1100"/>
            </a:br>
            <a:endParaRPr sz="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Demographics:</a:t>
            </a:r>
            <a:r>
              <a:rPr lang="en" sz="1100"/>
              <a:t> Urban, tech-savvy, active social media users</a:t>
            </a:r>
            <a:br>
              <a:rPr lang="en" sz="1100"/>
            </a:br>
            <a:endParaRPr sz="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Interests:</a:t>
            </a:r>
            <a:r>
              <a:rPr lang="en" sz="1100"/>
              <a:t> Networking, social discovery, productivity, apps</a:t>
            </a:r>
            <a:br>
              <a:rPr lang="en" sz="1100"/>
            </a:br>
            <a:endParaRPr sz="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Competitor Research: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Bumble BFF:</a:t>
            </a:r>
            <a:r>
              <a:rPr lang="en" sz="1100"/>
              <a:t> Instagram influencer marketing, reels</a:t>
            </a:r>
            <a:br>
              <a:rPr lang="en" sz="1100"/>
            </a:br>
            <a:endParaRPr sz="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Meetup:</a:t>
            </a:r>
            <a:r>
              <a:rPr lang="en" sz="1100"/>
              <a:t> Local event promotions via Google Ads</a:t>
            </a:r>
            <a:br>
              <a:rPr lang="en" sz="1100"/>
            </a:br>
            <a:endParaRPr sz="8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LinkedIn:</a:t>
            </a:r>
            <a:r>
              <a:rPr lang="en" sz="1100"/>
              <a:t> Professional content and B2B engagement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1700" y="1809750"/>
            <a:ext cx="91440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Chosen Platforms: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Primary:</a:t>
            </a:r>
            <a:r>
              <a:rPr lang="en" sz="1600"/>
              <a:t> Instagram, Google Ads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Secondary:</a:t>
            </a:r>
            <a:r>
              <a:rPr lang="en" sz="1600"/>
              <a:t> LinkedIn, TikTok</a:t>
            </a:r>
            <a:br>
              <a:rPr lang="en" sz="1600"/>
            </a:b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SMART Goals: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Reach 500+ app downloads in 1 month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Gain 1000+ Instagram followers in 4 weeks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Improve brand visibility by 20%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0" y="-237600"/>
            <a:ext cx="9227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34467" rtl="0" algn="ctr">
              <a:spcBef>
                <a:spcPts val="171"/>
              </a:spcBef>
              <a:spcAft>
                <a:spcPts val="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Final Presentation </a:t>
            </a:r>
            <a:endParaRPr sz="4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1700" y="1704975"/>
            <a:ext cx="91440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/>
              <a:t>Week 2: Content Creation and Campaign Launch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Social Media Content (Created):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5 Posts: Memes, carousels, reels, testimonials, announcements</a:t>
            </a:r>
            <a:br>
              <a:rPr lang="en" sz="1300"/>
            </a:br>
            <a:endParaRPr sz="7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Designed using Canva</a:t>
            </a:r>
            <a:br>
              <a:rPr lang="en" sz="1300"/>
            </a:br>
            <a:endParaRPr sz="7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Matched brand tone (fun, community-oriented)</a:t>
            </a:r>
            <a:br>
              <a:rPr lang="en" sz="1300"/>
            </a:b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Ad Creatives (Designed):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Banner with bold CTA</a:t>
            </a:r>
            <a:br>
              <a:rPr lang="en" sz="1300"/>
            </a:br>
            <a:endParaRPr sz="7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Product feature layout</a:t>
            </a:r>
            <a:br>
              <a:rPr lang="en" sz="1300"/>
            </a:br>
            <a:r>
              <a:rPr lang="en" sz="1300"/>
              <a:t> (Screenshots placed in slides or added in GitHub repository)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