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0"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DA1D5D-C9DC-4D64-824C-1AD22A644E38}"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7E5DC-A868-4816-B535-DC49E8EAFE4B}" type="slidenum">
              <a:rPr lang="en-US" smtClean="0"/>
              <a:t>‹#›</a:t>
            </a:fld>
            <a:endParaRPr lang="en-US"/>
          </a:p>
        </p:txBody>
      </p:sp>
    </p:spTree>
    <p:extLst>
      <p:ext uri="{BB962C8B-B14F-4D97-AF65-F5344CB8AC3E}">
        <p14:creationId xmlns:p14="http://schemas.microsoft.com/office/powerpoint/2010/main" val="3591244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A1D5D-C9DC-4D64-824C-1AD22A644E38}"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7E5DC-A868-4816-B535-DC49E8EAFE4B}" type="slidenum">
              <a:rPr lang="en-US" smtClean="0"/>
              <a:t>‹#›</a:t>
            </a:fld>
            <a:endParaRPr lang="en-US"/>
          </a:p>
        </p:txBody>
      </p:sp>
    </p:spTree>
    <p:extLst>
      <p:ext uri="{BB962C8B-B14F-4D97-AF65-F5344CB8AC3E}">
        <p14:creationId xmlns:p14="http://schemas.microsoft.com/office/powerpoint/2010/main" val="389846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A1D5D-C9DC-4D64-824C-1AD22A644E38}"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7E5DC-A868-4816-B535-DC49E8EAFE4B}" type="slidenum">
              <a:rPr lang="en-US" smtClean="0"/>
              <a:t>‹#›</a:t>
            </a:fld>
            <a:endParaRPr lang="en-US"/>
          </a:p>
        </p:txBody>
      </p:sp>
    </p:spTree>
    <p:extLst>
      <p:ext uri="{BB962C8B-B14F-4D97-AF65-F5344CB8AC3E}">
        <p14:creationId xmlns:p14="http://schemas.microsoft.com/office/powerpoint/2010/main" val="3171047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A1D5D-C9DC-4D64-824C-1AD22A644E38}"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7E5DC-A868-4816-B535-DC49E8EAFE4B}" type="slidenum">
              <a:rPr lang="en-US" smtClean="0"/>
              <a:t>‹#›</a:t>
            </a:fld>
            <a:endParaRPr lang="en-US"/>
          </a:p>
        </p:txBody>
      </p:sp>
    </p:spTree>
    <p:extLst>
      <p:ext uri="{BB962C8B-B14F-4D97-AF65-F5344CB8AC3E}">
        <p14:creationId xmlns:p14="http://schemas.microsoft.com/office/powerpoint/2010/main" val="41887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DA1D5D-C9DC-4D64-824C-1AD22A644E38}"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7E5DC-A868-4816-B535-DC49E8EAFE4B}" type="slidenum">
              <a:rPr lang="en-US" smtClean="0"/>
              <a:t>‹#›</a:t>
            </a:fld>
            <a:endParaRPr lang="en-US"/>
          </a:p>
        </p:txBody>
      </p:sp>
    </p:spTree>
    <p:extLst>
      <p:ext uri="{BB962C8B-B14F-4D97-AF65-F5344CB8AC3E}">
        <p14:creationId xmlns:p14="http://schemas.microsoft.com/office/powerpoint/2010/main" val="2088153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DA1D5D-C9DC-4D64-824C-1AD22A644E38}"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7E5DC-A868-4816-B535-DC49E8EAFE4B}" type="slidenum">
              <a:rPr lang="en-US" smtClean="0"/>
              <a:t>‹#›</a:t>
            </a:fld>
            <a:endParaRPr lang="en-US"/>
          </a:p>
        </p:txBody>
      </p:sp>
    </p:spTree>
    <p:extLst>
      <p:ext uri="{BB962C8B-B14F-4D97-AF65-F5344CB8AC3E}">
        <p14:creationId xmlns:p14="http://schemas.microsoft.com/office/powerpoint/2010/main" val="2649001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DA1D5D-C9DC-4D64-824C-1AD22A644E38}" type="datetimeFigureOut">
              <a:rPr lang="en-US" smtClean="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87E5DC-A868-4816-B535-DC49E8EAFE4B}" type="slidenum">
              <a:rPr lang="en-US" smtClean="0"/>
              <a:t>‹#›</a:t>
            </a:fld>
            <a:endParaRPr lang="en-US"/>
          </a:p>
        </p:txBody>
      </p:sp>
    </p:spTree>
    <p:extLst>
      <p:ext uri="{BB962C8B-B14F-4D97-AF65-F5344CB8AC3E}">
        <p14:creationId xmlns:p14="http://schemas.microsoft.com/office/powerpoint/2010/main" val="245517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DA1D5D-C9DC-4D64-824C-1AD22A644E38}" type="datetimeFigureOut">
              <a:rPr lang="en-US" smtClean="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87E5DC-A868-4816-B535-DC49E8EAFE4B}" type="slidenum">
              <a:rPr lang="en-US" smtClean="0"/>
              <a:t>‹#›</a:t>
            </a:fld>
            <a:endParaRPr lang="en-US"/>
          </a:p>
        </p:txBody>
      </p:sp>
    </p:spTree>
    <p:extLst>
      <p:ext uri="{BB962C8B-B14F-4D97-AF65-F5344CB8AC3E}">
        <p14:creationId xmlns:p14="http://schemas.microsoft.com/office/powerpoint/2010/main" val="81166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A1D5D-C9DC-4D64-824C-1AD22A644E38}" type="datetimeFigureOut">
              <a:rPr lang="en-US" smtClean="0"/>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87E5DC-A868-4816-B535-DC49E8EAFE4B}" type="slidenum">
              <a:rPr lang="en-US" smtClean="0"/>
              <a:t>‹#›</a:t>
            </a:fld>
            <a:endParaRPr lang="en-US"/>
          </a:p>
        </p:txBody>
      </p:sp>
    </p:spTree>
    <p:extLst>
      <p:ext uri="{BB962C8B-B14F-4D97-AF65-F5344CB8AC3E}">
        <p14:creationId xmlns:p14="http://schemas.microsoft.com/office/powerpoint/2010/main" val="170388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DA1D5D-C9DC-4D64-824C-1AD22A644E38}"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7E5DC-A868-4816-B535-DC49E8EAFE4B}" type="slidenum">
              <a:rPr lang="en-US" smtClean="0"/>
              <a:t>‹#›</a:t>
            </a:fld>
            <a:endParaRPr lang="en-US"/>
          </a:p>
        </p:txBody>
      </p:sp>
    </p:spTree>
    <p:extLst>
      <p:ext uri="{BB962C8B-B14F-4D97-AF65-F5344CB8AC3E}">
        <p14:creationId xmlns:p14="http://schemas.microsoft.com/office/powerpoint/2010/main" val="978042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DA1D5D-C9DC-4D64-824C-1AD22A644E38}"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7E5DC-A868-4816-B535-DC49E8EAFE4B}" type="slidenum">
              <a:rPr lang="en-US" smtClean="0"/>
              <a:t>‹#›</a:t>
            </a:fld>
            <a:endParaRPr lang="en-US"/>
          </a:p>
        </p:txBody>
      </p:sp>
    </p:spTree>
    <p:extLst>
      <p:ext uri="{BB962C8B-B14F-4D97-AF65-F5344CB8AC3E}">
        <p14:creationId xmlns:p14="http://schemas.microsoft.com/office/powerpoint/2010/main" val="280851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A1D5D-C9DC-4D64-824C-1AD22A644E38}" type="datetimeFigureOut">
              <a:rPr lang="en-US" smtClean="0"/>
              <a:t>5/21/2021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7E5DC-A868-4816-B535-DC49E8EAFE4B}" type="slidenum">
              <a:rPr lang="en-US" smtClean="0"/>
              <a:t>‹#›</a:t>
            </a:fld>
            <a:endParaRPr lang="en-US"/>
          </a:p>
        </p:txBody>
      </p:sp>
    </p:spTree>
    <p:extLst>
      <p:ext uri="{BB962C8B-B14F-4D97-AF65-F5344CB8AC3E}">
        <p14:creationId xmlns:p14="http://schemas.microsoft.com/office/powerpoint/2010/main" val="3487425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4" Type="http://schemas.openxmlformats.org/officeDocument/2006/relationships/hyperlink" Target="https://www12.statcan.gc.ca/census-recensement/2016/dp-pd/hlt-fst/pd-pl/Tables/File.cfm?T=1201&amp;SR=1&amp;RPP=9999&amp;PR=0&amp;CMA=0&amp;CSD=0&amp;S=22&amp;O=A&amp;Lang=Eng&amp;OFT=CSV"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150.statcan.gc.ca/n1/daily-quotidien/180313/dq180313a-eng.htm" TargetMode="External"/><Relationship Id="rId2" Type="http://schemas.openxmlformats.org/officeDocument/2006/relationships/hyperlink" Target="https://www12.statcan.gc.ca/census-recensement/2016/dp-pd/prof/search-recherche/change-geo.cfm?Lang=E&amp;Geo1=FS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pi.foursquar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3754"/>
            <a:ext cx="9144000" cy="3064486"/>
          </a:xfrm>
        </p:spPr>
        <p:txBody>
          <a:bodyPr>
            <a:normAutofit fontScale="90000"/>
          </a:bodyPr>
          <a:lstStyle/>
          <a:p>
            <a:r>
              <a:rPr lang="en-US" b="1" dirty="0"/>
              <a:t>Find the best neighborhood in Toronto to open a Restaurant Supply Store</a:t>
            </a:r>
            <a:br>
              <a:rPr lang="en-US" b="1" dirty="0"/>
            </a:br>
            <a:endParaRPr lang="en-US" dirty="0"/>
          </a:p>
        </p:txBody>
      </p:sp>
      <p:sp>
        <p:nvSpPr>
          <p:cNvPr id="3" name="Subtitle 2"/>
          <p:cNvSpPr>
            <a:spLocks noGrp="1"/>
          </p:cNvSpPr>
          <p:nvPr>
            <p:ph type="subTitle" idx="1"/>
          </p:nvPr>
        </p:nvSpPr>
        <p:spPr/>
        <p:txBody>
          <a:bodyPr>
            <a:normAutofit/>
          </a:bodyPr>
          <a:lstStyle/>
          <a:p>
            <a:r>
              <a:rPr lang="en-US" b="1" dirty="0" smtClean="0"/>
              <a:t>Introduction: A</a:t>
            </a:r>
            <a:r>
              <a:rPr lang="en-US" dirty="0" smtClean="0"/>
              <a:t> </a:t>
            </a:r>
            <a:r>
              <a:rPr lang="en-US" dirty="0"/>
              <a:t>Business Person who runs a leading Restaurant Supply Store has </a:t>
            </a:r>
            <a:r>
              <a:rPr lang="en-US" dirty="0" smtClean="0"/>
              <a:t>asked for </a:t>
            </a:r>
            <a:r>
              <a:rPr lang="en-US" dirty="0"/>
              <a:t>help in trying to determine which neighborhood </a:t>
            </a:r>
            <a:r>
              <a:rPr lang="en-US" dirty="0" smtClean="0"/>
              <a:t>in Toronto </a:t>
            </a:r>
            <a:r>
              <a:rPr lang="en-US" dirty="0"/>
              <a:t>he should open his new store in.</a:t>
            </a:r>
          </a:p>
          <a:p>
            <a:endParaRPr lang="en-US" dirty="0"/>
          </a:p>
        </p:txBody>
      </p:sp>
    </p:spTree>
    <p:extLst>
      <p:ext uri="{BB962C8B-B14F-4D97-AF65-F5344CB8AC3E}">
        <p14:creationId xmlns:p14="http://schemas.microsoft.com/office/powerpoint/2010/main" val="65125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3414"/>
            <a:ext cx="10515600" cy="6060831"/>
          </a:xfrm>
        </p:spPr>
        <p:txBody>
          <a:bodyPr>
            <a:normAutofit fontScale="55000" lnSpcReduction="20000"/>
          </a:bodyPr>
          <a:lstStyle/>
          <a:p>
            <a:r>
              <a:rPr lang="en-US" sz="3300" b="1" dirty="0"/>
              <a:t>Discussion:</a:t>
            </a:r>
          </a:p>
          <a:p>
            <a:r>
              <a:rPr lang="en-US" sz="3300" b="1" dirty="0"/>
              <a:t>Explaining the results</a:t>
            </a:r>
          </a:p>
          <a:p>
            <a:r>
              <a:rPr lang="en-US" sz="2900"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the business person could be geographically centered in this cluster and poised to service his restaurant customer base with greatest efficiency.</a:t>
            </a:r>
            <a:br>
              <a:rPr lang="en-US" sz="2900" dirty="0"/>
            </a:br>
            <a:endParaRPr lang="en-US" sz="2900" dirty="0"/>
          </a:p>
          <a:p>
            <a:r>
              <a:rPr lang="en-US" sz="2900" dirty="0"/>
              <a:t>When we built our </a:t>
            </a:r>
            <a:r>
              <a:rPr lang="en-US" sz="2900" dirty="0" err="1"/>
              <a:t>our</a:t>
            </a:r>
            <a:r>
              <a:rPr lang="en-US" sz="2900"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br>
              <a:rPr lang="en-US" sz="2900" dirty="0"/>
            </a:br>
            <a:endParaRPr lang="en-US" sz="2900" dirty="0"/>
          </a:p>
          <a:p>
            <a:r>
              <a:rPr lang="en-US" sz="2900"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br>
              <a:rPr lang="en-US" sz="2900" dirty="0"/>
            </a:br>
            <a:endParaRPr lang="en-US" sz="2900" dirty="0"/>
          </a:p>
          <a:p>
            <a:r>
              <a:rPr lang="en-US" sz="3600" b="1" dirty="0"/>
              <a:t>Conclusion:</a:t>
            </a:r>
          </a:p>
          <a:p>
            <a:r>
              <a:rPr lang="en-US" sz="3300" dirty="0"/>
              <a:t>I feel confident with the recommendation I have given my friend as it is backed up with demonstrated data analysis. While nothing can ever be 100% certain he will certainly be better informed than he was prior to asking for my help.</a:t>
            </a:r>
          </a:p>
          <a:p>
            <a:r>
              <a:rPr lang="en-US" sz="3300" dirty="0"/>
              <a:t>Much more inference can be obtained with more work. A potential side business might be assisting new restaurant owners where they might locate a new restaurant, who their competition is and who their clientele might be.</a:t>
            </a:r>
          </a:p>
          <a:p>
            <a:endParaRPr lang="en-US" sz="3300" dirty="0"/>
          </a:p>
        </p:txBody>
      </p:sp>
    </p:spTree>
    <p:extLst>
      <p:ext uri="{BB962C8B-B14F-4D97-AF65-F5344CB8AC3E}">
        <p14:creationId xmlns:p14="http://schemas.microsoft.com/office/powerpoint/2010/main" val="74618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1413122"/>
            <a:ext cx="11810724" cy="51763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158700" rIns="317400" bIns="6030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0000"/>
                </a:solidFill>
                <a:effectLst/>
                <a:latin typeface="Helvetica Neue"/>
              </a:rPr>
              <a:t>Description of Problem: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Helvetica Neue"/>
              </a:rPr>
              <a:t>Which neighborhood should be the best to open new Restaurant Supply store in Toronto?</a:t>
            </a:r>
            <a:br>
              <a:rPr kumimoji="0" lang="en-US" sz="1400" b="0" i="0" u="none" strike="noStrike" cap="none" normalizeH="0" baseline="0" dirty="0" smtClean="0">
                <a:ln>
                  <a:noFill/>
                </a:ln>
                <a:solidFill>
                  <a:srgbClr val="000000"/>
                </a:solidFill>
                <a:effectLst/>
                <a:latin typeface="Helvetica Neue"/>
              </a:rPr>
            </a:br>
            <a:r>
              <a:rPr kumimoji="0" lang="en-US" sz="1400" b="0" i="0" u="none" strike="noStrike" cap="none" normalizeH="0" baseline="0" dirty="0" smtClean="0">
                <a:ln>
                  <a:noFill/>
                </a:ln>
                <a:solidFill>
                  <a:srgbClr val="000000"/>
                </a:solidFill>
                <a:effectLst/>
                <a:latin typeface="Helvetica Neue"/>
              </a:rPr>
              <a:t>He wants to ensure steady and sustainable business.</a:t>
            </a:r>
            <a:br>
              <a:rPr kumimoji="0" lang="en-US" sz="1400" b="0" i="0" u="none" strike="noStrike" cap="none" normalizeH="0" baseline="0" dirty="0" smtClean="0">
                <a:ln>
                  <a:noFill/>
                </a:ln>
                <a:solidFill>
                  <a:srgbClr val="000000"/>
                </a:solidFill>
                <a:effectLst/>
                <a:latin typeface="Helvetica Neue"/>
              </a:rPr>
            </a:br>
            <a:endParaRPr kumimoji="0" lang="en-US" sz="1400" b="1" i="0" u="none" strike="noStrike" cap="none" normalizeH="0" baseline="0" dirty="0" smtClean="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Helvetica Neue"/>
              </a:rPr>
              <a:t>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smtClean="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000000"/>
                </a:solidFill>
                <a:effectLst/>
                <a:latin typeface="Helvetica Neue"/>
              </a:rPr>
              <a:t>1. Store needs to be strategically located inside the biggest concentration of restaurants in Toronto area.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smtClean="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000000"/>
                </a:solidFill>
                <a:effectLst/>
                <a:latin typeface="Helvetica Neue"/>
              </a:rPr>
              <a:t>2. Confirm any assumption by means of modeling and testing the data. Specifically, visually cluster common restaurants 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000000"/>
                </a:solidFill>
                <a:effectLst/>
                <a:latin typeface="Helvetica Neue"/>
              </a:rPr>
              <a:t>Toronto by neighborhood.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smtClean="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000000"/>
                </a:solidFill>
                <a:effectLst/>
                <a:latin typeface="Helvetica Neue"/>
              </a:rPr>
              <a:t>3. Additionally determine that a good number people can frequent these restaurants with sustainable frequency inside these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000000"/>
                </a:solidFill>
                <a:effectLst/>
                <a:latin typeface="Helvetica Neue"/>
              </a:rPr>
              <a:t>neighborhoods.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Is the neighborhood populous? Is the neighborhood average salary close to the Canadian National Average?</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Helvetica Neue"/>
              </a:rPr>
              <a:t>The Business person wants to be able to judge which neighborhoods also may be poised to grow in restaurant numbers in coming years.</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Helvetica Neue"/>
              </a:rPr>
              <a:t>Locating his new store according to these requirements will ensure the following:</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000000"/>
                </a:solidFill>
                <a:effectLst/>
                <a:latin typeface="Helvetica Neue"/>
              </a:rPr>
              <a:t>lowest cost for delivery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000000"/>
                </a:solidFill>
                <a:effectLst/>
                <a:latin typeface="Helvetica Neue"/>
              </a:rPr>
              <a:t>shortest travel time to his store for his clients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000000"/>
                </a:solidFill>
                <a:effectLst/>
                <a:latin typeface="Helvetica Neue"/>
              </a:rPr>
              <a:t>overall lower run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000000"/>
                </a:solidFill>
                <a:effectLst/>
                <a:latin typeface="Helvetica Neue"/>
              </a:rPr>
              <a:t>increase in overall business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000000"/>
                </a:solidFill>
                <a:effectLst/>
                <a:latin typeface="Helvetica Neue"/>
              </a:rPr>
              <a:t>overall greater customer satisfaction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33094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b="1" dirty="0"/>
              <a:t>Data:</a:t>
            </a:r>
          </a:p>
          <a:p>
            <a:r>
              <a:rPr lang="en-US" b="1" dirty="0"/>
              <a:t>Data Wrangling</a:t>
            </a:r>
          </a:p>
          <a:p>
            <a:r>
              <a:rPr lang="en-US" dirty="0"/>
              <a:t>I combined the following disparate data sources. The order of events went like this</a:t>
            </a:r>
          </a:p>
          <a:p>
            <a:r>
              <a:rPr lang="en-US" b="1" dirty="0"/>
              <a:t>Load all the Data from all the various sources.</a:t>
            </a:r>
          </a:p>
          <a:p>
            <a:r>
              <a:rPr lang="en-US" b="1" dirty="0"/>
              <a:t>Toronto neighborhoods broken down by postal code</a:t>
            </a:r>
          </a:p>
          <a:p>
            <a:r>
              <a:rPr lang="en-US" u="sng" dirty="0">
                <a:hlinkClick r:id="rId2"/>
              </a:rPr>
              <a:t>https://en.wikipedia.org/wiki/List_of_postal_codes_of_Canada:_M</a:t>
            </a:r>
            <a:r>
              <a:rPr lang="en-US" dirty="0"/>
              <a:t/>
            </a:r>
            <a:br>
              <a:rPr lang="en-US" dirty="0"/>
            </a:br>
            <a:r>
              <a:rPr lang="en-US" dirty="0"/>
              <a:t>Here I used </a:t>
            </a:r>
            <a:r>
              <a:rPr lang="en-US" dirty="0" err="1"/>
              <a:t>BeautifulSoup</a:t>
            </a:r>
            <a:r>
              <a:rPr lang="en-US" dirty="0"/>
              <a:t> to scrape the wiki page to extract a working list of Toronto Neighborhoods sorted by postal code.</a:t>
            </a:r>
          </a:p>
          <a:p>
            <a:r>
              <a:rPr lang="en-US" b="1" dirty="0"/>
              <a:t>Load Toronto geospatial coordinates and merge to Toronto Postal Code Data</a:t>
            </a:r>
          </a:p>
          <a:p>
            <a:r>
              <a:rPr lang="en-US" u="sng" dirty="0">
                <a:hlinkClick r:id="rId3"/>
              </a:rPr>
              <a:t>http://cocl.us/Geospatial_data</a:t>
            </a:r>
            <a:r>
              <a:rPr lang="en-US" dirty="0"/>
              <a:t/>
            </a:r>
            <a:br>
              <a:rPr lang="en-US" dirty="0"/>
            </a:br>
            <a:r>
              <a:rPr lang="en-US" dirty="0"/>
              <a:t>Next, I joined geo spatial to the Toronto Data.</a:t>
            </a:r>
            <a:br>
              <a:rPr lang="en-US" dirty="0"/>
            </a:br>
            <a:endParaRPr lang="en-US" dirty="0"/>
          </a:p>
          <a:p>
            <a:r>
              <a:rPr lang="en-US" b="1" dirty="0"/>
              <a:t>Toronto neighborhoods populations broken down by postal code</a:t>
            </a:r>
          </a:p>
          <a:p>
            <a:r>
              <a:rPr lang="en-US" u="sng" dirty="0">
                <a:hlinkClick r:id="rId4"/>
              </a:rPr>
              <a:t>https://www12.statcan.gc.ca/census-recensement/2016/dp-pd/hlt-fst/pd-pl/Tables/File.cfm?T=1201&amp;SR=1&amp;RPP=9999&amp;PR=0&amp;CMA=0&amp;CSD=0&amp;S=22&amp;O=A&amp;Lang=Eng&amp;OFT=CSV</a:t>
            </a:r>
            <a:r>
              <a:rPr lang="en-US" dirty="0"/>
              <a:t/>
            </a:r>
            <a:br>
              <a:rPr lang="en-US" dirty="0"/>
            </a:br>
            <a:r>
              <a:rPr lang="en-US" dirty="0"/>
              <a:t>Use Pandas to grab the </a:t>
            </a:r>
            <a:r>
              <a:rPr lang="en-US" dirty="0" err="1"/>
              <a:t>csv</a:t>
            </a:r>
            <a:endParaRPr lang="en-US" dirty="0"/>
          </a:p>
          <a:p>
            <a:endParaRPr lang="en-US" dirty="0"/>
          </a:p>
        </p:txBody>
      </p:sp>
    </p:spTree>
    <p:extLst>
      <p:ext uri="{BB962C8B-B14F-4D97-AF65-F5344CB8AC3E}">
        <p14:creationId xmlns:p14="http://schemas.microsoft.com/office/powerpoint/2010/main" val="383276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b="1" dirty="0"/>
              <a:t>Merge Toronto </a:t>
            </a:r>
            <a:r>
              <a:rPr lang="en-US" b="1" dirty="0" err="1"/>
              <a:t>Neighbourhood</a:t>
            </a:r>
            <a:r>
              <a:rPr lang="en-US" b="1" dirty="0"/>
              <a:t> populations data with Toronto Postal Code data</a:t>
            </a:r>
          </a:p>
          <a:p>
            <a:r>
              <a:rPr lang="en-US" dirty="0"/>
              <a:t>Next, I joined population data to the Toronto Data.</a:t>
            </a:r>
            <a:br>
              <a:rPr lang="en-US" dirty="0"/>
            </a:br>
            <a:endParaRPr lang="en-US" dirty="0"/>
          </a:p>
          <a:p>
            <a:r>
              <a:rPr lang="en-US" b="1" dirty="0"/>
              <a:t>Toronto neighborhoods average after tax income broken down by postal code</a:t>
            </a:r>
          </a:p>
          <a:p>
            <a:r>
              <a:rPr lang="en-US" dirty="0"/>
              <a:t>Here we must manually download these from Stats Canada and load them.</a:t>
            </a:r>
            <a:br>
              <a:rPr lang="en-US" dirty="0"/>
            </a:br>
            <a:r>
              <a:rPr lang="en-US" u="sng" dirty="0">
                <a:hlinkClick r:id="rId2"/>
              </a:rPr>
              <a:t>https://www12.statcan.gc.ca/census-recensement/2016/dp-pd/prof/search-recherche/change-geo.cfm?Lang=E&amp;Geo1=FSA</a:t>
            </a:r>
            <a:r>
              <a:rPr lang="en-US" dirty="0"/>
              <a:t/>
            </a:r>
            <a:br>
              <a:rPr lang="en-US" dirty="0"/>
            </a:br>
            <a:endParaRPr lang="en-US" dirty="0"/>
          </a:p>
          <a:p>
            <a:r>
              <a:rPr lang="en-US" b="1" dirty="0"/>
              <a:t>Merge Toronto </a:t>
            </a:r>
            <a:r>
              <a:rPr lang="en-US" b="1" dirty="0" err="1"/>
              <a:t>Neighbourhood</a:t>
            </a:r>
            <a:r>
              <a:rPr lang="en-US" b="1" dirty="0"/>
              <a:t> income data with Toronto Postal Code data</a:t>
            </a:r>
          </a:p>
          <a:p>
            <a:r>
              <a:rPr lang="en-US" dirty="0"/>
              <a:t>Next, I joined income data to the Toronto Data.</a:t>
            </a:r>
            <a:br>
              <a:rPr lang="en-US" dirty="0"/>
            </a:br>
            <a:r>
              <a:rPr lang="en-US" dirty="0"/>
              <a:t>At this time I also saved a copy of the data set as my friend had asked for it in his list of requirements.</a:t>
            </a:r>
            <a:br>
              <a:rPr lang="en-US" dirty="0"/>
            </a:br>
            <a:endParaRPr lang="en-US" dirty="0"/>
          </a:p>
          <a:p>
            <a:r>
              <a:rPr lang="en-US" b="1" dirty="0"/>
              <a:t>What is the Canadian National Average After Tax Income</a:t>
            </a:r>
          </a:p>
          <a:p>
            <a:r>
              <a:rPr lang="en-US" dirty="0"/>
              <a:t>Here I must also manually download this from Stats Canada and load them.</a:t>
            </a:r>
            <a:br>
              <a:rPr lang="en-US" dirty="0"/>
            </a:br>
            <a:r>
              <a:rPr lang="en-US" u="sng" dirty="0">
                <a:hlinkClick r:id="rId3"/>
              </a:rPr>
              <a:t>https://www150.statcan.gc.ca/n1/daily-quotidien/180313/dq180313a-eng.htm</a:t>
            </a:r>
            <a:r>
              <a:rPr lang="en-US" dirty="0"/>
              <a:t/>
            </a:r>
            <a:br>
              <a:rPr lang="en-US" dirty="0"/>
            </a:br>
            <a:r>
              <a:rPr lang="en-US" dirty="0"/>
              <a:t>Canadian families and unattached individuals had a median after-tax income of $57,000 in 2016.</a:t>
            </a:r>
          </a:p>
          <a:p>
            <a:endParaRPr lang="en-US" dirty="0"/>
          </a:p>
        </p:txBody>
      </p:sp>
    </p:spTree>
    <p:extLst>
      <p:ext uri="{BB962C8B-B14F-4D97-AF65-F5344CB8AC3E}">
        <p14:creationId xmlns:p14="http://schemas.microsoft.com/office/powerpoint/2010/main" val="416537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b="1" dirty="0"/>
              <a:t>T</a:t>
            </a:r>
            <a:r>
              <a:rPr lang="en-US" b="1" dirty="0" smtClean="0"/>
              <a:t>he </a:t>
            </a:r>
            <a:r>
              <a:rPr lang="en-US" b="1" dirty="0"/>
              <a:t>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r>
              <a:rPr lang="en-US" b="1" dirty="0" smtClean="0"/>
              <a:t>.</a:t>
            </a:r>
            <a:endParaRPr lang="en-US" dirty="0"/>
          </a:p>
          <a:p>
            <a:r>
              <a:rPr lang="en-US" b="1" dirty="0"/>
              <a:t>Toronto list of Restaurants or Venues that could potentially use Restaurant Equipment</a:t>
            </a:r>
          </a:p>
          <a:p>
            <a:r>
              <a:rPr lang="en-US" dirty="0"/>
              <a:t>4SQUARE API</a:t>
            </a:r>
            <a:br>
              <a:rPr lang="en-US" dirty="0"/>
            </a:br>
            <a:r>
              <a:rPr lang="en-US" u="sng" dirty="0">
                <a:hlinkClick r:id="rId2"/>
              </a:rPr>
              <a:t>https://api.foursquare.com</a:t>
            </a:r>
            <a:r>
              <a:rPr lang="en-US" dirty="0"/>
              <a:t/>
            </a:r>
            <a:br>
              <a:rPr lang="en-US" dirty="0"/>
            </a:br>
            <a:endParaRPr lang="en-US" dirty="0"/>
          </a:p>
          <a:p>
            <a:r>
              <a:rPr lang="en-US" b="1" dirty="0"/>
              <a:t>Get all the Venues in Toronto.</a:t>
            </a:r>
          </a:p>
          <a:p>
            <a:r>
              <a:rPr lang="en-US" b="1" dirty="0"/>
              <a:t>Only add Restaurants as Venue Categories</a:t>
            </a:r>
          </a:p>
          <a:p>
            <a:r>
              <a:rPr lang="en-US" dirty="0"/>
              <a:t>Use this list to Extract Restaurants and only include Restaurants in our Data Set.</a:t>
            </a:r>
          </a:p>
          <a:p>
            <a:endParaRPr lang="en-US" dirty="0"/>
          </a:p>
        </p:txBody>
      </p:sp>
    </p:spTree>
    <p:extLst>
      <p:ext uri="{BB962C8B-B14F-4D97-AF65-F5344CB8AC3E}">
        <p14:creationId xmlns:p14="http://schemas.microsoft.com/office/powerpoint/2010/main" val="318260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err="1"/>
              <a:t>OneHot</a:t>
            </a:r>
            <a:r>
              <a:rPr lang="en-US" b="1" dirty="0"/>
              <a:t> encode and count restaurants</a:t>
            </a:r>
          </a:p>
          <a:p>
            <a:r>
              <a:rPr lang="en-US" dirty="0"/>
              <a:t>Prepare the data for clustering</a:t>
            </a:r>
            <a:br>
              <a:rPr lang="en-US" dirty="0"/>
            </a:br>
            <a:endParaRPr lang="en-US" dirty="0"/>
          </a:p>
          <a:p>
            <a:r>
              <a:rPr lang="en-US" dirty="0"/>
              <a:t>Combine all of those into a working Data Set to cluster and geo spatial map of the results showing the best neighborhood to open a Restaurant Supply Store</a:t>
            </a:r>
          </a:p>
          <a:p>
            <a:r>
              <a:rPr lang="en-US" dirty="0"/>
              <a:t>Combining all of these disparate data sets will clearly demonstrate the following:</a:t>
            </a:r>
          </a:p>
          <a:p>
            <a:r>
              <a:rPr lang="en-US" dirty="0"/>
              <a:t>which neighborhoods in Toronto have clusters of like Restaurants</a:t>
            </a:r>
          </a:p>
          <a:p>
            <a:r>
              <a:rPr lang="en-US" dirty="0"/>
              <a:t>how populated each neighborhoods is</a:t>
            </a:r>
          </a:p>
          <a:p>
            <a:r>
              <a:rPr lang="en-US" dirty="0"/>
              <a:t>the average after tax income is all of these neighborhoods</a:t>
            </a:r>
          </a:p>
          <a:p>
            <a:r>
              <a:rPr lang="en-US" dirty="0"/>
              <a:t>which neighborhood should he target to open his new store.</a:t>
            </a:r>
          </a:p>
          <a:p>
            <a:endParaRPr lang="en-US" dirty="0"/>
          </a:p>
        </p:txBody>
      </p:sp>
    </p:spTree>
    <p:extLst>
      <p:ext uri="{BB962C8B-B14F-4D97-AF65-F5344CB8AC3E}">
        <p14:creationId xmlns:p14="http://schemas.microsoft.com/office/powerpoint/2010/main" val="1581201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5872163"/>
          </a:xfrm>
        </p:spPr>
        <p:txBody>
          <a:bodyPr>
            <a:normAutofit fontScale="55000" lnSpcReduction="20000"/>
          </a:bodyPr>
          <a:lstStyle/>
          <a:p>
            <a:r>
              <a:rPr lang="en-US" b="1" dirty="0"/>
              <a:t>Methodology:</a:t>
            </a:r>
          </a:p>
          <a:p>
            <a:r>
              <a:rPr lang="en-US" b="1" dirty="0"/>
              <a:t>Algorithms</a:t>
            </a:r>
            <a:br>
              <a:rPr lang="en-US" b="1" dirty="0"/>
            </a:br>
            <a:endParaRPr lang="en-US" b="1" dirty="0"/>
          </a:p>
          <a:p>
            <a:r>
              <a:rPr lang="en-US" dirty="0"/>
              <a:t>I have select K-Means Clustering.</a:t>
            </a:r>
            <a:br>
              <a:rPr lang="en-US" dirty="0"/>
            </a:br>
            <a:endParaRPr lang="en-US" dirty="0"/>
          </a:p>
          <a:p>
            <a:r>
              <a:rPr lang="en-US" dirty="0"/>
              <a:t>A backgrounder on K-Means clustering</a:t>
            </a:r>
            <a:br>
              <a:rPr lang="en-US" dirty="0"/>
            </a:br>
            <a:r>
              <a:rPr lang="en-US" dirty="0"/>
              <a:t>“K-means clustering is an iterative clustering algorithm where the number of clusters K is predetermined and the algorithm iteratively assigns each data</a:t>
            </a:r>
            <a:br>
              <a:rPr lang="en-US" dirty="0"/>
            </a:br>
            <a:r>
              <a:rPr lang="en-US" dirty="0"/>
              <a:t>point to one of the K clusters based on the feature similarity.”</a:t>
            </a:r>
            <a:br>
              <a:rPr lang="en-US" dirty="0"/>
            </a:br>
            <a:endParaRPr lang="en-US" dirty="0"/>
          </a:p>
          <a:p>
            <a:r>
              <a:rPr lang="en-US" b="1" dirty="0"/>
              <a:t>Choosing the correct number of clusters.</a:t>
            </a:r>
            <a:br>
              <a:rPr lang="en-US" b="1" dirty="0"/>
            </a:br>
            <a:endParaRPr lang="en-US" b="1" dirty="0"/>
          </a:p>
          <a:p>
            <a:r>
              <a:rPr lang="en-US" u="sng" dirty="0">
                <a:hlinkClick r:id="rId2"/>
              </a:rPr>
              <a:t>https://www.jeremyjordan.me/grouping-data-points-with-k-means-clustering/</a:t>
            </a:r>
            <a:r>
              <a:rPr lang="en-US" dirty="0"/>
              <a:t/>
            </a:r>
            <a:br>
              <a:rPr lang="en-US" dirty="0"/>
            </a:br>
            <a:r>
              <a:rPr lang="en-US" dirty="0"/>
              <a:t>Here I use Silhouette analysis to determine the optimum number of clusters to use.</a:t>
            </a:r>
            <a:br>
              <a:rPr lang="en-US" dirty="0"/>
            </a:br>
            <a:endParaRPr lang="en-US" dirty="0"/>
          </a:p>
          <a:p>
            <a:r>
              <a:rPr lang="en-US" dirty="0"/>
              <a:t>A backgrounder on Silhouette analysis.</a:t>
            </a:r>
          </a:p>
          <a:p>
            <a:r>
              <a:rPr lang="en-US" dirty="0"/>
              <a:t>“We can use Silhouette analysis to evaluate each model. A Silhouette coefficient is calculated for observation, which is then averaged to determine the Silhouette score.</a:t>
            </a:r>
            <a:br>
              <a:rPr lang="en-US" dirty="0"/>
            </a:br>
            <a:r>
              <a:rPr lang="en-US" dirty="0"/>
              <a:t>The coefficient combines the average within-cluster distance with average nearest-cluster distance to assign a value between -1 and 1. A value below zero</a:t>
            </a:r>
            <a:br>
              <a:rPr lang="en-US" dirty="0"/>
            </a:br>
            <a:r>
              <a:rPr lang="en-US" dirty="0"/>
              <a:t>denotes that the observation is probably in the wrong cluster and a value closer to 1 denotes that the observation is a great fit for the cluster and</a:t>
            </a:r>
            <a:br>
              <a:rPr lang="en-US" dirty="0"/>
            </a:br>
            <a:r>
              <a:rPr lang="en-US" dirty="0"/>
              <a:t>clearly separated from other clusters. This coefficient essentially measures how close an observation is to neighboring clusters, where it is desirable</a:t>
            </a:r>
            <a:br>
              <a:rPr lang="en-US" dirty="0"/>
            </a:br>
            <a:r>
              <a:rPr lang="en-US" dirty="0"/>
              <a:t>to be the maximum distance possible from neighboring clusters.</a:t>
            </a:r>
            <a:br>
              <a:rPr lang="en-US" dirty="0"/>
            </a:br>
            <a:r>
              <a:rPr lang="en-US" dirty="0"/>
              <a:t>We can automatically determine the best number of clusters, k, by selecting the model which yields the highest Silhouette score.”</a:t>
            </a:r>
          </a:p>
          <a:p>
            <a:endParaRPr lang="en-US" dirty="0"/>
          </a:p>
        </p:txBody>
      </p:sp>
    </p:spTree>
    <p:extLst>
      <p:ext uri="{BB962C8B-B14F-4D97-AF65-F5344CB8AC3E}">
        <p14:creationId xmlns:p14="http://schemas.microsoft.com/office/powerpoint/2010/main" val="3573914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4769"/>
            <a:ext cx="10515600" cy="5532194"/>
          </a:xfrm>
        </p:spPr>
        <p:txBody>
          <a:bodyPr>
            <a:normAutofit fontScale="77500" lnSpcReduction="20000"/>
          </a:bodyPr>
          <a:lstStyle/>
          <a:p>
            <a:r>
              <a:rPr lang="en-US" b="1" dirty="0"/>
              <a:t>Run K means and segment data into clusters and generate labels</a:t>
            </a:r>
          </a:p>
          <a:p>
            <a:r>
              <a:rPr lang="en-US" b="1" dirty="0"/>
              <a:t>Merge the Toronto data with geo coordinates data and make sure it's the right shape</a:t>
            </a:r>
            <a:br>
              <a:rPr lang="en-US" b="1" dirty="0"/>
            </a:br>
            <a:endParaRPr lang="en-US" b="1" dirty="0"/>
          </a:p>
          <a:p>
            <a:r>
              <a:rPr lang="en-US" dirty="0"/>
              <a:t>Here I reshape the Toronto data so that it’s shape matches the clustered data.</a:t>
            </a:r>
            <a:br>
              <a:rPr lang="en-US" dirty="0"/>
            </a:br>
            <a:endParaRPr lang="en-US" dirty="0"/>
          </a:p>
          <a:p>
            <a:r>
              <a:rPr lang="en-US" b="1" dirty="0"/>
              <a:t>Add the </a:t>
            </a:r>
            <a:r>
              <a:rPr lang="en-US" b="1" dirty="0" err="1"/>
              <a:t>KMeans</a:t>
            </a:r>
            <a:r>
              <a:rPr lang="en-US" b="1" dirty="0"/>
              <a:t> Labels</a:t>
            </a:r>
          </a:p>
          <a:p>
            <a:r>
              <a:rPr lang="en-US" dirty="0"/>
              <a:t>Determine the largest cluster in this case it was cluster number 2 with a shape of</a:t>
            </a:r>
            <a:br>
              <a:rPr lang="en-US" dirty="0"/>
            </a:br>
            <a:r>
              <a:rPr lang="en-US" dirty="0"/>
              <a:t>(76, 15)</a:t>
            </a:r>
          </a:p>
          <a:p>
            <a:r>
              <a:rPr lang="en-US" b="1" dirty="0"/>
              <a:t>Cluster 2 Contains the highest cluster density. We need to find the geographic centroid for this cluster. This is the optimum location for a new Restaurant Supply Store.</a:t>
            </a:r>
            <a:br>
              <a:rPr lang="en-US" b="1" dirty="0"/>
            </a:br>
            <a:endParaRPr lang="en-US" b="1" dirty="0"/>
          </a:p>
          <a:p>
            <a:r>
              <a:rPr lang="en-US" dirty="0"/>
              <a:t>Here we take the average latitude and longitude to be the centroid.</a:t>
            </a:r>
            <a:br>
              <a:rPr lang="en-US" dirty="0"/>
            </a:br>
            <a:endParaRPr lang="en-US" dirty="0"/>
          </a:p>
          <a:p>
            <a:r>
              <a:rPr lang="en-US" b="1" dirty="0"/>
              <a:t>Install </a:t>
            </a:r>
            <a:r>
              <a:rPr lang="en-US" b="1" dirty="0" err="1"/>
              <a:t>opencage</a:t>
            </a:r>
            <a:r>
              <a:rPr lang="en-US" b="1" dirty="0"/>
              <a:t> to reverse lookup the coordinates</a:t>
            </a:r>
          </a:p>
          <a:p>
            <a:r>
              <a:rPr lang="en-US" dirty="0" err="1"/>
              <a:t>Opencage</a:t>
            </a:r>
            <a:r>
              <a:rPr lang="en-US" dirty="0"/>
              <a:t> allows me to reverse lookup the geo coordinates.</a:t>
            </a:r>
            <a:br>
              <a:rPr lang="en-US" dirty="0"/>
            </a:br>
            <a:r>
              <a:rPr lang="en-US" b="1" dirty="0"/>
              <a:t>* Key Observation: This is the optimum location for a new Restaurant Supply Store.*</a:t>
            </a:r>
            <a:endParaRPr lang="en-US" dirty="0"/>
          </a:p>
          <a:p>
            <a:endParaRPr lang="en-US" dirty="0"/>
          </a:p>
        </p:txBody>
      </p:sp>
    </p:spTree>
    <p:extLst>
      <p:ext uri="{BB962C8B-B14F-4D97-AF65-F5344CB8AC3E}">
        <p14:creationId xmlns:p14="http://schemas.microsoft.com/office/powerpoint/2010/main" val="35957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Address of desired Location</a:t>
            </a:r>
          </a:p>
          <a:p>
            <a:r>
              <a:rPr lang="en-US" dirty="0"/>
              <a:t>Based on a reverse Lookup</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endParaRPr lang="en-US" dirty="0"/>
          </a:p>
        </p:txBody>
      </p:sp>
    </p:spTree>
    <p:extLst>
      <p:ext uri="{BB962C8B-B14F-4D97-AF65-F5344CB8AC3E}">
        <p14:creationId xmlns:p14="http://schemas.microsoft.com/office/powerpoint/2010/main" val="2912645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363</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Helvetica Neue</vt:lpstr>
      <vt:lpstr>Office Theme</vt:lpstr>
      <vt:lpstr>Find the best neighborhood in Toronto to open a Restaurant Supply Store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the best neighborhood in Toronto to open a Restaurant Supply Store</dc:title>
  <dc:creator>ANA</dc:creator>
  <cp:lastModifiedBy>ANA</cp:lastModifiedBy>
  <cp:revision>10</cp:revision>
  <dcterms:created xsi:type="dcterms:W3CDTF">2021-05-21T07:33:45Z</dcterms:created>
  <dcterms:modified xsi:type="dcterms:W3CDTF">2021-05-21T07:53:20Z</dcterms:modified>
</cp:coreProperties>
</file>