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94660"/>
  </p:normalViewPr>
  <p:slideViewPr>
    <p:cSldViewPr snapToGrid="0">
      <p:cViewPr varScale="1">
        <p:scale>
          <a:sx n="78" d="100"/>
          <a:sy n="78" d="100"/>
        </p:scale>
        <p:origin x="26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8457-B171-FC89-6B2C-7F8CAD54C0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A0CDA2-1560-FE35-FEBC-526CA9B79E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C8479B-E57D-5571-24E9-085BBBCD6060}"/>
              </a:ext>
            </a:extLst>
          </p:cNvPr>
          <p:cNvSpPr>
            <a:spLocks noGrp="1"/>
          </p:cNvSpPr>
          <p:nvPr>
            <p:ph type="dt" sz="half" idx="10"/>
          </p:nvPr>
        </p:nvSpPr>
        <p:spPr/>
        <p:txBody>
          <a:bodyPr/>
          <a:lstStyle/>
          <a:p>
            <a:fld id="{E856FE40-C868-4BD1-9B86-26CC68355684}" type="datetimeFigureOut">
              <a:rPr lang="en-US" smtClean="0"/>
              <a:t>11/8/2024</a:t>
            </a:fld>
            <a:endParaRPr lang="en-US"/>
          </a:p>
        </p:txBody>
      </p:sp>
      <p:sp>
        <p:nvSpPr>
          <p:cNvPr id="5" name="Footer Placeholder 4">
            <a:extLst>
              <a:ext uri="{FF2B5EF4-FFF2-40B4-BE49-F238E27FC236}">
                <a16:creationId xmlns:a16="http://schemas.microsoft.com/office/drawing/2014/main" id="{C5C63E61-2543-3D9C-2DC2-ADECD2CD6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49D5-098B-60C5-A152-AB563B8120C3}"/>
              </a:ext>
            </a:extLst>
          </p:cNvPr>
          <p:cNvSpPr>
            <a:spLocks noGrp="1"/>
          </p:cNvSpPr>
          <p:nvPr>
            <p:ph type="sldNum" sz="quarter" idx="12"/>
          </p:nvPr>
        </p:nvSpPr>
        <p:spPr/>
        <p:txBody>
          <a:bodyPr/>
          <a:lstStyle/>
          <a:p>
            <a:fld id="{A411304A-D998-4596-9E4A-19B6FD84301A}" type="slidenum">
              <a:rPr lang="en-US" smtClean="0"/>
              <a:t>‹#›</a:t>
            </a:fld>
            <a:endParaRPr lang="en-US"/>
          </a:p>
        </p:txBody>
      </p:sp>
    </p:spTree>
    <p:extLst>
      <p:ext uri="{BB962C8B-B14F-4D97-AF65-F5344CB8AC3E}">
        <p14:creationId xmlns:p14="http://schemas.microsoft.com/office/powerpoint/2010/main" val="293990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AB8C-1767-EC03-55B5-2736B01119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A54D93-5A0E-2C7C-3219-8C36A03D4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10ACB-612E-ED99-233C-2A1AB2105CA0}"/>
              </a:ext>
            </a:extLst>
          </p:cNvPr>
          <p:cNvSpPr>
            <a:spLocks noGrp="1"/>
          </p:cNvSpPr>
          <p:nvPr>
            <p:ph type="dt" sz="half" idx="10"/>
          </p:nvPr>
        </p:nvSpPr>
        <p:spPr/>
        <p:txBody>
          <a:bodyPr/>
          <a:lstStyle/>
          <a:p>
            <a:fld id="{E856FE40-C868-4BD1-9B86-26CC68355684}" type="datetimeFigureOut">
              <a:rPr lang="en-US" smtClean="0"/>
              <a:t>11/8/2024</a:t>
            </a:fld>
            <a:endParaRPr lang="en-US"/>
          </a:p>
        </p:txBody>
      </p:sp>
      <p:sp>
        <p:nvSpPr>
          <p:cNvPr id="5" name="Footer Placeholder 4">
            <a:extLst>
              <a:ext uri="{FF2B5EF4-FFF2-40B4-BE49-F238E27FC236}">
                <a16:creationId xmlns:a16="http://schemas.microsoft.com/office/drawing/2014/main" id="{D886AC05-F946-763B-8879-0AB325361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C485F-2284-B24D-9D5B-D11FEA532094}"/>
              </a:ext>
            </a:extLst>
          </p:cNvPr>
          <p:cNvSpPr>
            <a:spLocks noGrp="1"/>
          </p:cNvSpPr>
          <p:nvPr>
            <p:ph type="sldNum" sz="quarter" idx="12"/>
          </p:nvPr>
        </p:nvSpPr>
        <p:spPr/>
        <p:txBody>
          <a:bodyPr/>
          <a:lstStyle/>
          <a:p>
            <a:fld id="{A411304A-D998-4596-9E4A-19B6FD84301A}" type="slidenum">
              <a:rPr lang="en-US" smtClean="0"/>
              <a:t>‹#›</a:t>
            </a:fld>
            <a:endParaRPr lang="en-US"/>
          </a:p>
        </p:txBody>
      </p:sp>
    </p:spTree>
    <p:extLst>
      <p:ext uri="{BB962C8B-B14F-4D97-AF65-F5344CB8AC3E}">
        <p14:creationId xmlns:p14="http://schemas.microsoft.com/office/powerpoint/2010/main" val="149192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DBE07-D3C3-AA45-E80D-CC2A309EBC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3348E9-CE77-536F-1B5A-66E03C0CB9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B6BEC-4E00-3595-C410-0C66263FBAD6}"/>
              </a:ext>
            </a:extLst>
          </p:cNvPr>
          <p:cNvSpPr>
            <a:spLocks noGrp="1"/>
          </p:cNvSpPr>
          <p:nvPr>
            <p:ph type="dt" sz="half" idx="10"/>
          </p:nvPr>
        </p:nvSpPr>
        <p:spPr/>
        <p:txBody>
          <a:bodyPr/>
          <a:lstStyle/>
          <a:p>
            <a:fld id="{E856FE40-C868-4BD1-9B86-26CC68355684}" type="datetimeFigureOut">
              <a:rPr lang="en-US" smtClean="0"/>
              <a:t>11/8/2024</a:t>
            </a:fld>
            <a:endParaRPr lang="en-US"/>
          </a:p>
        </p:txBody>
      </p:sp>
      <p:sp>
        <p:nvSpPr>
          <p:cNvPr id="5" name="Footer Placeholder 4">
            <a:extLst>
              <a:ext uri="{FF2B5EF4-FFF2-40B4-BE49-F238E27FC236}">
                <a16:creationId xmlns:a16="http://schemas.microsoft.com/office/drawing/2014/main" id="{EE31E180-301E-21FC-C560-D1B4A6471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A291B-F6FE-18C7-8516-F6C9A2DF8A4E}"/>
              </a:ext>
            </a:extLst>
          </p:cNvPr>
          <p:cNvSpPr>
            <a:spLocks noGrp="1"/>
          </p:cNvSpPr>
          <p:nvPr>
            <p:ph type="sldNum" sz="quarter" idx="12"/>
          </p:nvPr>
        </p:nvSpPr>
        <p:spPr/>
        <p:txBody>
          <a:bodyPr/>
          <a:lstStyle/>
          <a:p>
            <a:fld id="{A411304A-D998-4596-9E4A-19B6FD84301A}" type="slidenum">
              <a:rPr lang="en-US" smtClean="0"/>
              <a:t>‹#›</a:t>
            </a:fld>
            <a:endParaRPr lang="en-US"/>
          </a:p>
        </p:txBody>
      </p:sp>
    </p:spTree>
    <p:extLst>
      <p:ext uri="{BB962C8B-B14F-4D97-AF65-F5344CB8AC3E}">
        <p14:creationId xmlns:p14="http://schemas.microsoft.com/office/powerpoint/2010/main" val="40540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6852-2B54-F0DC-9E74-C9DC04C048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6B932-42A1-5541-1F7C-42CB1F72B7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8588B-1506-3862-6447-992A88A3193D}"/>
              </a:ext>
            </a:extLst>
          </p:cNvPr>
          <p:cNvSpPr>
            <a:spLocks noGrp="1"/>
          </p:cNvSpPr>
          <p:nvPr>
            <p:ph type="dt" sz="half" idx="10"/>
          </p:nvPr>
        </p:nvSpPr>
        <p:spPr/>
        <p:txBody>
          <a:bodyPr/>
          <a:lstStyle/>
          <a:p>
            <a:fld id="{E856FE40-C868-4BD1-9B86-26CC68355684}" type="datetimeFigureOut">
              <a:rPr lang="en-US" smtClean="0"/>
              <a:t>11/8/2024</a:t>
            </a:fld>
            <a:endParaRPr lang="en-US"/>
          </a:p>
        </p:txBody>
      </p:sp>
      <p:sp>
        <p:nvSpPr>
          <p:cNvPr id="5" name="Footer Placeholder 4">
            <a:extLst>
              <a:ext uri="{FF2B5EF4-FFF2-40B4-BE49-F238E27FC236}">
                <a16:creationId xmlns:a16="http://schemas.microsoft.com/office/drawing/2014/main" id="{A21864CB-FBA5-4696-EE07-EFC4BAF40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CC1AE-97A5-D185-15F2-6DE208B37264}"/>
              </a:ext>
            </a:extLst>
          </p:cNvPr>
          <p:cNvSpPr>
            <a:spLocks noGrp="1"/>
          </p:cNvSpPr>
          <p:nvPr>
            <p:ph type="sldNum" sz="quarter" idx="12"/>
          </p:nvPr>
        </p:nvSpPr>
        <p:spPr/>
        <p:txBody>
          <a:bodyPr/>
          <a:lstStyle/>
          <a:p>
            <a:fld id="{A411304A-D998-4596-9E4A-19B6FD84301A}" type="slidenum">
              <a:rPr lang="en-US" smtClean="0"/>
              <a:t>‹#›</a:t>
            </a:fld>
            <a:endParaRPr lang="en-US"/>
          </a:p>
        </p:txBody>
      </p:sp>
    </p:spTree>
    <p:extLst>
      <p:ext uri="{BB962C8B-B14F-4D97-AF65-F5344CB8AC3E}">
        <p14:creationId xmlns:p14="http://schemas.microsoft.com/office/powerpoint/2010/main" val="9370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1906-6C19-1722-CD73-49467440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71859C-BCE4-DE05-0AC1-425FF1053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A4A98E-A5C9-5879-DB7A-43A7E9D55749}"/>
              </a:ext>
            </a:extLst>
          </p:cNvPr>
          <p:cNvSpPr>
            <a:spLocks noGrp="1"/>
          </p:cNvSpPr>
          <p:nvPr>
            <p:ph type="dt" sz="half" idx="10"/>
          </p:nvPr>
        </p:nvSpPr>
        <p:spPr/>
        <p:txBody>
          <a:bodyPr/>
          <a:lstStyle/>
          <a:p>
            <a:fld id="{E856FE40-C868-4BD1-9B86-26CC68355684}" type="datetimeFigureOut">
              <a:rPr lang="en-US" smtClean="0"/>
              <a:t>11/8/2024</a:t>
            </a:fld>
            <a:endParaRPr lang="en-US"/>
          </a:p>
        </p:txBody>
      </p:sp>
      <p:sp>
        <p:nvSpPr>
          <p:cNvPr id="5" name="Footer Placeholder 4">
            <a:extLst>
              <a:ext uri="{FF2B5EF4-FFF2-40B4-BE49-F238E27FC236}">
                <a16:creationId xmlns:a16="http://schemas.microsoft.com/office/drawing/2014/main" id="{A2200A20-104A-6469-E86C-0D07722B0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9865E-48E6-C61C-69EA-F346324D9278}"/>
              </a:ext>
            </a:extLst>
          </p:cNvPr>
          <p:cNvSpPr>
            <a:spLocks noGrp="1"/>
          </p:cNvSpPr>
          <p:nvPr>
            <p:ph type="sldNum" sz="quarter" idx="12"/>
          </p:nvPr>
        </p:nvSpPr>
        <p:spPr/>
        <p:txBody>
          <a:bodyPr/>
          <a:lstStyle/>
          <a:p>
            <a:fld id="{A411304A-D998-4596-9E4A-19B6FD84301A}" type="slidenum">
              <a:rPr lang="en-US" smtClean="0"/>
              <a:t>‹#›</a:t>
            </a:fld>
            <a:endParaRPr lang="en-US"/>
          </a:p>
        </p:txBody>
      </p:sp>
    </p:spTree>
    <p:extLst>
      <p:ext uri="{BB962C8B-B14F-4D97-AF65-F5344CB8AC3E}">
        <p14:creationId xmlns:p14="http://schemas.microsoft.com/office/powerpoint/2010/main" val="213008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5B2CA-4B25-AE09-8D9A-03E41CEE0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F79C9-29E4-7DA8-0293-427400CFA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904B82-E7C5-7CA4-1A7D-0B54A0B79C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F1B1B8-D773-1121-0D85-4894BD7DF193}"/>
              </a:ext>
            </a:extLst>
          </p:cNvPr>
          <p:cNvSpPr>
            <a:spLocks noGrp="1"/>
          </p:cNvSpPr>
          <p:nvPr>
            <p:ph type="dt" sz="half" idx="10"/>
          </p:nvPr>
        </p:nvSpPr>
        <p:spPr/>
        <p:txBody>
          <a:bodyPr/>
          <a:lstStyle/>
          <a:p>
            <a:fld id="{E856FE40-C868-4BD1-9B86-26CC68355684}" type="datetimeFigureOut">
              <a:rPr lang="en-US" smtClean="0"/>
              <a:t>11/8/2024</a:t>
            </a:fld>
            <a:endParaRPr lang="en-US"/>
          </a:p>
        </p:txBody>
      </p:sp>
      <p:sp>
        <p:nvSpPr>
          <p:cNvPr id="6" name="Footer Placeholder 5">
            <a:extLst>
              <a:ext uri="{FF2B5EF4-FFF2-40B4-BE49-F238E27FC236}">
                <a16:creationId xmlns:a16="http://schemas.microsoft.com/office/drawing/2014/main" id="{CEC1AC46-5C2E-A7F6-C9F6-205139E83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9F1DD-BCA4-1933-0248-0608D05EBEC3}"/>
              </a:ext>
            </a:extLst>
          </p:cNvPr>
          <p:cNvSpPr>
            <a:spLocks noGrp="1"/>
          </p:cNvSpPr>
          <p:nvPr>
            <p:ph type="sldNum" sz="quarter" idx="12"/>
          </p:nvPr>
        </p:nvSpPr>
        <p:spPr/>
        <p:txBody>
          <a:bodyPr/>
          <a:lstStyle/>
          <a:p>
            <a:fld id="{A411304A-D998-4596-9E4A-19B6FD84301A}" type="slidenum">
              <a:rPr lang="en-US" smtClean="0"/>
              <a:t>‹#›</a:t>
            </a:fld>
            <a:endParaRPr lang="en-US"/>
          </a:p>
        </p:txBody>
      </p:sp>
    </p:spTree>
    <p:extLst>
      <p:ext uri="{BB962C8B-B14F-4D97-AF65-F5344CB8AC3E}">
        <p14:creationId xmlns:p14="http://schemas.microsoft.com/office/powerpoint/2010/main" val="421053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7CA0-65A0-F1CB-80CC-1BEE5B83F5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8E761-EA73-7A89-9D9D-3380E3D1A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A104E4-386D-53EC-6930-4C03CE2367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DC1C2D-95C5-1BAB-4BD1-CBC444698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840D30-0935-292E-60B9-9E5FF59BF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3E337-D9BB-E328-E81E-CE5BAD661C92}"/>
              </a:ext>
            </a:extLst>
          </p:cNvPr>
          <p:cNvSpPr>
            <a:spLocks noGrp="1"/>
          </p:cNvSpPr>
          <p:nvPr>
            <p:ph type="dt" sz="half" idx="10"/>
          </p:nvPr>
        </p:nvSpPr>
        <p:spPr/>
        <p:txBody>
          <a:bodyPr/>
          <a:lstStyle/>
          <a:p>
            <a:fld id="{E856FE40-C868-4BD1-9B86-26CC68355684}" type="datetimeFigureOut">
              <a:rPr lang="en-US" smtClean="0"/>
              <a:t>11/8/2024</a:t>
            </a:fld>
            <a:endParaRPr lang="en-US"/>
          </a:p>
        </p:txBody>
      </p:sp>
      <p:sp>
        <p:nvSpPr>
          <p:cNvPr id="8" name="Footer Placeholder 7">
            <a:extLst>
              <a:ext uri="{FF2B5EF4-FFF2-40B4-BE49-F238E27FC236}">
                <a16:creationId xmlns:a16="http://schemas.microsoft.com/office/drawing/2014/main" id="{36E77343-2A75-4446-4B49-643A24E7F4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3CA4F4-D833-436B-A292-CE621D1DAC71}"/>
              </a:ext>
            </a:extLst>
          </p:cNvPr>
          <p:cNvSpPr>
            <a:spLocks noGrp="1"/>
          </p:cNvSpPr>
          <p:nvPr>
            <p:ph type="sldNum" sz="quarter" idx="12"/>
          </p:nvPr>
        </p:nvSpPr>
        <p:spPr/>
        <p:txBody>
          <a:bodyPr/>
          <a:lstStyle/>
          <a:p>
            <a:fld id="{A411304A-D998-4596-9E4A-19B6FD84301A}" type="slidenum">
              <a:rPr lang="en-US" smtClean="0"/>
              <a:t>‹#›</a:t>
            </a:fld>
            <a:endParaRPr lang="en-US"/>
          </a:p>
        </p:txBody>
      </p:sp>
    </p:spTree>
    <p:extLst>
      <p:ext uri="{BB962C8B-B14F-4D97-AF65-F5344CB8AC3E}">
        <p14:creationId xmlns:p14="http://schemas.microsoft.com/office/powerpoint/2010/main" val="5173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2A07-0F45-E28A-A2C0-98DFFE5860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3928B5-BE0C-E275-90D7-D98E8D70E97E}"/>
              </a:ext>
            </a:extLst>
          </p:cNvPr>
          <p:cNvSpPr>
            <a:spLocks noGrp="1"/>
          </p:cNvSpPr>
          <p:nvPr>
            <p:ph type="dt" sz="half" idx="10"/>
          </p:nvPr>
        </p:nvSpPr>
        <p:spPr/>
        <p:txBody>
          <a:bodyPr/>
          <a:lstStyle/>
          <a:p>
            <a:fld id="{E856FE40-C868-4BD1-9B86-26CC68355684}" type="datetimeFigureOut">
              <a:rPr lang="en-US" smtClean="0"/>
              <a:t>11/8/2024</a:t>
            </a:fld>
            <a:endParaRPr lang="en-US"/>
          </a:p>
        </p:txBody>
      </p:sp>
      <p:sp>
        <p:nvSpPr>
          <p:cNvPr id="4" name="Footer Placeholder 3">
            <a:extLst>
              <a:ext uri="{FF2B5EF4-FFF2-40B4-BE49-F238E27FC236}">
                <a16:creationId xmlns:a16="http://schemas.microsoft.com/office/drawing/2014/main" id="{0A1CC8ED-242C-E194-B37D-7713A6FF07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BB84B9-BFFF-06C8-809C-595CD1FE5AD8}"/>
              </a:ext>
            </a:extLst>
          </p:cNvPr>
          <p:cNvSpPr>
            <a:spLocks noGrp="1"/>
          </p:cNvSpPr>
          <p:nvPr>
            <p:ph type="sldNum" sz="quarter" idx="12"/>
          </p:nvPr>
        </p:nvSpPr>
        <p:spPr/>
        <p:txBody>
          <a:bodyPr/>
          <a:lstStyle/>
          <a:p>
            <a:fld id="{A411304A-D998-4596-9E4A-19B6FD84301A}" type="slidenum">
              <a:rPr lang="en-US" smtClean="0"/>
              <a:t>‹#›</a:t>
            </a:fld>
            <a:endParaRPr lang="en-US"/>
          </a:p>
        </p:txBody>
      </p:sp>
    </p:spTree>
    <p:extLst>
      <p:ext uri="{BB962C8B-B14F-4D97-AF65-F5344CB8AC3E}">
        <p14:creationId xmlns:p14="http://schemas.microsoft.com/office/powerpoint/2010/main" val="72497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92424-0CA7-9310-34DC-E7122AF770D1}"/>
              </a:ext>
            </a:extLst>
          </p:cNvPr>
          <p:cNvSpPr>
            <a:spLocks noGrp="1"/>
          </p:cNvSpPr>
          <p:nvPr>
            <p:ph type="dt" sz="half" idx="10"/>
          </p:nvPr>
        </p:nvSpPr>
        <p:spPr/>
        <p:txBody>
          <a:bodyPr/>
          <a:lstStyle/>
          <a:p>
            <a:fld id="{E856FE40-C868-4BD1-9B86-26CC68355684}" type="datetimeFigureOut">
              <a:rPr lang="en-US" smtClean="0"/>
              <a:t>11/8/2024</a:t>
            </a:fld>
            <a:endParaRPr lang="en-US"/>
          </a:p>
        </p:txBody>
      </p:sp>
      <p:sp>
        <p:nvSpPr>
          <p:cNvPr id="3" name="Footer Placeholder 2">
            <a:extLst>
              <a:ext uri="{FF2B5EF4-FFF2-40B4-BE49-F238E27FC236}">
                <a16:creationId xmlns:a16="http://schemas.microsoft.com/office/drawing/2014/main" id="{5E5041EF-8C8C-FF8C-6F45-43322A4CAC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63049C-7E18-3C05-E58F-8A83236FD48B}"/>
              </a:ext>
            </a:extLst>
          </p:cNvPr>
          <p:cNvSpPr>
            <a:spLocks noGrp="1"/>
          </p:cNvSpPr>
          <p:nvPr>
            <p:ph type="sldNum" sz="quarter" idx="12"/>
          </p:nvPr>
        </p:nvSpPr>
        <p:spPr/>
        <p:txBody>
          <a:bodyPr/>
          <a:lstStyle/>
          <a:p>
            <a:fld id="{A411304A-D998-4596-9E4A-19B6FD84301A}" type="slidenum">
              <a:rPr lang="en-US" smtClean="0"/>
              <a:t>‹#›</a:t>
            </a:fld>
            <a:endParaRPr lang="en-US"/>
          </a:p>
        </p:txBody>
      </p:sp>
    </p:spTree>
    <p:extLst>
      <p:ext uri="{BB962C8B-B14F-4D97-AF65-F5344CB8AC3E}">
        <p14:creationId xmlns:p14="http://schemas.microsoft.com/office/powerpoint/2010/main" val="183996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4DD-B7C5-865D-2FAF-C312E6C3A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954770-70EB-DDC9-D0CA-B55322134C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3B60B4-E678-E4D5-B82E-3D4C73770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8DCD8-5B14-C3DB-8685-63AB1E9CA7FD}"/>
              </a:ext>
            </a:extLst>
          </p:cNvPr>
          <p:cNvSpPr>
            <a:spLocks noGrp="1"/>
          </p:cNvSpPr>
          <p:nvPr>
            <p:ph type="dt" sz="half" idx="10"/>
          </p:nvPr>
        </p:nvSpPr>
        <p:spPr/>
        <p:txBody>
          <a:bodyPr/>
          <a:lstStyle/>
          <a:p>
            <a:fld id="{E856FE40-C868-4BD1-9B86-26CC68355684}" type="datetimeFigureOut">
              <a:rPr lang="en-US" smtClean="0"/>
              <a:t>11/8/2024</a:t>
            </a:fld>
            <a:endParaRPr lang="en-US"/>
          </a:p>
        </p:txBody>
      </p:sp>
      <p:sp>
        <p:nvSpPr>
          <p:cNvPr id="6" name="Footer Placeholder 5">
            <a:extLst>
              <a:ext uri="{FF2B5EF4-FFF2-40B4-BE49-F238E27FC236}">
                <a16:creationId xmlns:a16="http://schemas.microsoft.com/office/drawing/2014/main" id="{95F98B6C-C554-ABA4-F9F9-A7C4F891B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A846A-A460-78FA-5DE1-465874E3373D}"/>
              </a:ext>
            </a:extLst>
          </p:cNvPr>
          <p:cNvSpPr>
            <a:spLocks noGrp="1"/>
          </p:cNvSpPr>
          <p:nvPr>
            <p:ph type="sldNum" sz="quarter" idx="12"/>
          </p:nvPr>
        </p:nvSpPr>
        <p:spPr/>
        <p:txBody>
          <a:bodyPr/>
          <a:lstStyle/>
          <a:p>
            <a:fld id="{A411304A-D998-4596-9E4A-19B6FD84301A}" type="slidenum">
              <a:rPr lang="en-US" smtClean="0"/>
              <a:t>‹#›</a:t>
            </a:fld>
            <a:endParaRPr lang="en-US"/>
          </a:p>
        </p:txBody>
      </p:sp>
    </p:spTree>
    <p:extLst>
      <p:ext uri="{BB962C8B-B14F-4D97-AF65-F5344CB8AC3E}">
        <p14:creationId xmlns:p14="http://schemas.microsoft.com/office/powerpoint/2010/main" val="146852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3F3C-9150-001D-0B02-4132FB940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4ECBEC-6FC2-CFE1-C468-FD5921624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C0DA36-3D39-C38E-1EE9-4E3C4F08B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4B3B3-A627-D3E8-85D3-2CABE50962CB}"/>
              </a:ext>
            </a:extLst>
          </p:cNvPr>
          <p:cNvSpPr>
            <a:spLocks noGrp="1"/>
          </p:cNvSpPr>
          <p:nvPr>
            <p:ph type="dt" sz="half" idx="10"/>
          </p:nvPr>
        </p:nvSpPr>
        <p:spPr/>
        <p:txBody>
          <a:bodyPr/>
          <a:lstStyle/>
          <a:p>
            <a:fld id="{E856FE40-C868-4BD1-9B86-26CC68355684}" type="datetimeFigureOut">
              <a:rPr lang="en-US" smtClean="0"/>
              <a:t>11/8/2024</a:t>
            </a:fld>
            <a:endParaRPr lang="en-US"/>
          </a:p>
        </p:txBody>
      </p:sp>
      <p:sp>
        <p:nvSpPr>
          <p:cNvPr id="6" name="Footer Placeholder 5">
            <a:extLst>
              <a:ext uri="{FF2B5EF4-FFF2-40B4-BE49-F238E27FC236}">
                <a16:creationId xmlns:a16="http://schemas.microsoft.com/office/drawing/2014/main" id="{F90A0153-BAF7-B159-2C02-7F1F29D399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D2100-BE3B-8D69-A3C8-0218FE9DAC06}"/>
              </a:ext>
            </a:extLst>
          </p:cNvPr>
          <p:cNvSpPr>
            <a:spLocks noGrp="1"/>
          </p:cNvSpPr>
          <p:nvPr>
            <p:ph type="sldNum" sz="quarter" idx="12"/>
          </p:nvPr>
        </p:nvSpPr>
        <p:spPr/>
        <p:txBody>
          <a:bodyPr/>
          <a:lstStyle/>
          <a:p>
            <a:fld id="{A411304A-D998-4596-9E4A-19B6FD84301A}" type="slidenum">
              <a:rPr lang="en-US" smtClean="0"/>
              <a:t>‹#›</a:t>
            </a:fld>
            <a:endParaRPr lang="en-US"/>
          </a:p>
        </p:txBody>
      </p:sp>
    </p:spTree>
    <p:extLst>
      <p:ext uri="{BB962C8B-B14F-4D97-AF65-F5344CB8AC3E}">
        <p14:creationId xmlns:p14="http://schemas.microsoft.com/office/powerpoint/2010/main" val="363114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52E36A-299B-8805-E9E3-8AB163BAA3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6B452F-648C-8E8C-7F11-7E9A3C6CAB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01FDC-8B39-4C5A-4734-C4CA79B2C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6FE40-C868-4BD1-9B86-26CC68355684}" type="datetimeFigureOut">
              <a:rPr lang="en-US" smtClean="0"/>
              <a:t>11/8/2024</a:t>
            </a:fld>
            <a:endParaRPr lang="en-US"/>
          </a:p>
        </p:txBody>
      </p:sp>
      <p:sp>
        <p:nvSpPr>
          <p:cNvPr id="5" name="Footer Placeholder 4">
            <a:extLst>
              <a:ext uri="{FF2B5EF4-FFF2-40B4-BE49-F238E27FC236}">
                <a16:creationId xmlns:a16="http://schemas.microsoft.com/office/drawing/2014/main" id="{31B79A70-4290-E150-E08F-126EE4D7D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AD61E7-2BE7-7B51-CF4C-19F8F736C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1304A-D998-4596-9E4A-19B6FD84301A}" type="slidenum">
              <a:rPr lang="en-US" smtClean="0"/>
              <a:t>‹#›</a:t>
            </a:fld>
            <a:endParaRPr lang="en-US"/>
          </a:p>
        </p:txBody>
      </p:sp>
    </p:spTree>
    <p:extLst>
      <p:ext uri="{BB962C8B-B14F-4D97-AF65-F5344CB8AC3E}">
        <p14:creationId xmlns:p14="http://schemas.microsoft.com/office/powerpoint/2010/main" val="36413476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93A1-C765-196B-CBAD-19C38C2FACB4}"/>
              </a:ext>
            </a:extLst>
          </p:cNvPr>
          <p:cNvSpPr>
            <a:spLocks noGrp="1"/>
          </p:cNvSpPr>
          <p:nvPr>
            <p:ph type="ctrTitle"/>
          </p:nvPr>
        </p:nvSpPr>
        <p:spPr>
          <a:xfrm>
            <a:off x="-71535" y="1310126"/>
            <a:ext cx="6742922" cy="2552747"/>
          </a:xfrm>
        </p:spPr>
        <p:txBody>
          <a:bodyPr>
            <a:noAutofit/>
          </a:bodyPr>
          <a:lstStyle/>
          <a:p>
            <a:r>
              <a:rPr lang="en-US" sz="6800" b="1" i="0" dirty="0">
                <a:solidFill>
                  <a:srgbClr val="000000"/>
                </a:solidFill>
                <a:effectLst/>
                <a:latin typeface="Lato" panose="020F0502020204030203" pitchFamily="34" charset="0"/>
              </a:rPr>
              <a:t>Graphene Field Effect Transistors</a:t>
            </a:r>
            <a:br>
              <a:rPr lang="en-US" sz="6800" b="1" i="0" dirty="0">
                <a:solidFill>
                  <a:srgbClr val="000000"/>
                </a:solidFill>
                <a:effectLst/>
                <a:latin typeface="Lato" panose="020F0502020204030203" pitchFamily="34" charset="0"/>
              </a:rPr>
            </a:br>
            <a:endParaRPr lang="en-US" sz="6800" dirty="0"/>
          </a:p>
        </p:txBody>
      </p:sp>
      <p:sp>
        <p:nvSpPr>
          <p:cNvPr id="3" name="Subtitle 2">
            <a:extLst>
              <a:ext uri="{FF2B5EF4-FFF2-40B4-BE49-F238E27FC236}">
                <a16:creationId xmlns:a16="http://schemas.microsoft.com/office/drawing/2014/main" id="{42AE11F6-1589-5B0D-B470-767344BC6634}"/>
              </a:ext>
            </a:extLst>
          </p:cNvPr>
          <p:cNvSpPr>
            <a:spLocks noGrp="1"/>
          </p:cNvSpPr>
          <p:nvPr>
            <p:ph type="subTitle" idx="1"/>
          </p:nvPr>
        </p:nvSpPr>
        <p:spPr>
          <a:xfrm>
            <a:off x="339011" y="3429000"/>
            <a:ext cx="7088155" cy="3591864"/>
          </a:xfrm>
        </p:spPr>
        <p:txBody>
          <a:bodyPr>
            <a:normAutofit/>
          </a:bodyPr>
          <a:lstStyle/>
          <a:p>
            <a:pPr algn="l"/>
            <a:r>
              <a:rPr lang="en-US" sz="3200" dirty="0"/>
              <a:t>INT</a:t>
            </a:r>
            <a:r>
              <a:rPr lang="en-US" sz="3200" b="0" i="0" dirty="0">
                <a:solidFill>
                  <a:srgbClr val="333333"/>
                </a:solidFill>
                <a:effectLst/>
                <a:latin typeface="-apple-system"/>
              </a:rPr>
              <a:t>R</a:t>
            </a:r>
            <a:r>
              <a:rPr lang="en-US" sz="3200" dirty="0"/>
              <a:t>ODUCTION :</a:t>
            </a:r>
          </a:p>
          <a:p>
            <a:pPr algn="l"/>
            <a:r>
              <a:rPr lang="en-US" b="0" i="0" dirty="0">
                <a:solidFill>
                  <a:srgbClr val="000000"/>
                </a:solidFill>
                <a:effectLst/>
                <a:latin typeface="Px Grotesk"/>
              </a:rPr>
              <a:t>Graphene field-effect transistors (GFETs) take the typical FET device and insert a graphene channel tens of microns in size between the source and drain.</a:t>
            </a:r>
          </a:p>
          <a:p>
            <a:pPr algn="l"/>
            <a:r>
              <a:rPr lang="en-US" b="0" i="0" dirty="0">
                <a:solidFill>
                  <a:srgbClr val="000000"/>
                </a:solidFill>
                <a:effectLst/>
                <a:latin typeface="Px Grotesk"/>
              </a:rPr>
              <a:t>Being graphene, a lattice of carbon atoms that is only one atom thick, the channels in GFETs have unprecedented sensitivity</a:t>
            </a:r>
            <a:r>
              <a:rPr lang="en-US" dirty="0">
                <a:solidFill>
                  <a:srgbClr val="000000"/>
                </a:solidFill>
                <a:latin typeface="Px Grotesk"/>
              </a:rPr>
              <a:t>.</a:t>
            </a:r>
          </a:p>
        </p:txBody>
      </p:sp>
      <p:sp>
        <p:nvSpPr>
          <p:cNvPr id="5" name="TextBox 4">
            <a:extLst>
              <a:ext uri="{FF2B5EF4-FFF2-40B4-BE49-F238E27FC236}">
                <a16:creationId xmlns:a16="http://schemas.microsoft.com/office/drawing/2014/main" id="{7A915A15-66BA-2ECA-E6E2-187C39A3BC89}"/>
              </a:ext>
            </a:extLst>
          </p:cNvPr>
          <p:cNvSpPr txBox="1"/>
          <p:nvPr/>
        </p:nvSpPr>
        <p:spPr>
          <a:xfrm>
            <a:off x="7968343" y="503853"/>
            <a:ext cx="3735355" cy="4247317"/>
          </a:xfrm>
          <a:prstGeom prst="rect">
            <a:avLst/>
          </a:prstGeom>
          <a:noFill/>
        </p:spPr>
        <p:txBody>
          <a:bodyPr wrap="square" rtlCol="0">
            <a:spAutoFit/>
          </a:bodyPr>
          <a:lstStyle/>
          <a:p>
            <a:r>
              <a:rPr lang="en-US" sz="3000" dirty="0"/>
              <a:t>ST</a:t>
            </a:r>
            <a:r>
              <a:rPr lang="en-US" sz="3000" b="0" i="0" dirty="0">
                <a:solidFill>
                  <a:srgbClr val="333333"/>
                </a:solidFill>
                <a:effectLst/>
                <a:latin typeface="-apple-system"/>
              </a:rPr>
              <a:t>R</a:t>
            </a:r>
            <a:r>
              <a:rPr lang="en-US" sz="3000" dirty="0"/>
              <a:t>UCTU</a:t>
            </a:r>
            <a:r>
              <a:rPr lang="en-US" sz="3000" b="0" i="0" dirty="0">
                <a:solidFill>
                  <a:srgbClr val="333333"/>
                </a:solidFill>
                <a:effectLst/>
                <a:latin typeface="-apple-system"/>
              </a:rPr>
              <a:t>R</a:t>
            </a:r>
            <a:r>
              <a:rPr lang="en-US" sz="3000" dirty="0"/>
              <a:t>E OF A GFET:</a:t>
            </a:r>
          </a:p>
          <a:p>
            <a:r>
              <a:rPr lang="en-US" sz="2100" dirty="0"/>
              <a:t>A graphene field-effect transistor (GFET) consists of a graphene channel that acts as the conductive path between two electrodes, called the source and drain. Positioned on either side of the graphene channel, these electrodes allow current to enter from the source and exit through the drain</a:t>
            </a:r>
          </a:p>
        </p:txBody>
      </p:sp>
      <p:pic>
        <p:nvPicPr>
          <p:cNvPr id="1026" name="Picture 2">
            <a:extLst>
              <a:ext uri="{FF2B5EF4-FFF2-40B4-BE49-F238E27FC236}">
                <a16:creationId xmlns:a16="http://schemas.microsoft.com/office/drawing/2014/main" id="{D7BAD98F-D741-B5BB-449E-0815AC3F4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923" y="5040280"/>
            <a:ext cx="391477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A3B3A8-F232-F99F-B1AE-138107DCB37C}"/>
              </a:ext>
            </a:extLst>
          </p:cNvPr>
          <p:cNvSpPr txBox="1"/>
          <p:nvPr/>
        </p:nvSpPr>
        <p:spPr>
          <a:xfrm>
            <a:off x="485192" y="419877"/>
            <a:ext cx="4394718" cy="6863417"/>
          </a:xfrm>
          <a:prstGeom prst="rect">
            <a:avLst/>
          </a:prstGeom>
          <a:noFill/>
        </p:spPr>
        <p:txBody>
          <a:bodyPr wrap="square" rtlCol="0">
            <a:spAutoFit/>
          </a:bodyPr>
          <a:lstStyle/>
          <a:p>
            <a:r>
              <a:rPr lang="en-US" sz="3200" b="1" dirty="0"/>
              <a:t>BENEFITS OF GFET’S</a:t>
            </a:r>
            <a:r>
              <a:rPr lang="en-US" sz="2000" b="1" dirty="0"/>
              <a:t> :</a:t>
            </a:r>
            <a:br>
              <a:rPr lang="en-US" sz="2000" dirty="0"/>
            </a:br>
            <a:br>
              <a:rPr lang="en-US" sz="2000" dirty="0"/>
            </a:br>
            <a:r>
              <a:rPr lang="en-US" sz="2200" b="0" i="1" dirty="0">
                <a:solidFill>
                  <a:srgbClr val="000000"/>
                </a:solidFill>
                <a:effectLst/>
                <a:latin typeface="Px Grotesk"/>
              </a:rPr>
              <a:t>Unprecedented Sensitivity:</a:t>
            </a:r>
          </a:p>
          <a:p>
            <a:r>
              <a:rPr lang="en-US" sz="1800" b="0" i="0" dirty="0">
                <a:solidFill>
                  <a:srgbClr val="000000"/>
                </a:solidFill>
                <a:effectLst/>
                <a:latin typeface="Lato" panose="020F0502020204030203" pitchFamily="34" charset="0"/>
              </a:rPr>
              <a:t>With a GFET, the graphene channel is only one atom thick, meaning the entire channel is effectively on the surface and directly exposed to the environment.</a:t>
            </a:r>
            <a:br>
              <a:rPr lang="en-US" sz="1800" b="0" i="0" dirty="0">
                <a:solidFill>
                  <a:srgbClr val="000000"/>
                </a:solidFill>
                <a:effectLst/>
                <a:latin typeface="Lato" panose="020F0502020204030203" pitchFamily="34" charset="0"/>
              </a:rPr>
            </a:br>
            <a:br>
              <a:rPr lang="en-US" sz="1800" b="0" i="0" dirty="0">
                <a:solidFill>
                  <a:srgbClr val="000000"/>
                </a:solidFill>
                <a:effectLst/>
                <a:latin typeface="Lato" panose="020F0502020204030203" pitchFamily="34" charset="0"/>
              </a:rPr>
            </a:br>
            <a:r>
              <a:rPr lang="en-US" sz="2200" b="0" i="1" dirty="0">
                <a:solidFill>
                  <a:srgbClr val="000000"/>
                </a:solidFill>
                <a:effectLst/>
                <a:latin typeface="Px Grotesk"/>
              </a:rPr>
              <a:t>Fewer Molecular Defects:</a:t>
            </a:r>
            <a:br>
              <a:rPr lang="en-US" sz="1800" b="0" i="0" dirty="0">
                <a:solidFill>
                  <a:srgbClr val="000000"/>
                </a:solidFill>
                <a:effectLst/>
                <a:latin typeface="Px Grotesk"/>
              </a:rPr>
            </a:br>
            <a:r>
              <a:rPr lang="en-US" sz="1800" dirty="0">
                <a:solidFill>
                  <a:srgbClr val="000000"/>
                </a:solidFill>
                <a:latin typeface="Px Grotesk"/>
              </a:rPr>
              <a:t>G</a:t>
            </a:r>
            <a:r>
              <a:rPr lang="en-US" sz="1800" b="0" i="0" dirty="0">
                <a:solidFill>
                  <a:srgbClr val="000000"/>
                </a:solidFill>
                <a:effectLst/>
                <a:latin typeface="Px Grotesk"/>
              </a:rPr>
              <a:t>raphene  can be produced in a single layer with a high degree of accuracy and precision. Furthermore, a two-dimensional material such as graphene, produced efficiently, will have much less dangling surface bonds.</a:t>
            </a:r>
          </a:p>
          <a:p>
            <a:endParaRPr lang="en-US" dirty="0">
              <a:solidFill>
                <a:srgbClr val="000000"/>
              </a:solidFill>
              <a:latin typeface="Px Grotesk"/>
            </a:endParaRPr>
          </a:p>
          <a:p>
            <a:r>
              <a:rPr lang="en-US" sz="2200" b="0" i="1" dirty="0">
                <a:solidFill>
                  <a:srgbClr val="000000"/>
                </a:solidFill>
                <a:effectLst/>
                <a:latin typeface="Px Grotesk"/>
              </a:rPr>
              <a:t>Superior Conductivity:</a:t>
            </a:r>
          </a:p>
          <a:p>
            <a:r>
              <a:rPr lang="en-US" b="0" i="0" dirty="0">
                <a:solidFill>
                  <a:srgbClr val="000000"/>
                </a:solidFill>
                <a:effectLst/>
                <a:latin typeface="Px Grotesk"/>
              </a:rPr>
              <a:t>GFETs also have a higher carrier mobility than traditional FETs</a:t>
            </a:r>
            <a:endParaRPr lang="en-US" b="0" i="1" dirty="0">
              <a:solidFill>
                <a:srgbClr val="000000"/>
              </a:solidFill>
              <a:effectLst/>
              <a:latin typeface="Px Grotesk"/>
            </a:endParaRPr>
          </a:p>
          <a:p>
            <a:endParaRPr lang="en-US" sz="2200" b="0" i="1" dirty="0">
              <a:solidFill>
                <a:srgbClr val="000000"/>
              </a:solidFill>
              <a:effectLst/>
              <a:latin typeface="Px Grotesk"/>
            </a:endParaRPr>
          </a:p>
          <a:p>
            <a:endParaRPr lang="en-US" sz="1800" b="0" i="0" dirty="0">
              <a:solidFill>
                <a:srgbClr val="000000"/>
              </a:solidFill>
              <a:effectLst/>
              <a:latin typeface="Px Grotesk"/>
            </a:endParaRPr>
          </a:p>
          <a:p>
            <a:endParaRPr lang="en-US" dirty="0">
              <a:solidFill>
                <a:srgbClr val="000000"/>
              </a:solidFill>
              <a:latin typeface="Px Grotesk"/>
            </a:endParaRPr>
          </a:p>
          <a:p>
            <a:endParaRPr lang="en-US" dirty="0"/>
          </a:p>
        </p:txBody>
      </p:sp>
      <p:pic>
        <p:nvPicPr>
          <p:cNvPr id="1028" name="Picture 4">
            <a:extLst>
              <a:ext uri="{FF2B5EF4-FFF2-40B4-BE49-F238E27FC236}">
                <a16:creationId xmlns:a16="http://schemas.microsoft.com/office/drawing/2014/main" id="{24CDA487-F382-C849-1575-9692D522D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633" y="3995445"/>
            <a:ext cx="3305175" cy="2095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CD44CE3-2A8F-459A-8A41-46C16696D1C6}"/>
              </a:ext>
            </a:extLst>
          </p:cNvPr>
          <p:cNvSpPr txBox="1"/>
          <p:nvPr/>
        </p:nvSpPr>
        <p:spPr>
          <a:xfrm>
            <a:off x="6307494" y="550506"/>
            <a:ext cx="5290457" cy="584775"/>
          </a:xfrm>
          <a:prstGeom prst="rect">
            <a:avLst/>
          </a:prstGeom>
          <a:noFill/>
        </p:spPr>
        <p:txBody>
          <a:bodyPr wrap="square" rtlCol="0">
            <a:spAutoFit/>
          </a:bodyPr>
          <a:lstStyle/>
          <a:p>
            <a:r>
              <a:rPr lang="en-US" sz="3200" b="1" dirty="0"/>
              <a:t>LIMITATIONS OF GFET’S:</a:t>
            </a:r>
          </a:p>
        </p:txBody>
      </p:sp>
      <p:sp>
        <p:nvSpPr>
          <p:cNvPr id="10" name="TextBox 9">
            <a:extLst>
              <a:ext uri="{FF2B5EF4-FFF2-40B4-BE49-F238E27FC236}">
                <a16:creationId xmlns:a16="http://schemas.microsoft.com/office/drawing/2014/main" id="{34FFE798-C768-395B-58D9-D9112946916E}"/>
              </a:ext>
            </a:extLst>
          </p:cNvPr>
          <p:cNvSpPr txBox="1"/>
          <p:nvPr/>
        </p:nvSpPr>
        <p:spPr>
          <a:xfrm>
            <a:off x="8855198" y="6175714"/>
            <a:ext cx="6097554" cy="553998"/>
          </a:xfrm>
          <a:prstGeom prst="rect">
            <a:avLst/>
          </a:prstGeom>
          <a:noFill/>
        </p:spPr>
        <p:txBody>
          <a:bodyPr wrap="square">
            <a:spAutoFit/>
          </a:bodyPr>
          <a:lstStyle/>
          <a:p>
            <a:r>
              <a:rPr lang="en-US" sz="1500" dirty="0"/>
              <a:t>ASIMA SHAIK             </a:t>
            </a:r>
            <a:r>
              <a:rPr lang="en-US" sz="1500" b="0" i="0" dirty="0">
                <a:solidFill>
                  <a:srgbClr val="333333"/>
                </a:solidFill>
                <a:effectLst/>
                <a:latin typeface="-apple-system"/>
              </a:rPr>
              <a:t>R</a:t>
            </a:r>
            <a:r>
              <a:rPr lang="en-US" sz="1500" dirty="0"/>
              <a:t>A2311004010388</a:t>
            </a:r>
          </a:p>
          <a:p>
            <a:r>
              <a:rPr lang="en-US" sz="1500" dirty="0"/>
              <a:t>ADITYA KOMATH       </a:t>
            </a:r>
            <a:r>
              <a:rPr lang="en-US" sz="1500" b="0" i="0" dirty="0">
                <a:solidFill>
                  <a:srgbClr val="333333"/>
                </a:solidFill>
                <a:effectLst/>
                <a:latin typeface="-apple-system"/>
              </a:rPr>
              <a:t>R</a:t>
            </a:r>
            <a:r>
              <a:rPr lang="en-US" sz="1500" dirty="0"/>
              <a:t>A2311004010370</a:t>
            </a:r>
          </a:p>
        </p:txBody>
      </p:sp>
      <p:sp>
        <p:nvSpPr>
          <p:cNvPr id="3" name="TextBox 2">
            <a:extLst>
              <a:ext uri="{FF2B5EF4-FFF2-40B4-BE49-F238E27FC236}">
                <a16:creationId xmlns:a16="http://schemas.microsoft.com/office/drawing/2014/main" id="{922F3AAF-9CCD-6ABD-B2AB-8C206C6DD31F}"/>
              </a:ext>
            </a:extLst>
          </p:cNvPr>
          <p:cNvSpPr txBox="1"/>
          <p:nvPr/>
        </p:nvSpPr>
        <p:spPr>
          <a:xfrm>
            <a:off x="5427406" y="1494503"/>
            <a:ext cx="5791970" cy="923330"/>
          </a:xfrm>
          <a:prstGeom prst="rect">
            <a:avLst/>
          </a:prstGeom>
          <a:noFill/>
        </p:spPr>
        <p:txBody>
          <a:bodyPr wrap="none" rtlCol="0">
            <a:spAutoFit/>
          </a:bodyPr>
          <a:lstStyle/>
          <a:p>
            <a:pPr marL="285750" indent="-285750">
              <a:buFont typeface="Arial" panose="020B0604020202020204" pitchFamily="34" charset="0"/>
              <a:buChar char="•"/>
            </a:pPr>
            <a:r>
              <a:rPr lang="en-IN" dirty="0">
                <a:latin typeface="Lato" panose="020F0502020204030203" pitchFamily="34" charset="0"/>
                <a:ea typeface="Lato" panose="020F0502020204030203" pitchFamily="34" charset="0"/>
                <a:cs typeface="Lato" panose="020F0502020204030203" pitchFamily="34" charset="0"/>
              </a:rPr>
              <a:t>Mass producing graphene has defects and impurities</a:t>
            </a:r>
          </a:p>
          <a:p>
            <a:pPr marL="285750" indent="-285750">
              <a:buFont typeface="Arial" panose="020B0604020202020204" pitchFamily="34" charset="0"/>
              <a:buChar char="•"/>
            </a:pPr>
            <a:r>
              <a:rPr lang="en-IN" dirty="0">
                <a:latin typeface="Lato" panose="020F0502020204030203" pitchFamily="34" charset="0"/>
                <a:ea typeface="Lato" panose="020F0502020204030203" pitchFamily="34" charset="0"/>
                <a:cs typeface="Lato" panose="020F0502020204030203" pitchFamily="34" charset="0"/>
              </a:rPr>
              <a:t>Scalability</a:t>
            </a:r>
          </a:p>
          <a:p>
            <a:pPr marL="285750" indent="-285750">
              <a:buFont typeface="Arial" panose="020B0604020202020204" pitchFamily="34" charset="0"/>
              <a:buChar char="•"/>
            </a:pPr>
            <a:r>
              <a:rPr lang="en-IN" dirty="0">
                <a:latin typeface="Lato" panose="020F0502020204030203" pitchFamily="34" charset="0"/>
                <a:ea typeface="Lato" panose="020F0502020204030203" pitchFamily="34" charset="0"/>
                <a:cs typeface="Lato" panose="020F0502020204030203" pitchFamily="34" charset="0"/>
              </a:rPr>
              <a:t>Debye-</a:t>
            </a:r>
            <a:r>
              <a:rPr lang="en-IN" dirty="0" err="1">
                <a:latin typeface="Lato" panose="020F0502020204030203" pitchFamily="34" charset="0"/>
                <a:ea typeface="Lato" panose="020F0502020204030203" pitchFamily="34" charset="0"/>
                <a:cs typeface="Lato" panose="020F0502020204030203" pitchFamily="34" charset="0"/>
              </a:rPr>
              <a:t>Hückel</a:t>
            </a:r>
            <a:r>
              <a:rPr lang="en-IN" dirty="0">
                <a:latin typeface="Lato" panose="020F0502020204030203" pitchFamily="34" charset="0"/>
                <a:ea typeface="Lato" panose="020F0502020204030203" pitchFamily="34" charset="0"/>
                <a:cs typeface="Lato" panose="020F0502020204030203" pitchFamily="34" charset="0"/>
              </a:rPr>
              <a:t> screening phenomenon</a:t>
            </a:r>
          </a:p>
        </p:txBody>
      </p:sp>
      <p:sp>
        <p:nvSpPr>
          <p:cNvPr id="4" name="TextBox 3">
            <a:extLst>
              <a:ext uri="{FF2B5EF4-FFF2-40B4-BE49-F238E27FC236}">
                <a16:creationId xmlns:a16="http://schemas.microsoft.com/office/drawing/2014/main" id="{FB1963A9-847F-4B9E-D01B-EF1C1FFE823C}"/>
              </a:ext>
            </a:extLst>
          </p:cNvPr>
          <p:cNvSpPr txBox="1"/>
          <p:nvPr/>
        </p:nvSpPr>
        <p:spPr>
          <a:xfrm>
            <a:off x="5132856" y="2519427"/>
            <a:ext cx="3190535" cy="3631763"/>
          </a:xfrm>
          <a:prstGeom prst="rect">
            <a:avLst/>
          </a:prstGeom>
          <a:noFill/>
        </p:spPr>
        <p:txBody>
          <a:bodyPr wrap="square" rtlCol="0">
            <a:spAutoFit/>
          </a:bodyPr>
          <a:lstStyle/>
          <a:p>
            <a:r>
              <a:rPr lang="en-IN" sz="3200" b="1" dirty="0"/>
              <a:t>APPLICATIONS:</a:t>
            </a:r>
          </a:p>
          <a:p>
            <a:r>
              <a:rPr lang="en-US" b="0" i="0" dirty="0">
                <a:solidFill>
                  <a:srgbClr val="000000"/>
                </a:solidFill>
                <a:effectLst/>
                <a:latin typeface="Lato" panose="020F0502020204030203" pitchFamily="34" charset="0"/>
              </a:rPr>
              <a:t>Chemical vapor sensing, or “nose like” vapor sensing, is another application that uses GFETs. To do this, GFETs were functionalized with single-stranded DNA to detect various chemical vapors.</a:t>
            </a:r>
          </a:p>
          <a:p>
            <a:r>
              <a:rPr lang="en-US" dirty="0">
                <a:solidFill>
                  <a:srgbClr val="000000"/>
                </a:solidFill>
                <a:latin typeface="Lato" panose="020F0502020204030203" pitchFamily="34" charset="0"/>
                <a:ea typeface="Lato" panose="020F0502020204030203" pitchFamily="34" charset="0"/>
                <a:cs typeface="Lato" panose="020F0502020204030203" pitchFamily="34" charset="0"/>
              </a:rPr>
              <a:t>Other applications include biological sensors, healthcare equipment, chemical sensors</a:t>
            </a:r>
            <a:endParaRPr lang="en-IN"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3100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TotalTime>
  <Words>277</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-apple-system</vt:lpstr>
      <vt:lpstr>Arial</vt:lpstr>
      <vt:lpstr>Calibri</vt:lpstr>
      <vt:lpstr>Calibri Light</vt:lpstr>
      <vt:lpstr>Lato</vt:lpstr>
      <vt:lpstr>Px Grotesk</vt:lpstr>
      <vt:lpstr>Office Theme</vt:lpstr>
      <vt:lpstr>Graphene Field Effect Transistors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asima shaik</dc:creator>
  <cp:lastModifiedBy>Aditya Komath</cp:lastModifiedBy>
  <cp:revision>2</cp:revision>
  <dcterms:created xsi:type="dcterms:W3CDTF">2024-11-08T16:56:32Z</dcterms:created>
  <dcterms:modified xsi:type="dcterms:W3CDTF">2024-11-09T03:12:13Z</dcterms:modified>
</cp:coreProperties>
</file>