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6" r:id="rId2"/>
    <p:sldId id="263" r:id="rId3"/>
    <p:sldId id="277" r:id="rId4"/>
    <p:sldId id="264" r:id="rId5"/>
    <p:sldId id="265" r:id="rId6"/>
    <p:sldId id="270" r:id="rId7"/>
    <p:sldId id="280" r:id="rId8"/>
    <p:sldId id="283" r:id="rId9"/>
    <p:sldId id="282" r:id="rId10"/>
    <p:sldId id="284" r:id="rId11"/>
    <p:sldId id="286" r:id="rId12"/>
    <p:sldId id="285" r:id="rId13"/>
    <p:sldId id="287" r:id="rId14"/>
    <p:sldId id="288" r:id="rId15"/>
    <p:sldId id="289" r:id="rId16"/>
    <p:sldId id="273" r:id="rId17"/>
    <p:sldId id="257" r:id="rId18"/>
    <p:sldId id="291" r:id="rId19"/>
    <p:sldId id="281"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078"/>
    <a:srgbClr val="EE1697"/>
    <a:srgbClr val="E6E7E9"/>
    <a:srgbClr val="03A1A4"/>
    <a:srgbClr val="D9D9D9"/>
    <a:srgbClr val="3B5998"/>
    <a:srgbClr val="EE9524"/>
    <a:srgbClr val="26A6D1"/>
    <a:srgbClr val="D4242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78" autoAdjust="0"/>
    <p:restoredTop sz="94660"/>
  </p:normalViewPr>
  <p:slideViewPr>
    <p:cSldViewPr snapToGrid="0">
      <p:cViewPr varScale="1">
        <p:scale>
          <a:sx n="91" d="100"/>
          <a:sy n="91" d="100"/>
        </p:scale>
        <p:origin x="101"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0115F-65E7-4948-BBBD-A84F05213A8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65133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0115F-65E7-4948-BBBD-A84F05213A8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91289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0115F-65E7-4948-BBBD-A84F05213A8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309006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0115F-65E7-4948-BBBD-A84F05213A8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7278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0115F-65E7-4948-BBBD-A84F05213A8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202134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630115F-65E7-4948-BBBD-A84F05213A84}"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498995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630115F-65E7-4948-BBBD-A84F05213A84}"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928628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0115F-65E7-4948-BBBD-A84F05213A8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159080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0115F-65E7-4948-BBBD-A84F05213A8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64097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0115F-65E7-4948-BBBD-A84F05213A8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69517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30115F-65E7-4948-BBBD-A84F05213A8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27281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0115F-65E7-4948-BBBD-A84F05213A8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64571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0115F-65E7-4948-BBBD-A84F05213A84}"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243371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30115F-65E7-4948-BBBD-A84F05213A84}"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7051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630115F-65E7-4948-BBBD-A84F05213A84}"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429282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0115F-65E7-4948-BBBD-A84F05213A8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1178717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30115F-65E7-4948-BBBD-A84F05213A84}"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01DDA6-1DBC-4F4A-8EE5-258398DC1DCD}" type="slidenum">
              <a:rPr lang="en-US" smtClean="0"/>
              <a:t>‹#›</a:t>
            </a:fld>
            <a:endParaRPr lang="en-US"/>
          </a:p>
        </p:txBody>
      </p:sp>
    </p:spTree>
    <p:extLst>
      <p:ext uri="{BB962C8B-B14F-4D97-AF65-F5344CB8AC3E}">
        <p14:creationId xmlns:p14="http://schemas.microsoft.com/office/powerpoint/2010/main" val="31994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630115F-65E7-4948-BBBD-A84F05213A84}" type="datetimeFigureOut">
              <a:rPr lang="en-US" smtClean="0"/>
              <a:t>12/8/2020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601DDA6-1DBC-4F4A-8EE5-258398DC1DCD}" type="slidenum">
              <a:rPr lang="en-US" smtClean="0"/>
              <a:t>‹#›</a:t>
            </a:fld>
            <a:endParaRPr lang="en-US"/>
          </a:p>
        </p:txBody>
      </p:sp>
    </p:spTree>
    <p:extLst>
      <p:ext uri="{BB962C8B-B14F-4D97-AF65-F5344CB8AC3E}">
        <p14:creationId xmlns:p14="http://schemas.microsoft.com/office/powerpoint/2010/main" val="18588838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12317" y="1357341"/>
            <a:ext cx="7278915" cy="2262158"/>
          </a:xfrm>
          <a:prstGeom prst="rect">
            <a:avLst/>
          </a:prstGeom>
          <a:noFill/>
        </p:spPr>
        <p:txBody>
          <a:bodyPr wrap="square" rtlCol="0">
            <a:spAutoFit/>
          </a:bodyPr>
          <a:lstStyle/>
          <a:p>
            <a:pPr algn="ctr"/>
            <a:r>
              <a:rPr lang="en-US" sz="14100" dirty="0">
                <a:solidFill>
                  <a:srgbClr val="EF3078"/>
                </a:solidFill>
                <a:latin typeface="Tw Cen MT" panose="020B0602020104020603" pitchFamily="34" charset="0"/>
              </a:rPr>
              <a:t>SPLUNK</a:t>
            </a:r>
          </a:p>
        </p:txBody>
      </p:sp>
      <p:grpSp>
        <p:nvGrpSpPr>
          <p:cNvPr id="15" name="Group 14">
            <a:extLst>
              <a:ext uri="{FF2B5EF4-FFF2-40B4-BE49-F238E27FC236}">
                <a16:creationId xmlns:a16="http://schemas.microsoft.com/office/drawing/2014/main" id="{99A81CDB-32D0-44DE-8C97-ED9715A26794}"/>
              </a:ext>
            </a:extLst>
          </p:cNvPr>
          <p:cNvGrpSpPr/>
          <p:nvPr/>
        </p:nvGrpSpPr>
        <p:grpSpPr>
          <a:xfrm>
            <a:off x="4394853" y="5048835"/>
            <a:ext cx="3402294" cy="451824"/>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B8583709-595F-4CE2-B8B0-C47733F186E5}"/>
              </a:ext>
            </a:extLst>
          </p:cNvPr>
          <p:cNvSpPr txBox="1"/>
          <p:nvPr/>
        </p:nvSpPr>
        <p:spPr>
          <a:xfrm>
            <a:off x="2456403" y="3257862"/>
            <a:ext cx="8313197" cy="723275"/>
          </a:xfrm>
          <a:prstGeom prst="rect">
            <a:avLst/>
          </a:prstGeom>
          <a:noFill/>
        </p:spPr>
        <p:txBody>
          <a:bodyPr wrap="square" rtlCol="0">
            <a:spAutoFit/>
          </a:bodyPr>
          <a:lstStyle/>
          <a:p>
            <a:pPr algn="ctr"/>
            <a:r>
              <a:rPr lang="en-US" sz="4100" dirty="0">
                <a:solidFill>
                  <a:srgbClr val="03A1A4"/>
                </a:solidFill>
                <a:latin typeface="Tw Cen MT" panose="020B0602020104020603" pitchFamily="34" charset="0"/>
              </a:rPr>
              <a:t>BASIC ARCHITECTURE &amp; DATA FLOW</a:t>
            </a:r>
          </a:p>
        </p:txBody>
      </p:sp>
    </p:spTree>
    <p:extLst>
      <p:ext uri="{BB962C8B-B14F-4D97-AF65-F5344CB8AC3E}">
        <p14:creationId xmlns:p14="http://schemas.microsoft.com/office/powerpoint/2010/main" val="6696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 P L U N K  C O M P O N </a:t>
            </a:r>
            <a:r>
              <a:rPr lang="en-US" sz="4000" dirty="0" err="1">
                <a:solidFill>
                  <a:schemeClr val="bg1">
                    <a:lumMod val="65000"/>
                  </a:schemeClr>
                </a:solidFill>
                <a:latin typeface="Tw Cen MT" panose="020B0602020104020603" pitchFamily="34" charset="0"/>
              </a:rPr>
              <a:t>N</a:t>
            </a:r>
            <a:r>
              <a:rPr lang="en-US" sz="4000" dirty="0">
                <a:solidFill>
                  <a:schemeClr val="bg1">
                    <a:lumMod val="65000"/>
                  </a:schemeClr>
                </a:solidFill>
                <a:latin typeface="Tw Cen MT" panose="020B0602020104020603" pitchFamily="34" charset="0"/>
              </a:rPr>
              <a:t> E N T</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3">
            <a:extLst>
              <a:ext uri="{FF2B5EF4-FFF2-40B4-BE49-F238E27FC236}">
                <a16:creationId xmlns:a16="http://schemas.microsoft.com/office/drawing/2014/main" id="{703C2986-6FC2-4928-9609-DB37E6299E29}"/>
              </a:ext>
            </a:extLst>
          </p:cNvPr>
          <p:cNvSpPr/>
          <p:nvPr/>
        </p:nvSpPr>
        <p:spPr>
          <a:xfrm>
            <a:off x="110674" y="1392446"/>
            <a:ext cx="3721499" cy="148424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F3078"/>
                </a:solidFill>
                <a:latin typeface="Tw Cen MT" panose="020B0602020104020603" pitchFamily="34" charset="0"/>
              </a:rPr>
              <a:t>                     </a:t>
            </a:r>
            <a:r>
              <a:rPr lang="en-US" sz="2400" b="1" dirty="0">
                <a:solidFill>
                  <a:srgbClr val="EF3078"/>
                </a:solidFill>
                <a:latin typeface="Tw Cen MT" panose="020B0602020104020603" pitchFamily="34" charset="0"/>
              </a:rPr>
              <a:t>FORWARDER</a:t>
            </a:r>
            <a:endParaRPr lang="en-US" dirty="0"/>
          </a:p>
        </p:txBody>
      </p:sp>
      <p:pic>
        <p:nvPicPr>
          <p:cNvPr id="40" name="Picture 39"/>
          <p:cNvPicPr>
            <a:picLocks noChangeAspect="1"/>
          </p:cNvPicPr>
          <p:nvPr/>
        </p:nvPicPr>
        <p:blipFill>
          <a:blip r:embed="rId2"/>
          <a:stretch>
            <a:fillRect/>
          </a:stretch>
        </p:blipFill>
        <p:spPr>
          <a:xfrm>
            <a:off x="820621" y="1731338"/>
            <a:ext cx="795096" cy="806460"/>
          </a:xfrm>
          <a:prstGeom prst="rect">
            <a:avLst/>
          </a:prstGeom>
        </p:spPr>
      </p:pic>
      <p:grpSp>
        <p:nvGrpSpPr>
          <p:cNvPr id="25" name="Group 24"/>
          <p:cNvGrpSpPr/>
          <p:nvPr/>
        </p:nvGrpSpPr>
        <p:grpSpPr>
          <a:xfrm>
            <a:off x="171408" y="1827782"/>
            <a:ext cx="588480" cy="646331"/>
            <a:chOff x="341889" y="1823100"/>
            <a:chExt cx="588480" cy="646331"/>
          </a:xfrm>
        </p:grpSpPr>
        <p:sp>
          <p:nvSpPr>
            <p:cNvPr id="41" name="Oval 40">
              <a:extLst>
                <a:ext uri="{FF2B5EF4-FFF2-40B4-BE49-F238E27FC236}">
                  <a16:creationId xmlns:a16="http://schemas.microsoft.com/office/drawing/2014/main" id="{555FC8F4-43EE-43E4-BBBC-49434B3A520A}"/>
                </a:ext>
              </a:extLst>
            </p:cNvPr>
            <p:cNvSpPr/>
            <p:nvPr/>
          </p:nvSpPr>
          <p:spPr>
            <a:xfrm>
              <a:off x="341889" y="1852026"/>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C20B305-6275-48E1-8946-A32347CB376F}"/>
                </a:ext>
              </a:extLst>
            </p:cNvPr>
            <p:cNvSpPr txBox="1"/>
            <p:nvPr/>
          </p:nvSpPr>
          <p:spPr>
            <a:xfrm>
              <a:off x="444477" y="182310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grpSp>
      <p:sp>
        <p:nvSpPr>
          <p:cNvPr id="61" name="Rectangle: Rounded Corners 13">
            <a:extLst>
              <a:ext uri="{FF2B5EF4-FFF2-40B4-BE49-F238E27FC236}">
                <a16:creationId xmlns:a16="http://schemas.microsoft.com/office/drawing/2014/main" id="{703C2986-6FC2-4928-9609-DB37E6299E29}"/>
              </a:ext>
            </a:extLst>
          </p:cNvPr>
          <p:cNvSpPr/>
          <p:nvPr/>
        </p:nvSpPr>
        <p:spPr>
          <a:xfrm>
            <a:off x="110674" y="3215582"/>
            <a:ext cx="3721499" cy="148424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F3078"/>
                </a:solidFill>
                <a:latin typeface="Tw Cen MT" panose="020B0602020104020603" pitchFamily="34" charset="0"/>
              </a:rPr>
              <a:t>               </a:t>
            </a:r>
            <a:r>
              <a:rPr lang="en-US" sz="2400" b="1" dirty="0">
                <a:solidFill>
                  <a:srgbClr val="03A1A4"/>
                </a:solidFill>
                <a:latin typeface="Tw Cen MT" panose="020B0602020104020603" pitchFamily="34" charset="0"/>
              </a:rPr>
              <a:t>INDEXER</a:t>
            </a:r>
            <a:endParaRPr lang="en-US" dirty="0"/>
          </a:p>
        </p:txBody>
      </p:sp>
      <p:sp>
        <p:nvSpPr>
          <p:cNvPr id="71" name="Rectangle: Rounded Corners 13">
            <a:extLst>
              <a:ext uri="{FF2B5EF4-FFF2-40B4-BE49-F238E27FC236}">
                <a16:creationId xmlns:a16="http://schemas.microsoft.com/office/drawing/2014/main" id="{703C2986-6FC2-4928-9609-DB37E6299E29}"/>
              </a:ext>
            </a:extLst>
          </p:cNvPr>
          <p:cNvSpPr/>
          <p:nvPr/>
        </p:nvSpPr>
        <p:spPr>
          <a:xfrm>
            <a:off x="4139942" y="1387764"/>
            <a:ext cx="3721499" cy="148424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EF3078"/>
                </a:solidFill>
                <a:latin typeface="Tw Cen MT" panose="020B0602020104020603" pitchFamily="34" charset="0"/>
              </a:rPr>
              <a:t>                     </a:t>
            </a:r>
            <a:r>
              <a:rPr lang="en-US" sz="2400" b="1" dirty="0">
                <a:solidFill>
                  <a:srgbClr val="385723"/>
                </a:solidFill>
                <a:latin typeface="Tw Cen MT" panose="020B0602020104020603" pitchFamily="34" charset="0"/>
              </a:rPr>
              <a:t>DEPLOYMENT              SERVER  </a:t>
            </a:r>
            <a:endParaRPr lang="en-US" dirty="0"/>
          </a:p>
        </p:txBody>
      </p:sp>
      <p:sp>
        <p:nvSpPr>
          <p:cNvPr id="76" name="Rectangle: Rounded Corners 13">
            <a:extLst>
              <a:ext uri="{FF2B5EF4-FFF2-40B4-BE49-F238E27FC236}">
                <a16:creationId xmlns:a16="http://schemas.microsoft.com/office/drawing/2014/main" id="{703C2986-6FC2-4928-9609-DB37E6299E29}"/>
              </a:ext>
            </a:extLst>
          </p:cNvPr>
          <p:cNvSpPr/>
          <p:nvPr/>
        </p:nvSpPr>
        <p:spPr>
          <a:xfrm>
            <a:off x="4200676" y="3165085"/>
            <a:ext cx="3721499" cy="148424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EF3078"/>
                </a:solidFill>
                <a:latin typeface="Tw Cen MT" panose="020B0602020104020603" pitchFamily="34" charset="0"/>
              </a:rPr>
              <a:t>                </a:t>
            </a:r>
            <a:r>
              <a:rPr lang="en-US" sz="2400" b="1" dirty="0">
                <a:solidFill>
                  <a:srgbClr val="00B0F0"/>
                </a:solidFill>
                <a:latin typeface="Tw Cen MT" panose="020B0602020104020603" pitchFamily="34" charset="0"/>
              </a:rPr>
              <a:t>MASTER    CLUSTER NODE</a:t>
            </a:r>
            <a:endParaRPr lang="en-US" dirty="0"/>
          </a:p>
        </p:txBody>
      </p:sp>
      <p:sp>
        <p:nvSpPr>
          <p:cNvPr id="81" name="Rectangle: Rounded Corners 13">
            <a:extLst>
              <a:ext uri="{FF2B5EF4-FFF2-40B4-BE49-F238E27FC236}">
                <a16:creationId xmlns:a16="http://schemas.microsoft.com/office/drawing/2014/main" id="{703C2986-6FC2-4928-9609-DB37E6299E29}"/>
              </a:ext>
            </a:extLst>
          </p:cNvPr>
          <p:cNvSpPr/>
          <p:nvPr/>
        </p:nvSpPr>
        <p:spPr>
          <a:xfrm>
            <a:off x="4200676" y="5095749"/>
            <a:ext cx="3721499" cy="148424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F3078"/>
                </a:solidFill>
                <a:latin typeface="Tw Cen MT" panose="020B0602020104020603" pitchFamily="34" charset="0"/>
              </a:rPr>
              <a:t>                     	   </a:t>
            </a:r>
            <a:r>
              <a:rPr lang="en-US" sz="2400" b="1" dirty="0">
                <a:solidFill>
                  <a:srgbClr val="EF3078"/>
                </a:solidFill>
                <a:latin typeface="Tw Cen MT" panose="020B0602020104020603" pitchFamily="34" charset="0"/>
              </a:rPr>
              <a:t>LICENSE     			MASTER</a:t>
            </a:r>
            <a:endParaRPr lang="en-US" dirty="0"/>
          </a:p>
        </p:txBody>
      </p:sp>
      <p:grpSp>
        <p:nvGrpSpPr>
          <p:cNvPr id="27" name="Group 26"/>
          <p:cNvGrpSpPr/>
          <p:nvPr/>
        </p:nvGrpSpPr>
        <p:grpSpPr>
          <a:xfrm>
            <a:off x="171408" y="3654645"/>
            <a:ext cx="588480" cy="646331"/>
            <a:chOff x="341889" y="3649963"/>
            <a:chExt cx="588480" cy="646331"/>
          </a:xfrm>
        </p:grpSpPr>
        <p:sp>
          <p:nvSpPr>
            <p:cNvPr id="85" name="Oval 84">
              <a:extLst>
                <a:ext uri="{FF2B5EF4-FFF2-40B4-BE49-F238E27FC236}">
                  <a16:creationId xmlns:a16="http://schemas.microsoft.com/office/drawing/2014/main" id="{BE4AD99A-076B-4B78-BBFD-38BC498DCCBC}"/>
                </a:ext>
              </a:extLst>
            </p:cNvPr>
            <p:cNvSpPr/>
            <p:nvPr/>
          </p:nvSpPr>
          <p:spPr>
            <a:xfrm>
              <a:off x="341889" y="3678889"/>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A6BC045-9DFF-42FD-8C36-FC34502A7320}"/>
                </a:ext>
              </a:extLst>
            </p:cNvPr>
            <p:cNvSpPr txBox="1"/>
            <p:nvPr/>
          </p:nvSpPr>
          <p:spPr>
            <a:xfrm>
              <a:off x="444477" y="3649963"/>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grpSp>
      <p:grpSp>
        <p:nvGrpSpPr>
          <p:cNvPr id="34" name="Group 33"/>
          <p:cNvGrpSpPr/>
          <p:nvPr/>
        </p:nvGrpSpPr>
        <p:grpSpPr>
          <a:xfrm>
            <a:off x="4155626" y="1773559"/>
            <a:ext cx="588480" cy="646331"/>
            <a:chOff x="5705590" y="1794175"/>
            <a:chExt cx="588480" cy="646331"/>
          </a:xfrm>
        </p:grpSpPr>
        <p:sp>
          <p:nvSpPr>
            <p:cNvPr id="89" name="Oval 88">
              <a:extLst>
                <a:ext uri="{FF2B5EF4-FFF2-40B4-BE49-F238E27FC236}">
                  <a16:creationId xmlns:a16="http://schemas.microsoft.com/office/drawing/2014/main" id="{FFCACAA9-3503-46C8-A54E-799F4E9E55B9}"/>
                </a:ext>
              </a:extLst>
            </p:cNvPr>
            <p:cNvSpPr/>
            <p:nvPr/>
          </p:nvSpPr>
          <p:spPr>
            <a:xfrm>
              <a:off x="5705590" y="1823101"/>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6F7E7550-521F-446A-9A97-DDE94285DD11}"/>
                </a:ext>
              </a:extLst>
            </p:cNvPr>
            <p:cNvSpPr txBox="1"/>
            <p:nvPr/>
          </p:nvSpPr>
          <p:spPr>
            <a:xfrm>
              <a:off x="5807889" y="179417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grpSp>
      <p:grpSp>
        <p:nvGrpSpPr>
          <p:cNvPr id="31" name="Group 30"/>
          <p:cNvGrpSpPr/>
          <p:nvPr/>
        </p:nvGrpSpPr>
        <p:grpSpPr>
          <a:xfrm>
            <a:off x="4257925" y="3600422"/>
            <a:ext cx="588480" cy="646331"/>
            <a:chOff x="5807889" y="3621038"/>
            <a:chExt cx="588480" cy="646331"/>
          </a:xfrm>
        </p:grpSpPr>
        <p:sp>
          <p:nvSpPr>
            <p:cNvPr id="91" name="Oval 90">
              <a:extLst>
                <a:ext uri="{FF2B5EF4-FFF2-40B4-BE49-F238E27FC236}">
                  <a16:creationId xmlns:a16="http://schemas.microsoft.com/office/drawing/2014/main" id="{C240C0D5-51C5-4820-AB34-E16D404339B2}"/>
                </a:ext>
              </a:extLst>
            </p:cNvPr>
            <p:cNvSpPr/>
            <p:nvPr/>
          </p:nvSpPr>
          <p:spPr>
            <a:xfrm>
              <a:off x="5807889" y="3649964"/>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B4BDCDBB-2F71-487A-93F9-6F048B528A22}"/>
                </a:ext>
              </a:extLst>
            </p:cNvPr>
            <p:cNvSpPr txBox="1"/>
            <p:nvPr/>
          </p:nvSpPr>
          <p:spPr>
            <a:xfrm>
              <a:off x="5910477" y="362103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grpSp>
      <p:pic>
        <p:nvPicPr>
          <p:cNvPr id="94" name="Picture 93"/>
          <p:cNvPicPr>
            <a:picLocks noChangeAspect="1"/>
          </p:cNvPicPr>
          <p:nvPr/>
        </p:nvPicPr>
        <p:blipFill>
          <a:blip r:embed="rId3"/>
          <a:stretch>
            <a:fillRect/>
          </a:stretch>
        </p:blipFill>
        <p:spPr>
          <a:xfrm>
            <a:off x="817136" y="3529275"/>
            <a:ext cx="798581" cy="749067"/>
          </a:xfrm>
          <a:prstGeom prst="rect">
            <a:avLst/>
          </a:prstGeom>
        </p:spPr>
      </p:pic>
      <p:sp>
        <p:nvSpPr>
          <p:cNvPr id="66" name="Rectangle: Rounded Corners 13">
            <a:extLst>
              <a:ext uri="{FF2B5EF4-FFF2-40B4-BE49-F238E27FC236}">
                <a16:creationId xmlns:a16="http://schemas.microsoft.com/office/drawing/2014/main" id="{703C2986-6FC2-4928-9609-DB37E6299E29}"/>
              </a:ext>
            </a:extLst>
          </p:cNvPr>
          <p:cNvSpPr/>
          <p:nvPr/>
        </p:nvSpPr>
        <p:spPr>
          <a:xfrm>
            <a:off x="110674" y="5104668"/>
            <a:ext cx="3721499" cy="148424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EF3078"/>
                </a:solidFill>
                <a:latin typeface="Tw Cen MT" panose="020B0602020104020603" pitchFamily="34" charset="0"/>
              </a:rPr>
              <a:t>                     </a:t>
            </a:r>
            <a:r>
              <a:rPr lang="en-US" sz="2400" b="1" dirty="0">
                <a:solidFill>
                  <a:srgbClr val="EE9524"/>
                </a:solidFill>
                <a:latin typeface="Tw Cen MT" panose="020B0602020104020603" pitchFamily="34" charset="0"/>
              </a:rPr>
              <a:t>SEARCH HEAD</a:t>
            </a:r>
            <a:endParaRPr lang="en-US" dirty="0"/>
          </a:p>
        </p:txBody>
      </p:sp>
      <p:grpSp>
        <p:nvGrpSpPr>
          <p:cNvPr id="29" name="Group 28"/>
          <p:cNvGrpSpPr/>
          <p:nvPr/>
        </p:nvGrpSpPr>
        <p:grpSpPr>
          <a:xfrm>
            <a:off x="150480" y="5459939"/>
            <a:ext cx="588480" cy="646331"/>
            <a:chOff x="320961" y="5455257"/>
            <a:chExt cx="588480" cy="646331"/>
          </a:xfrm>
        </p:grpSpPr>
        <p:sp>
          <p:nvSpPr>
            <p:cNvPr id="87" name="Oval 86">
              <a:extLst>
                <a:ext uri="{FF2B5EF4-FFF2-40B4-BE49-F238E27FC236}">
                  <a16:creationId xmlns:a16="http://schemas.microsoft.com/office/drawing/2014/main" id="{D32467DC-68B2-4A06-97DB-38EF79A869C1}"/>
                </a:ext>
              </a:extLst>
            </p:cNvPr>
            <p:cNvSpPr/>
            <p:nvPr/>
          </p:nvSpPr>
          <p:spPr>
            <a:xfrm>
              <a:off x="320961" y="5484183"/>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9EAAEBB-9149-4D8C-85F9-C700A4FAC1A9}"/>
                </a:ext>
              </a:extLst>
            </p:cNvPr>
            <p:cNvSpPr txBox="1"/>
            <p:nvPr/>
          </p:nvSpPr>
          <p:spPr>
            <a:xfrm>
              <a:off x="423549" y="545525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grpSp>
      <p:pic>
        <p:nvPicPr>
          <p:cNvPr id="96" name="Picture 95"/>
          <p:cNvPicPr>
            <a:picLocks noChangeAspect="1"/>
          </p:cNvPicPr>
          <p:nvPr/>
        </p:nvPicPr>
        <p:blipFill>
          <a:blip r:embed="rId4"/>
          <a:stretch>
            <a:fillRect/>
          </a:stretch>
        </p:blipFill>
        <p:spPr>
          <a:xfrm>
            <a:off x="817136" y="5468986"/>
            <a:ext cx="816991" cy="704803"/>
          </a:xfrm>
          <a:prstGeom prst="rect">
            <a:avLst/>
          </a:prstGeom>
        </p:spPr>
      </p:pic>
      <p:pic>
        <p:nvPicPr>
          <p:cNvPr id="11" name="Picture 10"/>
          <p:cNvPicPr>
            <a:picLocks noChangeAspect="1"/>
          </p:cNvPicPr>
          <p:nvPr/>
        </p:nvPicPr>
        <p:blipFill>
          <a:blip r:embed="rId5"/>
          <a:stretch>
            <a:fillRect/>
          </a:stretch>
        </p:blipFill>
        <p:spPr>
          <a:xfrm>
            <a:off x="4989280" y="5463567"/>
            <a:ext cx="730405" cy="925180"/>
          </a:xfrm>
          <a:prstGeom prst="rect">
            <a:avLst/>
          </a:prstGeom>
        </p:spPr>
      </p:pic>
      <p:pic>
        <p:nvPicPr>
          <p:cNvPr id="12" name="Picture 11"/>
          <p:cNvPicPr>
            <a:picLocks noChangeAspect="1"/>
          </p:cNvPicPr>
          <p:nvPr/>
        </p:nvPicPr>
        <p:blipFill>
          <a:blip r:embed="rId6"/>
          <a:stretch>
            <a:fillRect/>
          </a:stretch>
        </p:blipFill>
        <p:spPr>
          <a:xfrm>
            <a:off x="4862089" y="1706040"/>
            <a:ext cx="753921" cy="954966"/>
          </a:xfrm>
          <a:prstGeom prst="rect">
            <a:avLst/>
          </a:prstGeom>
        </p:spPr>
      </p:pic>
      <p:pic>
        <p:nvPicPr>
          <p:cNvPr id="13" name="Picture 12"/>
          <p:cNvPicPr>
            <a:picLocks noChangeAspect="1"/>
          </p:cNvPicPr>
          <p:nvPr/>
        </p:nvPicPr>
        <p:blipFill>
          <a:blip r:embed="rId7"/>
          <a:stretch>
            <a:fillRect/>
          </a:stretch>
        </p:blipFill>
        <p:spPr>
          <a:xfrm>
            <a:off x="4982293" y="3440690"/>
            <a:ext cx="682798" cy="902682"/>
          </a:xfrm>
          <a:prstGeom prst="rect">
            <a:avLst/>
          </a:prstGeom>
        </p:spPr>
      </p:pic>
      <p:grpSp>
        <p:nvGrpSpPr>
          <p:cNvPr id="33" name="Group 32"/>
          <p:cNvGrpSpPr/>
          <p:nvPr/>
        </p:nvGrpSpPr>
        <p:grpSpPr>
          <a:xfrm>
            <a:off x="4300738" y="5510021"/>
            <a:ext cx="588480" cy="646331"/>
            <a:chOff x="5850702" y="5530637"/>
            <a:chExt cx="588480" cy="646331"/>
          </a:xfrm>
        </p:grpSpPr>
        <p:sp>
          <p:nvSpPr>
            <p:cNvPr id="99" name="Oval 98">
              <a:extLst>
                <a:ext uri="{FF2B5EF4-FFF2-40B4-BE49-F238E27FC236}">
                  <a16:creationId xmlns:a16="http://schemas.microsoft.com/office/drawing/2014/main" id="{C653423B-C8BF-4B5C-8334-7B79D6A36B28}"/>
                </a:ext>
              </a:extLst>
            </p:cNvPr>
            <p:cNvSpPr/>
            <p:nvPr/>
          </p:nvSpPr>
          <p:spPr>
            <a:xfrm>
              <a:off x="5850702" y="5559563"/>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993E73AB-E79D-4B7E-849F-8FFE43DAB7A5}"/>
                </a:ext>
              </a:extLst>
            </p:cNvPr>
            <p:cNvSpPr txBox="1"/>
            <p:nvPr/>
          </p:nvSpPr>
          <p:spPr>
            <a:xfrm>
              <a:off x="5953290" y="553063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grpSp>
      <p:sp>
        <p:nvSpPr>
          <p:cNvPr id="111" name="Rectangle: Rounded Corners 13">
            <a:extLst>
              <a:ext uri="{FF2B5EF4-FFF2-40B4-BE49-F238E27FC236}">
                <a16:creationId xmlns:a16="http://schemas.microsoft.com/office/drawing/2014/main" id="{703C2986-6FC2-4928-9609-DB37E6299E29}"/>
              </a:ext>
            </a:extLst>
          </p:cNvPr>
          <p:cNvSpPr/>
          <p:nvPr/>
        </p:nvSpPr>
        <p:spPr>
          <a:xfrm>
            <a:off x="8299093" y="1387764"/>
            <a:ext cx="3721499" cy="1484244"/>
          </a:xfrm>
          <a:prstGeom prst="roundRect">
            <a:avLst>
              <a:gd name="adj" fmla="val 13096"/>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EF3078"/>
                </a:solidFill>
                <a:latin typeface="Tw Cen MT" panose="020B0602020104020603" pitchFamily="34" charset="0"/>
              </a:rPr>
              <a:t>                     </a:t>
            </a:r>
            <a:r>
              <a:rPr lang="en-US" sz="2400" b="1" dirty="0">
                <a:solidFill>
                  <a:srgbClr val="EE9524"/>
                </a:solidFill>
                <a:latin typeface="Tw Cen MT" panose="020B0602020104020603" pitchFamily="34" charset="0"/>
              </a:rPr>
              <a:t>SEARCH HEAD CLUSTER</a:t>
            </a:r>
            <a:endParaRPr lang="en-US" dirty="0"/>
          </a:p>
        </p:txBody>
      </p:sp>
      <p:grpSp>
        <p:nvGrpSpPr>
          <p:cNvPr id="112" name="Group 111"/>
          <p:cNvGrpSpPr/>
          <p:nvPr/>
        </p:nvGrpSpPr>
        <p:grpSpPr>
          <a:xfrm>
            <a:off x="8338182" y="1799701"/>
            <a:ext cx="588480" cy="646331"/>
            <a:chOff x="320961" y="5455257"/>
            <a:chExt cx="588480" cy="646331"/>
          </a:xfrm>
        </p:grpSpPr>
        <p:sp>
          <p:nvSpPr>
            <p:cNvPr id="113" name="Oval 112">
              <a:extLst>
                <a:ext uri="{FF2B5EF4-FFF2-40B4-BE49-F238E27FC236}">
                  <a16:creationId xmlns:a16="http://schemas.microsoft.com/office/drawing/2014/main" id="{D32467DC-68B2-4A06-97DB-38EF79A869C1}"/>
                </a:ext>
              </a:extLst>
            </p:cNvPr>
            <p:cNvSpPr/>
            <p:nvPr/>
          </p:nvSpPr>
          <p:spPr>
            <a:xfrm>
              <a:off x="320961" y="5484183"/>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9EAAEBB-9149-4D8C-85F9-C700A4FAC1A9}"/>
                </a:ext>
              </a:extLst>
            </p:cNvPr>
            <p:cNvSpPr txBox="1"/>
            <p:nvPr/>
          </p:nvSpPr>
          <p:spPr>
            <a:xfrm>
              <a:off x="423549" y="545525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7</a:t>
              </a:r>
            </a:p>
          </p:txBody>
        </p:sp>
      </p:grpSp>
      <p:pic>
        <p:nvPicPr>
          <p:cNvPr id="115" name="Picture 114"/>
          <p:cNvPicPr>
            <a:picLocks noChangeAspect="1"/>
          </p:cNvPicPr>
          <p:nvPr/>
        </p:nvPicPr>
        <p:blipFill>
          <a:blip r:embed="rId4"/>
          <a:stretch>
            <a:fillRect/>
          </a:stretch>
        </p:blipFill>
        <p:spPr>
          <a:xfrm>
            <a:off x="8965750" y="1782757"/>
            <a:ext cx="816991" cy="704803"/>
          </a:xfrm>
          <a:prstGeom prst="rect">
            <a:avLst/>
          </a:prstGeom>
        </p:spPr>
      </p:pic>
    </p:spTree>
    <p:extLst>
      <p:ext uri="{BB962C8B-B14F-4D97-AF65-F5344CB8AC3E}">
        <p14:creationId xmlns:p14="http://schemas.microsoft.com/office/powerpoint/2010/main" val="1470356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500"/>
                                        <p:tgtEl>
                                          <p:spTgt spid="25"/>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par>
                                <p:cTn id="15" presetID="22" presetClass="entr" presetSubtype="8" fill="hold"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fill="hold"/>
                                        <p:tgtEl>
                                          <p:spTgt spid="61"/>
                                        </p:tgtEl>
                                        <p:attrNameLst>
                                          <p:attrName>ppt_x</p:attrName>
                                        </p:attrNameLst>
                                      </p:cBhvr>
                                      <p:tavLst>
                                        <p:tav tm="0">
                                          <p:val>
                                            <p:strVal val="0-#ppt_w/2"/>
                                          </p:val>
                                        </p:tav>
                                        <p:tav tm="100000">
                                          <p:val>
                                            <p:strVal val="#ppt_x"/>
                                          </p:val>
                                        </p:tav>
                                      </p:tavLst>
                                    </p:anim>
                                    <p:anim calcmode="lin" valueType="num">
                                      <p:cBhvr additive="base">
                                        <p:cTn id="23" dur="500" fill="hold"/>
                                        <p:tgtEl>
                                          <p:spTgt spid="61"/>
                                        </p:tgtEl>
                                        <p:attrNameLst>
                                          <p:attrName>ppt_y</p:attrName>
                                        </p:attrNameLst>
                                      </p:cBhvr>
                                      <p:tavLst>
                                        <p:tav tm="0">
                                          <p:val>
                                            <p:strVal val="#ppt_y"/>
                                          </p:val>
                                        </p:tav>
                                        <p:tav tm="100000">
                                          <p:val>
                                            <p:strVal val="#ppt_y"/>
                                          </p:val>
                                        </p:tav>
                                      </p:tavLst>
                                    </p:anim>
                                  </p:childTnLst>
                                </p:cTn>
                              </p:par>
                              <p:par>
                                <p:cTn id="24" presetID="22" presetClass="entr" presetSubtype="4"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down)">
                                      <p:cBhvr>
                                        <p:cTn id="26" dur="500"/>
                                        <p:tgtEl>
                                          <p:spTgt spid="27"/>
                                        </p:tgtEl>
                                      </p:cBhvr>
                                    </p:animEffect>
                                  </p:childTnLst>
                                </p:cTn>
                              </p:par>
                              <p:par>
                                <p:cTn id="27" presetID="22" presetClass="entr" presetSubtype="4" fill="hold" nodeType="with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wipe(down)">
                                      <p:cBhvr>
                                        <p:cTn id="29" dur="500"/>
                                        <p:tgtEl>
                                          <p:spTgt spid="94"/>
                                        </p:tgtEl>
                                      </p:cBhvr>
                                    </p:animEffect>
                                  </p:childTnLst>
                                </p:cTn>
                              </p:par>
                              <p:par>
                                <p:cTn id="30" presetID="22" presetClass="entr" presetSubtype="8" fill="hold" nodeType="withEffect">
                                  <p:stCondLst>
                                    <p:cond delay="0"/>
                                  </p:stCondLst>
                                  <p:childTnLst>
                                    <p:set>
                                      <p:cBhvr>
                                        <p:cTn id="31" dur="1" fill="hold">
                                          <p:stCondLst>
                                            <p:cond delay="0"/>
                                          </p:stCondLst>
                                        </p:cTn>
                                        <p:tgtEl>
                                          <p:spTgt spid="61">
                                            <p:txEl>
                                              <p:pRg st="0" end="0"/>
                                            </p:txEl>
                                          </p:spTgt>
                                        </p:tgtEl>
                                        <p:attrNameLst>
                                          <p:attrName>style.visibility</p:attrName>
                                        </p:attrNameLst>
                                      </p:cBhvr>
                                      <p:to>
                                        <p:strVal val="visible"/>
                                      </p:to>
                                    </p:set>
                                    <p:animEffect transition="in" filter="wipe(left)">
                                      <p:cBhvr>
                                        <p:cTn id="32" dur="500"/>
                                        <p:tgtEl>
                                          <p:spTgt spid="6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0-#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par>
                                <p:cTn id="42" presetID="22" presetClass="entr" presetSubtype="4" fill="hold"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down)">
                                      <p:cBhvr>
                                        <p:cTn id="44" dur="500"/>
                                        <p:tgtEl>
                                          <p:spTgt spid="96"/>
                                        </p:tgtEl>
                                      </p:cBhvr>
                                    </p:animEffect>
                                  </p:childTnLst>
                                </p:cTn>
                              </p:par>
                              <p:par>
                                <p:cTn id="45" presetID="22" presetClass="entr" presetSubtype="8" fill="hold" nodeType="withEffect">
                                  <p:stCondLst>
                                    <p:cond delay="0"/>
                                  </p:stCondLst>
                                  <p:childTnLst>
                                    <p:set>
                                      <p:cBhvr>
                                        <p:cTn id="46" dur="1" fill="hold">
                                          <p:stCondLst>
                                            <p:cond delay="0"/>
                                          </p:stCondLst>
                                        </p:cTn>
                                        <p:tgtEl>
                                          <p:spTgt spid="66">
                                            <p:txEl>
                                              <p:pRg st="0" end="0"/>
                                            </p:txEl>
                                          </p:spTgt>
                                        </p:tgtEl>
                                        <p:attrNameLst>
                                          <p:attrName>style.visibility</p:attrName>
                                        </p:attrNameLst>
                                      </p:cBhvr>
                                      <p:to>
                                        <p:strVal val="visible"/>
                                      </p:to>
                                    </p:set>
                                    <p:animEffect transition="in" filter="wipe(left)">
                                      <p:cBhvr>
                                        <p:cTn id="47" dur="500"/>
                                        <p:tgtEl>
                                          <p:spTgt spid="6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71"/>
                                        </p:tgtEl>
                                        <p:attrNameLst>
                                          <p:attrName>style.visibility</p:attrName>
                                        </p:attrNameLst>
                                      </p:cBhvr>
                                      <p:to>
                                        <p:strVal val="visible"/>
                                      </p:to>
                                    </p:set>
                                    <p:anim calcmode="lin" valueType="num">
                                      <p:cBhvr additive="base">
                                        <p:cTn id="52" dur="500" fill="hold"/>
                                        <p:tgtEl>
                                          <p:spTgt spid="71"/>
                                        </p:tgtEl>
                                        <p:attrNameLst>
                                          <p:attrName>ppt_x</p:attrName>
                                        </p:attrNameLst>
                                      </p:cBhvr>
                                      <p:tavLst>
                                        <p:tav tm="0">
                                          <p:val>
                                            <p:strVal val="1+#ppt_w/2"/>
                                          </p:val>
                                        </p:tav>
                                        <p:tav tm="100000">
                                          <p:val>
                                            <p:strVal val="#ppt_x"/>
                                          </p:val>
                                        </p:tav>
                                      </p:tavLst>
                                    </p:anim>
                                    <p:anim calcmode="lin" valueType="num">
                                      <p:cBhvr additive="base">
                                        <p:cTn id="53" dur="500" fill="hold"/>
                                        <p:tgtEl>
                                          <p:spTgt spid="71"/>
                                        </p:tgtEl>
                                        <p:attrNameLst>
                                          <p:attrName>ppt_y</p:attrName>
                                        </p:attrNameLst>
                                      </p:cBhvr>
                                      <p:tavLst>
                                        <p:tav tm="0">
                                          <p:val>
                                            <p:strVal val="#ppt_y"/>
                                          </p:val>
                                        </p:tav>
                                        <p:tav tm="100000">
                                          <p:val>
                                            <p:strVal val="#ppt_y"/>
                                          </p:val>
                                        </p:tav>
                                      </p:tavLst>
                                    </p:anim>
                                  </p:childTnLst>
                                </p:cTn>
                              </p:par>
                              <p:par>
                                <p:cTn id="54" presetID="22" presetClass="entr" presetSubtype="4"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par>
                                <p:cTn id="57" presetID="22" presetClass="entr" presetSubtype="4"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down)">
                                      <p:cBhvr>
                                        <p:cTn id="59" dur="500"/>
                                        <p:tgtEl>
                                          <p:spTgt spid="12"/>
                                        </p:tgtEl>
                                      </p:cBhvr>
                                    </p:animEffect>
                                  </p:childTnLst>
                                </p:cTn>
                              </p:par>
                              <p:par>
                                <p:cTn id="60" presetID="22" presetClass="entr" presetSubtype="2" fill="hold" nodeType="withEffect">
                                  <p:stCondLst>
                                    <p:cond delay="0"/>
                                  </p:stCondLst>
                                  <p:childTnLst>
                                    <p:set>
                                      <p:cBhvr>
                                        <p:cTn id="61" dur="1" fill="hold">
                                          <p:stCondLst>
                                            <p:cond delay="0"/>
                                          </p:stCondLst>
                                        </p:cTn>
                                        <p:tgtEl>
                                          <p:spTgt spid="71">
                                            <p:txEl>
                                              <p:pRg st="0" end="0"/>
                                            </p:txEl>
                                          </p:spTgt>
                                        </p:tgtEl>
                                        <p:attrNameLst>
                                          <p:attrName>style.visibility</p:attrName>
                                        </p:attrNameLst>
                                      </p:cBhvr>
                                      <p:to>
                                        <p:strVal val="visible"/>
                                      </p:to>
                                    </p:set>
                                    <p:animEffect transition="in" filter="wipe(right)">
                                      <p:cBhvr>
                                        <p:cTn id="62" dur="500"/>
                                        <p:tgtEl>
                                          <p:spTgt spid="7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anim calcmode="lin" valueType="num">
                                      <p:cBhvr additive="base">
                                        <p:cTn id="67" dur="500" fill="hold"/>
                                        <p:tgtEl>
                                          <p:spTgt spid="76"/>
                                        </p:tgtEl>
                                        <p:attrNameLst>
                                          <p:attrName>ppt_x</p:attrName>
                                        </p:attrNameLst>
                                      </p:cBhvr>
                                      <p:tavLst>
                                        <p:tav tm="0">
                                          <p:val>
                                            <p:strVal val="1+#ppt_w/2"/>
                                          </p:val>
                                        </p:tav>
                                        <p:tav tm="100000">
                                          <p:val>
                                            <p:strVal val="#ppt_x"/>
                                          </p:val>
                                        </p:tav>
                                      </p:tavLst>
                                    </p:anim>
                                    <p:anim calcmode="lin" valueType="num">
                                      <p:cBhvr additive="base">
                                        <p:cTn id="68" dur="500" fill="hold"/>
                                        <p:tgtEl>
                                          <p:spTgt spid="76"/>
                                        </p:tgtEl>
                                        <p:attrNameLst>
                                          <p:attrName>ppt_y</p:attrName>
                                        </p:attrNameLst>
                                      </p:cBhvr>
                                      <p:tavLst>
                                        <p:tav tm="0">
                                          <p:val>
                                            <p:strVal val="#ppt_y"/>
                                          </p:val>
                                        </p:tav>
                                        <p:tav tm="100000">
                                          <p:val>
                                            <p:strVal val="#ppt_y"/>
                                          </p:val>
                                        </p:tav>
                                      </p:tavLst>
                                    </p:anim>
                                  </p:childTnLst>
                                </p:cTn>
                              </p:par>
                              <p:par>
                                <p:cTn id="69" presetID="22" presetClass="entr" presetSubtype="4"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ipe(down)">
                                      <p:cBhvr>
                                        <p:cTn id="74" dur="500"/>
                                        <p:tgtEl>
                                          <p:spTgt spid="13"/>
                                        </p:tgtEl>
                                      </p:cBhvr>
                                    </p:animEffect>
                                  </p:childTnLst>
                                </p:cTn>
                              </p:par>
                              <p:par>
                                <p:cTn id="75" presetID="22" presetClass="entr" presetSubtype="2" fill="hold" nodeType="withEffect">
                                  <p:stCondLst>
                                    <p:cond delay="0"/>
                                  </p:stCondLst>
                                  <p:childTnLst>
                                    <p:set>
                                      <p:cBhvr>
                                        <p:cTn id="76" dur="1" fill="hold">
                                          <p:stCondLst>
                                            <p:cond delay="0"/>
                                          </p:stCondLst>
                                        </p:cTn>
                                        <p:tgtEl>
                                          <p:spTgt spid="76">
                                            <p:txEl>
                                              <p:pRg st="0" end="0"/>
                                            </p:txEl>
                                          </p:spTgt>
                                        </p:tgtEl>
                                        <p:attrNameLst>
                                          <p:attrName>style.visibility</p:attrName>
                                        </p:attrNameLst>
                                      </p:cBhvr>
                                      <p:to>
                                        <p:strVal val="visible"/>
                                      </p:to>
                                    </p:set>
                                    <p:animEffect transition="in" filter="wipe(right)">
                                      <p:cBhvr>
                                        <p:cTn id="77" dur="500"/>
                                        <p:tgtEl>
                                          <p:spTgt spid="7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81"/>
                                        </p:tgtEl>
                                        <p:attrNameLst>
                                          <p:attrName>style.visibility</p:attrName>
                                        </p:attrNameLst>
                                      </p:cBhvr>
                                      <p:to>
                                        <p:strVal val="visible"/>
                                      </p:to>
                                    </p:set>
                                    <p:anim calcmode="lin" valueType="num">
                                      <p:cBhvr additive="base">
                                        <p:cTn id="82" dur="500" fill="hold"/>
                                        <p:tgtEl>
                                          <p:spTgt spid="81"/>
                                        </p:tgtEl>
                                        <p:attrNameLst>
                                          <p:attrName>ppt_x</p:attrName>
                                        </p:attrNameLst>
                                      </p:cBhvr>
                                      <p:tavLst>
                                        <p:tav tm="0">
                                          <p:val>
                                            <p:strVal val="1+#ppt_w/2"/>
                                          </p:val>
                                        </p:tav>
                                        <p:tav tm="100000">
                                          <p:val>
                                            <p:strVal val="#ppt_x"/>
                                          </p:val>
                                        </p:tav>
                                      </p:tavLst>
                                    </p:anim>
                                    <p:anim calcmode="lin" valueType="num">
                                      <p:cBhvr additive="base">
                                        <p:cTn id="83" dur="500" fill="hold"/>
                                        <p:tgtEl>
                                          <p:spTgt spid="81"/>
                                        </p:tgtEl>
                                        <p:attrNameLst>
                                          <p:attrName>ppt_y</p:attrName>
                                        </p:attrNameLst>
                                      </p:cBhvr>
                                      <p:tavLst>
                                        <p:tav tm="0">
                                          <p:val>
                                            <p:strVal val="#ppt_y"/>
                                          </p:val>
                                        </p:tav>
                                        <p:tav tm="100000">
                                          <p:val>
                                            <p:strVal val="#ppt_y"/>
                                          </p:val>
                                        </p:tav>
                                      </p:tavLst>
                                    </p:anim>
                                  </p:childTnLst>
                                </p:cTn>
                              </p:par>
                              <p:par>
                                <p:cTn id="84" presetID="22" presetClass="entr" presetSubtype="4" fill="hold"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down)">
                                      <p:cBhvr>
                                        <p:cTn id="86" dur="500"/>
                                        <p:tgtEl>
                                          <p:spTgt spid="33"/>
                                        </p:tgtEl>
                                      </p:cBhvr>
                                    </p:animEffect>
                                  </p:childTnLst>
                                </p:cTn>
                              </p:par>
                              <p:par>
                                <p:cTn id="87" presetID="22" presetClass="entr" presetSubtype="4"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00"/>
                                        <p:tgtEl>
                                          <p:spTgt spid="11"/>
                                        </p:tgtEl>
                                      </p:cBhvr>
                                    </p:animEffect>
                                  </p:childTnLst>
                                </p:cTn>
                              </p:par>
                              <p:par>
                                <p:cTn id="90" presetID="22" presetClass="entr" presetSubtype="2" fill="hold" nodeType="withEffect">
                                  <p:stCondLst>
                                    <p:cond delay="0"/>
                                  </p:stCondLst>
                                  <p:childTnLst>
                                    <p:set>
                                      <p:cBhvr>
                                        <p:cTn id="91" dur="1" fill="hold">
                                          <p:stCondLst>
                                            <p:cond delay="0"/>
                                          </p:stCondLst>
                                        </p:cTn>
                                        <p:tgtEl>
                                          <p:spTgt spid="81">
                                            <p:txEl>
                                              <p:pRg st="0" end="0"/>
                                            </p:txEl>
                                          </p:spTgt>
                                        </p:tgtEl>
                                        <p:attrNameLst>
                                          <p:attrName>style.visibility</p:attrName>
                                        </p:attrNameLst>
                                      </p:cBhvr>
                                      <p:to>
                                        <p:strVal val="visible"/>
                                      </p:to>
                                    </p:set>
                                    <p:animEffect transition="in" filter="wipe(right)">
                                      <p:cBhvr>
                                        <p:cTn id="92" dur="500"/>
                                        <p:tgtEl>
                                          <p:spTgt spid="81">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1"/>
                                        </p:tgtEl>
                                        <p:attrNameLst>
                                          <p:attrName>style.visibility</p:attrName>
                                        </p:attrNameLst>
                                      </p:cBhvr>
                                      <p:to>
                                        <p:strVal val="visible"/>
                                      </p:to>
                                    </p:set>
                                    <p:anim calcmode="lin" valueType="num">
                                      <p:cBhvr additive="base">
                                        <p:cTn id="97" dur="500" fill="hold"/>
                                        <p:tgtEl>
                                          <p:spTgt spid="111"/>
                                        </p:tgtEl>
                                        <p:attrNameLst>
                                          <p:attrName>ppt_x</p:attrName>
                                        </p:attrNameLst>
                                      </p:cBhvr>
                                      <p:tavLst>
                                        <p:tav tm="0">
                                          <p:val>
                                            <p:strVal val="1+#ppt_w/2"/>
                                          </p:val>
                                        </p:tav>
                                        <p:tav tm="100000">
                                          <p:val>
                                            <p:strVal val="#ppt_x"/>
                                          </p:val>
                                        </p:tav>
                                      </p:tavLst>
                                    </p:anim>
                                    <p:anim calcmode="lin" valueType="num">
                                      <p:cBhvr additive="base">
                                        <p:cTn id="98" dur="500" fill="hold"/>
                                        <p:tgtEl>
                                          <p:spTgt spid="111"/>
                                        </p:tgtEl>
                                        <p:attrNameLst>
                                          <p:attrName>ppt_y</p:attrName>
                                        </p:attrNameLst>
                                      </p:cBhvr>
                                      <p:tavLst>
                                        <p:tav tm="0">
                                          <p:val>
                                            <p:strVal val="#ppt_y"/>
                                          </p:val>
                                        </p:tav>
                                        <p:tav tm="100000">
                                          <p:val>
                                            <p:strVal val="#ppt_y"/>
                                          </p:val>
                                        </p:tav>
                                      </p:tavLst>
                                    </p:anim>
                                  </p:childTnLst>
                                </p:cTn>
                              </p:par>
                              <p:par>
                                <p:cTn id="99" presetID="22" presetClass="entr" presetSubtype="4"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animEffect transition="in" filter="wipe(down)">
                                      <p:cBhvr>
                                        <p:cTn id="101" dur="500"/>
                                        <p:tgtEl>
                                          <p:spTgt spid="112"/>
                                        </p:tgtEl>
                                      </p:cBhvr>
                                    </p:animEffect>
                                  </p:childTnLst>
                                </p:cTn>
                              </p:par>
                              <p:par>
                                <p:cTn id="102" presetID="22" presetClass="entr" presetSubtype="4" fill="hold" nodeType="withEffect">
                                  <p:stCondLst>
                                    <p:cond delay="0"/>
                                  </p:stCondLst>
                                  <p:childTnLst>
                                    <p:set>
                                      <p:cBhvr>
                                        <p:cTn id="103" dur="1" fill="hold">
                                          <p:stCondLst>
                                            <p:cond delay="0"/>
                                          </p:stCondLst>
                                        </p:cTn>
                                        <p:tgtEl>
                                          <p:spTgt spid="115"/>
                                        </p:tgtEl>
                                        <p:attrNameLst>
                                          <p:attrName>style.visibility</p:attrName>
                                        </p:attrNameLst>
                                      </p:cBhvr>
                                      <p:to>
                                        <p:strVal val="visible"/>
                                      </p:to>
                                    </p:set>
                                    <p:animEffect transition="in" filter="wipe(down)">
                                      <p:cBhvr>
                                        <p:cTn id="104" dur="500"/>
                                        <p:tgtEl>
                                          <p:spTgt spid="115"/>
                                        </p:tgtEl>
                                      </p:cBhvr>
                                    </p:animEffect>
                                  </p:childTnLst>
                                </p:cTn>
                              </p:par>
                              <p:par>
                                <p:cTn id="105" presetID="22" presetClass="entr" presetSubtype="8" fill="hold" nodeType="withEffect">
                                  <p:stCondLst>
                                    <p:cond delay="0"/>
                                  </p:stCondLst>
                                  <p:childTnLst>
                                    <p:set>
                                      <p:cBhvr>
                                        <p:cTn id="106" dur="1" fill="hold">
                                          <p:stCondLst>
                                            <p:cond delay="0"/>
                                          </p:stCondLst>
                                        </p:cTn>
                                        <p:tgtEl>
                                          <p:spTgt spid="111">
                                            <p:txEl>
                                              <p:pRg st="0" end="0"/>
                                            </p:txEl>
                                          </p:spTgt>
                                        </p:tgtEl>
                                        <p:attrNameLst>
                                          <p:attrName>style.visibility</p:attrName>
                                        </p:attrNameLst>
                                      </p:cBhvr>
                                      <p:to>
                                        <p:strVal val="visible"/>
                                      </p:to>
                                    </p:set>
                                    <p:animEffect transition="in" filter="wipe(left)">
                                      <p:cBhvr>
                                        <p:cTn id="107" dur="500"/>
                                        <p:tgtEl>
                                          <p:spTgt spid="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1" grpId="0" animBg="1"/>
      <p:bldP spid="71" grpId="0" animBg="1"/>
      <p:bldP spid="76" grpId="0" animBg="1"/>
      <p:bldP spid="81" grpId="0" animBg="1"/>
      <p:bldP spid="66" grpId="0" animBg="1"/>
      <p:bldP spid="1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 P L U N K   F O R W A R D E R</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D4FD916-9982-4C26-8840-4C110D0F1919}"/>
              </a:ext>
            </a:extLst>
          </p:cNvPr>
          <p:cNvGrpSpPr/>
          <p:nvPr/>
        </p:nvGrpSpPr>
        <p:grpSpPr>
          <a:xfrm>
            <a:off x="6311478" y="2572439"/>
            <a:ext cx="2538054" cy="1894017"/>
            <a:chOff x="3884465" y="2182683"/>
            <a:chExt cx="1805441" cy="1894017"/>
          </a:xfrm>
        </p:grpSpPr>
        <p:sp>
          <p:nvSpPr>
            <p:cNvPr id="47" name="Rectangle: Top Corners Rounded 6">
              <a:extLst>
                <a:ext uri="{FF2B5EF4-FFF2-40B4-BE49-F238E27FC236}">
                  <a16:creationId xmlns:a16="http://schemas.microsoft.com/office/drawing/2014/main" id="{A651FF2F-63F3-4ECE-8042-BB78094D9928}"/>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23A4A1B-04E4-4065-B408-ED5B11CDFB39}"/>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H.F</a:t>
              </a:r>
            </a:p>
          </p:txBody>
        </p:sp>
        <p:sp>
          <p:nvSpPr>
            <p:cNvPr id="49" name="TextBox 48">
              <a:extLst>
                <a:ext uri="{FF2B5EF4-FFF2-40B4-BE49-F238E27FC236}">
                  <a16:creationId xmlns:a16="http://schemas.microsoft.com/office/drawing/2014/main" id="{EF997D0D-2340-453B-B506-4B82A9988164}"/>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55" name="Freeform: Shape 14">
            <a:extLst>
              <a:ext uri="{FF2B5EF4-FFF2-40B4-BE49-F238E27FC236}">
                <a16:creationId xmlns:a16="http://schemas.microsoft.com/office/drawing/2014/main" id="{41AECF6D-6C0C-4F48-8FBD-AB00305F2AC7}"/>
              </a:ext>
            </a:extLst>
          </p:cNvPr>
          <p:cNvSpPr/>
          <p:nvPr/>
        </p:nvSpPr>
        <p:spPr>
          <a:xfrm flipV="1">
            <a:off x="6418407" y="3533006"/>
            <a:ext cx="228080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E9ED84A-354C-4495-8C98-68D02724DFC8}"/>
              </a:ext>
            </a:extLst>
          </p:cNvPr>
          <p:cNvGrpSpPr/>
          <p:nvPr/>
        </p:nvGrpSpPr>
        <p:grpSpPr>
          <a:xfrm>
            <a:off x="6418407" y="3996387"/>
            <a:ext cx="2433243" cy="2888730"/>
            <a:chOff x="4187550" y="3764914"/>
            <a:chExt cx="1694157" cy="646331"/>
          </a:xfrm>
        </p:grpSpPr>
        <p:sp>
          <p:nvSpPr>
            <p:cNvPr id="62" name="TextBox 61">
              <a:extLst>
                <a:ext uri="{FF2B5EF4-FFF2-40B4-BE49-F238E27FC236}">
                  <a16:creationId xmlns:a16="http://schemas.microsoft.com/office/drawing/2014/main" id="{9A73DEBC-D2AD-4BC8-8194-8313C2E20236}"/>
                </a:ext>
              </a:extLst>
            </p:cNvPr>
            <p:cNvSpPr txBox="1"/>
            <p:nvPr/>
          </p:nvSpPr>
          <p:spPr>
            <a:xfrm>
              <a:off x="4245737" y="3764914"/>
              <a:ext cx="1591582" cy="646331"/>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HEAVY FORWARDER</a:t>
              </a:r>
            </a:p>
          </p:txBody>
        </p:sp>
        <p:sp>
          <p:nvSpPr>
            <p:cNvPr id="63" name="TextBox 62">
              <a:extLst>
                <a:ext uri="{FF2B5EF4-FFF2-40B4-BE49-F238E27FC236}">
                  <a16:creationId xmlns:a16="http://schemas.microsoft.com/office/drawing/2014/main" id="{BDCB3ADA-5E88-43FD-BDE6-CF9A838CCEBF}"/>
                </a:ext>
              </a:extLst>
            </p:cNvPr>
            <p:cNvSpPr txBox="1"/>
            <p:nvPr/>
          </p:nvSpPr>
          <p:spPr>
            <a:xfrm>
              <a:off x="4187550" y="3881576"/>
              <a:ext cx="1694157" cy="261678"/>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rgbClr val="A6A6A6"/>
                  </a:solidFill>
                  <a:latin typeface="Tw Cen MT" panose="020B0602020104020603" pitchFamily="34" charset="0"/>
                </a:rPr>
                <a:t>FILTER UNWANTED DATA</a:t>
              </a:r>
            </a:p>
            <a:p>
              <a:pPr marL="285750" indent="-285750">
                <a:buFont typeface="Arial" panose="020B0604020202020204" pitchFamily="34" charset="0"/>
                <a:buChar char="•"/>
              </a:pPr>
              <a:r>
                <a:rPr lang="en-US" sz="1400" b="1" dirty="0">
                  <a:solidFill>
                    <a:srgbClr val="A6A6A6"/>
                  </a:solidFill>
                  <a:latin typeface="Tw Cen MT" panose="020B0602020104020603" pitchFamily="34" charset="0"/>
                </a:rPr>
                <a:t>DO PARSING</a:t>
              </a:r>
            </a:p>
            <a:p>
              <a:pPr marL="285750" indent="-285750">
                <a:buFont typeface="Arial" panose="020B0604020202020204" pitchFamily="34" charset="0"/>
                <a:buChar char="•"/>
              </a:pPr>
              <a:r>
                <a:rPr lang="en-US" sz="1400" b="1" dirty="0">
                  <a:solidFill>
                    <a:srgbClr val="A6A6A6"/>
                  </a:solidFill>
                  <a:latin typeface="Tw Cen MT" panose="020B0602020104020603" pitchFamily="34" charset="0"/>
                </a:rPr>
                <a:t>HEAVY FOOTPRINT</a:t>
              </a:r>
            </a:p>
            <a:p>
              <a:pPr marL="285750" indent="-285750">
                <a:buFont typeface="Arial" panose="020B0604020202020204" pitchFamily="34" charset="0"/>
                <a:buChar char="•"/>
              </a:pPr>
              <a:r>
                <a:rPr lang="en-US" sz="1400" b="1" dirty="0">
                  <a:solidFill>
                    <a:srgbClr val="A6A6A6"/>
                  </a:solidFill>
                  <a:latin typeface="Tw Cen MT" panose="020B0602020104020603" pitchFamily="34" charset="0"/>
                </a:rPr>
                <a:t>DID NOT INSTALL ON SOURCE SIDE</a:t>
              </a:r>
            </a:p>
          </p:txBody>
        </p:sp>
      </p:grpSp>
      <p:sp>
        <p:nvSpPr>
          <p:cNvPr id="91" name="TextBox 90">
            <a:extLst>
              <a:ext uri="{FF2B5EF4-FFF2-40B4-BE49-F238E27FC236}">
                <a16:creationId xmlns:a16="http://schemas.microsoft.com/office/drawing/2014/main" id="{B0CC3266-0814-40CF-8FB7-59068666DA92}"/>
              </a:ext>
            </a:extLst>
          </p:cNvPr>
          <p:cNvSpPr txBox="1"/>
          <p:nvPr/>
        </p:nvSpPr>
        <p:spPr>
          <a:xfrm>
            <a:off x="2294105" y="1032561"/>
            <a:ext cx="6791601" cy="646331"/>
          </a:xfrm>
          <a:prstGeom prst="rect">
            <a:avLst/>
          </a:prstGeom>
          <a:noFill/>
        </p:spPr>
        <p:txBody>
          <a:bodyPr wrap="square" rtlCol="0">
            <a:spAutoFit/>
          </a:bodyPr>
          <a:lstStyle/>
          <a:p>
            <a:pPr algn="ctr"/>
            <a:r>
              <a:rPr lang="en-US" b="1" dirty="0" err="1">
                <a:solidFill>
                  <a:srgbClr val="52CBBE"/>
                </a:solidFill>
                <a:latin typeface="Tw Cen MT" panose="020B0602020104020603" pitchFamily="34" charset="0"/>
              </a:rPr>
              <a:t>Splunk</a:t>
            </a:r>
            <a:r>
              <a:rPr lang="en-US" b="1" dirty="0">
                <a:solidFill>
                  <a:srgbClr val="52CBBE"/>
                </a:solidFill>
                <a:latin typeface="Tw Cen MT" panose="020B0602020104020603" pitchFamily="34" charset="0"/>
              </a:rPr>
              <a:t> Forwarder is the component which you have to use for collecting the logs from network source and send this logs to indexer.</a:t>
            </a:r>
          </a:p>
        </p:txBody>
      </p:sp>
      <p:grpSp>
        <p:nvGrpSpPr>
          <p:cNvPr id="92" name="Group 91">
            <a:extLst>
              <a:ext uri="{FF2B5EF4-FFF2-40B4-BE49-F238E27FC236}">
                <a16:creationId xmlns:a16="http://schemas.microsoft.com/office/drawing/2014/main" id="{5D4FD916-9982-4C26-8840-4C110D0F1919}"/>
              </a:ext>
            </a:extLst>
          </p:cNvPr>
          <p:cNvGrpSpPr/>
          <p:nvPr/>
        </p:nvGrpSpPr>
        <p:grpSpPr>
          <a:xfrm>
            <a:off x="1953871" y="2599556"/>
            <a:ext cx="2538054" cy="1894017"/>
            <a:chOff x="3884465" y="2182683"/>
            <a:chExt cx="1805441" cy="1894017"/>
          </a:xfrm>
        </p:grpSpPr>
        <p:sp>
          <p:nvSpPr>
            <p:cNvPr id="93" name="Rectangle: Top Corners Rounded 6">
              <a:extLst>
                <a:ext uri="{FF2B5EF4-FFF2-40B4-BE49-F238E27FC236}">
                  <a16:creationId xmlns:a16="http://schemas.microsoft.com/office/drawing/2014/main" id="{A651FF2F-63F3-4ECE-8042-BB78094D9928}"/>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23A4A1B-04E4-4065-B408-ED5B11CDFB39}"/>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U.F</a:t>
              </a:r>
            </a:p>
          </p:txBody>
        </p:sp>
        <p:sp>
          <p:nvSpPr>
            <p:cNvPr id="95" name="TextBox 94">
              <a:extLst>
                <a:ext uri="{FF2B5EF4-FFF2-40B4-BE49-F238E27FC236}">
                  <a16:creationId xmlns:a16="http://schemas.microsoft.com/office/drawing/2014/main" id="{EF997D0D-2340-453B-B506-4B82A9988164}"/>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96" name="Freeform: Shape 14">
            <a:extLst>
              <a:ext uri="{FF2B5EF4-FFF2-40B4-BE49-F238E27FC236}">
                <a16:creationId xmlns:a16="http://schemas.microsoft.com/office/drawing/2014/main" id="{41AECF6D-6C0C-4F48-8FBD-AB00305F2AC7}"/>
              </a:ext>
            </a:extLst>
          </p:cNvPr>
          <p:cNvSpPr/>
          <p:nvPr/>
        </p:nvSpPr>
        <p:spPr>
          <a:xfrm flipV="1">
            <a:off x="2060800" y="3560123"/>
            <a:ext cx="228080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060800" y="3996387"/>
            <a:ext cx="2393206" cy="1855064"/>
            <a:chOff x="2060800" y="3996387"/>
            <a:chExt cx="2393206" cy="1855064"/>
          </a:xfrm>
        </p:grpSpPr>
        <p:sp>
          <p:nvSpPr>
            <p:cNvPr id="102" name="TextBox 101">
              <a:extLst>
                <a:ext uri="{FF2B5EF4-FFF2-40B4-BE49-F238E27FC236}">
                  <a16:creationId xmlns:a16="http://schemas.microsoft.com/office/drawing/2014/main" id="{9A73DEBC-D2AD-4BC8-8194-8313C2E20236}"/>
                </a:ext>
              </a:extLst>
            </p:cNvPr>
            <p:cNvSpPr txBox="1"/>
            <p:nvPr/>
          </p:nvSpPr>
          <p:spPr>
            <a:xfrm>
              <a:off x="2104190" y="3996387"/>
              <a:ext cx="2237415" cy="646331"/>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UNIVERSAL FORWARDER</a:t>
              </a:r>
            </a:p>
          </p:txBody>
        </p:sp>
        <p:sp>
          <p:nvSpPr>
            <p:cNvPr id="103" name="TextBox 102">
              <a:extLst>
                <a:ext uri="{FF2B5EF4-FFF2-40B4-BE49-F238E27FC236}">
                  <a16:creationId xmlns:a16="http://schemas.microsoft.com/office/drawing/2014/main" id="{BDCB3ADA-5E88-43FD-BDE6-CF9A838CCEBF}"/>
                </a:ext>
              </a:extLst>
            </p:cNvPr>
            <p:cNvSpPr txBox="1"/>
            <p:nvPr/>
          </p:nvSpPr>
          <p:spPr>
            <a:xfrm>
              <a:off x="2060800" y="4466456"/>
              <a:ext cx="2393206" cy="1384995"/>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rgbClr val="A6A6A6"/>
                  </a:solidFill>
                  <a:latin typeface="Tw Cen MT" panose="020B0602020104020603" pitchFamily="34" charset="0"/>
                </a:rPr>
                <a:t>COLLECT RAW DATA AND SEND INDXER</a:t>
              </a:r>
            </a:p>
            <a:p>
              <a:pPr marL="285750" indent="-285750">
                <a:buFont typeface="Arial" panose="020B0604020202020204" pitchFamily="34" charset="0"/>
                <a:buChar char="•"/>
              </a:pPr>
              <a:r>
                <a:rPr lang="en-US" sz="1400" b="1" dirty="0">
                  <a:solidFill>
                    <a:srgbClr val="A6A6A6"/>
                  </a:solidFill>
                  <a:latin typeface="Tw Cen MT" panose="020B0602020104020603" pitchFamily="34" charset="0"/>
                </a:rPr>
                <a:t>LIGHT FOOTPRINT</a:t>
              </a:r>
            </a:p>
            <a:p>
              <a:pPr marL="285750" indent="-285750">
                <a:buFont typeface="Arial" panose="020B0604020202020204" pitchFamily="34" charset="0"/>
                <a:buChar char="•"/>
              </a:pPr>
              <a:r>
                <a:rPr lang="en-US" sz="1400" b="1" dirty="0">
                  <a:solidFill>
                    <a:srgbClr val="A6A6A6"/>
                  </a:solidFill>
                  <a:latin typeface="Tw Cen MT" panose="020B0602020104020603" pitchFamily="34" charset="0"/>
                </a:rPr>
                <a:t>INSTALL DIRECTLY ON SORCE SIDE</a:t>
              </a:r>
            </a:p>
            <a:p>
              <a:pPr marL="285750" indent="-285750">
                <a:buFont typeface="Arial" panose="020B0604020202020204" pitchFamily="34" charset="0"/>
                <a:buChar char="•"/>
              </a:pPr>
              <a:endParaRPr lang="en-US" sz="1400" b="1" dirty="0">
                <a:solidFill>
                  <a:srgbClr val="A6A6A6"/>
                </a:solidFill>
                <a:latin typeface="Tw Cen MT" panose="020B0602020104020603" pitchFamily="34" charset="0"/>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210" y="5682442"/>
            <a:ext cx="930243" cy="82979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160" y="5687515"/>
            <a:ext cx="909308" cy="824721"/>
          </a:xfrm>
          <a:prstGeom prst="rect">
            <a:avLst/>
          </a:prstGeom>
        </p:spPr>
      </p:pic>
    </p:spTree>
    <p:extLst>
      <p:ext uri="{BB962C8B-B14F-4D97-AF65-F5344CB8AC3E}">
        <p14:creationId xmlns:p14="http://schemas.microsoft.com/office/powerpoint/2010/main" val="794778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500"/>
                                        <p:tgtEl>
                                          <p:spTgt spid="96"/>
                                        </p:tgtEl>
                                      </p:cBhvr>
                                    </p:animEffect>
                                    <p:anim calcmode="lin" valueType="num">
                                      <p:cBhvr>
                                        <p:cTn id="13" dur="500" fill="hold"/>
                                        <p:tgtEl>
                                          <p:spTgt spid="96"/>
                                        </p:tgtEl>
                                        <p:attrNameLst>
                                          <p:attrName>ppt_x</p:attrName>
                                        </p:attrNameLst>
                                      </p:cBhvr>
                                      <p:tavLst>
                                        <p:tav tm="0">
                                          <p:val>
                                            <p:strVal val="#ppt_x"/>
                                          </p:val>
                                        </p:tav>
                                        <p:tav tm="100000">
                                          <p:val>
                                            <p:strVal val="#ppt_x"/>
                                          </p:val>
                                        </p:tav>
                                      </p:tavLst>
                                    </p:anim>
                                    <p:anim calcmode="lin" valueType="num">
                                      <p:cBhvr>
                                        <p:cTn id="14" dur="500" fill="hold"/>
                                        <p:tgtEl>
                                          <p:spTgt spid="9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anim calcmode="lin" valueType="num">
                                      <p:cBhvr>
                                        <p:cTn id="19" dur="500" fill="hold"/>
                                        <p:tgtEl>
                                          <p:spTgt spid="92"/>
                                        </p:tgtEl>
                                        <p:attrNameLst>
                                          <p:attrName>ppt_x</p:attrName>
                                        </p:attrNameLst>
                                      </p:cBhvr>
                                      <p:tavLst>
                                        <p:tav tm="0">
                                          <p:val>
                                            <p:strVal val="#ppt_x"/>
                                          </p:val>
                                        </p:tav>
                                        <p:tav tm="100000">
                                          <p:val>
                                            <p:strVal val="#ppt_x"/>
                                          </p:val>
                                        </p:tav>
                                      </p:tavLst>
                                    </p:anim>
                                    <p:anim calcmode="lin" valueType="num">
                                      <p:cBhvr>
                                        <p:cTn id="20" dur="500" fill="hold"/>
                                        <p:tgtEl>
                                          <p:spTgt spid="92"/>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anim calcmode="lin" valueType="num">
                                      <p:cBhvr>
                                        <p:cTn id="37" dur="500" fill="hold"/>
                                        <p:tgtEl>
                                          <p:spTgt spid="55"/>
                                        </p:tgtEl>
                                        <p:attrNameLst>
                                          <p:attrName>ppt_x</p:attrName>
                                        </p:attrNameLst>
                                      </p:cBhvr>
                                      <p:tavLst>
                                        <p:tav tm="0">
                                          <p:val>
                                            <p:strVal val="#ppt_x"/>
                                          </p:val>
                                        </p:tav>
                                        <p:tav tm="100000">
                                          <p:val>
                                            <p:strVal val="#ppt_x"/>
                                          </p:val>
                                        </p:tav>
                                      </p:tavLst>
                                    </p:anim>
                                    <p:anim calcmode="lin" valueType="num">
                                      <p:cBhvr>
                                        <p:cTn id="38" dur="500" fill="hold"/>
                                        <p:tgtEl>
                                          <p:spTgt spid="55"/>
                                        </p:tgtEl>
                                        <p:attrNameLst>
                                          <p:attrName>ppt_y</p:attrName>
                                        </p:attrNameLst>
                                      </p:cBhvr>
                                      <p:tavLst>
                                        <p:tav tm="0">
                                          <p:val>
                                            <p:strVal val="#ppt_y+.1"/>
                                          </p:val>
                                        </p:tav>
                                        <p:tav tm="100000">
                                          <p:val>
                                            <p:strVal val="#ppt_y"/>
                                          </p:val>
                                        </p:tav>
                                      </p:tavLst>
                                    </p:anim>
                                  </p:childTnLst>
                                </p:cTn>
                              </p:par>
                            </p:childTnLst>
                          </p:cTn>
                        </p:par>
                        <p:par>
                          <p:cTn id="39" fill="hold">
                            <p:stCondLst>
                              <p:cond delay="500"/>
                            </p:stCondLst>
                            <p:childTnLst>
                              <p:par>
                                <p:cTn id="40" presetID="42" presetClass="entr" presetSubtype="0" fill="hold" nodeType="afterEffect">
                                  <p:stCondLst>
                                    <p:cond delay="25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anim calcmode="lin" valueType="num">
                                      <p:cBhvr>
                                        <p:cTn id="43" dur="500" fill="hold"/>
                                        <p:tgtEl>
                                          <p:spTgt spid="46"/>
                                        </p:tgtEl>
                                        <p:attrNameLst>
                                          <p:attrName>ppt_x</p:attrName>
                                        </p:attrNameLst>
                                      </p:cBhvr>
                                      <p:tavLst>
                                        <p:tav tm="0">
                                          <p:val>
                                            <p:strVal val="#ppt_x"/>
                                          </p:val>
                                        </p:tav>
                                        <p:tav tm="100000">
                                          <p:val>
                                            <p:strVal val="#ppt_x"/>
                                          </p:val>
                                        </p:tav>
                                      </p:tavLst>
                                    </p:anim>
                                    <p:anim calcmode="lin" valueType="num">
                                      <p:cBhvr>
                                        <p:cTn id="44" dur="500" fill="hold"/>
                                        <p:tgtEl>
                                          <p:spTgt spid="46"/>
                                        </p:tgtEl>
                                        <p:attrNameLst>
                                          <p:attrName>ppt_y</p:attrName>
                                        </p:attrNameLst>
                                      </p:cBhvr>
                                      <p:tavLst>
                                        <p:tav tm="0">
                                          <p:val>
                                            <p:strVal val="#ppt_y+.1"/>
                                          </p:val>
                                        </p:tav>
                                        <p:tav tm="100000">
                                          <p:val>
                                            <p:strVal val="#ppt_y"/>
                                          </p:val>
                                        </p:tav>
                                      </p:tavLst>
                                    </p:anim>
                                  </p:childTnLst>
                                </p:cTn>
                              </p:par>
                            </p:childTnLst>
                          </p:cTn>
                        </p:par>
                        <p:par>
                          <p:cTn id="45" fill="hold">
                            <p:stCondLst>
                              <p:cond delay="1250"/>
                            </p:stCondLst>
                            <p:childTnLst>
                              <p:par>
                                <p:cTn id="46" presetID="53" presetClass="entr" presetSubtype="16" fill="hold" nodeType="afterEffect">
                                  <p:stCondLst>
                                    <p:cond delay="0"/>
                                  </p:stCondLst>
                                  <p:childTnLst>
                                    <p:set>
                                      <p:cBhvr>
                                        <p:cTn id="47" dur="1" fill="hold">
                                          <p:stCondLst>
                                            <p:cond delay="0"/>
                                          </p:stCondLst>
                                        </p:cTn>
                                        <p:tgtEl>
                                          <p:spTgt spid="60"/>
                                        </p:tgtEl>
                                        <p:attrNameLst>
                                          <p:attrName>style.visibility</p:attrName>
                                        </p:attrNameLst>
                                      </p:cBhvr>
                                      <p:to>
                                        <p:strVal val="visible"/>
                                      </p:to>
                                    </p:set>
                                    <p:anim calcmode="lin" valueType="num">
                                      <p:cBhvr>
                                        <p:cTn id="48" dur="500" fill="hold"/>
                                        <p:tgtEl>
                                          <p:spTgt spid="60"/>
                                        </p:tgtEl>
                                        <p:attrNameLst>
                                          <p:attrName>ppt_w</p:attrName>
                                        </p:attrNameLst>
                                      </p:cBhvr>
                                      <p:tavLst>
                                        <p:tav tm="0">
                                          <p:val>
                                            <p:fltVal val="0"/>
                                          </p:val>
                                        </p:tav>
                                        <p:tav tm="100000">
                                          <p:val>
                                            <p:strVal val="#ppt_w"/>
                                          </p:val>
                                        </p:tav>
                                      </p:tavLst>
                                    </p:anim>
                                    <p:anim calcmode="lin" valueType="num">
                                      <p:cBhvr>
                                        <p:cTn id="49" dur="500" fill="hold"/>
                                        <p:tgtEl>
                                          <p:spTgt spid="60"/>
                                        </p:tgtEl>
                                        <p:attrNameLst>
                                          <p:attrName>ppt_h</p:attrName>
                                        </p:attrNameLst>
                                      </p:cBhvr>
                                      <p:tavLst>
                                        <p:tav tm="0">
                                          <p:val>
                                            <p:fltVal val="0"/>
                                          </p:val>
                                        </p:tav>
                                        <p:tav tm="100000">
                                          <p:val>
                                            <p:strVal val="#ppt_h"/>
                                          </p:val>
                                        </p:tav>
                                      </p:tavLst>
                                    </p:anim>
                                    <p:animEffect transition="in" filter="fade">
                                      <p:cBhvr>
                                        <p:cTn id="50" dur="500"/>
                                        <p:tgtEl>
                                          <p:spTgt spid="60"/>
                                        </p:tgtEl>
                                      </p:cBhvr>
                                    </p:animEffect>
                                  </p:childTnLst>
                                </p:cTn>
                              </p:par>
                              <p:par>
                                <p:cTn id="51" presetID="53" presetClass="entr" presetSubtype="16"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91" grpId="0"/>
      <p:bldP spid="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 P L U N K  I N D E X E R</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552EBEE0-4492-45DE-A964-67E1F254A828}"/>
              </a:ext>
            </a:extLst>
          </p:cNvPr>
          <p:cNvGrpSpPr/>
          <p:nvPr/>
        </p:nvGrpSpPr>
        <p:grpSpPr>
          <a:xfrm>
            <a:off x="1332896" y="2541443"/>
            <a:ext cx="1960513" cy="1866900"/>
            <a:chOff x="1494518" y="2209800"/>
            <a:chExt cx="1591582" cy="1866900"/>
          </a:xfrm>
        </p:grpSpPr>
        <p:sp>
          <p:nvSpPr>
            <p:cNvPr id="51" name="Rectangle: Top Corners Rounded 10">
              <a:extLst>
                <a:ext uri="{FF2B5EF4-FFF2-40B4-BE49-F238E27FC236}">
                  <a16:creationId xmlns:a16="http://schemas.microsoft.com/office/drawing/2014/main" id="{EDC9C1CA-E5FB-4409-AB11-A6D6F244BB04}"/>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F0E31D2-92C3-412D-9001-21FF69E56B8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54" name="Freeform: Shape 13">
            <a:extLst>
              <a:ext uri="{FF2B5EF4-FFF2-40B4-BE49-F238E27FC236}">
                <a16:creationId xmlns:a16="http://schemas.microsoft.com/office/drawing/2014/main" id="{EFFACF65-7AA1-4442-93B4-ED26212D6CE0}"/>
              </a:ext>
            </a:extLst>
          </p:cNvPr>
          <p:cNvSpPr/>
          <p:nvPr/>
        </p:nvSpPr>
        <p:spPr>
          <a:xfrm flipV="1">
            <a:off x="1302441" y="3572628"/>
            <a:ext cx="2013177"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FBC4C89E-AEC9-4EFC-967F-5EA35A3AAE4E}"/>
              </a:ext>
            </a:extLst>
          </p:cNvPr>
          <p:cNvGrpSpPr/>
          <p:nvPr/>
        </p:nvGrpSpPr>
        <p:grpSpPr>
          <a:xfrm>
            <a:off x="1513238" y="4180492"/>
            <a:ext cx="1591582" cy="1478936"/>
            <a:chOff x="1488849" y="3837442"/>
            <a:chExt cx="1591582" cy="1478936"/>
          </a:xfrm>
        </p:grpSpPr>
        <p:sp>
          <p:nvSpPr>
            <p:cNvPr id="58" name="TextBox 57">
              <a:extLst>
                <a:ext uri="{FF2B5EF4-FFF2-40B4-BE49-F238E27FC236}">
                  <a16:creationId xmlns:a16="http://schemas.microsoft.com/office/drawing/2014/main" id="{F31B2A75-FB0A-437A-8125-F1D20CC48347}"/>
                </a:ext>
              </a:extLst>
            </p:cNvPr>
            <p:cNvSpPr txBox="1"/>
            <p:nvPr/>
          </p:nvSpPr>
          <p:spPr>
            <a:xfrm>
              <a:off x="1488849" y="3837442"/>
              <a:ext cx="1591582" cy="369332"/>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PARSINNG</a:t>
              </a:r>
            </a:p>
          </p:txBody>
        </p:sp>
        <p:sp>
          <p:nvSpPr>
            <p:cNvPr id="59" name="TextBox 58">
              <a:extLst>
                <a:ext uri="{FF2B5EF4-FFF2-40B4-BE49-F238E27FC236}">
                  <a16:creationId xmlns:a16="http://schemas.microsoft.com/office/drawing/2014/main" id="{C1D059CF-E439-4FFA-9F4D-8D4AEE67AF68}"/>
                </a:ext>
              </a:extLst>
            </p:cNvPr>
            <p:cNvSpPr txBox="1"/>
            <p:nvPr/>
          </p:nvSpPr>
          <p:spPr>
            <a:xfrm>
              <a:off x="1488849" y="4146827"/>
              <a:ext cx="1591582" cy="1169551"/>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Remove and filter unwanted raw data stream into individual, searchable events</a:t>
              </a:r>
            </a:p>
          </p:txBody>
        </p:sp>
      </p:grpSp>
      <p:pic>
        <p:nvPicPr>
          <p:cNvPr id="68" name="Picture 67">
            <a:extLst>
              <a:ext uri="{FF2B5EF4-FFF2-40B4-BE49-F238E27FC236}">
                <a16:creationId xmlns:a16="http://schemas.microsoft.com/office/drawing/2014/main" id="{F688B9E9-F7FF-4F97-9ECC-7343BE7F4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270" y="5619613"/>
            <a:ext cx="894354" cy="817143"/>
          </a:xfrm>
          <a:prstGeom prst="rect">
            <a:avLst/>
          </a:prstGeom>
        </p:spPr>
      </p:pic>
      <p:grpSp>
        <p:nvGrpSpPr>
          <p:cNvPr id="73" name="Group 72">
            <a:extLst>
              <a:ext uri="{FF2B5EF4-FFF2-40B4-BE49-F238E27FC236}">
                <a16:creationId xmlns:a16="http://schemas.microsoft.com/office/drawing/2014/main" id="{552EBEE0-4492-45DE-A964-67E1F254A828}"/>
              </a:ext>
            </a:extLst>
          </p:cNvPr>
          <p:cNvGrpSpPr/>
          <p:nvPr/>
        </p:nvGrpSpPr>
        <p:grpSpPr>
          <a:xfrm>
            <a:off x="4409749" y="2541443"/>
            <a:ext cx="1960513" cy="1866900"/>
            <a:chOff x="1494518" y="2209800"/>
            <a:chExt cx="1591582" cy="1866900"/>
          </a:xfrm>
        </p:grpSpPr>
        <p:sp>
          <p:nvSpPr>
            <p:cNvPr id="74" name="Rectangle: Top Corners Rounded 10">
              <a:extLst>
                <a:ext uri="{FF2B5EF4-FFF2-40B4-BE49-F238E27FC236}">
                  <a16:creationId xmlns:a16="http://schemas.microsoft.com/office/drawing/2014/main" id="{EDC9C1CA-E5FB-4409-AB11-A6D6F244BB04}"/>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6F0E31D2-92C3-412D-9001-21FF69E56B8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78" name="Freeform: Shape 13">
            <a:extLst>
              <a:ext uri="{FF2B5EF4-FFF2-40B4-BE49-F238E27FC236}">
                <a16:creationId xmlns:a16="http://schemas.microsoft.com/office/drawing/2014/main" id="{EFFACF65-7AA1-4442-93B4-ED26212D6CE0}"/>
              </a:ext>
            </a:extLst>
          </p:cNvPr>
          <p:cNvSpPr/>
          <p:nvPr/>
        </p:nvSpPr>
        <p:spPr>
          <a:xfrm flipV="1">
            <a:off x="4379294" y="3572628"/>
            <a:ext cx="2013177"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FBC4C89E-AEC9-4EFC-967F-5EA35A3AAE4E}"/>
              </a:ext>
            </a:extLst>
          </p:cNvPr>
          <p:cNvGrpSpPr/>
          <p:nvPr/>
        </p:nvGrpSpPr>
        <p:grpSpPr>
          <a:xfrm>
            <a:off x="4590091" y="4180492"/>
            <a:ext cx="1591582" cy="1263492"/>
            <a:chOff x="1488849" y="3837442"/>
            <a:chExt cx="1591582" cy="1263492"/>
          </a:xfrm>
        </p:grpSpPr>
        <p:sp>
          <p:nvSpPr>
            <p:cNvPr id="80" name="TextBox 79">
              <a:extLst>
                <a:ext uri="{FF2B5EF4-FFF2-40B4-BE49-F238E27FC236}">
                  <a16:creationId xmlns:a16="http://schemas.microsoft.com/office/drawing/2014/main" id="{F31B2A75-FB0A-437A-8125-F1D20CC48347}"/>
                </a:ext>
              </a:extLst>
            </p:cNvPr>
            <p:cNvSpPr txBox="1"/>
            <p:nvPr/>
          </p:nvSpPr>
          <p:spPr>
            <a:xfrm>
              <a:off x="1488849" y="3837442"/>
              <a:ext cx="1591582" cy="369332"/>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STORE DATA</a:t>
              </a:r>
            </a:p>
          </p:txBody>
        </p:sp>
        <p:sp>
          <p:nvSpPr>
            <p:cNvPr id="82" name="TextBox 81">
              <a:extLst>
                <a:ext uri="{FF2B5EF4-FFF2-40B4-BE49-F238E27FC236}">
                  <a16:creationId xmlns:a16="http://schemas.microsoft.com/office/drawing/2014/main" id="{C1D059CF-E439-4FFA-9F4D-8D4AEE67AF68}"/>
                </a:ext>
              </a:extLst>
            </p:cNvPr>
            <p:cNvSpPr txBox="1"/>
            <p:nvPr/>
          </p:nvSpPr>
          <p:spPr>
            <a:xfrm>
              <a:off x="1488849" y="4146827"/>
              <a:ext cx="1591582" cy="954107"/>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Indexer store data locally in a host machine or on cloud</a:t>
              </a:r>
            </a:p>
          </p:txBody>
        </p:sp>
      </p:grpSp>
      <p:pic>
        <p:nvPicPr>
          <p:cNvPr id="83" name="Picture 82">
            <a:extLst>
              <a:ext uri="{FF2B5EF4-FFF2-40B4-BE49-F238E27FC236}">
                <a16:creationId xmlns:a16="http://schemas.microsoft.com/office/drawing/2014/main" id="{F688B9E9-F7FF-4F97-9ECC-7343BE7F4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579" y="5564122"/>
            <a:ext cx="894354" cy="817143"/>
          </a:xfrm>
          <a:prstGeom prst="rect">
            <a:avLst/>
          </a:prstGeom>
        </p:spPr>
      </p:pic>
      <p:grpSp>
        <p:nvGrpSpPr>
          <p:cNvPr id="84" name="Group 83">
            <a:extLst>
              <a:ext uri="{FF2B5EF4-FFF2-40B4-BE49-F238E27FC236}">
                <a16:creationId xmlns:a16="http://schemas.microsoft.com/office/drawing/2014/main" id="{552EBEE0-4492-45DE-A964-67E1F254A828}"/>
              </a:ext>
            </a:extLst>
          </p:cNvPr>
          <p:cNvGrpSpPr/>
          <p:nvPr/>
        </p:nvGrpSpPr>
        <p:grpSpPr>
          <a:xfrm>
            <a:off x="7486602" y="2541443"/>
            <a:ext cx="1960513" cy="2293043"/>
            <a:chOff x="1494518" y="2209800"/>
            <a:chExt cx="1591582" cy="2293043"/>
          </a:xfrm>
        </p:grpSpPr>
        <p:sp>
          <p:nvSpPr>
            <p:cNvPr id="93" name="Rectangle: Top Corners Rounded 10">
              <a:extLst>
                <a:ext uri="{FF2B5EF4-FFF2-40B4-BE49-F238E27FC236}">
                  <a16:creationId xmlns:a16="http://schemas.microsoft.com/office/drawing/2014/main" id="{EDC9C1CA-E5FB-4409-AB11-A6D6F244BB04}"/>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6F0E31D2-92C3-412D-9001-21FF69E56B85}"/>
                </a:ext>
              </a:extLst>
            </p:cNvPr>
            <p:cNvSpPr txBox="1"/>
            <p:nvPr/>
          </p:nvSpPr>
          <p:spPr>
            <a:xfrm>
              <a:off x="1843092" y="2563851"/>
              <a:ext cx="894432" cy="1938992"/>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3N</a:t>
              </a:r>
            </a:p>
          </p:txBody>
        </p:sp>
      </p:grpSp>
      <p:sp>
        <p:nvSpPr>
          <p:cNvPr id="98" name="Freeform: Shape 13">
            <a:extLst>
              <a:ext uri="{FF2B5EF4-FFF2-40B4-BE49-F238E27FC236}">
                <a16:creationId xmlns:a16="http://schemas.microsoft.com/office/drawing/2014/main" id="{EFFACF65-7AA1-4442-93B4-ED26212D6CE0}"/>
              </a:ext>
            </a:extLst>
          </p:cNvPr>
          <p:cNvSpPr/>
          <p:nvPr/>
        </p:nvSpPr>
        <p:spPr>
          <a:xfrm flipV="1">
            <a:off x="7456147" y="3572628"/>
            <a:ext cx="2013177"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FBC4C89E-AEC9-4EFC-967F-5EA35A3AAE4E}"/>
              </a:ext>
            </a:extLst>
          </p:cNvPr>
          <p:cNvGrpSpPr/>
          <p:nvPr/>
        </p:nvGrpSpPr>
        <p:grpSpPr>
          <a:xfrm>
            <a:off x="7456147" y="4042481"/>
            <a:ext cx="1960513" cy="1694380"/>
            <a:chOff x="1308506" y="3837442"/>
            <a:chExt cx="1960513" cy="1694380"/>
          </a:xfrm>
        </p:grpSpPr>
        <p:sp>
          <p:nvSpPr>
            <p:cNvPr id="102" name="TextBox 101">
              <a:extLst>
                <a:ext uri="{FF2B5EF4-FFF2-40B4-BE49-F238E27FC236}">
                  <a16:creationId xmlns:a16="http://schemas.microsoft.com/office/drawing/2014/main" id="{F31B2A75-FB0A-437A-8125-F1D20CC48347}"/>
                </a:ext>
              </a:extLst>
            </p:cNvPr>
            <p:cNvSpPr txBox="1"/>
            <p:nvPr/>
          </p:nvSpPr>
          <p:spPr>
            <a:xfrm>
              <a:off x="1488849" y="3837442"/>
              <a:ext cx="1591582" cy="369332"/>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INDEXING</a:t>
              </a:r>
            </a:p>
          </p:txBody>
        </p:sp>
        <p:sp>
          <p:nvSpPr>
            <p:cNvPr id="103" name="TextBox 102">
              <a:extLst>
                <a:ext uri="{FF2B5EF4-FFF2-40B4-BE49-F238E27FC236}">
                  <a16:creationId xmlns:a16="http://schemas.microsoft.com/office/drawing/2014/main" id="{C1D059CF-E439-4FFA-9F4D-8D4AEE67AF68}"/>
                </a:ext>
              </a:extLst>
            </p:cNvPr>
            <p:cNvSpPr txBox="1"/>
            <p:nvPr/>
          </p:nvSpPr>
          <p:spPr>
            <a:xfrm>
              <a:off x="1308506" y="4146827"/>
              <a:ext cx="1960513" cy="1384995"/>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you can create and specify other indexes for different data inputs. An index is a collection of directories and files</a:t>
              </a:r>
            </a:p>
          </p:txBody>
        </p:sp>
      </p:grpSp>
      <p:pic>
        <p:nvPicPr>
          <p:cNvPr id="104" name="Picture 103">
            <a:extLst>
              <a:ext uri="{FF2B5EF4-FFF2-40B4-BE49-F238E27FC236}">
                <a16:creationId xmlns:a16="http://schemas.microsoft.com/office/drawing/2014/main" id="{F688B9E9-F7FF-4F97-9ECC-7343BE7F4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0586" y="5736861"/>
            <a:ext cx="804298" cy="734862"/>
          </a:xfrm>
          <a:prstGeom prst="rect">
            <a:avLst/>
          </a:prstGeom>
        </p:spPr>
      </p:pic>
      <p:sp>
        <p:nvSpPr>
          <p:cNvPr id="105" name="TextBox 104">
            <a:extLst>
              <a:ext uri="{FF2B5EF4-FFF2-40B4-BE49-F238E27FC236}">
                <a16:creationId xmlns:a16="http://schemas.microsoft.com/office/drawing/2014/main" id="{B0CC3266-0814-40CF-8FB7-59068666DA92}"/>
              </a:ext>
            </a:extLst>
          </p:cNvPr>
          <p:cNvSpPr txBox="1"/>
          <p:nvPr/>
        </p:nvSpPr>
        <p:spPr>
          <a:xfrm>
            <a:off x="2294105" y="1032561"/>
            <a:ext cx="6791601" cy="646331"/>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Indexer is the </a:t>
            </a:r>
            <a:r>
              <a:rPr lang="en-US" b="1" dirty="0" err="1">
                <a:solidFill>
                  <a:srgbClr val="FF5969"/>
                </a:solidFill>
                <a:latin typeface="Tw Cen MT" panose="020B0602020104020603" pitchFamily="34" charset="0"/>
              </a:rPr>
              <a:t>Splunk</a:t>
            </a:r>
            <a:r>
              <a:rPr lang="en-US" b="1" dirty="0">
                <a:solidFill>
                  <a:srgbClr val="FF5969"/>
                </a:solidFill>
                <a:latin typeface="Tw Cen MT" panose="020B0602020104020603" pitchFamily="34" charset="0"/>
              </a:rPr>
              <a:t> component which you will have to use for indexing and storing the data coming from the forwarder.</a:t>
            </a:r>
          </a:p>
        </p:txBody>
      </p:sp>
    </p:spTree>
    <p:extLst>
      <p:ext uri="{BB962C8B-B14F-4D97-AF65-F5344CB8AC3E}">
        <p14:creationId xmlns:p14="http://schemas.microsoft.com/office/powerpoint/2010/main" val="1323198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down)">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anim calcmode="lin" valueType="num">
                                      <p:cBhvr>
                                        <p:cTn id="13" dur="500" fill="hold"/>
                                        <p:tgtEl>
                                          <p:spTgt spid="54"/>
                                        </p:tgtEl>
                                        <p:attrNameLst>
                                          <p:attrName>ppt_x</p:attrName>
                                        </p:attrNameLst>
                                      </p:cBhvr>
                                      <p:tavLst>
                                        <p:tav tm="0">
                                          <p:val>
                                            <p:strVal val="#ppt_x"/>
                                          </p:val>
                                        </p:tav>
                                        <p:tav tm="100000">
                                          <p:val>
                                            <p:strVal val="#ppt_x"/>
                                          </p:val>
                                        </p:tav>
                                      </p:tavLst>
                                    </p:anim>
                                    <p:anim calcmode="lin" valueType="num">
                                      <p:cBhvr>
                                        <p:cTn id="14" dur="500" fill="hold"/>
                                        <p:tgtEl>
                                          <p:spTgt spid="5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25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anim calcmode="lin" valueType="num">
                                      <p:cBhvr>
                                        <p:cTn id="19" dur="500" fill="hold"/>
                                        <p:tgtEl>
                                          <p:spTgt spid="50"/>
                                        </p:tgtEl>
                                        <p:attrNameLst>
                                          <p:attrName>ppt_x</p:attrName>
                                        </p:attrNameLst>
                                      </p:cBhvr>
                                      <p:tavLst>
                                        <p:tav tm="0">
                                          <p:val>
                                            <p:strVal val="#ppt_x"/>
                                          </p:val>
                                        </p:tav>
                                        <p:tav tm="100000">
                                          <p:val>
                                            <p:strVal val="#ppt_x"/>
                                          </p:val>
                                        </p:tav>
                                      </p:tavLst>
                                    </p:anim>
                                    <p:anim calcmode="lin" valueType="num">
                                      <p:cBhvr>
                                        <p:cTn id="20" dur="500" fill="hold"/>
                                        <p:tgtEl>
                                          <p:spTgt spid="50"/>
                                        </p:tgtEl>
                                        <p:attrNameLst>
                                          <p:attrName>ppt_y</p:attrName>
                                        </p:attrNameLst>
                                      </p:cBhvr>
                                      <p:tavLst>
                                        <p:tav tm="0">
                                          <p:val>
                                            <p:strVal val="#ppt_y+.1"/>
                                          </p:val>
                                        </p:tav>
                                        <p:tav tm="100000">
                                          <p:val>
                                            <p:strVal val="#ppt_y"/>
                                          </p:val>
                                        </p:tav>
                                      </p:tavLst>
                                    </p:anim>
                                  </p:childTnLst>
                                </p:cTn>
                              </p:par>
                            </p:childTnLst>
                          </p:cTn>
                        </p:par>
                        <p:par>
                          <p:cTn id="21" fill="hold">
                            <p:stCondLst>
                              <p:cond delay="1250"/>
                            </p:stCondLst>
                            <p:childTnLst>
                              <p:par>
                                <p:cTn id="22" presetID="53" presetClass="entr" presetSubtype="16"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p:cTn id="24" dur="500" fill="hold"/>
                                        <p:tgtEl>
                                          <p:spTgt spid="57"/>
                                        </p:tgtEl>
                                        <p:attrNameLst>
                                          <p:attrName>ppt_w</p:attrName>
                                        </p:attrNameLst>
                                      </p:cBhvr>
                                      <p:tavLst>
                                        <p:tav tm="0">
                                          <p:val>
                                            <p:fltVal val="0"/>
                                          </p:val>
                                        </p:tav>
                                        <p:tav tm="100000">
                                          <p:val>
                                            <p:strVal val="#ppt_w"/>
                                          </p:val>
                                        </p:tav>
                                      </p:tavLst>
                                    </p:anim>
                                    <p:anim calcmode="lin" valueType="num">
                                      <p:cBhvr>
                                        <p:cTn id="25" dur="500" fill="hold"/>
                                        <p:tgtEl>
                                          <p:spTgt spid="57"/>
                                        </p:tgtEl>
                                        <p:attrNameLst>
                                          <p:attrName>ppt_h</p:attrName>
                                        </p:attrNameLst>
                                      </p:cBhvr>
                                      <p:tavLst>
                                        <p:tav tm="0">
                                          <p:val>
                                            <p:fltVal val="0"/>
                                          </p:val>
                                        </p:tav>
                                        <p:tav tm="100000">
                                          <p:val>
                                            <p:strVal val="#ppt_h"/>
                                          </p:val>
                                        </p:tav>
                                      </p:tavLst>
                                    </p:anim>
                                    <p:animEffect transition="in" filter="fade">
                                      <p:cBhvr>
                                        <p:cTn id="26" dur="500"/>
                                        <p:tgtEl>
                                          <p:spTgt spid="57"/>
                                        </p:tgtEl>
                                      </p:cBhvr>
                                    </p:animEffect>
                                  </p:childTnLst>
                                </p:cTn>
                              </p:par>
                              <p:par>
                                <p:cTn id="27" presetID="53" presetClass="entr" presetSubtype="16"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p:cTn id="29" dur="500" fill="hold"/>
                                        <p:tgtEl>
                                          <p:spTgt spid="68"/>
                                        </p:tgtEl>
                                        <p:attrNameLst>
                                          <p:attrName>ppt_w</p:attrName>
                                        </p:attrNameLst>
                                      </p:cBhvr>
                                      <p:tavLst>
                                        <p:tav tm="0">
                                          <p:val>
                                            <p:fltVal val="0"/>
                                          </p:val>
                                        </p:tav>
                                        <p:tav tm="100000">
                                          <p:val>
                                            <p:strVal val="#ppt_w"/>
                                          </p:val>
                                        </p:tav>
                                      </p:tavLst>
                                    </p:anim>
                                    <p:anim calcmode="lin" valueType="num">
                                      <p:cBhvr>
                                        <p:cTn id="30" dur="500" fill="hold"/>
                                        <p:tgtEl>
                                          <p:spTgt spid="68"/>
                                        </p:tgtEl>
                                        <p:attrNameLst>
                                          <p:attrName>ppt_h</p:attrName>
                                        </p:attrNameLst>
                                      </p:cBhvr>
                                      <p:tavLst>
                                        <p:tav tm="0">
                                          <p:val>
                                            <p:fltVal val="0"/>
                                          </p:val>
                                        </p:tav>
                                        <p:tav tm="100000">
                                          <p:val>
                                            <p:strVal val="#ppt_h"/>
                                          </p:val>
                                        </p:tav>
                                      </p:tavLst>
                                    </p:anim>
                                    <p:animEffect transition="in" filter="fade">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anim calcmode="lin" valueType="num">
                                      <p:cBhvr>
                                        <p:cTn id="37" dur="500" fill="hold"/>
                                        <p:tgtEl>
                                          <p:spTgt spid="78"/>
                                        </p:tgtEl>
                                        <p:attrNameLst>
                                          <p:attrName>ppt_x</p:attrName>
                                        </p:attrNameLst>
                                      </p:cBhvr>
                                      <p:tavLst>
                                        <p:tav tm="0">
                                          <p:val>
                                            <p:strVal val="#ppt_x"/>
                                          </p:val>
                                        </p:tav>
                                        <p:tav tm="100000">
                                          <p:val>
                                            <p:strVal val="#ppt_x"/>
                                          </p:val>
                                        </p:tav>
                                      </p:tavLst>
                                    </p:anim>
                                    <p:anim calcmode="lin" valueType="num">
                                      <p:cBhvr>
                                        <p:cTn id="38" dur="500" fill="hold"/>
                                        <p:tgtEl>
                                          <p:spTgt spid="78"/>
                                        </p:tgtEl>
                                        <p:attrNameLst>
                                          <p:attrName>ppt_y</p:attrName>
                                        </p:attrNameLst>
                                      </p:cBhvr>
                                      <p:tavLst>
                                        <p:tav tm="0">
                                          <p:val>
                                            <p:strVal val="#ppt_y+.1"/>
                                          </p:val>
                                        </p:tav>
                                        <p:tav tm="100000">
                                          <p:val>
                                            <p:strVal val="#ppt_y"/>
                                          </p:val>
                                        </p:tav>
                                      </p:tavLst>
                                    </p:anim>
                                  </p:childTnLst>
                                </p:cTn>
                              </p:par>
                            </p:childTnLst>
                          </p:cTn>
                        </p:par>
                        <p:par>
                          <p:cTn id="39" fill="hold">
                            <p:stCondLst>
                              <p:cond delay="500"/>
                            </p:stCondLst>
                            <p:childTnLst>
                              <p:par>
                                <p:cTn id="40" presetID="42" presetClass="entr" presetSubtype="0" fill="hold" nodeType="afterEffect">
                                  <p:stCondLst>
                                    <p:cond delay="25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anim calcmode="lin" valueType="num">
                                      <p:cBhvr>
                                        <p:cTn id="43" dur="500" fill="hold"/>
                                        <p:tgtEl>
                                          <p:spTgt spid="73"/>
                                        </p:tgtEl>
                                        <p:attrNameLst>
                                          <p:attrName>ppt_x</p:attrName>
                                        </p:attrNameLst>
                                      </p:cBhvr>
                                      <p:tavLst>
                                        <p:tav tm="0">
                                          <p:val>
                                            <p:strVal val="#ppt_x"/>
                                          </p:val>
                                        </p:tav>
                                        <p:tav tm="100000">
                                          <p:val>
                                            <p:strVal val="#ppt_x"/>
                                          </p:val>
                                        </p:tav>
                                      </p:tavLst>
                                    </p:anim>
                                    <p:anim calcmode="lin" valueType="num">
                                      <p:cBhvr>
                                        <p:cTn id="44" dur="500" fill="hold"/>
                                        <p:tgtEl>
                                          <p:spTgt spid="73"/>
                                        </p:tgtEl>
                                        <p:attrNameLst>
                                          <p:attrName>ppt_y</p:attrName>
                                        </p:attrNameLst>
                                      </p:cBhvr>
                                      <p:tavLst>
                                        <p:tav tm="0">
                                          <p:val>
                                            <p:strVal val="#ppt_y+.1"/>
                                          </p:val>
                                        </p:tav>
                                        <p:tav tm="100000">
                                          <p:val>
                                            <p:strVal val="#ppt_y"/>
                                          </p:val>
                                        </p:tav>
                                      </p:tavLst>
                                    </p:anim>
                                  </p:childTnLst>
                                </p:cTn>
                              </p:par>
                            </p:childTnLst>
                          </p:cTn>
                        </p:par>
                        <p:par>
                          <p:cTn id="45" fill="hold">
                            <p:stCondLst>
                              <p:cond delay="1250"/>
                            </p:stCondLst>
                            <p:childTnLst>
                              <p:par>
                                <p:cTn id="46" presetID="53" presetClass="entr" presetSubtype="16" fill="hold" nodeType="afterEffect">
                                  <p:stCondLst>
                                    <p:cond delay="0"/>
                                  </p:stCondLst>
                                  <p:childTnLst>
                                    <p:set>
                                      <p:cBhvr>
                                        <p:cTn id="47" dur="1" fill="hold">
                                          <p:stCondLst>
                                            <p:cond delay="0"/>
                                          </p:stCondLst>
                                        </p:cTn>
                                        <p:tgtEl>
                                          <p:spTgt spid="79"/>
                                        </p:tgtEl>
                                        <p:attrNameLst>
                                          <p:attrName>style.visibility</p:attrName>
                                        </p:attrNameLst>
                                      </p:cBhvr>
                                      <p:to>
                                        <p:strVal val="visible"/>
                                      </p:to>
                                    </p:set>
                                    <p:anim calcmode="lin" valueType="num">
                                      <p:cBhvr>
                                        <p:cTn id="48" dur="500" fill="hold"/>
                                        <p:tgtEl>
                                          <p:spTgt spid="79"/>
                                        </p:tgtEl>
                                        <p:attrNameLst>
                                          <p:attrName>ppt_w</p:attrName>
                                        </p:attrNameLst>
                                      </p:cBhvr>
                                      <p:tavLst>
                                        <p:tav tm="0">
                                          <p:val>
                                            <p:fltVal val="0"/>
                                          </p:val>
                                        </p:tav>
                                        <p:tav tm="100000">
                                          <p:val>
                                            <p:strVal val="#ppt_w"/>
                                          </p:val>
                                        </p:tav>
                                      </p:tavLst>
                                    </p:anim>
                                    <p:anim calcmode="lin" valueType="num">
                                      <p:cBhvr>
                                        <p:cTn id="49" dur="500" fill="hold"/>
                                        <p:tgtEl>
                                          <p:spTgt spid="79"/>
                                        </p:tgtEl>
                                        <p:attrNameLst>
                                          <p:attrName>ppt_h</p:attrName>
                                        </p:attrNameLst>
                                      </p:cBhvr>
                                      <p:tavLst>
                                        <p:tav tm="0">
                                          <p:val>
                                            <p:fltVal val="0"/>
                                          </p:val>
                                        </p:tav>
                                        <p:tav tm="100000">
                                          <p:val>
                                            <p:strVal val="#ppt_h"/>
                                          </p:val>
                                        </p:tav>
                                      </p:tavLst>
                                    </p:anim>
                                    <p:animEffect transition="in" filter="fade">
                                      <p:cBhvr>
                                        <p:cTn id="50" dur="500"/>
                                        <p:tgtEl>
                                          <p:spTgt spid="79"/>
                                        </p:tgtEl>
                                      </p:cBhvr>
                                    </p:animEffect>
                                  </p:childTnLst>
                                </p:cTn>
                              </p:par>
                              <p:par>
                                <p:cTn id="51" presetID="53" presetClass="entr" presetSubtype="16"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anim calcmode="lin" valueType="num">
                                      <p:cBhvr>
                                        <p:cTn id="53" dur="500" fill="hold"/>
                                        <p:tgtEl>
                                          <p:spTgt spid="83"/>
                                        </p:tgtEl>
                                        <p:attrNameLst>
                                          <p:attrName>ppt_w</p:attrName>
                                        </p:attrNameLst>
                                      </p:cBhvr>
                                      <p:tavLst>
                                        <p:tav tm="0">
                                          <p:val>
                                            <p:fltVal val="0"/>
                                          </p:val>
                                        </p:tav>
                                        <p:tav tm="100000">
                                          <p:val>
                                            <p:strVal val="#ppt_w"/>
                                          </p:val>
                                        </p:tav>
                                      </p:tavLst>
                                    </p:anim>
                                    <p:anim calcmode="lin" valueType="num">
                                      <p:cBhvr>
                                        <p:cTn id="54" dur="500" fill="hold"/>
                                        <p:tgtEl>
                                          <p:spTgt spid="83"/>
                                        </p:tgtEl>
                                        <p:attrNameLst>
                                          <p:attrName>ppt_h</p:attrName>
                                        </p:attrNameLst>
                                      </p:cBhvr>
                                      <p:tavLst>
                                        <p:tav tm="0">
                                          <p:val>
                                            <p:fltVal val="0"/>
                                          </p:val>
                                        </p:tav>
                                        <p:tav tm="100000">
                                          <p:val>
                                            <p:strVal val="#ppt_h"/>
                                          </p:val>
                                        </p:tav>
                                      </p:tavLst>
                                    </p:anim>
                                    <p:animEffect transition="in" filter="fade">
                                      <p:cBhvr>
                                        <p:cTn id="55" dur="500"/>
                                        <p:tgtEl>
                                          <p:spTgt spid="8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fade">
                                      <p:cBhvr>
                                        <p:cTn id="60" dur="500"/>
                                        <p:tgtEl>
                                          <p:spTgt spid="98"/>
                                        </p:tgtEl>
                                      </p:cBhvr>
                                    </p:animEffect>
                                    <p:anim calcmode="lin" valueType="num">
                                      <p:cBhvr>
                                        <p:cTn id="61" dur="500" fill="hold"/>
                                        <p:tgtEl>
                                          <p:spTgt spid="98"/>
                                        </p:tgtEl>
                                        <p:attrNameLst>
                                          <p:attrName>ppt_x</p:attrName>
                                        </p:attrNameLst>
                                      </p:cBhvr>
                                      <p:tavLst>
                                        <p:tav tm="0">
                                          <p:val>
                                            <p:strVal val="#ppt_x"/>
                                          </p:val>
                                        </p:tav>
                                        <p:tav tm="100000">
                                          <p:val>
                                            <p:strVal val="#ppt_x"/>
                                          </p:val>
                                        </p:tav>
                                      </p:tavLst>
                                    </p:anim>
                                    <p:anim calcmode="lin" valueType="num">
                                      <p:cBhvr>
                                        <p:cTn id="62" dur="500" fill="hold"/>
                                        <p:tgtEl>
                                          <p:spTgt spid="98"/>
                                        </p:tgtEl>
                                        <p:attrNameLst>
                                          <p:attrName>ppt_y</p:attrName>
                                        </p:attrNameLst>
                                      </p:cBhvr>
                                      <p:tavLst>
                                        <p:tav tm="0">
                                          <p:val>
                                            <p:strVal val="#ppt_y+.1"/>
                                          </p:val>
                                        </p:tav>
                                        <p:tav tm="100000">
                                          <p:val>
                                            <p:strVal val="#ppt_y"/>
                                          </p:val>
                                        </p:tav>
                                      </p:tavLst>
                                    </p:anim>
                                  </p:childTnLst>
                                </p:cTn>
                              </p:par>
                            </p:childTnLst>
                          </p:cTn>
                        </p:par>
                        <p:par>
                          <p:cTn id="63" fill="hold">
                            <p:stCondLst>
                              <p:cond delay="500"/>
                            </p:stCondLst>
                            <p:childTnLst>
                              <p:par>
                                <p:cTn id="64" presetID="42" presetClass="entr" presetSubtype="0" fill="hold" nodeType="afterEffect">
                                  <p:stCondLst>
                                    <p:cond delay="25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anim calcmode="lin" valueType="num">
                                      <p:cBhvr>
                                        <p:cTn id="67" dur="500" fill="hold"/>
                                        <p:tgtEl>
                                          <p:spTgt spid="84"/>
                                        </p:tgtEl>
                                        <p:attrNameLst>
                                          <p:attrName>ppt_x</p:attrName>
                                        </p:attrNameLst>
                                      </p:cBhvr>
                                      <p:tavLst>
                                        <p:tav tm="0">
                                          <p:val>
                                            <p:strVal val="#ppt_x"/>
                                          </p:val>
                                        </p:tav>
                                        <p:tav tm="100000">
                                          <p:val>
                                            <p:strVal val="#ppt_x"/>
                                          </p:val>
                                        </p:tav>
                                      </p:tavLst>
                                    </p:anim>
                                    <p:anim calcmode="lin" valueType="num">
                                      <p:cBhvr>
                                        <p:cTn id="68" dur="500" fill="hold"/>
                                        <p:tgtEl>
                                          <p:spTgt spid="84"/>
                                        </p:tgtEl>
                                        <p:attrNameLst>
                                          <p:attrName>ppt_y</p:attrName>
                                        </p:attrNameLst>
                                      </p:cBhvr>
                                      <p:tavLst>
                                        <p:tav tm="0">
                                          <p:val>
                                            <p:strVal val="#ppt_y+.1"/>
                                          </p:val>
                                        </p:tav>
                                        <p:tav tm="100000">
                                          <p:val>
                                            <p:strVal val="#ppt_y"/>
                                          </p:val>
                                        </p:tav>
                                      </p:tavLst>
                                    </p:anim>
                                  </p:childTnLst>
                                </p:cTn>
                              </p:par>
                            </p:childTnLst>
                          </p:cTn>
                        </p:par>
                        <p:par>
                          <p:cTn id="69" fill="hold">
                            <p:stCondLst>
                              <p:cond delay="1250"/>
                            </p:stCondLst>
                            <p:childTnLst>
                              <p:par>
                                <p:cTn id="70" presetID="53" presetClass="entr" presetSubtype="16" fill="hold" nodeType="afterEffect">
                                  <p:stCondLst>
                                    <p:cond delay="0"/>
                                  </p:stCondLst>
                                  <p:childTnLst>
                                    <p:set>
                                      <p:cBhvr>
                                        <p:cTn id="71" dur="1" fill="hold">
                                          <p:stCondLst>
                                            <p:cond delay="0"/>
                                          </p:stCondLst>
                                        </p:cTn>
                                        <p:tgtEl>
                                          <p:spTgt spid="101"/>
                                        </p:tgtEl>
                                        <p:attrNameLst>
                                          <p:attrName>style.visibility</p:attrName>
                                        </p:attrNameLst>
                                      </p:cBhvr>
                                      <p:to>
                                        <p:strVal val="visible"/>
                                      </p:to>
                                    </p:set>
                                    <p:anim calcmode="lin" valueType="num">
                                      <p:cBhvr>
                                        <p:cTn id="72" dur="500" fill="hold"/>
                                        <p:tgtEl>
                                          <p:spTgt spid="101"/>
                                        </p:tgtEl>
                                        <p:attrNameLst>
                                          <p:attrName>ppt_w</p:attrName>
                                        </p:attrNameLst>
                                      </p:cBhvr>
                                      <p:tavLst>
                                        <p:tav tm="0">
                                          <p:val>
                                            <p:fltVal val="0"/>
                                          </p:val>
                                        </p:tav>
                                        <p:tav tm="100000">
                                          <p:val>
                                            <p:strVal val="#ppt_w"/>
                                          </p:val>
                                        </p:tav>
                                      </p:tavLst>
                                    </p:anim>
                                    <p:anim calcmode="lin" valueType="num">
                                      <p:cBhvr>
                                        <p:cTn id="73" dur="500" fill="hold"/>
                                        <p:tgtEl>
                                          <p:spTgt spid="101"/>
                                        </p:tgtEl>
                                        <p:attrNameLst>
                                          <p:attrName>ppt_h</p:attrName>
                                        </p:attrNameLst>
                                      </p:cBhvr>
                                      <p:tavLst>
                                        <p:tav tm="0">
                                          <p:val>
                                            <p:fltVal val="0"/>
                                          </p:val>
                                        </p:tav>
                                        <p:tav tm="100000">
                                          <p:val>
                                            <p:strVal val="#ppt_h"/>
                                          </p:val>
                                        </p:tav>
                                      </p:tavLst>
                                    </p:anim>
                                    <p:animEffect transition="in" filter="fade">
                                      <p:cBhvr>
                                        <p:cTn id="74" dur="500"/>
                                        <p:tgtEl>
                                          <p:spTgt spid="101"/>
                                        </p:tgtEl>
                                      </p:cBhvr>
                                    </p:animEffect>
                                  </p:childTnLst>
                                </p:cTn>
                              </p:par>
                              <p:par>
                                <p:cTn id="75" presetID="53" presetClass="entr" presetSubtype="16" fill="hold" nodeType="withEffect">
                                  <p:stCondLst>
                                    <p:cond delay="0"/>
                                  </p:stCondLst>
                                  <p:childTnLst>
                                    <p:set>
                                      <p:cBhvr>
                                        <p:cTn id="76" dur="1" fill="hold">
                                          <p:stCondLst>
                                            <p:cond delay="0"/>
                                          </p:stCondLst>
                                        </p:cTn>
                                        <p:tgtEl>
                                          <p:spTgt spid="104"/>
                                        </p:tgtEl>
                                        <p:attrNameLst>
                                          <p:attrName>style.visibility</p:attrName>
                                        </p:attrNameLst>
                                      </p:cBhvr>
                                      <p:to>
                                        <p:strVal val="visible"/>
                                      </p:to>
                                    </p:set>
                                    <p:anim calcmode="lin" valueType="num">
                                      <p:cBhvr>
                                        <p:cTn id="77" dur="500" fill="hold"/>
                                        <p:tgtEl>
                                          <p:spTgt spid="104"/>
                                        </p:tgtEl>
                                        <p:attrNameLst>
                                          <p:attrName>ppt_w</p:attrName>
                                        </p:attrNameLst>
                                      </p:cBhvr>
                                      <p:tavLst>
                                        <p:tav tm="0">
                                          <p:val>
                                            <p:fltVal val="0"/>
                                          </p:val>
                                        </p:tav>
                                        <p:tav tm="100000">
                                          <p:val>
                                            <p:strVal val="#ppt_w"/>
                                          </p:val>
                                        </p:tav>
                                      </p:tavLst>
                                    </p:anim>
                                    <p:anim calcmode="lin" valueType="num">
                                      <p:cBhvr>
                                        <p:cTn id="78" dur="500" fill="hold"/>
                                        <p:tgtEl>
                                          <p:spTgt spid="104"/>
                                        </p:tgtEl>
                                        <p:attrNameLst>
                                          <p:attrName>ppt_h</p:attrName>
                                        </p:attrNameLst>
                                      </p:cBhvr>
                                      <p:tavLst>
                                        <p:tav tm="0">
                                          <p:val>
                                            <p:fltVal val="0"/>
                                          </p:val>
                                        </p:tav>
                                        <p:tav tm="100000">
                                          <p:val>
                                            <p:strVal val="#ppt_h"/>
                                          </p:val>
                                        </p:tav>
                                      </p:tavLst>
                                    </p:anim>
                                    <p:animEffect transition="in" filter="fade">
                                      <p:cBhvr>
                                        <p:cTn id="7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8" grpId="0" animBg="1"/>
      <p:bldP spid="98" grpId="0" animBg="1"/>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 P L U N K  SEARCH HEAD</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93CC9BE7-5948-4992-8D51-1DA23A2E5BF5}"/>
              </a:ext>
            </a:extLst>
          </p:cNvPr>
          <p:cNvGrpSpPr/>
          <p:nvPr/>
        </p:nvGrpSpPr>
        <p:grpSpPr>
          <a:xfrm>
            <a:off x="254663" y="2709983"/>
            <a:ext cx="2285160" cy="1866900"/>
            <a:chOff x="6350468" y="2209800"/>
            <a:chExt cx="1805441" cy="1866900"/>
          </a:xfrm>
        </p:grpSpPr>
        <p:sp>
          <p:nvSpPr>
            <p:cNvPr id="43" name="Rectangle: Top Corners Rounded 2">
              <a:extLst>
                <a:ext uri="{FF2B5EF4-FFF2-40B4-BE49-F238E27FC236}">
                  <a16:creationId xmlns:a16="http://schemas.microsoft.com/office/drawing/2014/main" id="{FC900C28-FF5B-4738-B15A-DA1A556BE4A0}"/>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AD5EDC-A18C-489B-B600-2AA7BA972A16}"/>
                </a:ext>
              </a:extLst>
            </p:cNvPr>
            <p:cNvSpPr txBox="1"/>
            <p:nvPr/>
          </p:nvSpPr>
          <p:spPr>
            <a:xfrm>
              <a:off x="6350468" y="2209800"/>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S.H</a:t>
              </a:r>
            </a:p>
          </p:txBody>
        </p:sp>
        <p:sp>
          <p:nvSpPr>
            <p:cNvPr id="45" name="TextBox 44">
              <a:extLst>
                <a:ext uri="{FF2B5EF4-FFF2-40B4-BE49-F238E27FC236}">
                  <a16:creationId xmlns:a16="http://schemas.microsoft.com/office/drawing/2014/main" id="{62698EAD-E879-41D8-AB35-8B0CD1EFF0A9}"/>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56" name="Freeform: Shape 15">
            <a:extLst>
              <a:ext uri="{FF2B5EF4-FFF2-40B4-BE49-F238E27FC236}">
                <a16:creationId xmlns:a16="http://schemas.microsoft.com/office/drawing/2014/main" id="{B9361B01-03EA-4A3C-8B61-BEC6A891C530}"/>
              </a:ext>
            </a:extLst>
          </p:cNvPr>
          <p:cNvSpPr/>
          <p:nvPr/>
        </p:nvSpPr>
        <p:spPr>
          <a:xfrm flipV="1">
            <a:off x="350924" y="3629875"/>
            <a:ext cx="2178231"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2E70DA12-9072-46DF-B72E-39402345EEC3}"/>
              </a:ext>
            </a:extLst>
          </p:cNvPr>
          <p:cNvSpPr txBox="1"/>
          <p:nvPr/>
        </p:nvSpPr>
        <p:spPr>
          <a:xfrm>
            <a:off x="350926" y="4481112"/>
            <a:ext cx="2092634" cy="461665"/>
          </a:xfrm>
          <a:prstGeom prst="rect">
            <a:avLst/>
          </a:prstGeom>
          <a:noFill/>
        </p:spPr>
        <p:txBody>
          <a:bodyPr wrap="square" rtlCol="0">
            <a:spAutoFit/>
          </a:bodyPr>
          <a:lstStyle/>
          <a:p>
            <a:pPr algn="ctr"/>
            <a:r>
              <a:rPr lang="en-US" sz="2400" b="1" dirty="0">
                <a:solidFill>
                  <a:srgbClr val="FEC630"/>
                </a:solidFill>
                <a:latin typeface="Tw Cen MT" panose="020B0602020104020603" pitchFamily="34" charset="0"/>
              </a:rPr>
              <a:t>SEARCHING</a:t>
            </a:r>
            <a:endParaRPr lang="en-US" b="1" dirty="0">
              <a:solidFill>
                <a:srgbClr val="FEC630"/>
              </a:solidFill>
              <a:latin typeface="Tw Cen MT" panose="020B0602020104020603" pitchFamily="34" charset="0"/>
            </a:endParaRPr>
          </a:p>
        </p:txBody>
      </p:sp>
      <p:pic>
        <p:nvPicPr>
          <p:cNvPr id="70" name="Picture 69">
            <a:extLst>
              <a:ext uri="{FF2B5EF4-FFF2-40B4-BE49-F238E27FC236}">
                <a16:creationId xmlns:a16="http://schemas.microsoft.com/office/drawing/2014/main" id="{5AE8E0F8-C86E-4EBA-8242-BE733E60B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82" y="5617812"/>
            <a:ext cx="907482" cy="785580"/>
          </a:xfrm>
          <a:prstGeom prst="rect">
            <a:avLst/>
          </a:prstGeom>
        </p:spPr>
      </p:pic>
      <p:grpSp>
        <p:nvGrpSpPr>
          <p:cNvPr id="36" name="Group 35">
            <a:extLst>
              <a:ext uri="{FF2B5EF4-FFF2-40B4-BE49-F238E27FC236}">
                <a16:creationId xmlns:a16="http://schemas.microsoft.com/office/drawing/2014/main" id="{93CC9BE7-5948-4992-8D51-1DA23A2E5BF5}"/>
              </a:ext>
            </a:extLst>
          </p:cNvPr>
          <p:cNvGrpSpPr/>
          <p:nvPr/>
        </p:nvGrpSpPr>
        <p:grpSpPr>
          <a:xfrm>
            <a:off x="3273113" y="2753539"/>
            <a:ext cx="2285160" cy="1894017"/>
            <a:chOff x="6381342" y="2182683"/>
            <a:chExt cx="1805441" cy="1894017"/>
          </a:xfrm>
        </p:grpSpPr>
        <p:sp>
          <p:nvSpPr>
            <p:cNvPr id="37" name="Rectangle: Top Corners Rounded 2">
              <a:extLst>
                <a:ext uri="{FF2B5EF4-FFF2-40B4-BE49-F238E27FC236}">
                  <a16:creationId xmlns:a16="http://schemas.microsoft.com/office/drawing/2014/main" id="{FC900C28-FF5B-4738-B15A-DA1A556BE4A0}"/>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3CAD5EDC-A18C-489B-B600-2AA7BA972A16}"/>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S.H</a:t>
              </a:r>
            </a:p>
          </p:txBody>
        </p:sp>
        <p:sp>
          <p:nvSpPr>
            <p:cNvPr id="40" name="TextBox 39">
              <a:extLst>
                <a:ext uri="{FF2B5EF4-FFF2-40B4-BE49-F238E27FC236}">
                  <a16:creationId xmlns:a16="http://schemas.microsoft.com/office/drawing/2014/main" id="{62698EAD-E879-41D8-AB35-8B0CD1EFF0A9}"/>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41" name="Freeform: Shape 15">
            <a:extLst>
              <a:ext uri="{FF2B5EF4-FFF2-40B4-BE49-F238E27FC236}">
                <a16:creationId xmlns:a16="http://schemas.microsoft.com/office/drawing/2014/main" id="{B9361B01-03EA-4A3C-8B61-BEC6A891C530}"/>
              </a:ext>
            </a:extLst>
          </p:cNvPr>
          <p:cNvSpPr/>
          <p:nvPr/>
        </p:nvSpPr>
        <p:spPr>
          <a:xfrm flipV="1">
            <a:off x="3330297" y="3700548"/>
            <a:ext cx="2178231"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2E70DA12-9072-46DF-B72E-39402345EEC3}"/>
              </a:ext>
            </a:extLst>
          </p:cNvPr>
          <p:cNvSpPr txBox="1"/>
          <p:nvPr/>
        </p:nvSpPr>
        <p:spPr>
          <a:xfrm>
            <a:off x="3286122" y="4475523"/>
            <a:ext cx="2092634" cy="461665"/>
          </a:xfrm>
          <a:prstGeom prst="rect">
            <a:avLst/>
          </a:prstGeom>
          <a:noFill/>
        </p:spPr>
        <p:txBody>
          <a:bodyPr wrap="square" rtlCol="0">
            <a:spAutoFit/>
          </a:bodyPr>
          <a:lstStyle/>
          <a:p>
            <a:pPr algn="ctr"/>
            <a:r>
              <a:rPr lang="en-US" sz="2400" b="1" dirty="0">
                <a:solidFill>
                  <a:srgbClr val="FEC630"/>
                </a:solidFill>
                <a:latin typeface="Tw Cen MT" panose="020B0602020104020603" pitchFamily="34" charset="0"/>
              </a:rPr>
              <a:t>ANALYZING</a:t>
            </a:r>
            <a:endParaRPr lang="en-US" b="1" dirty="0">
              <a:solidFill>
                <a:srgbClr val="FEC630"/>
              </a:solidFill>
              <a:latin typeface="Tw Cen MT" panose="020B0602020104020603" pitchFamily="34" charset="0"/>
            </a:endParaRPr>
          </a:p>
        </p:txBody>
      </p:sp>
      <p:pic>
        <p:nvPicPr>
          <p:cNvPr id="71" name="Picture 70">
            <a:extLst>
              <a:ext uri="{FF2B5EF4-FFF2-40B4-BE49-F238E27FC236}">
                <a16:creationId xmlns:a16="http://schemas.microsoft.com/office/drawing/2014/main" id="{5AE8E0F8-C86E-4EBA-8242-BE733E60B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255" y="5688485"/>
            <a:ext cx="907482" cy="785580"/>
          </a:xfrm>
          <a:prstGeom prst="rect">
            <a:avLst/>
          </a:prstGeom>
        </p:spPr>
      </p:pic>
      <p:grpSp>
        <p:nvGrpSpPr>
          <p:cNvPr id="72" name="Group 71">
            <a:extLst>
              <a:ext uri="{FF2B5EF4-FFF2-40B4-BE49-F238E27FC236}">
                <a16:creationId xmlns:a16="http://schemas.microsoft.com/office/drawing/2014/main" id="{93CC9BE7-5948-4992-8D51-1DA23A2E5BF5}"/>
              </a:ext>
            </a:extLst>
          </p:cNvPr>
          <p:cNvGrpSpPr/>
          <p:nvPr/>
        </p:nvGrpSpPr>
        <p:grpSpPr>
          <a:xfrm>
            <a:off x="6166890" y="2733410"/>
            <a:ext cx="2285160" cy="1894017"/>
            <a:chOff x="6381342" y="2182683"/>
            <a:chExt cx="1805441" cy="1894017"/>
          </a:xfrm>
        </p:grpSpPr>
        <p:sp>
          <p:nvSpPr>
            <p:cNvPr id="73" name="Rectangle: Top Corners Rounded 2">
              <a:extLst>
                <a:ext uri="{FF2B5EF4-FFF2-40B4-BE49-F238E27FC236}">
                  <a16:creationId xmlns:a16="http://schemas.microsoft.com/office/drawing/2014/main" id="{FC900C28-FF5B-4738-B15A-DA1A556BE4A0}"/>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3CAD5EDC-A18C-489B-B600-2AA7BA972A16}"/>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S.H</a:t>
              </a:r>
            </a:p>
          </p:txBody>
        </p:sp>
        <p:sp>
          <p:nvSpPr>
            <p:cNvPr id="75" name="TextBox 74">
              <a:extLst>
                <a:ext uri="{FF2B5EF4-FFF2-40B4-BE49-F238E27FC236}">
                  <a16:creationId xmlns:a16="http://schemas.microsoft.com/office/drawing/2014/main" id="{62698EAD-E879-41D8-AB35-8B0CD1EFF0A9}"/>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sp>
        <p:nvSpPr>
          <p:cNvPr id="76" name="Freeform: Shape 15">
            <a:extLst>
              <a:ext uri="{FF2B5EF4-FFF2-40B4-BE49-F238E27FC236}">
                <a16:creationId xmlns:a16="http://schemas.microsoft.com/office/drawing/2014/main" id="{B9361B01-03EA-4A3C-8B61-BEC6A891C530}"/>
              </a:ext>
            </a:extLst>
          </p:cNvPr>
          <p:cNvSpPr/>
          <p:nvPr/>
        </p:nvSpPr>
        <p:spPr>
          <a:xfrm flipV="1">
            <a:off x="6224074" y="3680419"/>
            <a:ext cx="2178231"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2E70DA12-9072-46DF-B72E-39402345EEC3}"/>
              </a:ext>
            </a:extLst>
          </p:cNvPr>
          <p:cNvSpPr txBox="1"/>
          <p:nvPr/>
        </p:nvSpPr>
        <p:spPr>
          <a:xfrm>
            <a:off x="6287396" y="4470083"/>
            <a:ext cx="2092634" cy="461665"/>
          </a:xfrm>
          <a:prstGeom prst="rect">
            <a:avLst/>
          </a:prstGeom>
          <a:noFill/>
        </p:spPr>
        <p:txBody>
          <a:bodyPr wrap="square" rtlCol="0">
            <a:spAutoFit/>
          </a:bodyPr>
          <a:lstStyle/>
          <a:p>
            <a:pPr algn="ctr"/>
            <a:r>
              <a:rPr lang="en-US" sz="2400" b="1" dirty="0">
                <a:solidFill>
                  <a:srgbClr val="FEC630"/>
                </a:solidFill>
                <a:latin typeface="Tw Cen MT" panose="020B0602020104020603" pitchFamily="34" charset="0"/>
              </a:rPr>
              <a:t>REPORTING</a:t>
            </a:r>
            <a:endParaRPr lang="en-US" b="1" dirty="0">
              <a:solidFill>
                <a:srgbClr val="FEC630"/>
              </a:solidFill>
              <a:latin typeface="Tw Cen MT" panose="020B0602020104020603" pitchFamily="34" charset="0"/>
            </a:endParaRPr>
          </a:p>
        </p:txBody>
      </p:sp>
      <p:pic>
        <p:nvPicPr>
          <p:cNvPr id="80" name="Picture 79">
            <a:extLst>
              <a:ext uri="{FF2B5EF4-FFF2-40B4-BE49-F238E27FC236}">
                <a16:creationId xmlns:a16="http://schemas.microsoft.com/office/drawing/2014/main" id="{5AE8E0F8-C86E-4EBA-8242-BE733E60B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8032" y="5668356"/>
            <a:ext cx="907482" cy="785580"/>
          </a:xfrm>
          <a:prstGeom prst="rect">
            <a:avLst/>
          </a:prstGeom>
        </p:spPr>
      </p:pic>
      <p:sp>
        <p:nvSpPr>
          <p:cNvPr id="81" name="TextBox 80">
            <a:extLst>
              <a:ext uri="{FF2B5EF4-FFF2-40B4-BE49-F238E27FC236}">
                <a16:creationId xmlns:a16="http://schemas.microsoft.com/office/drawing/2014/main" id="{B0CC3266-0814-40CF-8FB7-59068666DA92}"/>
              </a:ext>
            </a:extLst>
          </p:cNvPr>
          <p:cNvSpPr txBox="1"/>
          <p:nvPr/>
        </p:nvSpPr>
        <p:spPr>
          <a:xfrm>
            <a:off x="2294105" y="1032561"/>
            <a:ext cx="6791601" cy="1200329"/>
          </a:xfrm>
          <a:prstGeom prst="rect">
            <a:avLst/>
          </a:prstGeom>
          <a:noFill/>
        </p:spPr>
        <p:txBody>
          <a:bodyPr wrap="square" rtlCol="0">
            <a:spAutoFit/>
          </a:bodyPr>
          <a:lstStyle/>
          <a:p>
            <a:pPr algn="ctr"/>
            <a:r>
              <a:rPr lang="en-US" b="1" dirty="0">
                <a:solidFill>
                  <a:srgbClr val="FEC630"/>
                </a:solidFill>
                <a:latin typeface="Tw Cen MT" panose="020B0602020104020603" pitchFamily="34" charset="0"/>
              </a:rPr>
              <a:t>Search head is the component used for interacting with </a:t>
            </a:r>
            <a:r>
              <a:rPr lang="en-US" b="1" dirty="0" err="1">
                <a:solidFill>
                  <a:srgbClr val="FEC630"/>
                </a:solidFill>
                <a:latin typeface="Tw Cen MT" panose="020B0602020104020603" pitchFamily="34" charset="0"/>
              </a:rPr>
              <a:t>Splunk</a:t>
            </a:r>
            <a:r>
              <a:rPr lang="en-US" b="1" dirty="0">
                <a:solidFill>
                  <a:srgbClr val="FEC630"/>
                </a:solidFill>
                <a:latin typeface="Tw Cen MT" panose="020B0602020104020603" pitchFamily="34" charset="0"/>
              </a:rPr>
              <a:t>. It provides a graphical user interface to users for performing various operations. You can search and query the data stored in the Indexer by entering search words and you will get the expected result.</a:t>
            </a:r>
          </a:p>
        </p:txBody>
      </p:sp>
      <p:grpSp>
        <p:nvGrpSpPr>
          <p:cNvPr id="82" name="Group 81">
            <a:extLst>
              <a:ext uri="{FF2B5EF4-FFF2-40B4-BE49-F238E27FC236}">
                <a16:creationId xmlns:a16="http://schemas.microsoft.com/office/drawing/2014/main" id="{93CC9BE7-5948-4992-8D51-1DA23A2E5BF5}"/>
              </a:ext>
            </a:extLst>
          </p:cNvPr>
          <p:cNvGrpSpPr/>
          <p:nvPr/>
        </p:nvGrpSpPr>
        <p:grpSpPr>
          <a:xfrm>
            <a:off x="8893243" y="2760527"/>
            <a:ext cx="2285160" cy="1894017"/>
            <a:chOff x="6381342" y="2182683"/>
            <a:chExt cx="1805441" cy="1894017"/>
          </a:xfrm>
        </p:grpSpPr>
        <p:sp>
          <p:nvSpPr>
            <p:cNvPr id="83" name="Rectangle: Top Corners Rounded 2">
              <a:extLst>
                <a:ext uri="{FF2B5EF4-FFF2-40B4-BE49-F238E27FC236}">
                  <a16:creationId xmlns:a16="http://schemas.microsoft.com/office/drawing/2014/main" id="{FC900C28-FF5B-4738-B15A-DA1A556BE4A0}"/>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3CAD5EDC-A18C-489B-B600-2AA7BA972A16}"/>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S.H</a:t>
              </a:r>
            </a:p>
          </p:txBody>
        </p:sp>
        <p:sp>
          <p:nvSpPr>
            <p:cNvPr id="85" name="TextBox 84">
              <a:extLst>
                <a:ext uri="{FF2B5EF4-FFF2-40B4-BE49-F238E27FC236}">
                  <a16:creationId xmlns:a16="http://schemas.microsoft.com/office/drawing/2014/main" id="{62698EAD-E879-41D8-AB35-8B0CD1EFF0A9}"/>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grpSp>
      <p:sp>
        <p:nvSpPr>
          <p:cNvPr id="86" name="Freeform: Shape 15">
            <a:extLst>
              <a:ext uri="{FF2B5EF4-FFF2-40B4-BE49-F238E27FC236}">
                <a16:creationId xmlns:a16="http://schemas.microsoft.com/office/drawing/2014/main" id="{B9361B01-03EA-4A3C-8B61-BEC6A891C530}"/>
              </a:ext>
            </a:extLst>
          </p:cNvPr>
          <p:cNvSpPr/>
          <p:nvPr/>
        </p:nvSpPr>
        <p:spPr>
          <a:xfrm flipV="1">
            <a:off x="8950427" y="3707536"/>
            <a:ext cx="2178231"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2E70DA12-9072-46DF-B72E-39402345EEC3}"/>
              </a:ext>
            </a:extLst>
          </p:cNvPr>
          <p:cNvSpPr txBox="1"/>
          <p:nvPr/>
        </p:nvSpPr>
        <p:spPr>
          <a:xfrm>
            <a:off x="8989505" y="4481112"/>
            <a:ext cx="2092634" cy="461665"/>
          </a:xfrm>
          <a:prstGeom prst="rect">
            <a:avLst/>
          </a:prstGeom>
          <a:noFill/>
        </p:spPr>
        <p:txBody>
          <a:bodyPr wrap="square" rtlCol="0">
            <a:spAutoFit/>
          </a:bodyPr>
          <a:lstStyle/>
          <a:p>
            <a:pPr algn="ctr"/>
            <a:r>
              <a:rPr lang="en-US" sz="2400" b="1" dirty="0">
                <a:solidFill>
                  <a:srgbClr val="FEC630"/>
                </a:solidFill>
                <a:latin typeface="Tw Cen MT" panose="020B0602020104020603" pitchFamily="34" charset="0"/>
              </a:rPr>
              <a:t>VISULIZING</a:t>
            </a:r>
            <a:endParaRPr lang="en-US" b="1" dirty="0">
              <a:solidFill>
                <a:srgbClr val="FEC630"/>
              </a:solidFill>
              <a:latin typeface="Tw Cen MT" panose="020B0602020104020603" pitchFamily="34" charset="0"/>
            </a:endParaRPr>
          </a:p>
        </p:txBody>
      </p:sp>
      <p:pic>
        <p:nvPicPr>
          <p:cNvPr id="90" name="Picture 89">
            <a:extLst>
              <a:ext uri="{FF2B5EF4-FFF2-40B4-BE49-F238E27FC236}">
                <a16:creationId xmlns:a16="http://schemas.microsoft.com/office/drawing/2014/main" id="{5AE8E0F8-C86E-4EBA-8242-BE733E60B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4385" y="5695473"/>
            <a:ext cx="907482" cy="785580"/>
          </a:xfrm>
          <a:prstGeom prst="rect">
            <a:avLst/>
          </a:prstGeom>
        </p:spPr>
      </p:pic>
    </p:spTree>
    <p:extLst>
      <p:ext uri="{BB962C8B-B14F-4D97-AF65-F5344CB8AC3E}">
        <p14:creationId xmlns:p14="http://schemas.microsoft.com/office/powerpoint/2010/main" val="196756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down)">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anim calcmode="lin" valueType="num">
                                      <p:cBhvr>
                                        <p:cTn id="13" dur="500" fill="hold"/>
                                        <p:tgtEl>
                                          <p:spTgt spid="56"/>
                                        </p:tgtEl>
                                        <p:attrNameLst>
                                          <p:attrName>ppt_x</p:attrName>
                                        </p:attrNameLst>
                                      </p:cBhvr>
                                      <p:tavLst>
                                        <p:tav tm="0">
                                          <p:val>
                                            <p:strVal val="#ppt_x"/>
                                          </p:val>
                                        </p:tav>
                                        <p:tav tm="100000">
                                          <p:val>
                                            <p:strVal val="#ppt_x"/>
                                          </p:val>
                                        </p:tav>
                                      </p:tavLst>
                                    </p:anim>
                                    <p:anim calcmode="lin" valueType="num">
                                      <p:cBhvr>
                                        <p:cTn id="14" dur="500" fill="hold"/>
                                        <p:tgtEl>
                                          <p:spTgt spid="5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25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anim calcmode="lin" valueType="num">
                                      <p:cBhvr>
                                        <p:cTn id="19" dur="500" fill="hold"/>
                                        <p:tgtEl>
                                          <p:spTgt spid="39"/>
                                        </p:tgtEl>
                                        <p:attrNameLst>
                                          <p:attrName>ppt_x</p:attrName>
                                        </p:attrNameLst>
                                      </p:cBhvr>
                                      <p:tavLst>
                                        <p:tav tm="0">
                                          <p:val>
                                            <p:strVal val="#ppt_x"/>
                                          </p:val>
                                        </p:tav>
                                        <p:tav tm="100000">
                                          <p:val>
                                            <p:strVal val="#ppt_x"/>
                                          </p:val>
                                        </p:tav>
                                      </p:tavLst>
                                    </p:anim>
                                    <p:anim calcmode="lin" valueType="num">
                                      <p:cBhvr>
                                        <p:cTn id="20" dur="500" fill="hold"/>
                                        <p:tgtEl>
                                          <p:spTgt spid="39"/>
                                        </p:tgtEl>
                                        <p:attrNameLst>
                                          <p:attrName>ppt_y</p:attrName>
                                        </p:attrNameLst>
                                      </p:cBhvr>
                                      <p:tavLst>
                                        <p:tav tm="0">
                                          <p:val>
                                            <p:strVal val="#ppt_y+.1"/>
                                          </p:val>
                                        </p:tav>
                                        <p:tav tm="100000">
                                          <p:val>
                                            <p:strVal val="#ppt_y"/>
                                          </p:val>
                                        </p:tav>
                                      </p:tavLst>
                                    </p:anim>
                                  </p:childTnLst>
                                </p:cTn>
                              </p:par>
                              <p:par>
                                <p:cTn id="21" presetID="22" presetClass="entr" presetSubtype="4" fill="hold" nodeType="withEffect">
                                  <p:stCondLst>
                                    <p:cond delay="250"/>
                                  </p:stCondLst>
                                  <p:childTnLst>
                                    <p:set>
                                      <p:cBhvr>
                                        <p:cTn id="22" dur="1" fill="hold">
                                          <p:stCondLst>
                                            <p:cond delay="0"/>
                                          </p:stCondLst>
                                        </p:cTn>
                                        <p:tgtEl>
                                          <p:spTgt spid="65">
                                            <p:txEl>
                                              <p:pRg st="0" end="0"/>
                                            </p:txEl>
                                          </p:spTgt>
                                        </p:tgtEl>
                                        <p:attrNameLst>
                                          <p:attrName>style.visibility</p:attrName>
                                        </p:attrNameLst>
                                      </p:cBhvr>
                                      <p:to>
                                        <p:strVal val="visible"/>
                                      </p:to>
                                    </p:set>
                                    <p:animEffect transition="in" filter="wipe(down)">
                                      <p:cBhvr>
                                        <p:cTn id="23" dur="500"/>
                                        <p:tgtEl>
                                          <p:spTgt spid="65">
                                            <p:txEl>
                                              <p:pRg st="0" end="0"/>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p:cTn id="26" dur="500" fill="hold"/>
                                        <p:tgtEl>
                                          <p:spTgt spid="70"/>
                                        </p:tgtEl>
                                        <p:attrNameLst>
                                          <p:attrName>ppt_w</p:attrName>
                                        </p:attrNameLst>
                                      </p:cBhvr>
                                      <p:tavLst>
                                        <p:tav tm="0">
                                          <p:val>
                                            <p:fltVal val="0"/>
                                          </p:val>
                                        </p:tav>
                                        <p:tav tm="100000">
                                          <p:val>
                                            <p:strVal val="#ppt_w"/>
                                          </p:val>
                                        </p:tav>
                                      </p:tavLst>
                                    </p:anim>
                                    <p:anim calcmode="lin" valueType="num">
                                      <p:cBhvr>
                                        <p:cTn id="27" dur="500" fill="hold"/>
                                        <p:tgtEl>
                                          <p:spTgt spid="70"/>
                                        </p:tgtEl>
                                        <p:attrNameLst>
                                          <p:attrName>ppt_h</p:attrName>
                                        </p:attrNameLst>
                                      </p:cBhvr>
                                      <p:tavLst>
                                        <p:tav tm="0">
                                          <p:val>
                                            <p:fltVal val="0"/>
                                          </p:val>
                                        </p:tav>
                                        <p:tav tm="100000">
                                          <p:val>
                                            <p:strVal val="#ppt_h"/>
                                          </p:val>
                                        </p:tav>
                                      </p:tavLst>
                                    </p:anim>
                                    <p:animEffect transition="in" filter="fade">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anim calcmode="lin" valueType="num">
                                      <p:cBhvr>
                                        <p:cTn id="34" dur="500" fill="hold"/>
                                        <p:tgtEl>
                                          <p:spTgt spid="41"/>
                                        </p:tgtEl>
                                        <p:attrNameLst>
                                          <p:attrName>ppt_x</p:attrName>
                                        </p:attrNameLst>
                                      </p:cBhvr>
                                      <p:tavLst>
                                        <p:tav tm="0">
                                          <p:val>
                                            <p:strVal val="#ppt_x"/>
                                          </p:val>
                                        </p:tav>
                                        <p:tav tm="100000">
                                          <p:val>
                                            <p:strVal val="#ppt_x"/>
                                          </p:val>
                                        </p:tav>
                                      </p:tavLst>
                                    </p:anim>
                                    <p:anim calcmode="lin" valueType="num">
                                      <p:cBhvr>
                                        <p:cTn id="35" dur="5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500"/>
                            </p:stCondLst>
                            <p:childTnLst>
                              <p:par>
                                <p:cTn id="37" presetID="42" presetClass="entr" presetSubtype="0" fill="hold" nodeType="afterEffect">
                                  <p:stCondLst>
                                    <p:cond delay="25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anim calcmode="lin" valueType="num">
                                      <p:cBhvr>
                                        <p:cTn id="40" dur="500" fill="hold"/>
                                        <p:tgtEl>
                                          <p:spTgt spid="36"/>
                                        </p:tgtEl>
                                        <p:attrNameLst>
                                          <p:attrName>ppt_x</p:attrName>
                                        </p:attrNameLst>
                                      </p:cBhvr>
                                      <p:tavLst>
                                        <p:tav tm="0">
                                          <p:val>
                                            <p:strVal val="#ppt_x"/>
                                          </p:val>
                                        </p:tav>
                                        <p:tav tm="100000">
                                          <p:val>
                                            <p:strVal val="#ppt_x"/>
                                          </p:val>
                                        </p:tav>
                                      </p:tavLst>
                                    </p:anim>
                                    <p:anim calcmode="lin" valueType="num">
                                      <p:cBhvr>
                                        <p:cTn id="41" dur="500" fill="hold"/>
                                        <p:tgtEl>
                                          <p:spTgt spid="36"/>
                                        </p:tgtEl>
                                        <p:attrNameLst>
                                          <p:attrName>ppt_y</p:attrName>
                                        </p:attrNameLst>
                                      </p:cBhvr>
                                      <p:tavLst>
                                        <p:tav tm="0">
                                          <p:val>
                                            <p:strVal val="#ppt_y+.1"/>
                                          </p:val>
                                        </p:tav>
                                        <p:tav tm="100000">
                                          <p:val>
                                            <p:strVal val="#ppt_y"/>
                                          </p:val>
                                        </p:tav>
                                      </p:tavLst>
                                    </p:anim>
                                  </p:childTnLst>
                                </p:cTn>
                              </p:par>
                              <p:par>
                                <p:cTn id="42" presetID="22" presetClass="entr" presetSubtype="4" fill="hold" nodeType="withEffect">
                                  <p:stCondLst>
                                    <p:cond delay="250"/>
                                  </p:stCondLst>
                                  <p:childTnLst>
                                    <p:set>
                                      <p:cBhvr>
                                        <p:cTn id="43" dur="1" fill="hold">
                                          <p:stCondLst>
                                            <p:cond delay="0"/>
                                          </p:stCondLst>
                                        </p:cTn>
                                        <p:tgtEl>
                                          <p:spTgt spid="61">
                                            <p:txEl>
                                              <p:pRg st="0" end="0"/>
                                            </p:txEl>
                                          </p:spTgt>
                                        </p:tgtEl>
                                        <p:attrNameLst>
                                          <p:attrName>style.visibility</p:attrName>
                                        </p:attrNameLst>
                                      </p:cBhvr>
                                      <p:to>
                                        <p:strVal val="visible"/>
                                      </p:to>
                                    </p:set>
                                    <p:animEffect transition="in" filter="wipe(down)">
                                      <p:cBhvr>
                                        <p:cTn id="44" dur="500"/>
                                        <p:tgtEl>
                                          <p:spTgt spid="61">
                                            <p:txEl>
                                              <p:pRg st="0" end="0"/>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p:cTn id="47" dur="500" fill="hold"/>
                                        <p:tgtEl>
                                          <p:spTgt spid="71"/>
                                        </p:tgtEl>
                                        <p:attrNameLst>
                                          <p:attrName>ppt_w</p:attrName>
                                        </p:attrNameLst>
                                      </p:cBhvr>
                                      <p:tavLst>
                                        <p:tav tm="0">
                                          <p:val>
                                            <p:fltVal val="0"/>
                                          </p:val>
                                        </p:tav>
                                        <p:tav tm="100000">
                                          <p:val>
                                            <p:strVal val="#ppt_w"/>
                                          </p:val>
                                        </p:tav>
                                      </p:tavLst>
                                    </p:anim>
                                    <p:anim calcmode="lin" valueType="num">
                                      <p:cBhvr>
                                        <p:cTn id="48" dur="500" fill="hold"/>
                                        <p:tgtEl>
                                          <p:spTgt spid="71"/>
                                        </p:tgtEl>
                                        <p:attrNameLst>
                                          <p:attrName>ppt_h</p:attrName>
                                        </p:attrNameLst>
                                      </p:cBhvr>
                                      <p:tavLst>
                                        <p:tav tm="0">
                                          <p:val>
                                            <p:fltVal val="0"/>
                                          </p:val>
                                        </p:tav>
                                        <p:tav tm="100000">
                                          <p:val>
                                            <p:strVal val="#ppt_h"/>
                                          </p:val>
                                        </p:tav>
                                      </p:tavLst>
                                    </p:anim>
                                    <p:animEffect transition="in" filter="fade">
                                      <p:cBhvr>
                                        <p:cTn id="49" dur="5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anim calcmode="lin" valueType="num">
                                      <p:cBhvr>
                                        <p:cTn id="55" dur="500" fill="hold"/>
                                        <p:tgtEl>
                                          <p:spTgt spid="76"/>
                                        </p:tgtEl>
                                        <p:attrNameLst>
                                          <p:attrName>ppt_x</p:attrName>
                                        </p:attrNameLst>
                                      </p:cBhvr>
                                      <p:tavLst>
                                        <p:tav tm="0">
                                          <p:val>
                                            <p:strVal val="#ppt_x"/>
                                          </p:val>
                                        </p:tav>
                                        <p:tav tm="100000">
                                          <p:val>
                                            <p:strVal val="#ppt_x"/>
                                          </p:val>
                                        </p:tav>
                                      </p:tavLst>
                                    </p:anim>
                                    <p:anim calcmode="lin" valueType="num">
                                      <p:cBhvr>
                                        <p:cTn id="56" dur="500" fill="hold"/>
                                        <p:tgtEl>
                                          <p:spTgt spid="76"/>
                                        </p:tgtEl>
                                        <p:attrNameLst>
                                          <p:attrName>ppt_y</p:attrName>
                                        </p:attrNameLst>
                                      </p:cBhvr>
                                      <p:tavLst>
                                        <p:tav tm="0">
                                          <p:val>
                                            <p:strVal val="#ppt_y+.1"/>
                                          </p:val>
                                        </p:tav>
                                        <p:tav tm="100000">
                                          <p:val>
                                            <p:strVal val="#ppt_y"/>
                                          </p:val>
                                        </p:tav>
                                      </p:tavLst>
                                    </p:anim>
                                  </p:childTnLst>
                                </p:cTn>
                              </p:par>
                            </p:childTnLst>
                          </p:cTn>
                        </p:par>
                        <p:par>
                          <p:cTn id="57" fill="hold">
                            <p:stCondLst>
                              <p:cond delay="500"/>
                            </p:stCondLst>
                            <p:childTnLst>
                              <p:par>
                                <p:cTn id="58" presetID="42" presetClass="entr" presetSubtype="0" fill="hold" nodeType="afterEffect">
                                  <p:stCondLst>
                                    <p:cond delay="25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500"/>
                                        <p:tgtEl>
                                          <p:spTgt spid="72"/>
                                        </p:tgtEl>
                                      </p:cBhvr>
                                    </p:animEffect>
                                    <p:anim calcmode="lin" valueType="num">
                                      <p:cBhvr>
                                        <p:cTn id="61" dur="500" fill="hold"/>
                                        <p:tgtEl>
                                          <p:spTgt spid="72"/>
                                        </p:tgtEl>
                                        <p:attrNameLst>
                                          <p:attrName>ppt_x</p:attrName>
                                        </p:attrNameLst>
                                      </p:cBhvr>
                                      <p:tavLst>
                                        <p:tav tm="0">
                                          <p:val>
                                            <p:strVal val="#ppt_x"/>
                                          </p:val>
                                        </p:tav>
                                        <p:tav tm="100000">
                                          <p:val>
                                            <p:strVal val="#ppt_x"/>
                                          </p:val>
                                        </p:tav>
                                      </p:tavLst>
                                    </p:anim>
                                    <p:anim calcmode="lin" valueType="num">
                                      <p:cBhvr>
                                        <p:cTn id="62" dur="500" fill="hold"/>
                                        <p:tgtEl>
                                          <p:spTgt spid="72"/>
                                        </p:tgtEl>
                                        <p:attrNameLst>
                                          <p:attrName>ppt_y</p:attrName>
                                        </p:attrNameLst>
                                      </p:cBhvr>
                                      <p:tavLst>
                                        <p:tav tm="0">
                                          <p:val>
                                            <p:strVal val="#ppt_y+.1"/>
                                          </p:val>
                                        </p:tav>
                                        <p:tav tm="100000">
                                          <p:val>
                                            <p:strVal val="#ppt_y"/>
                                          </p:val>
                                        </p:tav>
                                      </p:tavLst>
                                    </p:anim>
                                  </p:childTnLst>
                                </p:cTn>
                              </p:par>
                              <p:par>
                                <p:cTn id="63" presetID="22" presetClass="entr" presetSubtype="4" fill="hold" nodeType="withEffect">
                                  <p:stCondLst>
                                    <p:cond delay="250"/>
                                  </p:stCondLst>
                                  <p:childTnLst>
                                    <p:set>
                                      <p:cBhvr>
                                        <p:cTn id="64" dur="1" fill="hold">
                                          <p:stCondLst>
                                            <p:cond delay="0"/>
                                          </p:stCondLst>
                                        </p:cTn>
                                        <p:tgtEl>
                                          <p:spTgt spid="78">
                                            <p:txEl>
                                              <p:pRg st="0" end="0"/>
                                            </p:txEl>
                                          </p:spTgt>
                                        </p:tgtEl>
                                        <p:attrNameLst>
                                          <p:attrName>style.visibility</p:attrName>
                                        </p:attrNameLst>
                                      </p:cBhvr>
                                      <p:to>
                                        <p:strVal val="visible"/>
                                      </p:to>
                                    </p:set>
                                    <p:animEffect transition="in" filter="wipe(down)">
                                      <p:cBhvr>
                                        <p:cTn id="65" dur="500"/>
                                        <p:tgtEl>
                                          <p:spTgt spid="78">
                                            <p:txEl>
                                              <p:pRg st="0" end="0"/>
                                            </p:txEl>
                                          </p:spTgt>
                                        </p:tgtEl>
                                      </p:cBhvr>
                                    </p:animEffect>
                                  </p:childTnLst>
                                </p:cTn>
                              </p:par>
                              <p:par>
                                <p:cTn id="66" presetID="53" presetClass="entr" presetSubtype="16" fill="hold" nodeType="withEffect">
                                  <p:stCondLst>
                                    <p:cond delay="0"/>
                                  </p:stCondLst>
                                  <p:childTnLst>
                                    <p:set>
                                      <p:cBhvr>
                                        <p:cTn id="67" dur="1" fill="hold">
                                          <p:stCondLst>
                                            <p:cond delay="0"/>
                                          </p:stCondLst>
                                        </p:cTn>
                                        <p:tgtEl>
                                          <p:spTgt spid="80"/>
                                        </p:tgtEl>
                                        <p:attrNameLst>
                                          <p:attrName>style.visibility</p:attrName>
                                        </p:attrNameLst>
                                      </p:cBhvr>
                                      <p:to>
                                        <p:strVal val="visible"/>
                                      </p:to>
                                    </p:set>
                                    <p:anim calcmode="lin" valueType="num">
                                      <p:cBhvr>
                                        <p:cTn id="68" dur="500" fill="hold"/>
                                        <p:tgtEl>
                                          <p:spTgt spid="80"/>
                                        </p:tgtEl>
                                        <p:attrNameLst>
                                          <p:attrName>ppt_w</p:attrName>
                                        </p:attrNameLst>
                                      </p:cBhvr>
                                      <p:tavLst>
                                        <p:tav tm="0">
                                          <p:val>
                                            <p:fltVal val="0"/>
                                          </p:val>
                                        </p:tav>
                                        <p:tav tm="100000">
                                          <p:val>
                                            <p:strVal val="#ppt_w"/>
                                          </p:val>
                                        </p:tav>
                                      </p:tavLst>
                                    </p:anim>
                                    <p:anim calcmode="lin" valueType="num">
                                      <p:cBhvr>
                                        <p:cTn id="69" dur="500" fill="hold"/>
                                        <p:tgtEl>
                                          <p:spTgt spid="80"/>
                                        </p:tgtEl>
                                        <p:attrNameLst>
                                          <p:attrName>ppt_h</p:attrName>
                                        </p:attrNameLst>
                                      </p:cBhvr>
                                      <p:tavLst>
                                        <p:tav tm="0">
                                          <p:val>
                                            <p:fltVal val="0"/>
                                          </p:val>
                                        </p:tav>
                                        <p:tav tm="100000">
                                          <p:val>
                                            <p:strVal val="#ppt_h"/>
                                          </p:val>
                                        </p:tav>
                                      </p:tavLst>
                                    </p:anim>
                                    <p:animEffect transition="in" filter="fade">
                                      <p:cBhvr>
                                        <p:cTn id="70" dur="500"/>
                                        <p:tgtEl>
                                          <p:spTgt spid="80"/>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500"/>
                                        <p:tgtEl>
                                          <p:spTgt spid="86"/>
                                        </p:tgtEl>
                                      </p:cBhvr>
                                    </p:animEffect>
                                    <p:anim calcmode="lin" valueType="num">
                                      <p:cBhvr>
                                        <p:cTn id="76" dur="500" fill="hold"/>
                                        <p:tgtEl>
                                          <p:spTgt spid="86"/>
                                        </p:tgtEl>
                                        <p:attrNameLst>
                                          <p:attrName>ppt_x</p:attrName>
                                        </p:attrNameLst>
                                      </p:cBhvr>
                                      <p:tavLst>
                                        <p:tav tm="0">
                                          <p:val>
                                            <p:strVal val="#ppt_x"/>
                                          </p:val>
                                        </p:tav>
                                        <p:tav tm="100000">
                                          <p:val>
                                            <p:strVal val="#ppt_x"/>
                                          </p:val>
                                        </p:tav>
                                      </p:tavLst>
                                    </p:anim>
                                    <p:anim calcmode="lin" valueType="num">
                                      <p:cBhvr>
                                        <p:cTn id="77" dur="500" fill="hold"/>
                                        <p:tgtEl>
                                          <p:spTgt spid="86"/>
                                        </p:tgtEl>
                                        <p:attrNameLst>
                                          <p:attrName>ppt_y</p:attrName>
                                        </p:attrNameLst>
                                      </p:cBhvr>
                                      <p:tavLst>
                                        <p:tav tm="0">
                                          <p:val>
                                            <p:strVal val="#ppt_y+.1"/>
                                          </p:val>
                                        </p:tav>
                                        <p:tav tm="100000">
                                          <p:val>
                                            <p:strVal val="#ppt_y"/>
                                          </p:val>
                                        </p:tav>
                                      </p:tavLst>
                                    </p:anim>
                                  </p:childTnLst>
                                </p:cTn>
                              </p:par>
                            </p:childTnLst>
                          </p:cTn>
                        </p:par>
                        <p:par>
                          <p:cTn id="78" fill="hold">
                            <p:stCondLst>
                              <p:cond delay="500"/>
                            </p:stCondLst>
                            <p:childTnLst>
                              <p:par>
                                <p:cTn id="79" presetID="42" presetClass="entr" presetSubtype="0" fill="hold" nodeType="afterEffect">
                                  <p:stCondLst>
                                    <p:cond delay="250"/>
                                  </p:stCondLst>
                                  <p:childTnLst>
                                    <p:set>
                                      <p:cBhvr>
                                        <p:cTn id="80" dur="1" fill="hold">
                                          <p:stCondLst>
                                            <p:cond delay="0"/>
                                          </p:stCondLst>
                                        </p:cTn>
                                        <p:tgtEl>
                                          <p:spTgt spid="82"/>
                                        </p:tgtEl>
                                        <p:attrNameLst>
                                          <p:attrName>style.visibility</p:attrName>
                                        </p:attrNameLst>
                                      </p:cBhvr>
                                      <p:to>
                                        <p:strVal val="visible"/>
                                      </p:to>
                                    </p:set>
                                    <p:animEffect transition="in" filter="fade">
                                      <p:cBhvr>
                                        <p:cTn id="81" dur="500"/>
                                        <p:tgtEl>
                                          <p:spTgt spid="82"/>
                                        </p:tgtEl>
                                      </p:cBhvr>
                                    </p:animEffect>
                                    <p:anim calcmode="lin" valueType="num">
                                      <p:cBhvr>
                                        <p:cTn id="82" dur="500" fill="hold"/>
                                        <p:tgtEl>
                                          <p:spTgt spid="82"/>
                                        </p:tgtEl>
                                        <p:attrNameLst>
                                          <p:attrName>ppt_x</p:attrName>
                                        </p:attrNameLst>
                                      </p:cBhvr>
                                      <p:tavLst>
                                        <p:tav tm="0">
                                          <p:val>
                                            <p:strVal val="#ppt_x"/>
                                          </p:val>
                                        </p:tav>
                                        <p:tav tm="100000">
                                          <p:val>
                                            <p:strVal val="#ppt_x"/>
                                          </p:val>
                                        </p:tav>
                                      </p:tavLst>
                                    </p:anim>
                                    <p:anim calcmode="lin" valueType="num">
                                      <p:cBhvr>
                                        <p:cTn id="83" dur="500" fill="hold"/>
                                        <p:tgtEl>
                                          <p:spTgt spid="82"/>
                                        </p:tgtEl>
                                        <p:attrNameLst>
                                          <p:attrName>ppt_y</p:attrName>
                                        </p:attrNameLst>
                                      </p:cBhvr>
                                      <p:tavLst>
                                        <p:tav tm="0">
                                          <p:val>
                                            <p:strVal val="#ppt_y+.1"/>
                                          </p:val>
                                        </p:tav>
                                        <p:tav tm="100000">
                                          <p:val>
                                            <p:strVal val="#ppt_y"/>
                                          </p:val>
                                        </p:tav>
                                      </p:tavLst>
                                    </p:anim>
                                  </p:childTnLst>
                                </p:cTn>
                              </p:par>
                              <p:par>
                                <p:cTn id="84" presetID="22" presetClass="entr" presetSubtype="4" fill="hold" nodeType="withEffect">
                                  <p:stCondLst>
                                    <p:cond delay="250"/>
                                  </p:stCondLst>
                                  <p:childTnLst>
                                    <p:set>
                                      <p:cBhvr>
                                        <p:cTn id="85" dur="1" fill="hold">
                                          <p:stCondLst>
                                            <p:cond delay="0"/>
                                          </p:stCondLst>
                                        </p:cTn>
                                        <p:tgtEl>
                                          <p:spTgt spid="88">
                                            <p:txEl>
                                              <p:pRg st="0" end="0"/>
                                            </p:txEl>
                                          </p:spTgt>
                                        </p:tgtEl>
                                        <p:attrNameLst>
                                          <p:attrName>style.visibility</p:attrName>
                                        </p:attrNameLst>
                                      </p:cBhvr>
                                      <p:to>
                                        <p:strVal val="visible"/>
                                      </p:to>
                                    </p:set>
                                    <p:animEffect transition="in" filter="wipe(down)">
                                      <p:cBhvr>
                                        <p:cTn id="86" dur="500"/>
                                        <p:tgtEl>
                                          <p:spTgt spid="88">
                                            <p:txEl>
                                              <p:pRg st="0" end="0"/>
                                            </p:txEl>
                                          </p:spTgt>
                                        </p:tgtEl>
                                      </p:cBhvr>
                                    </p:animEffect>
                                  </p:childTnLst>
                                </p:cTn>
                              </p:par>
                              <p:par>
                                <p:cTn id="87" presetID="53" presetClass="entr" presetSubtype="16" fill="hold" nodeType="withEffect">
                                  <p:stCondLst>
                                    <p:cond delay="0"/>
                                  </p:stCondLst>
                                  <p:childTnLst>
                                    <p:set>
                                      <p:cBhvr>
                                        <p:cTn id="88" dur="1" fill="hold">
                                          <p:stCondLst>
                                            <p:cond delay="0"/>
                                          </p:stCondLst>
                                        </p:cTn>
                                        <p:tgtEl>
                                          <p:spTgt spid="90"/>
                                        </p:tgtEl>
                                        <p:attrNameLst>
                                          <p:attrName>style.visibility</p:attrName>
                                        </p:attrNameLst>
                                      </p:cBhvr>
                                      <p:to>
                                        <p:strVal val="visible"/>
                                      </p:to>
                                    </p:set>
                                    <p:anim calcmode="lin" valueType="num">
                                      <p:cBhvr>
                                        <p:cTn id="89" dur="500" fill="hold"/>
                                        <p:tgtEl>
                                          <p:spTgt spid="90"/>
                                        </p:tgtEl>
                                        <p:attrNameLst>
                                          <p:attrName>ppt_w</p:attrName>
                                        </p:attrNameLst>
                                      </p:cBhvr>
                                      <p:tavLst>
                                        <p:tav tm="0">
                                          <p:val>
                                            <p:fltVal val="0"/>
                                          </p:val>
                                        </p:tav>
                                        <p:tav tm="100000">
                                          <p:val>
                                            <p:strVal val="#ppt_w"/>
                                          </p:val>
                                        </p:tav>
                                      </p:tavLst>
                                    </p:anim>
                                    <p:anim calcmode="lin" valueType="num">
                                      <p:cBhvr>
                                        <p:cTn id="90" dur="500" fill="hold"/>
                                        <p:tgtEl>
                                          <p:spTgt spid="90"/>
                                        </p:tgtEl>
                                        <p:attrNameLst>
                                          <p:attrName>ppt_h</p:attrName>
                                        </p:attrNameLst>
                                      </p:cBhvr>
                                      <p:tavLst>
                                        <p:tav tm="0">
                                          <p:val>
                                            <p:fltVal val="0"/>
                                          </p:val>
                                        </p:tav>
                                        <p:tav tm="100000">
                                          <p:val>
                                            <p:strVal val="#ppt_h"/>
                                          </p:val>
                                        </p:tav>
                                      </p:tavLst>
                                    </p:anim>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41" grpId="0" animBg="1"/>
      <p:bldP spid="76" grpId="0" animBg="1"/>
      <p:bldP spid="81" grpId="0"/>
      <p:bldP spid="8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 P L U N K  DEPLOYMENT SERVER</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93CC9BE7-5948-4992-8D51-1DA23A2E5BF5}"/>
              </a:ext>
            </a:extLst>
          </p:cNvPr>
          <p:cNvGrpSpPr/>
          <p:nvPr/>
        </p:nvGrpSpPr>
        <p:grpSpPr>
          <a:xfrm>
            <a:off x="2456543" y="2733410"/>
            <a:ext cx="2285160" cy="1866900"/>
            <a:chOff x="6350468" y="2209800"/>
            <a:chExt cx="1805441" cy="1866900"/>
          </a:xfrm>
        </p:grpSpPr>
        <p:sp>
          <p:nvSpPr>
            <p:cNvPr id="43" name="Rectangle: Top Corners Rounded 2">
              <a:extLst>
                <a:ext uri="{FF2B5EF4-FFF2-40B4-BE49-F238E27FC236}">
                  <a16:creationId xmlns:a16="http://schemas.microsoft.com/office/drawing/2014/main" id="{FC900C28-FF5B-4738-B15A-DA1A556BE4A0}"/>
                </a:ext>
              </a:extLst>
            </p:cNvPr>
            <p:cNvSpPr/>
            <p:nvPr/>
          </p:nvSpPr>
          <p:spPr>
            <a:xfrm>
              <a:off x="6488272" y="2209800"/>
              <a:ext cx="1591582" cy="1866900"/>
            </a:xfrm>
            <a:prstGeom prst="round2SameRect">
              <a:avLst>
                <a:gd name="adj1" fmla="val 12063"/>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AD5EDC-A18C-489B-B600-2AA7BA972A16}"/>
                </a:ext>
              </a:extLst>
            </p:cNvPr>
            <p:cNvSpPr txBox="1"/>
            <p:nvPr/>
          </p:nvSpPr>
          <p:spPr>
            <a:xfrm>
              <a:off x="6350468" y="2209800"/>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D.S</a:t>
              </a:r>
            </a:p>
          </p:txBody>
        </p:sp>
        <p:sp>
          <p:nvSpPr>
            <p:cNvPr id="45" name="TextBox 44">
              <a:extLst>
                <a:ext uri="{FF2B5EF4-FFF2-40B4-BE49-F238E27FC236}">
                  <a16:creationId xmlns:a16="http://schemas.microsoft.com/office/drawing/2014/main" id="{62698EAD-E879-41D8-AB35-8B0CD1EFF0A9}"/>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56" name="Freeform: Shape 15">
            <a:extLst>
              <a:ext uri="{FF2B5EF4-FFF2-40B4-BE49-F238E27FC236}">
                <a16:creationId xmlns:a16="http://schemas.microsoft.com/office/drawing/2014/main" id="{B9361B01-03EA-4A3C-8B61-BEC6A891C530}"/>
              </a:ext>
            </a:extLst>
          </p:cNvPr>
          <p:cNvSpPr/>
          <p:nvPr/>
        </p:nvSpPr>
        <p:spPr>
          <a:xfrm flipV="1">
            <a:off x="2552804" y="3653302"/>
            <a:ext cx="2178231"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2E70DA12-9072-46DF-B72E-39402345EEC3}"/>
              </a:ext>
            </a:extLst>
          </p:cNvPr>
          <p:cNvSpPr txBox="1"/>
          <p:nvPr/>
        </p:nvSpPr>
        <p:spPr>
          <a:xfrm>
            <a:off x="2552806" y="4442128"/>
            <a:ext cx="2092634" cy="707886"/>
          </a:xfrm>
          <a:prstGeom prst="rect">
            <a:avLst/>
          </a:prstGeom>
          <a:noFill/>
        </p:spPr>
        <p:txBody>
          <a:bodyPr wrap="square" rtlCol="0">
            <a:spAutoFit/>
          </a:bodyPr>
          <a:lstStyle/>
          <a:p>
            <a:pPr algn="ctr"/>
            <a:r>
              <a:rPr lang="en-US" sz="2000" b="1" dirty="0">
                <a:solidFill>
                  <a:srgbClr val="92D050"/>
                </a:solidFill>
                <a:latin typeface="Tw Cen MT" panose="020B0602020104020603" pitchFamily="34" charset="0"/>
              </a:rPr>
              <a:t>DEPLOY CONFIGURATION</a:t>
            </a:r>
          </a:p>
        </p:txBody>
      </p:sp>
      <p:pic>
        <p:nvPicPr>
          <p:cNvPr id="70" name="Picture 69">
            <a:extLst>
              <a:ext uri="{FF2B5EF4-FFF2-40B4-BE49-F238E27FC236}">
                <a16:creationId xmlns:a16="http://schemas.microsoft.com/office/drawing/2014/main" id="{5AE8E0F8-C86E-4EBA-8242-BE733E60B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651" y="5485986"/>
            <a:ext cx="867949" cy="940833"/>
          </a:xfrm>
          <a:prstGeom prst="rect">
            <a:avLst/>
          </a:prstGeom>
        </p:spPr>
      </p:pic>
      <p:grpSp>
        <p:nvGrpSpPr>
          <p:cNvPr id="72" name="Group 71">
            <a:extLst>
              <a:ext uri="{FF2B5EF4-FFF2-40B4-BE49-F238E27FC236}">
                <a16:creationId xmlns:a16="http://schemas.microsoft.com/office/drawing/2014/main" id="{93CC9BE7-5948-4992-8D51-1DA23A2E5BF5}"/>
              </a:ext>
            </a:extLst>
          </p:cNvPr>
          <p:cNvGrpSpPr/>
          <p:nvPr/>
        </p:nvGrpSpPr>
        <p:grpSpPr>
          <a:xfrm>
            <a:off x="6166890" y="2733410"/>
            <a:ext cx="2285160" cy="1894017"/>
            <a:chOff x="6381342" y="2182683"/>
            <a:chExt cx="1805441" cy="1894017"/>
          </a:xfrm>
        </p:grpSpPr>
        <p:sp>
          <p:nvSpPr>
            <p:cNvPr id="73" name="Rectangle: Top Corners Rounded 2">
              <a:extLst>
                <a:ext uri="{FF2B5EF4-FFF2-40B4-BE49-F238E27FC236}">
                  <a16:creationId xmlns:a16="http://schemas.microsoft.com/office/drawing/2014/main" id="{FC900C28-FF5B-4738-B15A-DA1A556BE4A0}"/>
                </a:ext>
              </a:extLst>
            </p:cNvPr>
            <p:cNvSpPr/>
            <p:nvPr/>
          </p:nvSpPr>
          <p:spPr>
            <a:xfrm>
              <a:off x="6488272" y="2209800"/>
              <a:ext cx="1591582" cy="1866900"/>
            </a:xfrm>
            <a:prstGeom prst="round2SameRect">
              <a:avLst>
                <a:gd name="adj1" fmla="val 12063"/>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3CAD5EDC-A18C-489B-B600-2AA7BA972A16}"/>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D.S</a:t>
              </a:r>
            </a:p>
          </p:txBody>
        </p:sp>
        <p:sp>
          <p:nvSpPr>
            <p:cNvPr id="75" name="TextBox 74">
              <a:extLst>
                <a:ext uri="{FF2B5EF4-FFF2-40B4-BE49-F238E27FC236}">
                  <a16:creationId xmlns:a16="http://schemas.microsoft.com/office/drawing/2014/main" id="{62698EAD-E879-41D8-AB35-8B0CD1EFF0A9}"/>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76" name="Freeform: Shape 15">
            <a:extLst>
              <a:ext uri="{FF2B5EF4-FFF2-40B4-BE49-F238E27FC236}">
                <a16:creationId xmlns:a16="http://schemas.microsoft.com/office/drawing/2014/main" id="{B9361B01-03EA-4A3C-8B61-BEC6A891C530}"/>
              </a:ext>
            </a:extLst>
          </p:cNvPr>
          <p:cNvSpPr/>
          <p:nvPr/>
        </p:nvSpPr>
        <p:spPr>
          <a:xfrm flipV="1">
            <a:off x="6224074" y="3680419"/>
            <a:ext cx="2178231"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2E70DA12-9072-46DF-B72E-39402345EEC3}"/>
              </a:ext>
            </a:extLst>
          </p:cNvPr>
          <p:cNvSpPr txBox="1"/>
          <p:nvPr/>
        </p:nvSpPr>
        <p:spPr>
          <a:xfrm>
            <a:off x="6283490" y="4600310"/>
            <a:ext cx="2092634" cy="400110"/>
          </a:xfrm>
          <a:prstGeom prst="rect">
            <a:avLst/>
          </a:prstGeom>
          <a:noFill/>
        </p:spPr>
        <p:txBody>
          <a:bodyPr wrap="square" rtlCol="0">
            <a:spAutoFit/>
          </a:bodyPr>
          <a:lstStyle/>
          <a:p>
            <a:pPr algn="ctr"/>
            <a:r>
              <a:rPr lang="en-US" sz="2000" b="1" dirty="0">
                <a:solidFill>
                  <a:srgbClr val="92D050"/>
                </a:solidFill>
                <a:latin typeface="Tw Cen MT" panose="020B0602020104020603" pitchFamily="34" charset="0"/>
              </a:rPr>
              <a:t>TIME EFFECTIVE</a:t>
            </a:r>
          </a:p>
        </p:txBody>
      </p:sp>
      <p:pic>
        <p:nvPicPr>
          <p:cNvPr id="80" name="Picture 79">
            <a:extLst>
              <a:ext uri="{FF2B5EF4-FFF2-40B4-BE49-F238E27FC236}">
                <a16:creationId xmlns:a16="http://schemas.microsoft.com/office/drawing/2014/main" id="{5AE8E0F8-C86E-4EBA-8242-BE733E60B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743" y="5417091"/>
            <a:ext cx="804128" cy="1036845"/>
          </a:xfrm>
          <a:prstGeom prst="rect">
            <a:avLst/>
          </a:prstGeom>
        </p:spPr>
      </p:pic>
      <p:sp>
        <p:nvSpPr>
          <p:cNvPr id="81" name="TextBox 80">
            <a:extLst>
              <a:ext uri="{FF2B5EF4-FFF2-40B4-BE49-F238E27FC236}">
                <a16:creationId xmlns:a16="http://schemas.microsoft.com/office/drawing/2014/main" id="{B0CC3266-0814-40CF-8FB7-59068666DA92}"/>
              </a:ext>
            </a:extLst>
          </p:cNvPr>
          <p:cNvSpPr txBox="1"/>
          <p:nvPr/>
        </p:nvSpPr>
        <p:spPr>
          <a:xfrm>
            <a:off x="2294105" y="1032561"/>
            <a:ext cx="6791601" cy="707886"/>
          </a:xfrm>
          <a:prstGeom prst="rect">
            <a:avLst/>
          </a:prstGeom>
          <a:noFill/>
        </p:spPr>
        <p:txBody>
          <a:bodyPr wrap="square" rtlCol="0">
            <a:spAutoFit/>
          </a:bodyPr>
          <a:lstStyle/>
          <a:p>
            <a:pPr algn="ctr"/>
            <a:r>
              <a:rPr lang="en-US" sz="2000" b="1" dirty="0">
                <a:solidFill>
                  <a:srgbClr val="92D050"/>
                </a:solidFill>
                <a:latin typeface="Tw Cen MT" panose="020B0602020104020603" pitchFamily="34" charset="0"/>
              </a:rPr>
              <a:t>Deployment server user to deploy the configuration and set of polices for different </a:t>
            </a:r>
            <a:r>
              <a:rPr lang="en-US" sz="2000" b="1" dirty="0" err="1">
                <a:solidFill>
                  <a:srgbClr val="92D050"/>
                </a:solidFill>
                <a:latin typeface="Tw Cen MT" panose="020B0602020104020603" pitchFamily="34" charset="0"/>
              </a:rPr>
              <a:t>splunk</a:t>
            </a:r>
            <a:r>
              <a:rPr lang="en-US" sz="2000" b="1" dirty="0">
                <a:solidFill>
                  <a:srgbClr val="92D050"/>
                </a:solidFill>
                <a:latin typeface="Tw Cen MT" panose="020B0602020104020603" pitchFamily="34" charset="0"/>
              </a:rPr>
              <a:t> component from a central location.</a:t>
            </a:r>
          </a:p>
        </p:txBody>
      </p:sp>
    </p:spTree>
    <p:extLst>
      <p:ext uri="{BB962C8B-B14F-4D97-AF65-F5344CB8AC3E}">
        <p14:creationId xmlns:p14="http://schemas.microsoft.com/office/powerpoint/2010/main" val="623801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down)">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anim calcmode="lin" valueType="num">
                                      <p:cBhvr>
                                        <p:cTn id="13" dur="500" fill="hold"/>
                                        <p:tgtEl>
                                          <p:spTgt spid="56"/>
                                        </p:tgtEl>
                                        <p:attrNameLst>
                                          <p:attrName>ppt_x</p:attrName>
                                        </p:attrNameLst>
                                      </p:cBhvr>
                                      <p:tavLst>
                                        <p:tav tm="0">
                                          <p:val>
                                            <p:strVal val="#ppt_x"/>
                                          </p:val>
                                        </p:tav>
                                        <p:tav tm="100000">
                                          <p:val>
                                            <p:strVal val="#ppt_x"/>
                                          </p:val>
                                        </p:tav>
                                      </p:tavLst>
                                    </p:anim>
                                    <p:anim calcmode="lin" valueType="num">
                                      <p:cBhvr>
                                        <p:cTn id="14" dur="500" fill="hold"/>
                                        <p:tgtEl>
                                          <p:spTgt spid="5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25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anim calcmode="lin" valueType="num">
                                      <p:cBhvr>
                                        <p:cTn id="19" dur="500" fill="hold"/>
                                        <p:tgtEl>
                                          <p:spTgt spid="39"/>
                                        </p:tgtEl>
                                        <p:attrNameLst>
                                          <p:attrName>ppt_x</p:attrName>
                                        </p:attrNameLst>
                                      </p:cBhvr>
                                      <p:tavLst>
                                        <p:tav tm="0">
                                          <p:val>
                                            <p:strVal val="#ppt_x"/>
                                          </p:val>
                                        </p:tav>
                                        <p:tav tm="100000">
                                          <p:val>
                                            <p:strVal val="#ppt_x"/>
                                          </p:val>
                                        </p:tav>
                                      </p:tavLst>
                                    </p:anim>
                                    <p:anim calcmode="lin" valueType="num">
                                      <p:cBhvr>
                                        <p:cTn id="20" dur="500" fill="hold"/>
                                        <p:tgtEl>
                                          <p:spTgt spid="39"/>
                                        </p:tgtEl>
                                        <p:attrNameLst>
                                          <p:attrName>ppt_y</p:attrName>
                                        </p:attrNameLst>
                                      </p:cBhvr>
                                      <p:tavLst>
                                        <p:tav tm="0">
                                          <p:val>
                                            <p:strVal val="#ppt_y+.1"/>
                                          </p:val>
                                        </p:tav>
                                        <p:tav tm="100000">
                                          <p:val>
                                            <p:strVal val="#ppt_y"/>
                                          </p:val>
                                        </p:tav>
                                      </p:tavLst>
                                    </p:anim>
                                  </p:childTnLst>
                                </p:cTn>
                              </p:par>
                              <p:par>
                                <p:cTn id="21" presetID="22" presetClass="entr" presetSubtype="4" fill="hold" nodeType="withEffect">
                                  <p:stCondLst>
                                    <p:cond delay="250"/>
                                  </p:stCondLst>
                                  <p:childTnLst>
                                    <p:set>
                                      <p:cBhvr>
                                        <p:cTn id="22" dur="1" fill="hold">
                                          <p:stCondLst>
                                            <p:cond delay="0"/>
                                          </p:stCondLst>
                                        </p:cTn>
                                        <p:tgtEl>
                                          <p:spTgt spid="65">
                                            <p:txEl>
                                              <p:pRg st="0" end="0"/>
                                            </p:txEl>
                                          </p:spTgt>
                                        </p:tgtEl>
                                        <p:attrNameLst>
                                          <p:attrName>style.visibility</p:attrName>
                                        </p:attrNameLst>
                                      </p:cBhvr>
                                      <p:to>
                                        <p:strVal val="visible"/>
                                      </p:to>
                                    </p:set>
                                    <p:animEffect transition="in" filter="wipe(down)">
                                      <p:cBhvr>
                                        <p:cTn id="23" dur="500"/>
                                        <p:tgtEl>
                                          <p:spTgt spid="65">
                                            <p:txEl>
                                              <p:pRg st="0" end="0"/>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p:cTn id="26" dur="500" fill="hold"/>
                                        <p:tgtEl>
                                          <p:spTgt spid="70"/>
                                        </p:tgtEl>
                                        <p:attrNameLst>
                                          <p:attrName>ppt_w</p:attrName>
                                        </p:attrNameLst>
                                      </p:cBhvr>
                                      <p:tavLst>
                                        <p:tav tm="0">
                                          <p:val>
                                            <p:fltVal val="0"/>
                                          </p:val>
                                        </p:tav>
                                        <p:tav tm="100000">
                                          <p:val>
                                            <p:strVal val="#ppt_w"/>
                                          </p:val>
                                        </p:tav>
                                      </p:tavLst>
                                    </p:anim>
                                    <p:anim calcmode="lin" valueType="num">
                                      <p:cBhvr>
                                        <p:cTn id="27" dur="500" fill="hold"/>
                                        <p:tgtEl>
                                          <p:spTgt spid="70"/>
                                        </p:tgtEl>
                                        <p:attrNameLst>
                                          <p:attrName>ppt_h</p:attrName>
                                        </p:attrNameLst>
                                      </p:cBhvr>
                                      <p:tavLst>
                                        <p:tav tm="0">
                                          <p:val>
                                            <p:fltVal val="0"/>
                                          </p:val>
                                        </p:tav>
                                        <p:tav tm="100000">
                                          <p:val>
                                            <p:strVal val="#ppt_h"/>
                                          </p:val>
                                        </p:tav>
                                      </p:tavLst>
                                    </p:anim>
                                    <p:animEffect transition="in" filter="fade">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500"/>
                                        <p:tgtEl>
                                          <p:spTgt spid="76"/>
                                        </p:tgtEl>
                                      </p:cBhvr>
                                    </p:animEffect>
                                    <p:anim calcmode="lin" valueType="num">
                                      <p:cBhvr>
                                        <p:cTn id="34" dur="500" fill="hold"/>
                                        <p:tgtEl>
                                          <p:spTgt spid="76"/>
                                        </p:tgtEl>
                                        <p:attrNameLst>
                                          <p:attrName>ppt_x</p:attrName>
                                        </p:attrNameLst>
                                      </p:cBhvr>
                                      <p:tavLst>
                                        <p:tav tm="0">
                                          <p:val>
                                            <p:strVal val="#ppt_x"/>
                                          </p:val>
                                        </p:tav>
                                        <p:tav tm="100000">
                                          <p:val>
                                            <p:strVal val="#ppt_x"/>
                                          </p:val>
                                        </p:tav>
                                      </p:tavLst>
                                    </p:anim>
                                    <p:anim calcmode="lin" valueType="num">
                                      <p:cBhvr>
                                        <p:cTn id="35" dur="500" fill="hold"/>
                                        <p:tgtEl>
                                          <p:spTgt spid="76"/>
                                        </p:tgtEl>
                                        <p:attrNameLst>
                                          <p:attrName>ppt_y</p:attrName>
                                        </p:attrNameLst>
                                      </p:cBhvr>
                                      <p:tavLst>
                                        <p:tav tm="0">
                                          <p:val>
                                            <p:strVal val="#ppt_y+.1"/>
                                          </p:val>
                                        </p:tav>
                                        <p:tav tm="100000">
                                          <p:val>
                                            <p:strVal val="#ppt_y"/>
                                          </p:val>
                                        </p:tav>
                                      </p:tavLst>
                                    </p:anim>
                                  </p:childTnLst>
                                </p:cTn>
                              </p:par>
                            </p:childTnLst>
                          </p:cTn>
                        </p:par>
                        <p:par>
                          <p:cTn id="36" fill="hold">
                            <p:stCondLst>
                              <p:cond delay="500"/>
                            </p:stCondLst>
                            <p:childTnLst>
                              <p:par>
                                <p:cTn id="37" presetID="42" presetClass="entr" presetSubtype="0" fill="hold" nodeType="afterEffect">
                                  <p:stCondLst>
                                    <p:cond delay="25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anim calcmode="lin" valueType="num">
                                      <p:cBhvr>
                                        <p:cTn id="40" dur="500" fill="hold"/>
                                        <p:tgtEl>
                                          <p:spTgt spid="72"/>
                                        </p:tgtEl>
                                        <p:attrNameLst>
                                          <p:attrName>ppt_x</p:attrName>
                                        </p:attrNameLst>
                                      </p:cBhvr>
                                      <p:tavLst>
                                        <p:tav tm="0">
                                          <p:val>
                                            <p:strVal val="#ppt_x"/>
                                          </p:val>
                                        </p:tav>
                                        <p:tav tm="100000">
                                          <p:val>
                                            <p:strVal val="#ppt_x"/>
                                          </p:val>
                                        </p:tav>
                                      </p:tavLst>
                                    </p:anim>
                                    <p:anim calcmode="lin" valueType="num">
                                      <p:cBhvr>
                                        <p:cTn id="41" dur="500" fill="hold"/>
                                        <p:tgtEl>
                                          <p:spTgt spid="72"/>
                                        </p:tgtEl>
                                        <p:attrNameLst>
                                          <p:attrName>ppt_y</p:attrName>
                                        </p:attrNameLst>
                                      </p:cBhvr>
                                      <p:tavLst>
                                        <p:tav tm="0">
                                          <p:val>
                                            <p:strVal val="#ppt_y+.1"/>
                                          </p:val>
                                        </p:tav>
                                        <p:tav tm="100000">
                                          <p:val>
                                            <p:strVal val="#ppt_y"/>
                                          </p:val>
                                        </p:tav>
                                      </p:tavLst>
                                    </p:anim>
                                  </p:childTnLst>
                                </p:cTn>
                              </p:par>
                              <p:par>
                                <p:cTn id="42" presetID="22" presetClass="entr" presetSubtype="4" fill="hold" nodeType="withEffect">
                                  <p:stCondLst>
                                    <p:cond delay="250"/>
                                  </p:stCondLst>
                                  <p:childTnLst>
                                    <p:set>
                                      <p:cBhvr>
                                        <p:cTn id="43" dur="1" fill="hold">
                                          <p:stCondLst>
                                            <p:cond delay="0"/>
                                          </p:stCondLst>
                                        </p:cTn>
                                        <p:tgtEl>
                                          <p:spTgt spid="78">
                                            <p:txEl>
                                              <p:pRg st="0" end="0"/>
                                            </p:txEl>
                                          </p:spTgt>
                                        </p:tgtEl>
                                        <p:attrNameLst>
                                          <p:attrName>style.visibility</p:attrName>
                                        </p:attrNameLst>
                                      </p:cBhvr>
                                      <p:to>
                                        <p:strVal val="visible"/>
                                      </p:to>
                                    </p:set>
                                    <p:animEffect transition="in" filter="wipe(down)">
                                      <p:cBhvr>
                                        <p:cTn id="44" dur="500"/>
                                        <p:tgtEl>
                                          <p:spTgt spid="78">
                                            <p:txEl>
                                              <p:pRg st="0" end="0"/>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anim calcmode="lin" valueType="num">
                                      <p:cBhvr>
                                        <p:cTn id="47" dur="500" fill="hold"/>
                                        <p:tgtEl>
                                          <p:spTgt spid="80"/>
                                        </p:tgtEl>
                                        <p:attrNameLst>
                                          <p:attrName>ppt_w</p:attrName>
                                        </p:attrNameLst>
                                      </p:cBhvr>
                                      <p:tavLst>
                                        <p:tav tm="0">
                                          <p:val>
                                            <p:fltVal val="0"/>
                                          </p:val>
                                        </p:tav>
                                        <p:tav tm="100000">
                                          <p:val>
                                            <p:strVal val="#ppt_w"/>
                                          </p:val>
                                        </p:tav>
                                      </p:tavLst>
                                    </p:anim>
                                    <p:anim calcmode="lin" valueType="num">
                                      <p:cBhvr>
                                        <p:cTn id="48" dur="500" fill="hold"/>
                                        <p:tgtEl>
                                          <p:spTgt spid="80"/>
                                        </p:tgtEl>
                                        <p:attrNameLst>
                                          <p:attrName>ppt_h</p:attrName>
                                        </p:attrNameLst>
                                      </p:cBhvr>
                                      <p:tavLst>
                                        <p:tav tm="0">
                                          <p:val>
                                            <p:fltVal val="0"/>
                                          </p:val>
                                        </p:tav>
                                        <p:tav tm="100000">
                                          <p:val>
                                            <p:strVal val="#ppt_h"/>
                                          </p:val>
                                        </p:tav>
                                      </p:tavLst>
                                    </p:anim>
                                    <p:animEffect transition="in" filter="fade">
                                      <p:cBhvr>
                                        <p:cTn id="4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6" grpId="0" animBg="1"/>
      <p:bldP spid="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80333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 P L U N K MASTER CLUSTER NODE</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552EBEE0-4492-45DE-A964-67E1F254A828}"/>
              </a:ext>
            </a:extLst>
          </p:cNvPr>
          <p:cNvGrpSpPr/>
          <p:nvPr/>
        </p:nvGrpSpPr>
        <p:grpSpPr>
          <a:xfrm>
            <a:off x="1332896" y="2541443"/>
            <a:ext cx="1960513" cy="1866900"/>
            <a:chOff x="1494518" y="2209800"/>
            <a:chExt cx="1591582" cy="1866900"/>
          </a:xfrm>
        </p:grpSpPr>
        <p:sp>
          <p:nvSpPr>
            <p:cNvPr id="51" name="Rectangle: Top Corners Rounded 10">
              <a:extLst>
                <a:ext uri="{FF2B5EF4-FFF2-40B4-BE49-F238E27FC236}">
                  <a16:creationId xmlns:a16="http://schemas.microsoft.com/office/drawing/2014/main" id="{EDC9C1CA-E5FB-4409-AB11-A6D6F244BB04}"/>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F0E31D2-92C3-412D-9001-21FF69E56B8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54" name="Freeform: Shape 13">
            <a:extLst>
              <a:ext uri="{FF2B5EF4-FFF2-40B4-BE49-F238E27FC236}">
                <a16:creationId xmlns:a16="http://schemas.microsoft.com/office/drawing/2014/main" id="{EFFACF65-7AA1-4442-93B4-ED26212D6CE0}"/>
              </a:ext>
            </a:extLst>
          </p:cNvPr>
          <p:cNvSpPr/>
          <p:nvPr/>
        </p:nvSpPr>
        <p:spPr>
          <a:xfrm flipV="1">
            <a:off x="1302441" y="3572628"/>
            <a:ext cx="2013177"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F31B2A75-FB0A-437A-8125-F1D20CC48347}"/>
              </a:ext>
            </a:extLst>
          </p:cNvPr>
          <p:cNvSpPr txBox="1"/>
          <p:nvPr/>
        </p:nvSpPr>
        <p:spPr>
          <a:xfrm>
            <a:off x="1513238" y="4180492"/>
            <a:ext cx="1591582" cy="923330"/>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SPLUNK INDEXER CLUSTERING</a:t>
            </a:r>
          </a:p>
        </p:txBody>
      </p:sp>
      <p:pic>
        <p:nvPicPr>
          <p:cNvPr id="68" name="Picture 67">
            <a:extLst>
              <a:ext uri="{FF2B5EF4-FFF2-40B4-BE49-F238E27FC236}">
                <a16:creationId xmlns:a16="http://schemas.microsoft.com/office/drawing/2014/main" id="{F688B9E9-F7FF-4F97-9ECC-7343BE7F4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399" y="5619613"/>
            <a:ext cx="618095" cy="817143"/>
          </a:xfrm>
          <a:prstGeom prst="rect">
            <a:avLst/>
          </a:prstGeom>
        </p:spPr>
      </p:pic>
      <p:grpSp>
        <p:nvGrpSpPr>
          <p:cNvPr id="73" name="Group 72">
            <a:extLst>
              <a:ext uri="{FF2B5EF4-FFF2-40B4-BE49-F238E27FC236}">
                <a16:creationId xmlns:a16="http://schemas.microsoft.com/office/drawing/2014/main" id="{552EBEE0-4492-45DE-A964-67E1F254A828}"/>
              </a:ext>
            </a:extLst>
          </p:cNvPr>
          <p:cNvGrpSpPr/>
          <p:nvPr/>
        </p:nvGrpSpPr>
        <p:grpSpPr>
          <a:xfrm>
            <a:off x="4409749" y="2541443"/>
            <a:ext cx="1960513" cy="1866900"/>
            <a:chOff x="1494518" y="2209800"/>
            <a:chExt cx="1591582" cy="1866900"/>
          </a:xfrm>
        </p:grpSpPr>
        <p:sp>
          <p:nvSpPr>
            <p:cNvPr id="74" name="Rectangle: Top Corners Rounded 10">
              <a:extLst>
                <a:ext uri="{FF2B5EF4-FFF2-40B4-BE49-F238E27FC236}">
                  <a16:creationId xmlns:a16="http://schemas.microsoft.com/office/drawing/2014/main" id="{EDC9C1CA-E5FB-4409-AB11-A6D6F244BB04}"/>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6F0E31D2-92C3-412D-9001-21FF69E56B8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78" name="Freeform: Shape 13">
            <a:extLst>
              <a:ext uri="{FF2B5EF4-FFF2-40B4-BE49-F238E27FC236}">
                <a16:creationId xmlns:a16="http://schemas.microsoft.com/office/drawing/2014/main" id="{EFFACF65-7AA1-4442-93B4-ED26212D6CE0}"/>
              </a:ext>
            </a:extLst>
          </p:cNvPr>
          <p:cNvSpPr/>
          <p:nvPr/>
        </p:nvSpPr>
        <p:spPr>
          <a:xfrm flipV="1">
            <a:off x="4379294" y="3572628"/>
            <a:ext cx="2013177"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F31B2A75-FB0A-437A-8125-F1D20CC48347}"/>
              </a:ext>
            </a:extLst>
          </p:cNvPr>
          <p:cNvSpPr txBox="1"/>
          <p:nvPr/>
        </p:nvSpPr>
        <p:spPr>
          <a:xfrm>
            <a:off x="4590090" y="4180492"/>
            <a:ext cx="1721387" cy="646331"/>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BETTER PERFORMANCE</a:t>
            </a:r>
          </a:p>
        </p:txBody>
      </p:sp>
      <p:pic>
        <p:nvPicPr>
          <p:cNvPr id="83" name="Picture 82">
            <a:extLst>
              <a:ext uri="{FF2B5EF4-FFF2-40B4-BE49-F238E27FC236}">
                <a16:creationId xmlns:a16="http://schemas.microsoft.com/office/drawing/2014/main" id="{F688B9E9-F7FF-4F97-9ECC-7343BE7F4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9708" y="5564122"/>
            <a:ext cx="618095" cy="817143"/>
          </a:xfrm>
          <a:prstGeom prst="rect">
            <a:avLst/>
          </a:prstGeom>
        </p:spPr>
      </p:pic>
      <p:grpSp>
        <p:nvGrpSpPr>
          <p:cNvPr id="84" name="Group 83">
            <a:extLst>
              <a:ext uri="{FF2B5EF4-FFF2-40B4-BE49-F238E27FC236}">
                <a16:creationId xmlns:a16="http://schemas.microsoft.com/office/drawing/2014/main" id="{552EBEE0-4492-45DE-A964-67E1F254A828}"/>
              </a:ext>
            </a:extLst>
          </p:cNvPr>
          <p:cNvGrpSpPr/>
          <p:nvPr/>
        </p:nvGrpSpPr>
        <p:grpSpPr>
          <a:xfrm>
            <a:off x="7486602" y="2541443"/>
            <a:ext cx="1960513" cy="2293043"/>
            <a:chOff x="1494518" y="2209800"/>
            <a:chExt cx="1591582" cy="2293043"/>
          </a:xfrm>
        </p:grpSpPr>
        <p:sp>
          <p:nvSpPr>
            <p:cNvPr id="93" name="Rectangle: Top Corners Rounded 10">
              <a:extLst>
                <a:ext uri="{FF2B5EF4-FFF2-40B4-BE49-F238E27FC236}">
                  <a16:creationId xmlns:a16="http://schemas.microsoft.com/office/drawing/2014/main" id="{EDC9C1CA-E5FB-4409-AB11-A6D6F244BB04}"/>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6F0E31D2-92C3-412D-9001-21FF69E56B85}"/>
                </a:ext>
              </a:extLst>
            </p:cNvPr>
            <p:cNvSpPr txBox="1"/>
            <p:nvPr/>
          </p:nvSpPr>
          <p:spPr>
            <a:xfrm>
              <a:off x="1843092" y="2563851"/>
              <a:ext cx="894432" cy="1938992"/>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3N</a:t>
              </a:r>
            </a:p>
          </p:txBody>
        </p:sp>
      </p:grpSp>
      <p:sp>
        <p:nvSpPr>
          <p:cNvPr id="98" name="Freeform: Shape 13">
            <a:extLst>
              <a:ext uri="{FF2B5EF4-FFF2-40B4-BE49-F238E27FC236}">
                <a16:creationId xmlns:a16="http://schemas.microsoft.com/office/drawing/2014/main" id="{EFFACF65-7AA1-4442-93B4-ED26212D6CE0}"/>
              </a:ext>
            </a:extLst>
          </p:cNvPr>
          <p:cNvSpPr/>
          <p:nvPr/>
        </p:nvSpPr>
        <p:spPr>
          <a:xfrm flipV="1">
            <a:off x="7456147" y="3572628"/>
            <a:ext cx="2013177"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F31B2A75-FB0A-437A-8125-F1D20CC48347}"/>
              </a:ext>
            </a:extLst>
          </p:cNvPr>
          <p:cNvSpPr txBox="1"/>
          <p:nvPr/>
        </p:nvSpPr>
        <p:spPr>
          <a:xfrm>
            <a:off x="7636490" y="4042481"/>
            <a:ext cx="1591582" cy="1477328"/>
          </a:xfrm>
          <a:prstGeom prst="rect">
            <a:avLst/>
          </a:prstGeom>
          <a:noFill/>
        </p:spPr>
        <p:txBody>
          <a:bodyPr wrap="square" rtlCol="0">
            <a:spAutoFit/>
          </a:bodyPr>
          <a:lstStyle/>
          <a:p>
            <a:r>
              <a:rPr lang="en-US" b="1" dirty="0">
                <a:solidFill>
                  <a:srgbClr val="FF5969"/>
                </a:solidFill>
                <a:latin typeface="Tw Cen MT" panose="020B0602020104020603" pitchFamily="34" charset="0"/>
              </a:rPr>
              <a:t>– Peer Node</a:t>
            </a:r>
          </a:p>
          <a:p>
            <a:r>
              <a:rPr lang="en-US" b="1" dirty="0">
                <a:solidFill>
                  <a:srgbClr val="FF5969"/>
                </a:solidFill>
                <a:latin typeface="Tw Cen MT" panose="020B0602020104020603" pitchFamily="34" charset="0"/>
              </a:rPr>
              <a:t>– Search Factor</a:t>
            </a:r>
          </a:p>
          <a:p>
            <a:r>
              <a:rPr lang="en-US" b="1" dirty="0">
                <a:solidFill>
                  <a:srgbClr val="FF5969"/>
                </a:solidFill>
                <a:latin typeface="Tw Cen MT" panose="020B0602020104020603" pitchFamily="34" charset="0"/>
              </a:rPr>
              <a:t>– Replication Factor</a:t>
            </a:r>
          </a:p>
        </p:txBody>
      </p:sp>
      <p:pic>
        <p:nvPicPr>
          <p:cNvPr id="104" name="Picture 103">
            <a:extLst>
              <a:ext uri="{FF2B5EF4-FFF2-40B4-BE49-F238E27FC236}">
                <a16:creationId xmlns:a16="http://schemas.microsoft.com/office/drawing/2014/main" id="{F688B9E9-F7FF-4F97-9ECC-7343BE7F4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807" y="5736861"/>
            <a:ext cx="555856" cy="734862"/>
          </a:xfrm>
          <a:prstGeom prst="rect">
            <a:avLst/>
          </a:prstGeom>
        </p:spPr>
      </p:pic>
      <p:sp>
        <p:nvSpPr>
          <p:cNvPr id="105" name="TextBox 104">
            <a:extLst>
              <a:ext uri="{FF2B5EF4-FFF2-40B4-BE49-F238E27FC236}">
                <a16:creationId xmlns:a16="http://schemas.microsoft.com/office/drawing/2014/main" id="{B0CC3266-0814-40CF-8FB7-59068666DA92}"/>
              </a:ext>
            </a:extLst>
          </p:cNvPr>
          <p:cNvSpPr txBox="1"/>
          <p:nvPr/>
        </p:nvSpPr>
        <p:spPr>
          <a:xfrm>
            <a:off x="2294105" y="1032561"/>
            <a:ext cx="6791601" cy="646331"/>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Group of indexer are called Index Cluster. Master Cluster Node is Control, Deploy configuration and set of Policies of Index Cluster. </a:t>
            </a:r>
          </a:p>
        </p:txBody>
      </p:sp>
    </p:spTree>
    <p:extLst>
      <p:ext uri="{BB962C8B-B14F-4D97-AF65-F5344CB8AC3E}">
        <p14:creationId xmlns:p14="http://schemas.microsoft.com/office/powerpoint/2010/main" val="2407863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down)">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anim calcmode="lin" valueType="num">
                                      <p:cBhvr>
                                        <p:cTn id="13" dur="500" fill="hold"/>
                                        <p:tgtEl>
                                          <p:spTgt spid="54"/>
                                        </p:tgtEl>
                                        <p:attrNameLst>
                                          <p:attrName>ppt_x</p:attrName>
                                        </p:attrNameLst>
                                      </p:cBhvr>
                                      <p:tavLst>
                                        <p:tav tm="0">
                                          <p:val>
                                            <p:strVal val="#ppt_x"/>
                                          </p:val>
                                        </p:tav>
                                        <p:tav tm="100000">
                                          <p:val>
                                            <p:strVal val="#ppt_x"/>
                                          </p:val>
                                        </p:tav>
                                      </p:tavLst>
                                    </p:anim>
                                    <p:anim calcmode="lin" valueType="num">
                                      <p:cBhvr>
                                        <p:cTn id="14" dur="500" fill="hold"/>
                                        <p:tgtEl>
                                          <p:spTgt spid="5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25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anim calcmode="lin" valueType="num">
                                      <p:cBhvr>
                                        <p:cTn id="19" dur="500" fill="hold"/>
                                        <p:tgtEl>
                                          <p:spTgt spid="50"/>
                                        </p:tgtEl>
                                        <p:attrNameLst>
                                          <p:attrName>ppt_x</p:attrName>
                                        </p:attrNameLst>
                                      </p:cBhvr>
                                      <p:tavLst>
                                        <p:tav tm="0">
                                          <p:val>
                                            <p:strVal val="#ppt_x"/>
                                          </p:val>
                                        </p:tav>
                                        <p:tav tm="100000">
                                          <p:val>
                                            <p:strVal val="#ppt_x"/>
                                          </p:val>
                                        </p:tav>
                                      </p:tavLst>
                                    </p:anim>
                                    <p:anim calcmode="lin" valueType="num">
                                      <p:cBhvr>
                                        <p:cTn id="20" dur="500" fill="hold"/>
                                        <p:tgtEl>
                                          <p:spTgt spid="50"/>
                                        </p:tgtEl>
                                        <p:attrNameLst>
                                          <p:attrName>ppt_y</p:attrName>
                                        </p:attrNameLst>
                                      </p:cBhvr>
                                      <p:tavLst>
                                        <p:tav tm="0">
                                          <p:val>
                                            <p:strVal val="#ppt_y+.1"/>
                                          </p:val>
                                        </p:tav>
                                        <p:tav tm="100000">
                                          <p:val>
                                            <p:strVal val="#ppt_y"/>
                                          </p:val>
                                        </p:tav>
                                      </p:tavLst>
                                    </p:anim>
                                  </p:childTnLst>
                                </p:cTn>
                              </p:par>
                              <p:par>
                                <p:cTn id="21" presetID="22" presetClass="entr" presetSubtype="4" fill="hold" grpId="0" nodeType="withEffect">
                                  <p:stCondLst>
                                    <p:cond delay="250"/>
                                  </p:stCondLst>
                                  <p:childTnLst>
                                    <p:set>
                                      <p:cBhvr>
                                        <p:cTn id="22" dur="1" fill="hold">
                                          <p:stCondLst>
                                            <p:cond delay="0"/>
                                          </p:stCondLst>
                                        </p:cTn>
                                        <p:tgtEl>
                                          <p:spTgt spid="58"/>
                                        </p:tgtEl>
                                        <p:attrNameLst>
                                          <p:attrName>style.visibility</p:attrName>
                                        </p:attrNameLst>
                                      </p:cBhvr>
                                      <p:to>
                                        <p:strVal val="visible"/>
                                      </p:to>
                                    </p:set>
                                    <p:animEffect transition="in" filter="wipe(down)">
                                      <p:cBhvr>
                                        <p:cTn id="23" dur="500"/>
                                        <p:tgtEl>
                                          <p:spTgt spid="58"/>
                                        </p:tgtEl>
                                      </p:cBhvr>
                                    </p:animEffect>
                                  </p:childTnLst>
                                </p:cTn>
                              </p:par>
                              <p:par>
                                <p:cTn id="24" presetID="53" presetClass="entr" presetSubtype="16"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 calcmode="lin" valueType="num">
                                      <p:cBhvr>
                                        <p:cTn id="26" dur="500" fill="hold"/>
                                        <p:tgtEl>
                                          <p:spTgt spid="68"/>
                                        </p:tgtEl>
                                        <p:attrNameLst>
                                          <p:attrName>ppt_w</p:attrName>
                                        </p:attrNameLst>
                                      </p:cBhvr>
                                      <p:tavLst>
                                        <p:tav tm="0">
                                          <p:val>
                                            <p:fltVal val="0"/>
                                          </p:val>
                                        </p:tav>
                                        <p:tav tm="100000">
                                          <p:val>
                                            <p:strVal val="#ppt_w"/>
                                          </p:val>
                                        </p:tav>
                                      </p:tavLst>
                                    </p:anim>
                                    <p:anim calcmode="lin" valueType="num">
                                      <p:cBhvr>
                                        <p:cTn id="27" dur="500" fill="hold"/>
                                        <p:tgtEl>
                                          <p:spTgt spid="68"/>
                                        </p:tgtEl>
                                        <p:attrNameLst>
                                          <p:attrName>ppt_h</p:attrName>
                                        </p:attrNameLst>
                                      </p:cBhvr>
                                      <p:tavLst>
                                        <p:tav tm="0">
                                          <p:val>
                                            <p:fltVal val="0"/>
                                          </p:val>
                                        </p:tav>
                                        <p:tav tm="100000">
                                          <p:val>
                                            <p:strVal val="#ppt_h"/>
                                          </p:val>
                                        </p:tav>
                                      </p:tavLst>
                                    </p:anim>
                                    <p:animEffect transition="in" filter="fade">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fade">
                                      <p:cBhvr>
                                        <p:cTn id="33" dur="500"/>
                                        <p:tgtEl>
                                          <p:spTgt spid="78"/>
                                        </p:tgtEl>
                                      </p:cBhvr>
                                    </p:animEffect>
                                    <p:anim calcmode="lin" valueType="num">
                                      <p:cBhvr>
                                        <p:cTn id="34" dur="500" fill="hold"/>
                                        <p:tgtEl>
                                          <p:spTgt spid="78"/>
                                        </p:tgtEl>
                                        <p:attrNameLst>
                                          <p:attrName>ppt_x</p:attrName>
                                        </p:attrNameLst>
                                      </p:cBhvr>
                                      <p:tavLst>
                                        <p:tav tm="0">
                                          <p:val>
                                            <p:strVal val="#ppt_x"/>
                                          </p:val>
                                        </p:tav>
                                        <p:tav tm="100000">
                                          <p:val>
                                            <p:strVal val="#ppt_x"/>
                                          </p:val>
                                        </p:tav>
                                      </p:tavLst>
                                    </p:anim>
                                    <p:anim calcmode="lin" valueType="num">
                                      <p:cBhvr>
                                        <p:cTn id="35" dur="500" fill="hold"/>
                                        <p:tgtEl>
                                          <p:spTgt spid="78"/>
                                        </p:tgtEl>
                                        <p:attrNameLst>
                                          <p:attrName>ppt_y</p:attrName>
                                        </p:attrNameLst>
                                      </p:cBhvr>
                                      <p:tavLst>
                                        <p:tav tm="0">
                                          <p:val>
                                            <p:strVal val="#ppt_y+.1"/>
                                          </p:val>
                                        </p:tav>
                                        <p:tav tm="100000">
                                          <p:val>
                                            <p:strVal val="#ppt_y"/>
                                          </p:val>
                                        </p:tav>
                                      </p:tavLst>
                                    </p:anim>
                                  </p:childTnLst>
                                </p:cTn>
                              </p:par>
                            </p:childTnLst>
                          </p:cTn>
                        </p:par>
                        <p:par>
                          <p:cTn id="36" fill="hold">
                            <p:stCondLst>
                              <p:cond delay="500"/>
                            </p:stCondLst>
                            <p:childTnLst>
                              <p:par>
                                <p:cTn id="37" presetID="42" presetClass="entr" presetSubtype="0" fill="hold" nodeType="afterEffect">
                                  <p:stCondLst>
                                    <p:cond delay="25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anim calcmode="lin" valueType="num">
                                      <p:cBhvr>
                                        <p:cTn id="40" dur="500" fill="hold"/>
                                        <p:tgtEl>
                                          <p:spTgt spid="73"/>
                                        </p:tgtEl>
                                        <p:attrNameLst>
                                          <p:attrName>ppt_x</p:attrName>
                                        </p:attrNameLst>
                                      </p:cBhvr>
                                      <p:tavLst>
                                        <p:tav tm="0">
                                          <p:val>
                                            <p:strVal val="#ppt_x"/>
                                          </p:val>
                                        </p:tav>
                                        <p:tav tm="100000">
                                          <p:val>
                                            <p:strVal val="#ppt_x"/>
                                          </p:val>
                                        </p:tav>
                                      </p:tavLst>
                                    </p:anim>
                                    <p:anim calcmode="lin" valueType="num">
                                      <p:cBhvr>
                                        <p:cTn id="41" dur="500" fill="hold"/>
                                        <p:tgtEl>
                                          <p:spTgt spid="73"/>
                                        </p:tgtEl>
                                        <p:attrNameLst>
                                          <p:attrName>ppt_y</p:attrName>
                                        </p:attrNameLst>
                                      </p:cBhvr>
                                      <p:tavLst>
                                        <p:tav tm="0">
                                          <p:val>
                                            <p:strVal val="#ppt_y+.1"/>
                                          </p:val>
                                        </p:tav>
                                        <p:tav tm="100000">
                                          <p:val>
                                            <p:strVal val="#ppt_y"/>
                                          </p:val>
                                        </p:tav>
                                      </p:tavLst>
                                    </p:anim>
                                  </p:childTnLst>
                                </p:cTn>
                              </p:par>
                              <p:par>
                                <p:cTn id="42" presetID="22" presetClass="entr" presetSubtype="4" fill="hold" grpId="0" nodeType="withEffect">
                                  <p:stCondLst>
                                    <p:cond delay="250"/>
                                  </p:stCondLst>
                                  <p:childTnLst>
                                    <p:set>
                                      <p:cBhvr>
                                        <p:cTn id="43" dur="1" fill="hold">
                                          <p:stCondLst>
                                            <p:cond delay="0"/>
                                          </p:stCondLst>
                                        </p:cTn>
                                        <p:tgtEl>
                                          <p:spTgt spid="80"/>
                                        </p:tgtEl>
                                        <p:attrNameLst>
                                          <p:attrName>style.visibility</p:attrName>
                                        </p:attrNameLst>
                                      </p:cBhvr>
                                      <p:to>
                                        <p:strVal val="visible"/>
                                      </p:to>
                                    </p:set>
                                    <p:animEffect transition="in" filter="wipe(down)">
                                      <p:cBhvr>
                                        <p:cTn id="44" dur="500"/>
                                        <p:tgtEl>
                                          <p:spTgt spid="80"/>
                                        </p:tgtEl>
                                      </p:cBhvr>
                                    </p:animEffect>
                                  </p:childTnLst>
                                </p:cTn>
                              </p:par>
                              <p:par>
                                <p:cTn id="45" presetID="53" presetClass="entr" presetSubtype="16"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 calcmode="lin" valueType="num">
                                      <p:cBhvr>
                                        <p:cTn id="47" dur="500" fill="hold"/>
                                        <p:tgtEl>
                                          <p:spTgt spid="83"/>
                                        </p:tgtEl>
                                        <p:attrNameLst>
                                          <p:attrName>ppt_w</p:attrName>
                                        </p:attrNameLst>
                                      </p:cBhvr>
                                      <p:tavLst>
                                        <p:tav tm="0">
                                          <p:val>
                                            <p:fltVal val="0"/>
                                          </p:val>
                                        </p:tav>
                                        <p:tav tm="100000">
                                          <p:val>
                                            <p:strVal val="#ppt_w"/>
                                          </p:val>
                                        </p:tav>
                                      </p:tavLst>
                                    </p:anim>
                                    <p:anim calcmode="lin" valueType="num">
                                      <p:cBhvr>
                                        <p:cTn id="48" dur="500" fill="hold"/>
                                        <p:tgtEl>
                                          <p:spTgt spid="83"/>
                                        </p:tgtEl>
                                        <p:attrNameLst>
                                          <p:attrName>ppt_h</p:attrName>
                                        </p:attrNameLst>
                                      </p:cBhvr>
                                      <p:tavLst>
                                        <p:tav tm="0">
                                          <p:val>
                                            <p:fltVal val="0"/>
                                          </p:val>
                                        </p:tav>
                                        <p:tav tm="100000">
                                          <p:val>
                                            <p:strVal val="#ppt_h"/>
                                          </p:val>
                                        </p:tav>
                                      </p:tavLst>
                                    </p:anim>
                                    <p:animEffect transition="in" filter="fade">
                                      <p:cBhvr>
                                        <p:cTn id="49" dur="500"/>
                                        <p:tgtEl>
                                          <p:spTgt spid="83"/>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fade">
                                      <p:cBhvr>
                                        <p:cTn id="54" dur="500"/>
                                        <p:tgtEl>
                                          <p:spTgt spid="98"/>
                                        </p:tgtEl>
                                      </p:cBhvr>
                                    </p:animEffect>
                                    <p:anim calcmode="lin" valueType="num">
                                      <p:cBhvr>
                                        <p:cTn id="55" dur="500" fill="hold"/>
                                        <p:tgtEl>
                                          <p:spTgt spid="98"/>
                                        </p:tgtEl>
                                        <p:attrNameLst>
                                          <p:attrName>ppt_x</p:attrName>
                                        </p:attrNameLst>
                                      </p:cBhvr>
                                      <p:tavLst>
                                        <p:tav tm="0">
                                          <p:val>
                                            <p:strVal val="#ppt_x"/>
                                          </p:val>
                                        </p:tav>
                                        <p:tav tm="100000">
                                          <p:val>
                                            <p:strVal val="#ppt_x"/>
                                          </p:val>
                                        </p:tav>
                                      </p:tavLst>
                                    </p:anim>
                                    <p:anim calcmode="lin" valueType="num">
                                      <p:cBhvr>
                                        <p:cTn id="56" dur="500" fill="hold"/>
                                        <p:tgtEl>
                                          <p:spTgt spid="98"/>
                                        </p:tgtEl>
                                        <p:attrNameLst>
                                          <p:attrName>ppt_y</p:attrName>
                                        </p:attrNameLst>
                                      </p:cBhvr>
                                      <p:tavLst>
                                        <p:tav tm="0">
                                          <p:val>
                                            <p:strVal val="#ppt_y+.1"/>
                                          </p:val>
                                        </p:tav>
                                        <p:tav tm="100000">
                                          <p:val>
                                            <p:strVal val="#ppt_y"/>
                                          </p:val>
                                        </p:tav>
                                      </p:tavLst>
                                    </p:anim>
                                  </p:childTnLst>
                                </p:cTn>
                              </p:par>
                            </p:childTnLst>
                          </p:cTn>
                        </p:par>
                        <p:par>
                          <p:cTn id="57" fill="hold">
                            <p:stCondLst>
                              <p:cond delay="500"/>
                            </p:stCondLst>
                            <p:childTnLst>
                              <p:par>
                                <p:cTn id="58" presetID="42" presetClass="entr" presetSubtype="0" fill="hold" nodeType="afterEffect">
                                  <p:stCondLst>
                                    <p:cond delay="25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anim calcmode="lin" valueType="num">
                                      <p:cBhvr>
                                        <p:cTn id="61" dur="500" fill="hold"/>
                                        <p:tgtEl>
                                          <p:spTgt spid="84"/>
                                        </p:tgtEl>
                                        <p:attrNameLst>
                                          <p:attrName>ppt_x</p:attrName>
                                        </p:attrNameLst>
                                      </p:cBhvr>
                                      <p:tavLst>
                                        <p:tav tm="0">
                                          <p:val>
                                            <p:strVal val="#ppt_x"/>
                                          </p:val>
                                        </p:tav>
                                        <p:tav tm="100000">
                                          <p:val>
                                            <p:strVal val="#ppt_x"/>
                                          </p:val>
                                        </p:tav>
                                      </p:tavLst>
                                    </p:anim>
                                    <p:anim calcmode="lin" valueType="num">
                                      <p:cBhvr>
                                        <p:cTn id="62" dur="500" fill="hold"/>
                                        <p:tgtEl>
                                          <p:spTgt spid="84"/>
                                        </p:tgtEl>
                                        <p:attrNameLst>
                                          <p:attrName>ppt_y</p:attrName>
                                        </p:attrNameLst>
                                      </p:cBhvr>
                                      <p:tavLst>
                                        <p:tav tm="0">
                                          <p:val>
                                            <p:strVal val="#ppt_y+.1"/>
                                          </p:val>
                                        </p:tav>
                                        <p:tav tm="100000">
                                          <p:val>
                                            <p:strVal val="#ppt_y"/>
                                          </p:val>
                                        </p:tav>
                                      </p:tavLst>
                                    </p:anim>
                                  </p:childTnLst>
                                </p:cTn>
                              </p:par>
                              <p:par>
                                <p:cTn id="63" presetID="22" presetClass="entr" presetSubtype="4" fill="hold" grpId="0" nodeType="withEffect">
                                  <p:stCondLst>
                                    <p:cond delay="250"/>
                                  </p:stCondLst>
                                  <p:childTnLst>
                                    <p:set>
                                      <p:cBhvr>
                                        <p:cTn id="64" dur="1" fill="hold">
                                          <p:stCondLst>
                                            <p:cond delay="0"/>
                                          </p:stCondLst>
                                        </p:cTn>
                                        <p:tgtEl>
                                          <p:spTgt spid="102"/>
                                        </p:tgtEl>
                                        <p:attrNameLst>
                                          <p:attrName>style.visibility</p:attrName>
                                        </p:attrNameLst>
                                      </p:cBhvr>
                                      <p:to>
                                        <p:strVal val="visible"/>
                                      </p:to>
                                    </p:set>
                                    <p:animEffect transition="in" filter="wipe(down)">
                                      <p:cBhvr>
                                        <p:cTn id="65" dur="500"/>
                                        <p:tgtEl>
                                          <p:spTgt spid="102"/>
                                        </p:tgtEl>
                                      </p:cBhvr>
                                    </p:animEffect>
                                  </p:childTnLst>
                                </p:cTn>
                              </p:par>
                              <p:par>
                                <p:cTn id="66" presetID="53" presetClass="entr" presetSubtype="16" fill="hold" nodeType="withEffect">
                                  <p:stCondLst>
                                    <p:cond delay="0"/>
                                  </p:stCondLst>
                                  <p:childTnLst>
                                    <p:set>
                                      <p:cBhvr>
                                        <p:cTn id="67" dur="1" fill="hold">
                                          <p:stCondLst>
                                            <p:cond delay="0"/>
                                          </p:stCondLst>
                                        </p:cTn>
                                        <p:tgtEl>
                                          <p:spTgt spid="104"/>
                                        </p:tgtEl>
                                        <p:attrNameLst>
                                          <p:attrName>style.visibility</p:attrName>
                                        </p:attrNameLst>
                                      </p:cBhvr>
                                      <p:to>
                                        <p:strVal val="visible"/>
                                      </p:to>
                                    </p:set>
                                    <p:anim calcmode="lin" valueType="num">
                                      <p:cBhvr>
                                        <p:cTn id="68" dur="500" fill="hold"/>
                                        <p:tgtEl>
                                          <p:spTgt spid="104"/>
                                        </p:tgtEl>
                                        <p:attrNameLst>
                                          <p:attrName>ppt_w</p:attrName>
                                        </p:attrNameLst>
                                      </p:cBhvr>
                                      <p:tavLst>
                                        <p:tav tm="0">
                                          <p:val>
                                            <p:fltVal val="0"/>
                                          </p:val>
                                        </p:tav>
                                        <p:tav tm="100000">
                                          <p:val>
                                            <p:strVal val="#ppt_w"/>
                                          </p:val>
                                        </p:tav>
                                      </p:tavLst>
                                    </p:anim>
                                    <p:anim calcmode="lin" valueType="num">
                                      <p:cBhvr>
                                        <p:cTn id="69" dur="500" fill="hold"/>
                                        <p:tgtEl>
                                          <p:spTgt spid="104"/>
                                        </p:tgtEl>
                                        <p:attrNameLst>
                                          <p:attrName>ppt_h</p:attrName>
                                        </p:attrNameLst>
                                      </p:cBhvr>
                                      <p:tavLst>
                                        <p:tav tm="0">
                                          <p:val>
                                            <p:fltVal val="0"/>
                                          </p:val>
                                        </p:tav>
                                        <p:tav tm="100000">
                                          <p:val>
                                            <p:strVal val="#ppt_h"/>
                                          </p:val>
                                        </p:tav>
                                      </p:tavLst>
                                    </p:anim>
                                    <p:animEffect transition="in" filter="fade">
                                      <p:cBhvr>
                                        <p:cTn id="70"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p:bldP spid="78" grpId="0" animBg="1"/>
      <p:bldP spid="80" grpId="0"/>
      <p:bldP spid="98" grpId="0" animBg="1"/>
      <p:bldP spid="102" grpId="0"/>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A430A81F-25E0-4239-B494-46C9D4937700}"/>
              </a:ext>
            </a:extLst>
          </p:cNvPr>
          <p:cNvGrpSpPr/>
          <p:nvPr/>
        </p:nvGrpSpPr>
        <p:grpSpPr>
          <a:xfrm>
            <a:off x="6293454" y="2138766"/>
            <a:ext cx="2414068" cy="2193665"/>
            <a:chOff x="3884465" y="2182683"/>
            <a:chExt cx="1805441" cy="1894017"/>
          </a:xfrm>
        </p:grpSpPr>
        <p:sp>
          <p:nvSpPr>
            <p:cNvPr id="1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4B84361-FFCA-4952-9762-BC2B8113DC6B}"/>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S.H.C</a:t>
              </a:r>
            </a:p>
          </p:txBody>
        </p:sp>
        <p:sp>
          <p:nvSpPr>
            <p:cNvPr id="28" name="TextBox 27">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54" name="Group 53">
            <a:extLst>
              <a:ext uri="{FF2B5EF4-FFF2-40B4-BE49-F238E27FC236}">
                <a16:creationId xmlns:a16="http://schemas.microsoft.com/office/drawing/2014/main" id="{71DA1449-9BBE-4FB5-854D-B6D832CCD806}"/>
              </a:ext>
            </a:extLst>
          </p:cNvPr>
          <p:cNvGrpSpPr/>
          <p:nvPr/>
        </p:nvGrpSpPr>
        <p:grpSpPr>
          <a:xfrm>
            <a:off x="3192651" y="2170173"/>
            <a:ext cx="2427391" cy="2417971"/>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I.C</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a:ln>
            <a:noFill/>
          </a:ln>
        </p:spPr>
        <p:txBody>
          <a:bodyPr wrap="square" rtlCol="0">
            <a:spAutoFit/>
          </a:bodyPr>
          <a:lstStyle/>
          <a:p>
            <a:pPr algn="ctr"/>
            <a:r>
              <a:rPr lang="en-US" sz="4000" dirty="0">
                <a:solidFill>
                  <a:schemeClr val="bg1">
                    <a:lumMod val="65000"/>
                  </a:schemeClr>
                </a:solidFill>
                <a:latin typeface="Tw Cen MT" panose="020B0602020104020603" pitchFamily="34" charset="0"/>
              </a:rPr>
              <a:t>SPLUNK CLUSTER</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3248794" y="3075295"/>
            <a:ext cx="2320462" cy="36113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33F448-D5EA-4698-93DE-C12876411D16}"/>
              </a:ext>
            </a:extLst>
          </p:cNvPr>
          <p:cNvSpPr/>
          <p:nvPr/>
        </p:nvSpPr>
        <p:spPr>
          <a:xfrm flipV="1">
            <a:off x="6418407" y="3075295"/>
            <a:ext cx="2164163" cy="36113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149AF21-2235-48F7-BCB5-97AAA5BB7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876" y="5653752"/>
            <a:ext cx="905768" cy="784097"/>
          </a:xfrm>
          <a:prstGeom prst="rect">
            <a:avLst/>
          </a:prstGeom>
        </p:spPr>
      </p:pic>
      <p:pic>
        <p:nvPicPr>
          <p:cNvPr id="40" name="Picture 39">
            <a:extLst>
              <a:ext uri="{FF2B5EF4-FFF2-40B4-BE49-F238E27FC236}">
                <a16:creationId xmlns:a16="http://schemas.microsoft.com/office/drawing/2014/main" id="{9E50AA9A-FAB8-4A36-BCFC-AE5A9E810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406" y="5671863"/>
            <a:ext cx="900162" cy="779244"/>
          </a:xfrm>
          <a:prstGeom prst="rect">
            <a:avLst/>
          </a:prstGeom>
        </p:spPr>
      </p:pic>
      <p:grpSp>
        <p:nvGrpSpPr>
          <p:cNvPr id="55" name="Group 54">
            <a:extLst>
              <a:ext uri="{FF2B5EF4-FFF2-40B4-BE49-F238E27FC236}">
                <a16:creationId xmlns:a16="http://schemas.microsoft.com/office/drawing/2014/main" id="{5BD90705-18BB-473B-A34A-340D3FE7B602}"/>
              </a:ext>
            </a:extLst>
          </p:cNvPr>
          <p:cNvGrpSpPr/>
          <p:nvPr/>
        </p:nvGrpSpPr>
        <p:grpSpPr>
          <a:xfrm>
            <a:off x="3559969" y="3572808"/>
            <a:ext cx="1591582" cy="2099055"/>
            <a:chOff x="1488849" y="3837442"/>
            <a:chExt cx="1591582" cy="646331"/>
          </a:xfrm>
        </p:grpSpPr>
        <p:sp>
          <p:nvSpPr>
            <p:cNvPr id="46" name="TextBox 45">
              <a:extLst>
                <a:ext uri="{FF2B5EF4-FFF2-40B4-BE49-F238E27FC236}">
                  <a16:creationId xmlns:a16="http://schemas.microsoft.com/office/drawing/2014/main" id="{596EA5B9-609B-41D8-BAEB-1AB2F8B9359E}"/>
                </a:ext>
              </a:extLst>
            </p:cNvPr>
            <p:cNvSpPr txBox="1"/>
            <p:nvPr/>
          </p:nvSpPr>
          <p:spPr>
            <a:xfrm>
              <a:off x="1488849" y="3837442"/>
              <a:ext cx="1591582" cy="646331"/>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INDEXER CLUSTER</a:t>
              </a:r>
            </a:p>
          </p:txBody>
        </p:sp>
        <p:sp>
          <p:nvSpPr>
            <p:cNvPr id="47" name="TextBox 46">
              <a:extLst>
                <a:ext uri="{FF2B5EF4-FFF2-40B4-BE49-F238E27FC236}">
                  <a16:creationId xmlns:a16="http://schemas.microsoft.com/office/drawing/2014/main" id="{DAFD7EC4-BD0C-414A-BAC7-6A87FBE0FD33}"/>
                </a:ext>
              </a:extLst>
            </p:cNvPr>
            <p:cNvSpPr txBox="1"/>
            <p:nvPr/>
          </p:nvSpPr>
          <p:spPr>
            <a:xfrm>
              <a:off x="1488849" y="4146827"/>
              <a:ext cx="1591582" cy="293784"/>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Group of indexer are called Indexer Cluster</a:t>
              </a:r>
            </a:p>
            <a:p>
              <a:pPr algn="ctr"/>
              <a:r>
                <a:rPr lang="en-US" sz="1400" b="1" dirty="0">
                  <a:solidFill>
                    <a:srgbClr val="A6A6A6"/>
                  </a:solidFill>
                  <a:latin typeface="Tw Cen MT" panose="020B0602020104020603" pitchFamily="34" charset="0"/>
                </a:rPr>
                <a:t>Data Replication.</a:t>
              </a:r>
            </a:p>
          </p:txBody>
        </p:sp>
      </p:grpSp>
      <p:grpSp>
        <p:nvGrpSpPr>
          <p:cNvPr id="56" name="Group 55">
            <a:extLst>
              <a:ext uri="{FF2B5EF4-FFF2-40B4-BE49-F238E27FC236}">
                <a16:creationId xmlns:a16="http://schemas.microsoft.com/office/drawing/2014/main" id="{4AC51385-1E45-4902-BDC3-8DDF59AAC454}"/>
              </a:ext>
            </a:extLst>
          </p:cNvPr>
          <p:cNvGrpSpPr/>
          <p:nvPr/>
        </p:nvGrpSpPr>
        <p:grpSpPr>
          <a:xfrm>
            <a:off x="6622745" y="3711962"/>
            <a:ext cx="1941802" cy="1906741"/>
            <a:chOff x="3977674" y="3837442"/>
            <a:chExt cx="1941802" cy="800223"/>
          </a:xfrm>
        </p:grpSpPr>
        <p:sp>
          <p:nvSpPr>
            <p:cNvPr id="48" name="TextBox 47">
              <a:extLst>
                <a:ext uri="{FF2B5EF4-FFF2-40B4-BE49-F238E27FC236}">
                  <a16:creationId xmlns:a16="http://schemas.microsoft.com/office/drawing/2014/main" id="{2CF8B1AD-BE20-4D97-80BF-AC12A3B886DB}"/>
                </a:ext>
              </a:extLst>
            </p:cNvPr>
            <p:cNvSpPr txBox="1"/>
            <p:nvPr/>
          </p:nvSpPr>
          <p:spPr>
            <a:xfrm>
              <a:off x="3977674" y="3837442"/>
              <a:ext cx="1591582" cy="271253"/>
            </a:xfrm>
            <a:prstGeom prst="rect">
              <a:avLst/>
            </a:prstGeom>
            <a:noFill/>
          </p:spPr>
          <p:txBody>
            <a:bodyPr wrap="square" rtlCol="0">
              <a:spAutoFit/>
            </a:bodyPr>
            <a:lstStyle/>
            <a:p>
              <a:pPr algn="ctr"/>
              <a:r>
                <a:rPr lang="en-US" b="1" dirty="0">
                  <a:solidFill>
                    <a:srgbClr val="03A1A4"/>
                  </a:solidFill>
                  <a:latin typeface="Tw Cen MT" panose="020B0602020104020603" pitchFamily="34" charset="0"/>
                </a:rPr>
                <a:t>SEARCH HEAD CLUSTER</a:t>
              </a:r>
            </a:p>
          </p:txBody>
        </p:sp>
        <p:sp>
          <p:nvSpPr>
            <p:cNvPr id="49" name="TextBox 48">
              <a:extLst>
                <a:ext uri="{FF2B5EF4-FFF2-40B4-BE49-F238E27FC236}">
                  <a16:creationId xmlns:a16="http://schemas.microsoft.com/office/drawing/2014/main" id="{1F2BC42F-0899-4CCE-A35A-4E495A05687C}"/>
                </a:ext>
              </a:extLst>
            </p:cNvPr>
            <p:cNvSpPr txBox="1"/>
            <p:nvPr/>
          </p:nvSpPr>
          <p:spPr>
            <a:xfrm>
              <a:off x="3977674" y="4146827"/>
              <a:ext cx="1941802" cy="490838"/>
            </a:xfrm>
            <a:prstGeom prst="rect">
              <a:avLst/>
            </a:prstGeom>
            <a:noFill/>
          </p:spPr>
          <p:txBody>
            <a:bodyPr wrap="square" rtlCol="0">
              <a:spAutoFit/>
            </a:bodyPr>
            <a:lstStyle/>
            <a:p>
              <a:r>
                <a:rPr lang="en-US" sz="1400" b="1" dirty="0">
                  <a:solidFill>
                    <a:srgbClr val="A6A6A6"/>
                  </a:solidFill>
                  <a:latin typeface="Tw Cen MT" panose="020B0602020104020603" pitchFamily="34" charset="0"/>
                </a:rPr>
                <a:t>User created reports/dashboards automatically replicated</a:t>
              </a:r>
            </a:p>
            <a:p>
              <a:r>
                <a:rPr lang="en-US" sz="1400" b="1" dirty="0">
                  <a:solidFill>
                    <a:srgbClr val="A6A6A6"/>
                  </a:solidFill>
                  <a:latin typeface="Tw Cen MT" panose="020B0602020104020603" pitchFamily="34" charset="0"/>
                </a:rPr>
                <a:t>to other search heads</a:t>
              </a:r>
            </a:p>
          </p:txBody>
        </p:sp>
      </p:grpSp>
    </p:spTree>
    <p:extLst>
      <p:ext uri="{BB962C8B-B14F-4D97-AF65-F5344CB8AC3E}">
        <p14:creationId xmlns:p14="http://schemas.microsoft.com/office/powerpoint/2010/main" val="4128479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par>
                                <p:cTn id="22" presetID="53" presetClass="entr" presetSubtype="16"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anim calcmode="lin" valueType="num">
                                      <p:cBhvr>
                                        <p:cTn id="32" dur="500" fill="hold"/>
                                        <p:tgtEl>
                                          <p:spTgt spid="16"/>
                                        </p:tgtEl>
                                        <p:attrNameLst>
                                          <p:attrName>ppt_x</p:attrName>
                                        </p:attrNameLst>
                                      </p:cBhvr>
                                      <p:tavLst>
                                        <p:tav tm="0">
                                          <p:val>
                                            <p:strVal val="#ppt_x"/>
                                          </p:val>
                                        </p:tav>
                                        <p:tav tm="100000">
                                          <p:val>
                                            <p:strVal val="#ppt_x"/>
                                          </p:val>
                                        </p:tav>
                                      </p:tavLst>
                                    </p:anim>
                                    <p:anim calcmode="lin" valueType="num">
                                      <p:cBhvr>
                                        <p:cTn id="33" dur="5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500"/>
                            </p:stCondLst>
                            <p:childTnLst>
                              <p:par>
                                <p:cTn id="35" presetID="42" presetClass="entr" presetSubtype="0" fill="hold" nodeType="afterEffect">
                                  <p:stCondLst>
                                    <p:cond delay="25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childTnLst>
                          </p:cTn>
                        </p:par>
                        <p:par>
                          <p:cTn id="40" fill="hold">
                            <p:stCondLst>
                              <p:cond delay="1250"/>
                            </p:stCondLst>
                            <p:childTnLst>
                              <p:par>
                                <p:cTn id="41" presetID="53" presetClass="entr" presetSubtype="16"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p:cTn id="43" dur="500" fill="hold"/>
                                        <p:tgtEl>
                                          <p:spTgt spid="56"/>
                                        </p:tgtEl>
                                        <p:attrNameLst>
                                          <p:attrName>ppt_w</p:attrName>
                                        </p:attrNameLst>
                                      </p:cBhvr>
                                      <p:tavLst>
                                        <p:tav tm="0">
                                          <p:val>
                                            <p:fltVal val="0"/>
                                          </p:val>
                                        </p:tav>
                                        <p:tav tm="100000">
                                          <p:val>
                                            <p:strVal val="#ppt_w"/>
                                          </p:val>
                                        </p:tav>
                                      </p:tavLst>
                                    </p:anim>
                                    <p:anim calcmode="lin" valueType="num">
                                      <p:cBhvr>
                                        <p:cTn id="44" dur="500" fill="hold"/>
                                        <p:tgtEl>
                                          <p:spTgt spid="56"/>
                                        </p:tgtEl>
                                        <p:attrNameLst>
                                          <p:attrName>ppt_h</p:attrName>
                                        </p:attrNameLst>
                                      </p:cBhvr>
                                      <p:tavLst>
                                        <p:tav tm="0">
                                          <p:val>
                                            <p:fltVal val="0"/>
                                          </p:val>
                                        </p:tav>
                                        <p:tav tm="100000">
                                          <p:val>
                                            <p:strVal val="#ppt_h"/>
                                          </p:val>
                                        </p:tav>
                                      </p:tavLst>
                                    </p:anim>
                                    <p:animEffect transition="in" filter="fade">
                                      <p:cBhvr>
                                        <p:cTn id="45" dur="500"/>
                                        <p:tgtEl>
                                          <p:spTgt spid="56"/>
                                        </p:tgtEl>
                                      </p:cBhvr>
                                    </p:animEffect>
                                  </p:childTnLst>
                                </p:cTn>
                              </p:par>
                              <p:par>
                                <p:cTn id="46" presetID="53" presetClass="entr" presetSubtype="16"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p:cTn id="48" dur="500" fill="hold"/>
                                        <p:tgtEl>
                                          <p:spTgt spid="40"/>
                                        </p:tgtEl>
                                        <p:attrNameLst>
                                          <p:attrName>ppt_w</p:attrName>
                                        </p:attrNameLst>
                                      </p:cBhvr>
                                      <p:tavLst>
                                        <p:tav tm="0">
                                          <p:val>
                                            <p:fltVal val="0"/>
                                          </p:val>
                                        </p:tav>
                                        <p:tav tm="100000">
                                          <p:val>
                                            <p:strVal val="#ppt_w"/>
                                          </p:val>
                                        </p:tav>
                                      </p:tavLst>
                                    </p:anim>
                                    <p:anim calcmode="lin" valueType="num">
                                      <p:cBhvr>
                                        <p:cTn id="49" dur="500" fill="hold"/>
                                        <p:tgtEl>
                                          <p:spTgt spid="40"/>
                                        </p:tgtEl>
                                        <p:attrNameLst>
                                          <p:attrName>ppt_h</p:attrName>
                                        </p:attrNameLst>
                                      </p:cBhvr>
                                      <p:tavLst>
                                        <p:tav tm="0">
                                          <p:val>
                                            <p:fltVal val="0"/>
                                          </p:val>
                                        </p:tav>
                                        <p:tav tm="100000">
                                          <p:val>
                                            <p:strVal val="#ppt_h"/>
                                          </p:val>
                                        </p:tav>
                                      </p:tavLst>
                                    </p:anim>
                                    <p:animEffect transition="in" filter="fade">
                                      <p:cBhvr>
                                        <p:cTn id="5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6058679" y="3917827"/>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296606" y="3917827"/>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549476" y="3917827"/>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794930" y="3917827"/>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541497" y="3917827"/>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AF54DAFC-72BF-4C18-B451-30110FC8EBCC}"/>
              </a:ext>
            </a:extLst>
          </p:cNvPr>
          <p:cNvSpPr/>
          <p:nvPr/>
        </p:nvSpPr>
        <p:spPr>
          <a:xfrm>
            <a:off x="1034188" y="345824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116409" y="3917827"/>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1398519" y="3822577"/>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868629C6-9D56-44C4-A90C-D16F2E7AA94B}"/>
              </a:ext>
            </a:extLst>
          </p:cNvPr>
          <p:cNvSpPr/>
          <p:nvPr/>
        </p:nvSpPr>
        <p:spPr>
          <a:xfrm>
            <a:off x="1279456" y="3703514"/>
            <a:ext cx="428626" cy="428626"/>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146584" y="357064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493770" y="4265013"/>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431649" y="5273267"/>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959B938-7387-4E6C-B81C-CA1B61488588}"/>
              </a:ext>
            </a:extLst>
          </p:cNvPr>
          <p:cNvSpPr txBox="1"/>
          <p:nvPr/>
        </p:nvSpPr>
        <p:spPr>
          <a:xfrm>
            <a:off x="736076" y="2884338"/>
            <a:ext cx="1515386" cy="707886"/>
          </a:xfrm>
          <a:prstGeom prst="rect">
            <a:avLst/>
          </a:prstGeom>
          <a:noFill/>
        </p:spPr>
        <p:txBody>
          <a:bodyPr wrap="square" rtlCol="0">
            <a:spAutoFit/>
          </a:bodyPr>
          <a:lstStyle/>
          <a:p>
            <a:pPr algn="ctr"/>
            <a:r>
              <a:rPr lang="en-US" sz="4000" dirty="0">
                <a:solidFill>
                  <a:srgbClr val="03A1A4"/>
                </a:solidFill>
                <a:latin typeface="Tw Cen MT" panose="020B0602020104020603" pitchFamily="34" charset="0"/>
              </a:rPr>
              <a:t>8089</a:t>
            </a:r>
          </a:p>
        </p:txBody>
      </p:sp>
      <p:sp>
        <p:nvSpPr>
          <p:cNvPr id="17" name="TextBox 16">
            <a:extLst>
              <a:ext uri="{FF2B5EF4-FFF2-40B4-BE49-F238E27FC236}">
                <a16:creationId xmlns:a16="http://schemas.microsoft.com/office/drawing/2014/main" id="{E623F98E-5FFF-4701-A99F-87B202C66033}"/>
              </a:ext>
            </a:extLst>
          </p:cNvPr>
          <p:cNvSpPr txBox="1"/>
          <p:nvPr/>
        </p:nvSpPr>
        <p:spPr>
          <a:xfrm>
            <a:off x="431497" y="5525493"/>
            <a:ext cx="3201043" cy="369332"/>
          </a:xfrm>
          <a:prstGeom prst="rect">
            <a:avLst/>
          </a:prstGeom>
          <a:noFill/>
        </p:spPr>
        <p:txBody>
          <a:bodyPr wrap="square" rtlCol="0">
            <a:spAutoFit/>
          </a:bodyPr>
          <a:lstStyle/>
          <a:p>
            <a:r>
              <a:rPr lang="en-US" dirty="0">
                <a:solidFill>
                  <a:schemeClr val="bg2">
                    <a:lumMod val="50000"/>
                  </a:schemeClr>
                </a:solidFill>
                <a:latin typeface="Tw Cen MT" panose="020B0602020104020603" pitchFamily="34" charset="0"/>
              </a:rPr>
              <a:t>SPLUNK MANAGEMENT PORT</a:t>
            </a:r>
            <a:endParaRPr lang="en-US" sz="2000" dirty="0">
              <a:solidFill>
                <a:schemeClr val="bg2">
                  <a:lumMod val="50000"/>
                </a:schemeClr>
              </a:solidFill>
              <a:latin typeface="Tw Cen MT" panose="020B0602020104020603" pitchFamily="34" charset="0"/>
            </a:endParaRPr>
          </a:p>
        </p:txBody>
      </p:sp>
      <p:sp>
        <p:nvSpPr>
          <p:cNvPr id="18" name="Arc 17">
            <a:extLst>
              <a:ext uri="{FF2B5EF4-FFF2-40B4-BE49-F238E27FC236}">
                <a16:creationId xmlns:a16="http://schemas.microsoft.com/office/drawing/2014/main" id="{B54B9C7B-4DA7-40E1-B723-68758EB971FE}"/>
              </a:ext>
            </a:extLst>
          </p:cNvPr>
          <p:cNvSpPr/>
          <p:nvPr/>
        </p:nvSpPr>
        <p:spPr>
          <a:xfrm rot="5400000">
            <a:off x="3272666" y="345824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037A3CB3-AA60-41C6-B92B-B84EC0A87E61}"/>
              </a:ext>
            </a:extLst>
          </p:cNvPr>
          <p:cNvSpPr/>
          <p:nvPr/>
        </p:nvSpPr>
        <p:spPr>
          <a:xfrm>
            <a:off x="3636997" y="3822577"/>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5AB77009-91CD-4089-A339-205E1FD860BA}"/>
              </a:ext>
            </a:extLst>
          </p:cNvPr>
          <p:cNvSpPr/>
          <p:nvPr/>
        </p:nvSpPr>
        <p:spPr>
          <a:xfrm>
            <a:off x="3517934" y="3703514"/>
            <a:ext cx="428626" cy="428626"/>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385062" y="357064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732248" y="2537255"/>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670127" y="2490899"/>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297ECE7-7E0E-48D0-9C27-6FB0E3DB79DD}"/>
              </a:ext>
            </a:extLst>
          </p:cNvPr>
          <p:cNvSpPr txBox="1"/>
          <p:nvPr/>
        </p:nvSpPr>
        <p:spPr>
          <a:xfrm>
            <a:off x="2974554" y="4305119"/>
            <a:ext cx="1515386" cy="707886"/>
          </a:xfrm>
          <a:prstGeom prst="rect">
            <a:avLst/>
          </a:prstGeom>
          <a:noFill/>
        </p:spPr>
        <p:txBody>
          <a:bodyPr wrap="square" rtlCol="0">
            <a:spAutoFit/>
          </a:bodyPr>
          <a:lstStyle/>
          <a:p>
            <a:pPr algn="ctr"/>
            <a:r>
              <a:rPr lang="en-US" sz="4000" dirty="0">
                <a:solidFill>
                  <a:srgbClr val="EE9524"/>
                </a:solidFill>
                <a:latin typeface="Tw Cen MT" panose="020B0602020104020603" pitchFamily="34" charset="0"/>
              </a:rPr>
              <a:t>8080</a:t>
            </a:r>
          </a:p>
        </p:txBody>
      </p:sp>
      <p:sp>
        <p:nvSpPr>
          <p:cNvPr id="26" name="TextBox 25">
            <a:extLst>
              <a:ext uri="{FF2B5EF4-FFF2-40B4-BE49-F238E27FC236}">
                <a16:creationId xmlns:a16="http://schemas.microsoft.com/office/drawing/2014/main" id="{7DEA27D8-0CF3-496D-AD7D-2076231DE52C}"/>
              </a:ext>
            </a:extLst>
          </p:cNvPr>
          <p:cNvSpPr txBox="1"/>
          <p:nvPr/>
        </p:nvSpPr>
        <p:spPr>
          <a:xfrm>
            <a:off x="2584113" y="1848616"/>
            <a:ext cx="3201043" cy="707886"/>
          </a:xfrm>
          <a:prstGeom prst="rect">
            <a:avLst/>
          </a:prstGeom>
          <a:noFill/>
        </p:spPr>
        <p:txBody>
          <a:bodyPr wrap="square" rtlCol="0">
            <a:spAutoFit/>
          </a:bodyPr>
          <a:lstStyle/>
          <a:p>
            <a:r>
              <a:rPr lang="en-US" sz="2000" dirty="0">
                <a:solidFill>
                  <a:schemeClr val="bg2">
                    <a:lumMod val="50000"/>
                  </a:schemeClr>
                </a:solidFill>
                <a:latin typeface="Tw Cen MT" panose="020B0602020104020603" pitchFamily="34" charset="0"/>
              </a:rPr>
              <a:t>SPLUNK INDEX REPLICATION PORT</a:t>
            </a:r>
          </a:p>
        </p:txBody>
      </p:sp>
      <p:sp>
        <p:nvSpPr>
          <p:cNvPr id="27" name="Arc 26">
            <a:extLst>
              <a:ext uri="{FF2B5EF4-FFF2-40B4-BE49-F238E27FC236}">
                <a16:creationId xmlns:a16="http://schemas.microsoft.com/office/drawing/2014/main" id="{A2636062-43D3-463C-B6BD-741D547DE965}"/>
              </a:ext>
            </a:extLst>
          </p:cNvPr>
          <p:cNvSpPr/>
          <p:nvPr/>
        </p:nvSpPr>
        <p:spPr>
          <a:xfrm>
            <a:off x="5526099" y="345824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a:extLst>
              <a:ext uri="{FF2B5EF4-FFF2-40B4-BE49-F238E27FC236}">
                <a16:creationId xmlns:a16="http://schemas.microsoft.com/office/drawing/2014/main" id="{CDCB9A2B-6699-4804-99AE-7A924FDA4340}"/>
              </a:ext>
            </a:extLst>
          </p:cNvPr>
          <p:cNvSpPr/>
          <p:nvPr/>
        </p:nvSpPr>
        <p:spPr>
          <a:xfrm>
            <a:off x="5890430" y="3822577"/>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3A6CDF07-EF0B-4379-8FBF-3718BD896047}"/>
              </a:ext>
            </a:extLst>
          </p:cNvPr>
          <p:cNvSpPr/>
          <p:nvPr/>
        </p:nvSpPr>
        <p:spPr>
          <a:xfrm>
            <a:off x="5771367" y="3703514"/>
            <a:ext cx="428626" cy="428626"/>
          </a:xfrm>
          <a:prstGeom prst="donut">
            <a:avLst>
              <a:gd name="adj" fmla="val 5281"/>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638495" y="357064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5985681" y="4265013"/>
            <a:ext cx="0" cy="1033387"/>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5923560" y="5273267"/>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BE7D141-E60D-4B00-AA4B-1F588212DCAD}"/>
              </a:ext>
            </a:extLst>
          </p:cNvPr>
          <p:cNvSpPr txBox="1"/>
          <p:nvPr/>
        </p:nvSpPr>
        <p:spPr>
          <a:xfrm>
            <a:off x="5227987" y="2884338"/>
            <a:ext cx="1515386" cy="707886"/>
          </a:xfrm>
          <a:prstGeom prst="rect">
            <a:avLst/>
          </a:prstGeom>
          <a:noFill/>
        </p:spPr>
        <p:txBody>
          <a:bodyPr wrap="square" rtlCol="0">
            <a:spAutoFit/>
          </a:bodyPr>
          <a:lstStyle/>
          <a:p>
            <a:pPr algn="ctr"/>
            <a:r>
              <a:rPr lang="en-US" sz="4000" dirty="0">
                <a:solidFill>
                  <a:srgbClr val="EF3078"/>
                </a:solidFill>
                <a:latin typeface="Tw Cen MT" panose="020B0602020104020603" pitchFamily="34" charset="0"/>
              </a:rPr>
              <a:t>514</a:t>
            </a:r>
          </a:p>
        </p:txBody>
      </p:sp>
      <p:sp>
        <p:nvSpPr>
          <p:cNvPr id="35" name="TextBox 34">
            <a:extLst>
              <a:ext uri="{FF2B5EF4-FFF2-40B4-BE49-F238E27FC236}">
                <a16:creationId xmlns:a16="http://schemas.microsoft.com/office/drawing/2014/main" id="{0A5C5A36-EC92-462F-BB70-6A797D63B1DD}"/>
              </a:ext>
            </a:extLst>
          </p:cNvPr>
          <p:cNvSpPr txBox="1"/>
          <p:nvPr/>
        </p:nvSpPr>
        <p:spPr>
          <a:xfrm>
            <a:off x="4923408" y="5525493"/>
            <a:ext cx="3201043" cy="400110"/>
          </a:xfrm>
          <a:prstGeom prst="rect">
            <a:avLst/>
          </a:prstGeom>
          <a:noFill/>
        </p:spPr>
        <p:txBody>
          <a:bodyPr wrap="square" rtlCol="0">
            <a:spAutoFit/>
          </a:bodyPr>
          <a:lstStyle/>
          <a:p>
            <a:r>
              <a:rPr lang="en-US" sz="2000" dirty="0">
                <a:solidFill>
                  <a:schemeClr val="bg2">
                    <a:lumMod val="50000"/>
                  </a:schemeClr>
                </a:solidFill>
                <a:latin typeface="Tw Cen MT" panose="020B0602020104020603" pitchFamily="34" charset="0"/>
              </a:rPr>
              <a:t>SPLUNK NETWORK PORT</a:t>
            </a:r>
          </a:p>
        </p:txBody>
      </p:sp>
      <p:sp>
        <p:nvSpPr>
          <p:cNvPr id="45" name="Arc 44">
            <a:extLst>
              <a:ext uri="{FF2B5EF4-FFF2-40B4-BE49-F238E27FC236}">
                <a16:creationId xmlns:a16="http://schemas.microsoft.com/office/drawing/2014/main" id="{E3730103-7F8D-4792-83EE-5FFC4A5D2274}"/>
              </a:ext>
            </a:extLst>
          </p:cNvPr>
          <p:cNvSpPr/>
          <p:nvPr/>
        </p:nvSpPr>
        <p:spPr>
          <a:xfrm rot="5400000">
            <a:off x="7789848" y="345824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Oval 45">
            <a:extLst>
              <a:ext uri="{FF2B5EF4-FFF2-40B4-BE49-F238E27FC236}">
                <a16:creationId xmlns:a16="http://schemas.microsoft.com/office/drawing/2014/main" id="{86694F26-80D5-467D-94C4-C9C860517F5F}"/>
              </a:ext>
            </a:extLst>
          </p:cNvPr>
          <p:cNvSpPr/>
          <p:nvPr/>
        </p:nvSpPr>
        <p:spPr>
          <a:xfrm>
            <a:off x="8154179" y="3822577"/>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le: Hollow 46">
            <a:extLst>
              <a:ext uri="{FF2B5EF4-FFF2-40B4-BE49-F238E27FC236}">
                <a16:creationId xmlns:a16="http://schemas.microsoft.com/office/drawing/2014/main" id="{B0789B4A-0620-4211-9109-6DBE9A07FE51}"/>
              </a:ext>
            </a:extLst>
          </p:cNvPr>
          <p:cNvSpPr/>
          <p:nvPr/>
        </p:nvSpPr>
        <p:spPr>
          <a:xfrm>
            <a:off x="8035116" y="3703514"/>
            <a:ext cx="428626" cy="428626"/>
          </a:xfrm>
          <a:prstGeom prst="donut">
            <a:avLst>
              <a:gd name="adj" fmla="val 5281"/>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7902244" y="357064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249430" y="2537255"/>
            <a:ext cx="0" cy="1033387"/>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187309" y="2490899"/>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5F62DC2-C651-4B22-B4CB-1846861868F6}"/>
              </a:ext>
            </a:extLst>
          </p:cNvPr>
          <p:cNvSpPr txBox="1"/>
          <p:nvPr/>
        </p:nvSpPr>
        <p:spPr>
          <a:xfrm>
            <a:off x="7491736" y="4305119"/>
            <a:ext cx="1515386" cy="707886"/>
          </a:xfrm>
          <a:prstGeom prst="rect">
            <a:avLst/>
          </a:prstGeom>
          <a:noFill/>
        </p:spPr>
        <p:txBody>
          <a:bodyPr wrap="square" rtlCol="0">
            <a:spAutoFit/>
          </a:bodyPr>
          <a:lstStyle/>
          <a:p>
            <a:pPr algn="ctr"/>
            <a:r>
              <a:rPr lang="en-US" sz="4000" dirty="0">
                <a:solidFill>
                  <a:srgbClr val="1C7CBB"/>
                </a:solidFill>
                <a:latin typeface="Tw Cen MT" panose="020B0602020104020603" pitchFamily="34" charset="0"/>
              </a:rPr>
              <a:t>8000</a:t>
            </a:r>
          </a:p>
        </p:txBody>
      </p:sp>
      <p:sp>
        <p:nvSpPr>
          <p:cNvPr id="52" name="TextBox 51">
            <a:extLst>
              <a:ext uri="{FF2B5EF4-FFF2-40B4-BE49-F238E27FC236}">
                <a16:creationId xmlns:a16="http://schemas.microsoft.com/office/drawing/2014/main" id="{44337E62-7F21-4CD3-9B0D-507A64DF7728}"/>
              </a:ext>
            </a:extLst>
          </p:cNvPr>
          <p:cNvSpPr txBox="1"/>
          <p:nvPr/>
        </p:nvSpPr>
        <p:spPr>
          <a:xfrm>
            <a:off x="7101295" y="1848616"/>
            <a:ext cx="3201043" cy="400110"/>
          </a:xfrm>
          <a:prstGeom prst="rect">
            <a:avLst/>
          </a:prstGeom>
          <a:noFill/>
        </p:spPr>
        <p:txBody>
          <a:bodyPr wrap="square" rtlCol="0">
            <a:spAutoFit/>
          </a:bodyPr>
          <a:lstStyle/>
          <a:p>
            <a:r>
              <a:rPr lang="en-US" sz="2000" dirty="0">
                <a:solidFill>
                  <a:schemeClr val="bg2">
                    <a:lumMod val="50000"/>
                  </a:schemeClr>
                </a:solidFill>
                <a:latin typeface="Tw Cen MT" panose="020B0602020104020603" pitchFamily="34" charset="0"/>
              </a:rPr>
              <a:t>SPLUNK WEB PORT</a:t>
            </a:r>
          </a:p>
        </p:txBody>
      </p:sp>
      <p:sp>
        <p:nvSpPr>
          <p:cNvPr id="53" name="Arc 52">
            <a:extLst>
              <a:ext uri="{FF2B5EF4-FFF2-40B4-BE49-F238E27FC236}">
                <a16:creationId xmlns:a16="http://schemas.microsoft.com/office/drawing/2014/main" id="{FC85B459-7BA2-4C61-9178-E1CE5EFAEC56}"/>
              </a:ext>
            </a:extLst>
          </p:cNvPr>
          <p:cNvSpPr/>
          <p:nvPr/>
        </p:nvSpPr>
        <p:spPr>
          <a:xfrm>
            <a:off x="10027775" y="345824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4A6EEA54-5314-432F-B5DF-B223248AB8AA}"/>
              </a:ext>
            </a:extLst>
          </p:cNvPr>
          <p:cNvSpPr/>
          <p:nvPr/>
        </p:nvSpPr>
        <p:spPr>
          <a:xfrm>
            <a:off x="10392106" y="3822577"/>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ircle: Hollow 55">
            <a:extLst>
              <a:ext uri="{FF2B5EF4-FFF2-40B4-BE49-F238E27FC236}">
                <a16:creationId xmlns:a16="http://schemas.microsoft.com/office/drawing/2014/main" id="{0C983C23-7914-456E-AA37-90FEEBD851C0}"/>
              </a:ext>
            </a:extLst>
          </p:cNvPr>
          <p:cNvSpPr/>
          <p:nvPr/>
        </p:nvSpPr>
        <p:spPr>
          <a:xfrm>
            <a:off x="10273043" y="3703514"/>
            <a:ext cx="428626" cy="428626"/>
          </a:xfrm>
          <a:prstGeom prst="donut">
            <a:avLst>
              <a:gd name="adj" fmla="val 5281"/>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140171" y="357064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487357" y="4265013"/>
            <a:ext cx="0" cy="1033387"/>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425236" y="5273267"/>
            <a:ext cx="124240" cy="12424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93BBA26-6FB6-4EDA-AE7C-332D388F6619}"/>
              </a:ext>
            </a:extLst>
          </p:cNvPr>
          <p:cNvSpPr txBox="1"/>
          <p:nvPr/>
        </p:nvSpPr>
        <p:spPr>
          <a:xfrm>
            <a:off x="9729663" y="2884338"/>
            <a:ext cx="1515386" cy="707886"/>
          </a:xfrm>
          <a:prstGeom prst="rect">
            <a:avLst/>
          </a:prstGeom>
          <a:noFill/>
        </p:spPr>
        <p:txBody>
          <a:bodyPr wrap="square" rtlCol="0">
            <a:spAutoFit/>
          </a:bodyPr>
          <a:lstStyle/>
          <a:p>
            <a:pPr algn="ctr"/>
            <a:r>
              <a:rPr lang="en-US" sz="4000" dirty="0">
                <a:solidFill>
                  <a:schemeClr val="accent6">
                    <a:lumMod val="50000"/>
                  </a:schemeClr>
                </a:solidFill>
                <a:latin typeface="Tw Cen MT" panose="020B0602020104020603" pitchFamily="34" charset="0"/>
              </a:rPr>
              <a:t>9997</a:t>
            </a:r>
          </a:p>
        </p:txBody>
      </p:sp>
      <p:sp>
        <p:nvSpPr>
          <p:cNvPr id="61" name="TextBox 60">
            <a:extLst>
              <a:ext uri="{FF2B5EF4-FFF2-40B4-BE49-F238E27FC236}">
                <a16:creationId xmlns:a16="http://schemas.microsoft.com/office/drawing/2014/main" id="{8710CEB2-4E11-44C6-A201-5DCB3EA9A265}"/>
              </a:ext>
            </a:extLst>
          </p:cNvPr>
          <p:cNvSpPr txBox="1"/>
          <p:nvPr/>
        </p:nvSpPr>
        <p:spPr>
          <a:xfrm>
            <a:off x="9425084" y="5525493"/>
            <a:ext cx="3201043" cy="400110"/>
          </a:xfrm>
          <a:prstGeom prst="rect">
            <a:avLst/>
          </a:prstGeom>
          <a:noFill/>
        </p:spPr>
        <p:txBody>
          <a:bodyPr wrap="square" rtlCol="0">
            <a:spAutoFit/>
          </a:bodyPr>
          <a:lstStyle/>
          <a:p>
            <a:r>
              <a:rPr lang="en-US" sz="2000" dirty="0">
                <a:solidFill>
                  <a:schemeClr val="bg2">
                    <a:lumMod val="50000"/>
                  </a:schemeClr>
                </a:solidFill>
                <a:latin typeface="Tw Cen MT" panose="020B0602020104020603" pitchFamily="34" charset="0"/>
              </a:rPr>
              <a:t>SPLUNK INDEXING PORT</a:t>
            </a:r>
          </a:p>
        </p:txBody>
      </p:sp>
      <p:cxnSp>
        <p:nvCxnSpPr>
          <p:cNvPr id="64" name="Straight Connector 63">
            <a:extLst>
              <a:ext uri="{FF2B5EF4-FFF2-40B4-BE49-F238E27FC236}">
                <a16:creationId xmlns:a16="http://schemas.microsoft.com/office/drawing/2014/main" id="{5CE23E97-80CA-4DCE-905B-0371552128FB}"/>
              </a:ext>
            </a:extLst>
          </p:cNvPr>
          <p:cNvCxnSpPr>
            <a:cxnSpLocks/>
          </p:cNvCxnSpPr>
          <p:nvPr/>
        </p:nvCxnSpPr>
        <p:spPr>
          <a:xfrm>
            <a:off x="535248" y="6134884"/>
            <a:ext cx="2048865"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015196" y="6134884"/>
            <a:ext cx="2048865"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538691" y="6134884"/>
            <a:ext cx="2048865"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691560" y="1757820"/>
            <a:ext cx="2048865"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211618" y="1757820"/>
            <a:ext cx="2048865"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C17817C-AF36-4468-94FC-44DCFF825290}"/>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SPLUNK PORT</a:t>
            </a:r>
          </a:p>
        </p:txBody>
      </p:sp>
      <p:grpSp>
        <p:nvGrpSpPr>
          <p:cNvPr id="79" name="Group 78">
            <a:extLst>
              <a:ext uri="{FF2B5EF4-FFF2-40B4-BE49-F238E27FC236}">
                <a16:creationId xmlns:a16="http://schemas.microsoft.com/office/drawing/2014/main" id="{B347FCAE-CD51-47C1-A0E5-7FE287A79E42}"/>
              </a:ext>
            </a:extLst>
          </p:cNvPr>
          <p:cNvGrpSpPr/>
          <p:nvPr/>
        </p:nvGrpSpPr>
        <p:grpSpPr>
          <a:xfrm>
            <a:off x="5378756" y="878988"/>
            <a:ext cx="1434489" cy="190500"/>
            <a:chOff x="4679586" y="878988"/>
            <a:chExt cx="1434489" cy="190500"/>
          </a:xfrm>
        </p:grpSpPr>
        <p:sp>
          <p:nvSpPr>
            <p:cNvPr id="71" name="Oval 70">
              <a:extLst>
                <a:ext uri="{FF2B5EF4-FFF2-40B4-BE49-F238E27FC236}">
                  <a16:creationId xmlns:a16="http://schemas.microsoft.com/office/drawing/2014/main" id="{957F6F33-D335-4F37-A9F5-23DE49CB0B4A}"/>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D3A95DB-0E0C-40A8-88F7-9DAC67B156F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D1EA8C3-D35D-4FB7-8D6B-858B4EE0825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D4B96A9-29AD-4507-B1E8-D12C03BAD2C2}"/>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0AFA104-D1BD-427D-90C1-6CE47F2C7A56}"/>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Arc 61">
            <a:extLst>
              <a:ext uri="{FF2B5EF4-FFF2-40B4-BE49-F238E27FC236}">
                <a16:creationId xmlns:a16="http://schemas.microsoft.com/office/drawing/2014/main" id="{B54B9C7B-4DA7-40E1-B723-68758EB971FE}"/>
              </a:ext>
            </a:extLst>
          </p:cNvPr>
          <p:cNvSpPr/>
          <p:nvPr/>
        </p:nvSpPr>
        <p:spPr>
          <a:xfrm rot="5400000">
            <a:off x="11408660" y="344355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Oval 64">
            <a:extLst>
              <a:ext uri="{FF2B5EF4-FFF2-40B4-BE49-F238E27FC236}">
                <a16:creationId xmlns:a16="http://schemas.microsoft.com/office/drawing/2014/main" id="{037A3CB3-AA60-41C6-B92B-B84EC0A87E61}"/>
              </a:ext>
            </a:extLst>
          </p:cNvPr>
          <p:cNvSpPr/>
          <p:nvPr/>
        </p:nvSpPr>
        <p:spPr>
          <a:xfrm>
            <a:off x="11772991" y="3807889"/>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ircle: Hollow 20">
            <a:extLst>
              <a:ext uri="{FF2B5EF4-FFF2-40B4-BE49-F238E27FC236}">
                <a16:creationId xmlns:a16="http://schemas.microsoft.com/office/drawing/2014/main" id="{5AB77009-91CD-4089-A339-205E1FD860BA}"/>
              </a:ext>
            </a:extLst>
          </p:cNvPr>
          <p:cNvSpPr/>
          <p:nvPr/>
        </p:nvSpPr>
        <p:spPr>
          <a:xfrm>
            <a:off x="11653928" y="3688826"/>
            <a:ext cx="428626" cy="428626"/>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Circle: Hollow 21">
            <a:extLst>
              <a:ext uri="{FF2B5EF4-FFF2-40B4-BE49-F238E27FC236}">
                <a16:creationId xmlns:a16="http://schemas.microsoft.com/office/drawing/2014/main" id="{EB4F978A-6973-4038-9D44-C992F6903D28}"/>
              </a:ext>
            </a:extLst>
          </p:cNvPr>
          <p:cNvSpPr/>
          <p:nvPr/>
        </p:nvSpPr>
        <p:spPr>
          <a:xfrm>
            <a:off x="11521056" y="355595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5" name="Straight Connector 74">
            <a:extLst>
              <a:ext uri="{FF2B5EF4-FFF2-40B4-BE49-F238E27FC236}">
                <a16:creationId xmlns:a16="http://schemas.microsoft.com/office/drawing/2014/main" id="{7982AF7D-7FF0-494C-891D-C601C69FAD64}"/>
              </a:ext>
            </a:extLst>
          </p:cNvPr>
          <p:cNvCxnSpPr>
            <a:cxnSpLocks/>
          </p:cNvCxnSpPr>
          <p:nvPr/>
        </p:nvCxnSpPr>
        <p:spPr>
          <a:xfrm flipV="1">
            <a:off x="11868242" y="2522567"/>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D26033AC-E99E-4309-BD9B-47A98BA0DEA7}"/>
              </a:ext>
            </a:extLst>
          </p:cNvPr>
          <p:cNvSpPr/>
          <p:nvPr/>
        </p:nvSpPr>
        <p:spPr>
          <a:xfrm>
            <a:off x="11806121" y="2476211"/>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267D5D77-7183-46A2-913A-91854EB46B5B}"/>
              </a:ext>
            </a:extLst>
          </p:cNvPr>
          <p:cNvCxnSpPr>
            <a:cxnSpLocks/>
          </p:cNvCxnSpPr>
          <p:nvPr/>
        </p:nvCxnSpPr>
        <p:spPr>
          <a:xfrm>
            <a:off x="10827554" y="1743132"/>
            <a:ext cx="2048865"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DEA27D8-0CF3-496D-AD7D-2076231DE52C}"/>
              </a:ext>
            </a:extLst>
          </p:cNvPr>
          <p:cNvSpPr txBox="1"/>
          <p:nvPr/>
        </p:nvSpPr>
        <p:spPr>
          <a:xfrm>
            <a:off x="10473198" y="1770920"/>
            <a:ext cx="1727930" cy="400110"/>
          </a:xfrm>
          <a:prstGeom prst="rect">
            <a:avLst/>
          </a:prstGeom>
          <a:noFill/>
        </p:spPr>
        <p:txBody>
          <a:bodyPr wrap="square" rtlCol="0">
            <a:spAutoFit/>
          </a:bodyPr>
          <a:lstStyle/>
          <a:p>
            <a:r>
              <a:rPr lang="en-US" sz="2000" dirty="0">
                <a:solidFill>
                  <a:schemeClr val="bg2">
                    <a:lumMod val="50000"/>
                  </a:schemeClr>
                </a:solidFill>
                <a:latin typeface="Tw Cen MT" panose="020B0602020104020603" pitchFamily="34" charset="0"/>
              </a:rPr>
              <a:t>KV STORE</a:t>
            </a:r>
          </a:p>
        </p:txBody>
      </p:sp>
      <p:sp>
        <p:nvSpPr>
          <p:cNvPr id="84" name="TextBox 83">
            <a:extLst>
              <a:ext uri="{FF2B5EF4-FFF2-40B4-BE49-F238E27FC236}">
                <a16:creationId xmlns:a16="http://schemas.microsoft.com/office/drawing/2014/main" id="{D297ECE7-7E0E-48D0-9C27-6FB0E3DB79DD}"/>
              </a:ext>
            </a:extLst>
          </p:cNvPr>
          <p:cNvSpPr txBox="1"/>
          <p:nvPr/>
        </p:nvSpPr>
        <p:spPr>
          <a:xfrm>
            <a:off x="10906702" y="4334380"/>
            <a:ext cx="1515386" cy="707886"/>
          </a:xfrm>
          <a:prstGeom prst="rect">
            <a:avLst/>
          </a:prstGeom>
          <a:noFill/>
        </p:spPr>
        <p:txBody>
          <a:bodyPr wrap="square" rtlCol="0">
            <a:spAutoFit/>
          </a:bodyPr>
          <a:lstStyle/>
          <a:p>
            <a:pPr algn="ctr"/>
            <a:r>
              <a:rPr lang="en-US" sz="4000" dirty="0">
                <a:solidFill>
                  <a:srgbClr val="EE9524"/>
                </a:solidFill>
                <a:latin typeface="Tw Cen MT" panose="020B0602020104020603" pitchFamily="34" charset="0"/>
              </a:rPr>
              <a:t>8191</a:t>
            </a:r>
          </a:p>
        </p:txBody>
      </p:sp>
    </p:spTree>
    <p:extLst>
      <p:ext uri="{BB962C8B-B14F-4D97-AF65-F5344CB8AC3E}">
        <p14:creationId xmlns:p14="http://schemas.microsoft.com/office/powerpoint/2010/main" val="1465435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par>
                          <p:cTn id="56" fill="hold">
                            <p:stCondLst>
                              <p:cond delay="4000"/>
                            </p:stCondLst>
                            <p:childTnLst>
                              <p:par>
                                <p:cTn id="57" presetID="2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fltVal val="0"/>
                                          </p:val>
                                        </p:tav>
                                        <p:tav tm="100000">
                                          <p:val>
                                            <p:strVal val="#ppt_w"/>
                                          </p:val>
                                        </p:tav>
                                      </p:tavLst>
                                    </p:anim>
                                    <p:anim calcmode="lin" valueType="num">
                                      <p:cBhvr>
                                        <p:cTn id="70" dur="500" fill="hold"/>
                                        <p:tgtEl>
                                          <p:spTgt spid="21"/>
                                        </p:tgtEl>
                                        <p:attrNameLst>
                                          <p:attrName>ppt_h</p:attrName>
                                        </p:attrNameLst>
                                      </p:cBhvr>
                                      <p:tavLst>
                                        <p:tav tm="0">
                                          <p:val>
                                            <p:fltVal val="0"/>
                                          </p:val>
                                        </p:tav>
                                        <p:tav tm="100000">
                                          <p:val>
                                            <p:strVal val="#ppt_h"/>
                                          </p:val>
                                        </p:tav>
                                      </p:tavLst>
                                    </p:anim>
                                    <p:animEffect transition="in" filter="fade">
                                      <p:cBhvr>
                                        <p:cTn id="71" dur="500"/>
                                        <p:tgtEl>
                                          <p:spTgt spid="21"/>
                                        </p:tgtEl>
                                      </p:cBhvr>
                                    </p:animEffect>
                                  </p:childTnLst>
                                </p:cTn>
                              </p:par>
                            </p:childTnLst>
                          </p:cTn>
                        </p:par>
                        <p:par>
                          <p:cTn id="72" fill="hold">
                            <p:stCondLst>
                              <p:cond delay="5500"/>
                            </p:stCondLst>
                            <p:childTnLst>
                              <p:par>
                                <p:cTn id="73" presetID="53" presetClass="entr" presetSubtype="16"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500" fill="hold"/>
                                        <p:tgtEl>
                                          <p:spTgt spid="22"/>
                                        </p:tgtEl>
                                        <p:attrNameLst>
                                          <p:attrName>ppt_w</p:attrName>
                                        </p:attrNameLst>
                                      </p:cBhvr>
                                      <p:tavLst>
                                        <p:tav tm="0">
                                          <p:val>
                                            <p:fltVal val="0"/>
                                          </p:val>
                                        </p:tav>
                                        <p:tav tm="100000">
                                          <p:val>
                                            <p:strVal val="#ppt_w"/>
                                          </p:val>
                                        </p:tav>
                                      </p:tavLst>
                                    </p:anim>
                                    <p:anim calcmode="lin" valueType="num">
                                      <p:cBhvr>
                                        <p:cTn id="76" dur="500" fill="hold"/>
                                        <p:tgtEl>
                                          <p:spTgt spid="22"/>
                                        </p:tgtEl>
                                        <p:attrNameLst>
                                          <p:attrName>ppt_h</p:attrName>
                                        </p:attrNameLst>
                                      </p:cBhvr>
                                      <p:tavLst>
                                        <p:tav tm="0">
                                          <p:val>
                                            <p:fltVal val="0"/>
                                          </p:val>
                                        </p:tav>
                                        <p:tav tm="100000">
                                          <p:val>
                                            <p:strVal val="#ppt_h"/>
                                          </p:val>
                                        </p:tav>
                                      </p:tavLst>
                                    </p:anim>
                                    <p:animEffect transition="in" filter="fade">
                                      <p:cBhvr>
                                        <p:cTn id="77" dur="500"/>
                                        <p:tgtEl>
                                          <p:spTgt spid="22"/>
                                        </p:tgtEl>
                                      </p:cBhvr>
                                    </p:animEffect>
                                  </p:childTnLst>
                                </p:cTn>
                              </p:par>
                            </p:childTnLst>
                          </p:cTn>
                        </p:par>
                        <p:par>
                          <p:cTn id="78" fill="hold">
                            <p:stCondLst>
                              <p:cond delay="6000"/>
                            </p:stCondLst>
                            <p:childTnLst>
                              <p:par>
                                <p:cTn id="79" presetID="22" presetClass="entr" presetSubtype="4" fill="hold"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down)">
                                      <p:cBhvr>
                                        <p:cTn id="81" dur="500"/>
                                        <p:tgtEl>
                                          <p:spTgt spid="2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p:cTn id="85" dur="500" fill="hold"/>
                                        <p:tgtEl>
                                          <p:spTgt spid="24"/>
                                        </p:tgtEl>
                                        <p:attrNameLst>
                                          <p:attrName>ppt_w</p:attrName>
                                        </p:attrNameLst>
                                      </p:cBhvr>
                                      <p:tavLst>
                                        <p:tav tm="0">
                                          <p:val>
                                            <p:fltVal val="0"/>
                                          </p:val>
                                        </p:tav>
                                        <p:tav tm="100000">
                                          <p:val>
                                            <p:strVal val="#ppt_w"/>
                                          </p:val>
                                        </p:tav>
                                      </p:tavLst>
                                    </p:anim>
                                    <p:anim calcmode="lin" valueType="num">
                                      <p:cBhvr>
                                        <p:cTn id="86" dur="500" fill="hold"/>
                                        <p:tgtEl>
                                          <p:spTgt spid="24"/>
                                        </p:tgtEl>
                                        <p:attrNameLst>
                                          <p:attrName>ppt_h</p:attrName>
                                        </p:attrNameLst>
                                      </p:cBhvr>
                                      <p:tavLst>
                                        <p:tav tm="0">
                                          <p:val>
                                            <p:fltVal val="0"/>
                                          </p:val>
                                        </p:tav>
                                        <p:tav tm="100000">
                                          <p:val>
                                            <p:strVal val="#ppt_h"/>
                                          </p:val>
                                        </p:tav>
                                      </p:tavLst>
                                    </p:anim>
                                    <p:animEffect transition="in" filter="fade">
                                      <p:cBhvr>
                                        <p:cTn id="87" dur="500"/>
                                        <p:tgtEl>
                                          <p:spTgt spid="2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p:cTn id="91" dur="500" fill="hold"/>
                                        <p:tgtEl>
                                          <p:spTgt spid="18"/>
                                        </p:tgtEl>
                                        <p:attrNameLst>
                                          <p:attrName>ppt_w</p:attrName>
                                        </p:attrNameLst>
                                      </p:cBhvr>
                                      <p:tavLst>
                                        <p:tav tm="0">
                                          <p:val>
                                            <p:fltVal val="0"/>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animEffect transition="in" filter="fade">
                                      <p:cBhvr>
                                        <p:cTn id="93" dur="500"/>
                                        <p:tgtEl>
                                          <p:spTgt spid="18"/>
                                        </p:tgtEl>
                                      </p:cBhvr>
                                    </p:animEffect>
                                  </p:childTnLst>
                                </p:cTn>
                              </p:par>
                              <p:par>
                                <p:cTn id="94" presetID="42"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500"/>
                                        <p:tgtEl>
                                          <p:spTgt spid="25"/>
                                        </p:tgtEl>
                                      </p:cBhvr>
                                    </p:animEffect>
                                    <p:anim calcmode="lin" valueType="num">
                                      <p:cBhvr>
                                        <p:cTn id="97" dur="500" fill="hold"/>
                                        <p:tgtEl>
                                          <p:spTgt spid="25"/>
                                        </p:tgtEl>
                                        <p:attrNameLst>
                                          <p:attrName>ppt_x</p:attrName>
                                        </p:attrNameLst>
                                      </p:cBhvr>
                                      <p:tavLst>
                                        <p:tav tm="0">
                                          <p:val>
                                            <p:strVal val="#ppt_x"/>
                                          </p:val>
                                        </p:tav>
                                        <p:tav tm="100000">
                                          <p:val>
                                            <p:strVal val="#ppt_x"/>
                                          </p:val>
                                        </p:tav>
                                      </p:tavLst>
                                    </p:anim>
                                    <p:anim calcmode="lin" valueType="num">
                                      <p:cBhvr>
                                        <p:cTn id="98" dur="500" fill="hold"/>
                                        <p:tgtEl>
                                          <p:spTgt spid="25"/>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anim calcmode="lin" valueType="num">
                                      <p:cBhvr>
                                        <p:cTn id="102" dur="500" fill="hold"/>
                                        <p:tgtEl>
                                          <p:spTgt spid="26"/>
                                        </p:tgtEl>
                                        <p:attrNameLst>
                                          <p:attrName>ppt_x</p:attrName>
                                        </p:attrNameLst>
                                      </p:cBhvr>
                                      <p:tavLst>
                                        <p:tav tm="0">
                                          <p:val>
                                            <p:strVal val="#ppt_x"/>
                                          </p:val>
                                        </p:tav>
                                        <p:tav tm="100000">
                                          <p:val>
                                            <p:strVal val="#ppt_x"/>
                                          </p:val>
                                        </p:tav>
                                      </p:tavLst>
                                    </p:anim>
                                    <p:anim calcmode="lin" valueType="num">
                                      <p:cBhvr>
                                        <p:cTn id="103" dur="500" fill="hold"/>
                                        <p:tgtEl>
                                          <p:spTgt spid="26"/>
                                        </p:tgtEl>
                                        <p:attrNameLst>
                                          <p:attrName>ppt_y</p:attrName>
                                        </p:attrNameLst>
                                      </p:cBhvr>
                                      <p:tavLst>
                                        <p:tav tm="0">
                                          <p:val>
                                            <p:strVal val="#ppt_y-.1"/>
                                          </p:val>
                                        </p:tav>
                                        <p:tav tm="100000">
                                          <p:val>
                                            <p:strVal val="#ppt_y"/>
                                          </p:val>
                                        </p:tav>
                                      </p:tavLst>
                                    </p:anim>
                                  </p:childTnLst>
                                </p:cTn>
                              </p:par>
                            </p:childTnLst>
                          </p:cTn>
                        </p:par>
                        <p:par>
                          <p:cTn id="104" fill="hold">
                            <p:stCondLst>
                              <p:cond delay="7500"/>
                            </p:stCondLst>
                            <p:childTnLst>
                              <p:par>
                                <p:cTn id="105" presetID="22" presetClass="entr" presetSubtype="8" fill="hold" nodeType="after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wipe(left)">
                                      <p:cBhvr>
                                        <p:cTn id="107" dur="500"/>
                                        <p:tgtEl>
                                          <p:spTgt spid="68"/>
                                        </p:tgtEl>
                                      </p:cBhvr>
                                    </p:animEffect>
                                  </p:childTnLst>
                                </p:cTn>
                              </p:par>
                            </p:childTnLst>
                          </p:cTn>
                        </p:par>
                        <p:par>
                          <p:cTn id="108" fill="hold">
                            <p:stCondLst>
                              <p:cond delay="8000"/>
                            </p:stCondLst>
                            <p:childTnLst>
                              <p:par>
                                <p:cTn id="109" presetID="22" presetClass="entr" presetSubtype="8" fill="hold"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left)">
                                      <p:cBhvr>
                                        <p:cTn id="111" dur="500"/>
                                        <p:tgtEl>
                                          <p:spTgt spid="28"/>
                                        </p:tgtEl>
                                      </p:cBhvr>
                                    </p:animEffect>
                                  </p:childTnLst>
                                </p:cTn>
                              </p:par>
                            </p:childTnLst>
                          </p:cTn>
                        </p:par>
                        <p:par>
                          <p:cTn id="112" fill="hold">
                            <p:stCondLst>
                              <p:cond delay="8500"/>
                            </p:stCondLst>
                            <p:childTnLst>
                              <p:par>
                                <p:cTn id="113" presetID="53" presetClass="entr" presetSubtype="16"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Effect transition="in" filter="fade">
                                      <p:cBhvr>
                                        <p:cTn id="117" dur="500"/>
                                        <p:tgtEl>
                                          <p:spTgt spid="29"/>
                                        </p:tgtEl>
                                      </p:cBhvr>
                                    </p:animEffect>
                                  </p:childTnLst>
                                </p:cTn>
                              </p:par>
                            </p:childTnLst>
                          </p:cTn>
                        </p:par>
                        <p:par>
                          <p:cTn id="118" fill="hold">
                            <p:stCondLst>
                              <p:cond delay="9000"/>
                            </p:stCondLst>
                            <p:childTnLst>
                              <p:par>
                                <p:cTn id="119" presetID="53" presetClass="entr" presetSubtype="16" fill="hold" grpId="0" nodeType="after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p:cTn id="121" dur="500" fill="hold"/>
                                        <p:tgtEl>
                                          <p:spTgt spid="30"/>
                                        </p:tgtEl>
                                        <p:attrNameLst>
                                          <p:attrName>ppt_w</p:attrName>
                                        </p:attrNameLst>
                                      </p:cBhvr>
                                      <p:tavLst>
                                        <p:tav tm="0">
                                          <p:val>
                                            <p:fltVal val="0"/>
                                          </p:val>
                                        </p:tav>
                                        <p:tav tm="100000">
                                          <p:val>
                                            <p:strVal val="#ppt_w"/>
                                          </p:val>
                                        </p:tav>
                                      </p:tavLst>
                                    </p:anim>
                                    <p:anim calcmode="lin" valueType="num">
                                      <p:cBhvr>
                                        <p:cTn id="122" dur="500" fill="hold"/>
                                        <p:tgtEl>
                                          <p:spTgt spid="30"/>
                                        </p:tgtEl>
                                        <p:attrNameLst>
                                          <p:attrName>ppt_h</p:attrName>
                                        </p:attrNameLst>
                                      </p:cBhvr>
                                      <p:tavLst>
                                        <p:tav tm="0">
                                          <p:val>
                                            <p:fltVal val="0"/>
                                          </p:val>
                                        </p:tav>
                                        <p:tav tm="100000">
                                          <p:val>
                                            <p:strVal val="#ppt_h"/>
                                          </p:val>
                                        </p:tav>
                                      </p:tavLst>
                                    </p:anim>
                                    <p:animEffect transition="in" filter="fade">
                                      <p:cBhvr>
                                        <p:cTn id="123" dur="500"/>
                                        <p:tgtEl>
                                          <p:spTgt spid="30"/>
                                        </p:tgtEl>
                                      </p:cBhvr>
                                    </p:animEffect>
                                  </p:childTnLst>
                                </p:cTn>
                              </p:par>
                            </p:childTnLst>
                          </p:cTn>
                        </p:par>
                        <p:par>
                          <p:cTn id="124" fill="hold">
                            <p:stCondLst>
                              <p:cond delay="9500"/>
                            </p:stCondLst>
                            <p:childTnLst>
                              <p:par>
                                <p:cTn id="125" presetID="53" presetClass="entr" presetSubtype="16" fill="hold" grpId="0" nodeType="afterEffect">
                                  <p:stCondLst>
                                    <p:cond delay="0"/>
                                  </p:stCondLst>
                                  <p:childTnLst>
                                    <p:set>
                                      <p:cBhvr>
                                        <p:cTn id="126" dur="1" fill="hold">
                                          <p:stCondLst>
                                            <p:cond delay="0"/>
                                          </p:stCondLst>
                                        </p:cTn>
                                        <p:tgtEl>
                                          <p:spTgt spid="31"/>
                                        </p:tgtEl>
                                        <p:attrNameLst>
                                          <p:attrName>style.visibility</p:attrName>
                                        </p:attrNameLst>
                                      </p:cBhvr>
                                      <p:to>
                                        <p:strVal val="visible"/>
                                      </p:to>
                                    </p:set>
                                    <p:anim calcmode="lin" valueType="num">
                                      <p:cBhvr>
                                        <p:cTn id="127" dur="500" fill="hold"/>
                                        <p:tgtEl>
                                          <p:spTgt spid="31"/>
                                        </p:tgtEl>
                                        <p:attrNameLst>
                                          <p:attrName>ppt_w</p:attrName>
                                        </p:attrNameLst>
                                      </p:cBhvr>
                                      <p:tavLst>
                                        <p:tav tm="0">
                                          <p:val>
                                            <p:fltVal val="0"/>
                                          </p:val>
                                        </p:tav>
                                        <p:tav tm="100000">
                                          <p:val>
                                            <p:strVal val="#ppt_w"/>
                                          </p:val>
                                        </p:tav>
                                      </p:tavLst>
                                    </p:anim>
                                    <p:anim calcmode="lin" valueType="num">
                                      <p:cBhvr>
                                        <p:cTn id="128" dur="500" fill="hold"/>
                                        <p:tgtEl>
                                          <p:spTgt spid="31"/>
                                        </p:tgtEl>
                                        <p:attrNameLst>
                                          <p:attrName>ppt_h</p:attrName>
                                        </p:attrNameLst>
                                      </p:cBhvr>
                                      <p:tavLst>
                                        <p:tav tm="0">
                                          <p:val>
                                            <p:fltVal val="0"/>
                                          </p:val>
                                        </p:tav>
                                        <p:tav tm="100000">
                                          <p:val>
                                            <p:strVal val="#ppt_h"/>
                                          </p:val>
                                        </p:tav>
                                      </p:tavLst>
                                    </p:anim>
                                    <p:animEffect transition="in" filter="fade">
                                      <p:cBhvr>
                                        <p:cTn id="129" dur="500"/>
                                        <p:tgtEl>
                                          <p:spTgt spid="31"/>
                                        </p:tgtEl>
                                      </p:cBhvr>
                                    </p:animEffect>
                                  </p:childTnLst>
                                </p:cTn>
                              </p:par>
                            </p:childTnLst>
                          </p:cTn>
                        </p:par>
                        <p:par>
                          <p:cTn id="130" fill="hold">
                            <p:stCondLst>
                              <p:cond delay="10000"/>
                            </p:stCondLst>
                            <p:childTnLst>
                              <p:par>
                                <p:cTn id="131" presetID="22" presetClass="entr" presetSubtype="1" fill="hold" nodeType="afterEffect">
                                  <p:stCondLst>
                                    <p:cond delay="0"/>
                                  </p:stCondLst>
                                  <p:childTnLst>
                                    <p:set>
                                      <p:cBhvr>
                                        <p:cTn id="132" dur="1" fill="hold">
                                          <p:stCondLst>
                                            <p:cond delay="0"/>
                                          </p:stCondLst>
                                        </p:cTn>
                                        <p:tgtEl>
                                          <p:spTgt spid="32"/>
                                        </p:tgtEl>
                                        <p:attrNameLst>
                                          <p:attrName>style.visibility</p:attrName>
                                        </p:attrNameLst>
                                      </p:cBhvr>
                                      <p:to>
                                        <p:strVal val="visible"/>
                                      </p:to>
                                    </p:set>
                                    <p:animEffect transition="in" filter="wipe(up)">
                                      <p:cBhvr>
                                        <p:cTn id="133" dur="500"/>
                                        <p:tgtEl>
                                          <p:spTgt spid="32"/>
                                        </p:tgtEl>
                                      </p:cBhvr>
                                    </p:animEffect>
                                  </p:childTnLst>
                                </p:cTn>
                              </p:par>
                            </p:childTnLst>
                          </p:cTn>
                        </p:par>
                        <p:par>
                          <p:cTn id="134" fill="hold">
                            <p:stCondLst>
                              <p:cond delay="10500"/>
                            </p:stCondLst>
                            <p:childTnLst>
                              <p:par>
                                <p:cTn id="135" presetID="53" presetClass="entr" presetSubtype="16" fill="hold" grpId="0" nodeType="afterEffect">
                                  <p:stCondLst>
                                    <p:cond delay="0"/>
                                  </p:stCondLst>
                                  <p:childTnLst>
                                    <p:set>
                                      <p:cBhvr>
                                        <p:cTn id="136" dur="1" fill="hold">
                                          <p:stCondLst>
                                            <p:cond delay="0"/>
                                          </p:stCondLst>
                                        </p:cTn>
                                        <p:tgtEl>
                                          <p:spTgt spid="33"/>
                                        </p:tgtEl>
                                        <p:attrNameLst>
                                          <p:attrName>style.visibility</p:attrName>
                                        </p:attrNameLst>
                                      </p:cBhvr>
                                      <p:to>
                                        <p:strVal val="visible"/>
                                      </p:to>
                                    </p:set>
                                    <p:anim calcmode="lin" valueType="num">
                                      <p:cBhvr>
                                        <p:cTn id="137" dur="500" fill="hold"/>
                                        <p:tgtEl>
                                          <p:spTgt spid="33"/>
                                        </p:tgtEl>
                                        <p:attrNameLst>
                                          <p:attrName>ppt_w</p:attrName>
                                        </p:attrNameLst>
                                      </p:cBhvr>
                                      <p:tavLst>
                                        <p:tav tm="0">
                                          <p:val>
                                            <p:fltVal val="0"/>
                                          </p:val>
                                        </p:tav>
                                        <p:tav tm="100000">
                                          <p:val>
                                            <p:strVal val="#ppt_w"/>
                                          </p:val>
                                        </p:tav>
                                      </p:tavLst>
                                    </p:anim>
                                    <p:anim calcmode="lin" valueType="num">
                                      <p:cBhvr>
                                        <p:cTn id="138" dur="500" fill="hold"/>
                                        <p:tgtEl>
                                          <p:spTgt spid="33"/>
                                        </p:tgtEl>
                                        <p:attrNameLst>
                                          <p:attrName>ppt_h</p:attrName>
                                        </p:attrNameLst>
                                      </p:cBhvr>
                                      <p:tavLst>
                                        <p:tav tm="0">
                                          <p:val>
                                            <p:fltVal val="0"/>
                                          </p:val>
                                        </p:tav>
                                        <p:tav tm="100000">
                                          <p:val>
                                            <p:strVal val="#ppt_h"/>
                                          </p:val>
                                        </p:tav>
                                      </p:tavLst>
                                    </p:anim>
                                    <p:animEffect transition="in" filter="fade">
                                      <p:cBhvr>
                                        <p:cTn id="139" dur="500"/>
                                        <p:tgtEl>
                                          <p:spTgt spid="33"/>
                                        </p:tgtEl>
                                      </p:cBhvr>
                                    </p:animEffect>
                                  </p:childTnLst>
                                </p:cTn>
                              </p:par>
                            </p:childTnLst>
                          </p:cTn>
                        </p:par>
                        <p:par>
                          <p:cTn id="140" fill="hold">
                            <p:stCondLst>
                              <p:cond delay="11000"/>
                            </p:stCondLst>
                            <p:childTnLst>
                              <p:par>
                                <p:cTn id="141" presetID="53" presetClass="entr" presetSubtype="16" fill="hold" grpId="0" nodeType="after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par>
                                <p:cTn id="146" presetID="47" presetClass="entr" presetSubtype="0" fill="hold" grpId="0" nodeType="withEffect">
                                  <p:stCondLst>
                                    <p:cond delay="0"/>
                                  </p:stCondLst>
                                  <p:childTnLst>
                                    <p:set>
                                      <p:cBhvr>
                                        <p:cTn id="147" dur="1" fill="hold">
                                          <p:stCondLst>
                                            <p:cond delay="0"/>
                                          </p:stCondLst>
                                        </p:cTn>
                                        <p:tgtEl>
                                          <p:spTgt spid="34"/>
                                        </p:tgtEl>
                                        <p:attrNameLst>
                                          <p:attrName>style.visibility</p:attrName>
                                        </p:attrNameLst>
                                      </p:cBhvr>
                                      <p:to>
                                        <p:strVal val="visible"/>
                                      </p:to>
                                    </p:set>
                                    <p:animEffect transition="in" filter="fade">
                                      <p:cBhvr>
                                        <p:cTn id="148" dur="500"/>
                                        <p:tgtEl>
                                          <p:spTgt spid="34"/>
                                        </p:tgtEl>
                                      </p:cBhvr>
                                    </p:animEffect>
                                    <p:anim calcmode="lin" valueType="num">
                                      <p:cBhvr>
                                        <p:cTn id="149" dur="500" fill="hold"/>
                                        <p:tgtEl>
                                          <p:spTgt spid="34"/>
                                        </p:tgtEl>
                                        <p:attrNameLst>
                                          <p:attrName>ppt_x</p:attrName>
                                        </p:attrNameLst>
                                      </p:cBhvr>
                                      <p:tavLst>
                                        <p:tav tm="0">
                                          <p:val>
                                            <p:strVal val="#ppt_x"/>
                                          </p:val>
                                        </p:tav>
                                        <p:tav tm="100000">
                                          <p:val>
                                            <p:strVal val="#ppt_x"/>
                                          </p:val>
                                        </p:tav>
                                      </p:tavLst>
                                    </p:anim>
                                    <p:anim calcmode="lin" valueType="num">
                                      <p:cBhvr>
                                        <p:cTn id="150" dur="500" fill="hold"/>
                                        <p:tgtEl>
                                          <p:spTgt spid="34"/>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5"/>
                                        </p:tgtEl>
                                        <p:attrNameLst>
                                          <p:attrName>style.visibility</p:attrName>
                                        </p:attrNameLst>
                                      </p:cBhvr>
                                      <p:to>
                                        <p:strVal val="visible"/>
                                      </p:to>
                                    </p:set>
                                    <p:animEffect transition="in" filter="fade">
                                      <p:cBhvr>
                                        <p:cTn id="153" dur="500"/>
                                        <p:tgtEl>
                                          <p:spTgt spid="35"/>
                                        </p:tgtEl>
                                      </p:cBhvr>
                                    </p:animEffect>
                                    <p:anim calcmode="lin" valueType="num">
                                      <p:cBhvr>
                                        <p:cTn id="154" dur="500" fill="hold"/>
                                        <p:tgtEl>
                                          <p:spTgt spid="35"/>
                                        </p:tgtEl>
                                        <p:attrNameLst>
                                          <p:attrName>ppt_x</p:attrName>
                                        </p:attrNameLst>
                                      </p:cBhvr>
                                      <p:tavLst>
                                        <p:tav tm="0">
                                          <p:val>
                                            <p:strVal val="#ppt_x"/>
                                          </p:val>
                                        </p:tav>
                                        <p:tav tm="100000">
                                          <p:val>
                                            <p:strVal val="#ppt_x"/>
                                          </p:val>
                                        </p:tav>
                                      </p:tavLst>
                                    </p:anim>
                                    <p:anim calcmode="lin" valueType="num">
                                      <p:cBhvr>
                                        <p:cTn id="155" dur="500" fill="hold"/>
                                        <p:tgtEl>
                                          <p:spTgt spid="35"/>
                                        </p:tgtEl>
                                        <p:attrNameLst>
                                          <p:attrName>ppt_y</p:attrName>
                                        </p:attrNameLst>
                                      </p:cBhvr>
                                      <p:tavLst>
                                        <p:tav tm="0">
                                          <p:val>
                                            <p:strVal val="#ppt_y+.1"/>
                                          </p:val>
                                        </p:tav>
                                        <p:tav tm="100000">
                                          <p:val>
                                            <p:strVal val="#ppt_y"/>
                                          </p:val>
                                        </p:tav>
                                      </p:tavLst>
                                    </p:anim>
                                  </p:childTnLst>
                                </p:cTn>
                              </p:par>
                            </p:childTnLst>
                          </p:cTn>
                        </p:par>
                        <p:par>
                          <p:cTn id="156" fill="hold">
                            <p:stCondLst>
                              <p:cond delay="11500"/>
                            </p:stCondLst>
                            <p:childTnLst>
                              <p:par>
                                <p:cTn id="157" presetID="22" presetClass="entr" presetSubtype="8" fill="hold" nodeType="afterEffect">
                                  <p:stCondLst>
                                    <p:cond delay="0"/>
                                  </p:stCondLst>
                                  <p:childTnLst>
                                    <p:set>
                                      <p:cBhvr>
                                        <p:cTn id="158" dur="1" fill="hold">
                                          <p:stCondLst>
                                            <p:cond delay="0"/>
                                          </p:stCondLst>
                                        </p:cTn>
                                        <p:tgtEl>
                                          <p:spTgt spid="66"/>
                                        </p:tgtEl>
                                        <p:attrNameLst>
                                          <p:attrName>style.visibility</p:attrName>
                                        </p:attrNameLst>
                                      </p:cBhvr>
                                      <p:to>
                                        <p:strVal val="visible"/>
                                      </p:to>
                                    </p:set>
                                    <p:animEffect transition="in" filter="wipe(left)">
                                      <p:cBhvr>
                                        <p:cTn id="159" dur="500"/>
                                        <p:tgtEl>
                                          <p:spTgt spid="66"/>
                                        </p:tgtEl>
                                      </p:cBhvr>
                                    </p:animEffect>
                                  </p:childTnLst>
                                </p:cTn>
                              </p:par>
                            </p:childTnLst>
                          </p:cTn>
                        </p:par>
                        <p:par>
                          <p:cTn id="160" fill="hold">
                            <p:stCondLst>
                              <p:cond delay="12000"/>
                            </p:stCondLst>
                            <p:childTnLst>
                              <p:par>
                                <p:cTn id="161" presetID="22" presetClass="entr" presetSubtype="8" fill="hold" nodeType="afterEffect">
                                  <p:stCondLst>
                                    <p:cond delay="0"/>
                                  </p:stCondLst>
                                  <p:childTnLst>
                                    <p:set>
                                      <p:cBhvr>
                                        <p:cTn id="162" dur="1" fill="hold">
                                          <p:stCondLst>
                                            <p:cond delay="0"/>
                                          </p:stCondLst>
                                        </p:cTn>
                                        <p:tgtEl>
                                          <p:spTgt spid="44"/>
                                        </p:tgtEl>
                                        <p:attrNameLst>
                                          <p:attrName>style.visibility</p:attrName>
                                        </p:attrNameLst>
                                      </p:cBhvr>
                                      <p:to>
                                        <p:strVal val="visible"/>
                                      </p:to>
                                    </p:set>
                                    <p:animEffect transition="in" filter="wipe(left)">
                                      <p:cBhvr>
                                        <p:cTn id="163" dur="500"/>
                                        <p:tgtEl>
                                          <p:spTgt spid="44"/>
                                        </p:tgtEl>
                                      </p:cBhvr>
                                    </p:animEffect>
                                  </p:childTnLst>
                                </p:cTn>
                              </p:par>
                            </p:childTnLst>
                          </p:cTn>
                        </p:par>
                        <p:par>
                          <p:cTn id="164" fill="hold">
                            <p:stCondLst>
                              <p:cond delay="12500"/>
                            </p:stCondLst>
                            <p:childTnLst>
                              <p:par>
                                <p:cTn id="165" presetID="53" presetClass="entr" presetSubtype="16" fill="hold" grpId="0" nodeType="afterEffect">
                                  <p:stCondLst>
                                    <p:cond delay="0"/>
                                  </p:stCondLst>
                                  <p:childTnLst>
                                    <p:set>
                                      <p:cBhvr>
                                        <p:cTn id="166" dur="1" fill="hold">
                                          <p:stCondLst>
                                            <p:cond delay="0"/>
                                          </p:stCondLst>
                                        </p:cTn>
                                        <p:tgtEl>
                                          <p:spTgt spid="46"/>
                                        </p:tgtEl>
                                        <p:attrNameLst>
                                          <p:attrName>style.visibility</p:attrName>
                                        </p:attrNameLst>
                                      </p:cBhvr>
                                      <p:to>
                                        <p:strVal val="visible"/>
                                      </p:to>
                                    </p:set>
                                    <p:anim calcmode="lin" valueType="num">
                                      <p:cBhvr>
                                        <p:cTn id="167" dur="500" fill="hold"/>
                                        <p:tgtEl>
                                          <p:spTgt spid="46"/>
                                        </p:tgtEl>
                                        <p:attrNameLst>
                                          <p:attrName>ppt_w</p:attrName>
                                        </p:attrNameLst>
                                      </p:cBhvr>
                                      <p:tavLst>
                                        <p:tav tm="0">
                                          <p:val>
                                            <p:fltVal val="0"/>
                                          </p:val>
                                        </p:tav>
                                        <p:tav tm="100000">
                                          <p:val>
                                            <p:strVal val="#ppt_w"/>
                                          </p:val>
                                        </p:tav>
                                      </p:tavLst>
                                    </p:anim>
                                    <p:anim calcmode="lin" valueType="num">
                                      <p:cBhvr>
                                        <p:cTn id="168" dur="500" fill="hold"/>
                                        <p:tgtEl>
                                          <p:spTgt spid="46"/>
                                        </p:tgtEl>
                                        <p:attrNameLst>
                                          <p:attrName>ppt_h</p:attrName>
                                        </p:attrNameLst>
                                      </p:cBhvr>
                                      <p:tavLst>
                                        <p:tav tm="0">
                                          <p:val>
                                            <p:fltVal val="0"/>
                                          </p:val>
                                        </p:tav>
                                        <p:tav tm="100000">
                                          <p:val>
                                            <p:strVal val="#ppt_h"/>
                                          </p:val>
                                        </p:tav>
                                      </p:tavLst>
                                    </p:anim>
                                    <p:animEffect transition="in" filter="fade">
                                      <p:cBhvr>
                                        <p:cTn id="169" dur="500"/>
                                        <p:tgtEl>
                                          <p:spTgt spid="46"/>
                                        </p:tgtEl>
                                      </p:cBhvr>
                                    </p:animEffect>
                                  </p:childTnLst>
                                </p:cTn>
                              </p:par>
                            </p:childTnLst>
                          </p:cTn>
                        </p:par>
                        <p:par>
                          <p:cTn id="170" fill="hold">
                            <p:stCondLst>
                              <p:cond delay="13000"/>
                            </p:stCondLst>
                            <p:childTnLst>
                              <p:par>
                                <p:cTn id="171" presetID="53" presetClass="entr" presetSubtype="16" fill="hold" grpId="0" nodeType="afterEffect">
                                  <p:stCondLst>
                                    <p:cond delay="0"/>
                                  </p:stCondLst>
                                  <p:childTnLst>
                                    <p:set>
                                      <p:cBhvr>
                                        <p:cTn id="172" dur="1" fill="hold">
                                          <p:stCondLst>
                                            <p:cond delay="0"/>
                                          </p:stCondLst>
                                        </p:cTn>
                                        <p:tgtEl>
                                          <p:spTgt spid="47"/>
                                        </p:tgtEl>
                                        <p:attrNameLst>
                                          <p:attrName>style.visibility</p:attrName>
                                        </p:attrNameLst>
                                      </p:cBhvr>
                                      <p:to>
                                        <p:strVal val="visible"/>
                                      </p:to>
                                    </p:set>
                                    <p:anim calcmode="lin" valueType="num">
                                      <p:cBhvr>
                                        <p:cTn id="173" dur="500" fill="hold"/>
                                        <p:tgtEl>
                                          <p:spTgt spid="47"/>
                                        </p:tgtEl>
                                        <p:attrNameLst>
                                          <p:attrName>ppt_w</p:attrName>
                                        </p:attrNameLst>
                                      </p:cBhvr>
                                      <p:tavLst>
                                        <p:tav tm="0">
                                          <p:val>
                                            <p:fltVal val="0"/>
                                          </p:val>
                                        </p:tav>
                                        <p:tav tm="100000">
                                          <p:val>
                                            <p:strVal val="#ppt_w"/>
                                          </p:val>
                                        </p:tav>
                                      </p:tavLst>
                                    </p:anim>
                                    <p:anim calcmode="lin" valueType="num">
                                      <p:cBhvr>
                                        <p:cTn id="174" dur="500" fill="hold"/>
                                        <p:tgtEl>
                                          <p:spTgt spid="47"/>
                                        </p:tgtEl>
                                        <p:attrNameLst>
                                          <p:attrName>ppt_h</p:attrName>
                                        </p:attrNameLst>
                                      </p:cBhvr>
                                      <p:tavLst>
                                        <p:tav tm="0">
                                          <p:val>
                                            <p:fltVal val="0"/>
                                          </p:val>
                                        </p:tav>
                                        <p:tav tm="100000">
                                          <p:val>
                                            <p:strVal val="#ppt_h"/>
                                          </p:val>
                                        </p:tav>
                                      </p:tavLst>
                                    </p:anim>
                                    <p:animEffect transition="in" filter="fade">
                                      <p:cBhvr>
                                        <p:cTn id="175" dur="500"/>
                                        <p:tgtEl>
                                          <p:spTgt spid="47"/>
                                        </p:tgtEl>
                                      </p:cBhvr>
                                    </p:animEffect>
                                  </p:childTnLst>
                                </p:cTn>
                              </p:par>
                            </p:childTnLst>
                          </p:cTn>
                        </p:par>
                        <p:par>
                          <p:cTn id="176" fill="hold">
                            <p:stCondLst>
                              <p:cond delay="13500"/>
                            </p:stCondLst>
                            <p:childTnLst>
                              <p:par>
                                <p:cTn id="177" presetID="53" presetClass="entr" presetSubtype="16" fill="hold" grpId="0" nodeType="afterEffect">
                                  <p:stCondLst>
                                    <p:cond delay="0"/>
                                  </p:stCondLst>
                                  <p:childTnLst>
                                    <p:set>
                                      <p:cBhvr>
                                        <p:cTn id="178" dur="1" fill="hold">
                                          <p:stCondLst>
                                            <p:cond delay="0"/>
                                          </p:stCondLst>
                                        </p:cTn>
                                        <p:tgtEl>
                                          <p:spTgt spid="48"/>
                                        </p:tgtEl>
                                        <p:attrNameLst>
                                          <p:attrName>style.visibility</p:attrName>
                                        </p:attrNameLst>
                                      </p:cBhvr>
                                      <p:to>
                                        <p:strVal val="visible"/>
                                      </p:to>
                                    </p:set>
                                    <p:anim calcmode="lin" valueType="num">
                                      <p:cBhvr>
                                        <p:cTn id="179" dur="500" fill="hold"/>
                                        <p:tgtEl>
                                          <p:spTgt spid="48"/>
                                        </p:tgtEl>
                                        <p:attrNameLst>
                                          <p:attrName>ppt_w</p:attrName>
                                        </p:attrNameLst>
                                      </p:cBhvr>
                                      <p:tavLst>
                                        <p:tav tm="0">
                                          <p:val>
                                            <p:fltVal val="0"/>
                                          </p:val>
                                        </p:tav>
                                        <p:tav tm="100000">
                                          <p:val>
                                            <p:strVal val="#ppt_w"/>
                                          </p:val>
                                        </p:tav>
                                      </p:tavLst>
                                    </p:anim>
                                    <p:anim calcmode="lin" valueType="num">
                                      <p:cBhvr>
                                        <p:cTn id="180" dur="500" fill="hold"/>
                                        <p:tgtEl>
                                          <p:spTgt spid="48"/>
                                        </p:tgtEl>
                                        <p:attrNameLst>
                                          <p:attrName>ppt_h</p:attrName>
                                        </p:attrNameLst>
                                      </p:cBhvr>
                                      <p:tavLst>
                                        <p:tav tm="0">
                                          <p:val>
                                            <p:fltVal val="0"/>
                                          </p:val>
                                        </p:tav>
                                        <p:tav tm="100000">
                                          <p:val>
                                            <p:strVal val="#ppt_h"/>
                                          </p:val>
                                        </p:tav>
                                      </p:tavLst>
                                    </p:anim>
                                    <p:animEffect transition="in" filter="fade">
                                      <p:cBhvr>
                                        <p:cTn id="181" dur="500"/>
                                        <p:tgtEl>
                                          <p:spTgt spid="48"/>
                                        </p:tgtEl>
                                      </p:cBhvr>
                                    </p:animEffect>
                                  </p:childTnLst>
                                </p:cTn>
                              </p:par>
                            </p:childTnLst>
                          </p:cTn>
                        </p:par>
                        <p:par>
                          <p:cTn id="182" fill="hold">
                            <p:stCondLst>
                              <p:cond delay="14000"/>
                            </p:stCondLst>
                            <p:childTnLst>
                              <p:par>
                                <p:cTn id="183" presetID="22" presetClass="entr" presetSubtype="4" fill="hold" nodeType="afterEffect">
                                  <p:stCondLst>
                                    <p:cond delay="0"/>
                                  </p:stCondLst>
                                  <p:childTnLst>
                                    <p:set>
                                      <p:cBhvr>
                                        <p:cTn id="184" dur="1" fill="hold">
                                          <p:stCondLst>
                                            <p:cond delay="0"/>
                                          </p:stCondLst>
                                        </p:cTn>
                                        <p:tgtEl>
                                          <p:spTgt spid="49"/>
                                        </p:tgtEl>
                                        <p:attrNameLst>
                                          <p:attrName>style.visibility</p:attrName>
                                        </p:attrNameLst>
                                      </p:cBhvr>
                                      <p:to>
                                        <p:strVal val="visible"/>
                                      </p:to>
                                    </p:set>
                                    <p:animEffect transition="in" filter="wipe(down)">
                                      <p:cBhvr>
                                        <p:cTn id="185" dur="500"/>
                                        <p:tgtEl>
                                          <p:spTgt spid="49"/>
                                        </p:tgtEl>
                                      </p:cBhvr>
                                    </p:animEffect>
                                  </p:childTnLst>
                                </p:cTn>
                              </p:par>
                            </p:childTnLst>
                          </p:cTn>
                        </p:par>
                        <p:par>
                          <p:cTn id="186" fill="hold">
                            <p:stCondLst>
                              <p:cond delay="14500"/>
                            </p:stCondLst>
                            <p:childTnLst>
                              <p:par>
                                <p:cTn id="187" presetID="53" presetClass="entr" presetSubtype="16" fill="hold" grpId="0" nodeType="after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p:cTn id="189" dur="500" fill="hold"/>
                                        <p:tgtEl>
                                          <p:spTgt spid="50"/>
                                        </p:tgtEl>
                                        <p:attrNameLst>
                                          <p:attrName>ppt_w</p:attrName>
                                        </p:attrNameLst>
                                      </p:cBhvr>
                                      <p:tavLst>
                                        <p:tav tm="0">
                                          <p:val>
                                            <p:fltVal val="0"/>
                                          </p:val>
                                        </p:tav>
                                        <p:tav tm="100000">
                                          <p:val>
                                            <p:strVal val="#ppt_w"/>
                                          </p:val>
                                        </p:tav>
                                      </p:tavLst>
                                    </p:anim>
                                    <p:anim calcmode="lin" valueType="num">
                                      <p:cBhvr>
                                        <p:cTn id="190" dur="500" fill="hold"/>
                                        <p:tgtEl>
                                          <p:spTgt spid="50"/>
                                        </p:tgtEl>
                                        <p:attrNameLst>
                                          <p:attrName>ppt_h</p:attrName>
                                        </p:attrNameLst>
                                      </p:cBhvr>
                                      <p:tavLst>
                                        <p:tav tm="0">
                                          <p:val>
                                            <p:fltVal val="0"/>
                                          </p:val>
                                        </p:tav>
                                        <p:tav tm="100000">
                                          <p:val>
                                            <p:strVal val="#ppt_h"/>
                                          </p:val>
                                        </p:tav>
                                      </p:tavLst>
                                    </p:anim>
                                    <p:animEffect transition="in" filter="fade">
                                      <p:cBhvr>
                                        <p:cTn id="191" dur="500"/>
                                        <p:tgtEl>
                                          <p:spTgt spid="50"/>
                                        </p:tgtEl>
                                      </p:cBhvr>
                                    </p:animEffect>
                                  </p:childTnLst>
                                </p:cTn>
                              </p:par>
                            </p:childTnLst>
                          </p:cTn>
                        </p:par>
                        <p:par>
                          <p:cTn id="192" fill="hold">
                            <p:stCondLst>
                              <p:cond delay="15000"/>
                            </p:stCondLst>
                            <p:childTnLst>
                              <p:par>
                                <p:cTn id="193" presetID="53" presetClass="entr" presetSubtype="16" fill="hold" grpId="0" nodeType="afterEffect">
                                  <p:stCondLst>
                                    <p:cond delay="0"/>
                                  </p:stCondLst>
                                  <p:childTnLst>
                                    <p:set>
                                      <p:cBhvr>
                                        <p:cTn id="194" dur="1" fill="hold">
                                          <p:stCondLst>
                                            <p:cond delay="0"/>
                                          </p:stCondLst>
                                        </p:cTn>
                                        <p:tgtEl>
                                          <p:spTgt spid="45"/>
                                        </p:tgtEl>
                                        <p:attrNameLst>
                                          <p:attrName>style.visibility</p:attrName>
                                        </p:attrNameLst>
                                      </p:cBhvr>
                                      <p:to>
                                        <p:strVal val="visible"/>
                                      </p:to>
                                    </p:set>
                                    <p:anim calcmode="lin" valueType="num">
                                      <p:cBhvr>
                                        <p:cTn id="195" dur="500" fill="hold"/>
                                        <p:tgtEl>
                                          <p:spTgt spid="45"/>
                                        </p:tgtEl>
                                        <p:attrNameLst>
                                          <p:attrName>ppt_w</p:attrName>
                                        </p:attrNameLst>
                                      </p:cBhvr>
                                      <p:tavLst>
                                        <p:tav tm="0">
                                          <p:val>
                                            <p:fltVal val="0"/>
                                          </p:val>
                                        </p:tav>
                                        <p:tav tm="100000">
                                          <p:val>
                                            <p:strVal val="#ppt_w"/>
                                          </p:val>
                                        </p:tav>
                                      </p:tavLst>
                                    </p:anim>
                                    <p:anim calcmode="lin" valueType="num">
                                      <p:cBhvr>
                                        <p:cTn id="196" dur="500" fill="hold"/>
                                        <p:tgtEl>
                                          <p:spTgt spid="45"/>
                                        </p:tgtEl>
                                        <p:attrNameLst>
                                          <p:attrName>ppt_h</p:attrName>
                                        </p:attrNameLst>
                                      </p:cBhvr>
                                      <p:tavLst>
                                        <p:tav tm="0">
                                          <p:val>
                                            <p:fltVal val="0"/>
                                          </p:val>
                                        </p:tav>
                                        <p:tav tm="100000">
                                          <p:val>
                                            <p:strVal val="#ppt_h"/>
                                          </p:val>
                                        </p:tav>
                                      </p:tavLst>
                                    </p:anim>
                                    <p:animEffect transition="in" filter="fade">
                                      <p:cBhvr>
                                        <p:cTn id="197" dur="500"/>
                                        <p:tgtEl>
                                          <p:spTgt spid="45"/>
                                        </p:tgtEl>
                                      </p:cBhvr>
                                    </p:animEffect>
                                  </p:childTnLst>
                                </p:cTn>
                              </p:par>
                              <p:par>
                                <p:cTn id="198" presetID="42" presetClass="entr" presetSubtype="0" fill="hold" grpId="0" nodeType="withEffect">
                                  <p:stCondLst>
                                    <p:cond delay="0"/>
                                  </p:stCondLst>
                                  <p:childTnLst>
                                    <p:set>
                                      <p:cBhvr>
                                        <p:cTn id="199" dur="1" fill="hold">
                                          <p:stCondLst>
                                            <p:cond delay="0"/>
                                          </p:stCondLst>
                                        </p:cTn>
                                        <p:tgtEl>
                                          <p:spTgt spid="51"/>
                                        </p:tgtEl>
                                        <p:attrNameLst>
                                          <p:attrName>style.visibility</p:attrName>
                                        </p:attrNameLst>
                                      </p:cBhvr>
                                      <p:to>
                                        <p:strVal val="visible"/>
                                      </p:to>
                                    </p:set>
                                    <p:animEffect transition="in" filter="fade">
                                      <p:cBhvr>
                                        <p:cTn id="200" dur="500"/>
                                        <p:tgtEl>
                                          <p:spTgt spid="51"/>
                                        </p:tgtEl>
                                      </p:cBhvr>
                                    </p:animEffect>
                                    <p:anim calcmode="lin" valueType="num">
                                      <p:cBhvr>
                                        <p:cTn id="201" dur="500" fill="hold"/>
                                        <p:tgtEl>
                                          <p:spTgt spid="51"/>
                                        </p:tgtEl>
                                        <p:attrNameLst>
                                          <p:attrName>ppt_x</p:attrName>
                                        </p:attrNameLst>
                                      </p:cBhvr>
                                      <p:tavLst>
                                        <p:tav tm="0">
                                          <p:val>
                                            <p:strVal val="#ppt_x"/>
                                          </p:val>
                                        </p:tav>
                                        <p:tav tm="100000">
                                          <p:val>
                                            <p:strVal val="#ppt_x"/>
                                          </p:val>
                                        </p:tav>
                                      </p:tavLst>
                                    </p:anim>
                                    <p:anim calcmode="lin" valueType="num">
                                      <p:cBhvr>
                                        <p:cTn id="202" dur="500" fill="hold"/>
                                        <p:tgtEl>
                                          <p:spTgt spid="51"/>
                                        </p:tgtEl>
                                        <p:attrNameLst>
                                          <p:attrName>ppt_y</p:attrName>
                                        </p:attrNameLst>
                                      </p:cBhvr>
                                      <p:tavLst>
                                        <p:tav tm="0">
                                          <p:val>
                                            <p:strVal val="#ppt_y+.1"/>
                                          </p:val>
                                        </p:tav>
                                        <p:tav tm="100000">
                                          <p:val>
                                            <p:strVal val="#ppt_y"/>
                                          </p:val>
                                        </p:tav>
                                      </p:tavLst>
                                    </p:anim>
                                  </p:childTnLst>
                                </p:cTn>
                              </p:par>
                              <p:par>
                                <p:cTn id="203" presetID="47" presetClass="entr" presetSubtype="0" fill="hold" grpId="0" nodeType="withEffect">
                                  <p:stCondLst>
                                    <p:cond delay="0"/>
                                  </p:stCondLst>
                                  <p:childTnLst>
                                    <p:set>
                                      <p:cBhvr>
                                        <p:cTn id="204" dur="1" fill="hold">
                                          <p:stCondLst>
                                            <p:cond delay="0"/>
                                          </p:stCondLst>
                                        </p:cTn>
                                        <p:tgtEl>
                                          <p:spTgt spid="52"/>
                                        </p:tgtEl>
                                        <p:attrNameLst>
                                          <p:attrName>style.visibility</p:attrName>
                                        </p:attrNameLst>
                                      </p:cBhvr>
                                      <p:to>
                                        <p:strVal val="visible"/>
                                      </p:to>
                                    </p:set>
                                    <p:animEffect transition="in" filter="fade">
                                      <p:cBhvr>
                                        <p:cTn id="205" dur="500"/>
                                        <p:tgtEl>
                                          <p:spTgt spid="52"/>
                                        </p:tgtEl>
                                      </p:cBhvr>
                                    </p:animEffect>
                                    <p:anim calcmode="lin" valueType="num">
                                      <p:cBhvr>
                                        <p:cTn id="206" dur="500" fill="hold"/>
                                        <p:tgtEl>
                                          <p:spTgt spid="52"/>
                                        </p:tgtEl>
                                        <p:attrNameLst>
                                          <p:attrName>ppt_x</p:attrName>
                                        </p:attrNameLst>
                                      </p:cBhvr>
                                      <p:tavLst>
                                        <p:tav tm="0">
                                          <p:val>
                                            <p:strVal val="#ppt_x"/>
                                          </p:val>
                                        </p:tav>
                                        <p:tav tm="100000">
                                          <p:val>
                                            <p:strVal val="#ppt_x"/>
                                          </p:val>
                                        </p:tav>
                                      </p:tavLst>
                                    </p:anim>
                                    <p:anim calcmode="lin" valueType="num">
                                      <p:cBhvr>
                                        <p:cTn id="207" dur="500" fill="hold"/>
                                        <p:tgtEl>
                                          <p:spTgt spid="52"/>
                                        </p:tgtEl>
                                        <p:attrNameLst>
                                          <p:attrName>ppt_y</p:attrName>
                                        </p:attrNameLst>
                                      </p:cBhvr>
                                      <p:tavLst>
                                        <p:tav tm="0">
                                          <p:val>
                                            <p:strVal val="#ppt_y-.1"/>
                                          </p:val>
                                        </p:tav>
                                        <p:tav tm="100000">
                                          <p:val>
                                            <p:strVal val="#ppt_y"/>
                                          </p:val>
                                        </p:tav>
                                      </p:tavLst>
                                    </p:anim>
                                  </p:childTnLst>
                                </p:cTn>
                              </p:par>
                            </p:childTnLst>
                          </p:cTn>
                        </p:par>
                        <p:par>
                          <p:cTn id="208" fill="hold">
                            <p:stCondLst>
                              <p:cond delay="15500"/>
                            </p:stCondLst>
                            <p:childTnLst>
                              <p:par>
                                <p:cTn id="209" presetID="22" presetClass="entr" presetSubtype="8" fill="hold" nodeType="afterEffect">
                                  <p:stCondLst>
                                    <p:cond delay="0"/>
                                  </p:stCondLst>
                                  <p:childTnLst>
                                    <p:set>
                                      <p:cBhvr>
                                        <p:cTn id="210" dur="1" fill="hold">
                                          <p:stCondLst>
                                            <p:cond delay="0"/>
                                          </p:stCondLst>
                                        </p:cTn>
                                        <p:tgtEl>
                                          <p:spTgt spid="69"/>
                                        </p:tgtEl>
                                        <p:attrNameLst>
                                          <p:attrName>style.visibility</p:attrName>
                                        </p:attrNameLst>
                                      </p:cBhvr>
                                      <p:to>
                                        <p:strVal val="visible"/>
                                      </p:to>
                                    </p:set>
                                    <p:animEffect transition="in" filter="wipe(left)">
                                      <p:cBhvr>
                                        <p:cTn id="211" dur="500"/>
                                        <p:tgtEl>
                                          <p:spTgt spid="69"/>
                                        </p:tgtEl>
                                      </p:cBhvr>
                                    </p:animEffect>
                                  </p:childTnLst>
                                </p:cTn>
                              </p:par>
                            </p:childTnLst>
                          </p:cTn>
                        </p:par>
                        <p:par>
                          <p:cTn id="212" fill="hold">
                            <p:stCondLst>
                              <p:cond delay="16000"/>
                            </p:stCondLst>
                            <p:childTnLst>
                              <p:par>
                                <p:cTn id="213" presetID="22" presetClass="entr" presetSubtype="8" fill="hold"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ipe(left)">
                                      <p:cBhvr>
                                        <p:cTn id="215" dur="500"/>
                                        <p:tgtEl>
                                          <p:spTgt spid="54"/>
                                        </p:tgtEl>
                                      </p:cBhvr>
                                    </p:animEffect>
                                  </p:childTnLst>
                                </p:cTn>
                              </p:par>
                            </p:childTnLst>
                          </p:cTn>
                        </p:par>
                        <p:par>
                          <p:cTn id="216" fill="hold">
                            <p:stCondLst>
                              <p:cond delay="16500"/>
                            </p:stCondLst>
                            <p:childTnLst>
                              <p:par>
                                <p:cTn id="217" presetID="53" presetClass="entr" presetSubtype="16" fill="hold" grpId="0" nodeType="afterEffect">
                                  <p:stCondLst>
                                    <p:cond delay="0"/>
                                  </p:stCondLst>
                                  <p:childTnLst>
                                    <p:set>
                                      <p:cBhvr>
                                        <p:cTn id="218" dur="1" fill="hold">
                                          <p:stCondLst>
                                            <p:cond delay="0"/>
                                          </p:stCondLst>
                                        </p:cTn>
                                        <p:tgtEl>
                                          <p:spTgt spid="55"/>
                                        </p:tgtEl>
                                        <p:attrNameLst>
                                          <p:attrName>style.visibility</p:attrName>
                                        </p:attrNameLst>
                                      </p:cBhvr>
                                      <p:to>
                                        <p:strVal val="visible"/>
                                      </p:to>
                                    </p:set>
                                    <p:anim calcmode="lin" valueType="num">
                                      <p:cBhvr>
                                        <p:cTn id="219" dur="500" fill="hold"/>
                                        <p:tgtEl>
                                          <p:spTgt spid="55"/>
                                        </p:tgtEl>
                                        <p:attrNameLst>
                                          <p:attrName>ppt_w</p:attrName>
                                        </p:attrNameLst>
                                      </p:cBhvr>
                                      <p:tavLst>
                                        <p:tav tm="0">
                                          <p:val>
                                            <p:fltVal val="0"/>
                                          </p:val>
                                        </p:tav>
                                        <p:tav tm="100000">
                                          <p:val>
                                            <p:strVal val="#ppt_w"/>
                                          </p:val>
                                        </p:tav>
                                      </p:tavLst>
                                    </p:anim>
                                    <p:anim calcmode="lin" valueType="num">
                                      <p:cBhvr>
                                        <p:cTn id="220" dur="500" fill="hold"/>
                                        <p:tgtEl>
                                          <p:spTgt spid="55"/>
                                        </p:tgtEl>
                                        <p:attrNameLst>
                                          <p:attrName>ppt_h</p:attrName>
                                        </p:attrNameLst>
                                      </p:cBhvr>
                                      <p:tavLst>
                                        <p:tav tm="0">
                                          <p:val>
                                            <p:fltVal val="0"/>
                                          </p:val>
                                        </p:tav>
                                        <p:tav tm="100000">
                                          <p:val>
                                            <p:strVal val="#ppt_h"/>
                                          </p:val>
                                        </p:tav>
                                      </p:tavLst>
                                    </p:anim>
                                    <p:animEffect transition="in" filter="fade">
                                      <p:cBhvr>
                                        <p:cTn id="221" dur="500"/>
                                        <p:tgtEl>
                                          <p:spTgt spid="55"/>
                                        </p:tgtEl>
                                      </p:cBhvr>
                                    </p:animEffect>
                                  </p:childTnLst>
                                </p:cTn>
                              </p:par>
                            </p:childTnLst>
                          </p:cTn>
                        </p:par>
                        <p:par>
                          <p:cTn id="222" fill="hold">
                            <p:stCondLst>
                              <p:cond delay="17000"/>
                            </p:stCondLst>
                            <p:childTnLst>
                              <p:par>
                                <p:cTn id="223" presetID="53" presetClass="entr" presetSubtype="16" fill="hold" grpId="0" nodeType="afterEffect">
                                  <p:stCondLst>
                                    <p:cond delay="0"/>
                                  </p:stCondLst>
                                  <p:childTnLst>
                                    <p:set>
                                      <p:cBhvr>
                                        <p:cTn id="224" dur="1" fill="hold">
                                          <p:stCondLst>
                                            <p:cond delay="0"/>
                                          </p:stCondLst>
                                        </p:cTn>
                                        <p:tgtEl>
                                          <p:spTgt spid="56"/>
                                        </p:tgtEl>
                                        <p:attrNameLst>
                                          <p:attrName>style.visibility</p:attrName>
                                        </p:attrNameLst>
                                      </p:cBhvr>
                                      <p:to>
                                        <p:strVal val="visible"/>
                                      </p:to>
                                    </p:set>
                                    <p:anim calcmode="lin" valueType="num">
                                      <p:cBhvr>
                                        <p:cTn id="225" dur="500" fill="hold"/>
                                        <p:tgtEl>
                                          <p:spTgt spid="56"/>
                                        </p:tgtEl>
                                        <p:attrNameLst>
                                          <p:attrName>ppt_w</p:attrName>
                                        </p:attrNameLst>
                                      </p:cBhvr>
                                      <p:tavLst>
                                        <p:tav tm="0">
                                          <p:val>
                                            <p:fltVal val="0"/>
                                          </p:val>
                                        </p:tav>
                                        <p:tav tm="100000">
                                          <p:val>
                                            <p:strVal val="#ppt_w"/>
                                          </p:val>
                                        </p:tav>
                                      </p:tavLst>
                                    </p:anim>
                                    <p:anim calcmode="lin" valueType="num">
                                      <p:cBhvr>
                                        <p:cTn id="226" dur="500" fill="hold"/>
                                        <p:tgtEl>
                                          <p:spTgt spid="56"/>
                                        </p:tgtEl>
                                        <p:attrNameLst>
                                          <p:attrName>ppt_h</p:attrName>
                                        </p:attrNameLst>
                                      </p:cBhvr>
                                      <p:tavLst>
                                        <p:tav tm="0">
                                          <p:val>
                                            <p:fltVal val="0"/>
                                          </p:val>
                                        </p:tav>
                                        <p:tav tm="100000">
                                          <p:val>
                                            <p:strVal val="#ppt_h"/>
                                          </p:val>
                                        </p:tav>
                                      </p:tavLst>
                                    </p:anim>
                                    <p:animEffect transition="in" filter="fade">
                                      <p:cBhvr>
                                        <p:cTn id="227" dur="500"/>
                                        <p:tgtEl>
                                          <p:spTgt spid="56"/>
                                        </p:tgtEl>
                                      </p:cBhvr>
                                    </p:animEffect>
                                  </p:childTnLst>
                                </p:cTn>
                              </p:par>
                            </p:childTnLst>
                          </p:cTn>
                        </p:par>
                        <p:par>
                          <p:cTn id="228" fill="hold">
                            <p:stCondLst>
                              <p:cond delay="17500"/>
                            </p:stCondLst>
                            <p:childTnLst>
                              <p:par>
                                <p:cTn id="229" presetID="53" presetClass="entr" presetSubtype="16" fill="hold" grpId="0" nodeType="afterEffect">
                                  <p:stCondLst>
                                    <p:cond delay="0"/>
                                  </p:stCondLst>
                                  <p:childTnLst>
                                    <p:set>
                                      <p:cBhvr>
                                        <p:cTn id="230" dur="1" fill="hold">
                                          <p:stCondLst>
                                            <p:cond delay="0"/>
                                          </p:stCondLst>
                                        </p:cTn>
                                        <p:tgtEl>
                                          <p:spTgt spid="57"/>
                                        </p:tgtEl>
                                        <p:attrNameLst>
                                          <p:attrName>style.visibility</p:attrName>
                                        </p:attrNameLst>
                                      </p:cBhvr>
                                      <p:to>
                                        <p:strVal val="visible"/>
                                      </p:to>
                                    </p:set>
                                    <p:anim calcmode="lin" valueType="num">
                                      <p:cBhvr>
                                        <p:cTn id="231" dur="500" fill="hold"/>
                                        <p:tgtEl>
                                          <p:spTgt spid="57"/>
                                        </p:tgtEl>
                                        <p:attrNameLst>
                                          <p:attrName>ppt_w</p:attrName>
                                        </p:attrNameLst>
                                      </p:cBhvr>
                                      <p:tavLst>
                                        <p:tav tm="0">
                                          <p:val>
                                            <p:fltVal val="0"/>
                                          </p:val>
                                        </p:tav>
                                        <p:tav tm="100000">
                                          <p:val>
                                            <p:strVal val="#ppt_w"/>
                                          </p:val>
                                        </p:tav>
                                      </p:tavLst>
                                    </p:anim>
                                    <p:anim calcmode="lin" valueType="num">
                                      <p:cBhvr>
                                        <p:cTn id="232" dur="500" fill="hold"/>
                                        <p:tgtEl>
                                          <p:spTgt spid="57"/>
                                        </p:tgtEl>
                                        <p:attrNameLst>
                                          <p:attrName>ppt_h</p:attrName>
                                        </p:attrNameLst>
                                      </p:cBhvr>
                                      <p:tavLst>
                                        <p:tav tm="0">
                                          <p:val>
                                            <p:fltVal val="0"/>
                                          </p:val>
                                        </p:tav>
                                        <p:tav tm="100000">
                                          <p:val>
                                            <p:strVal val="#ppt_h"/>
                                          </p:val>
                                        </p:tav>
                                      </p:tavLst>
                                    </p:anim>
                                    <p:animEffect transition="in" filter="fade">
                                      <p:cBhvr>
                                        <p:cTn id="233" dur="500"/>
                                        <p:tgtEl>
                                          <p:spTgt spid="57"/>
                                        </p:tgtEl>
                                      </p:cBhvr>
                                    </p:animEffect>
                                  </p:childTnLst>
                                </p:cTn>
                              </p:par>
                            </p:childTnLst>
                          </p:cTn>
                        </p:par>
                        <p:par>
                          <p:cTn id="234" fill="hold">
                            <p:stCondLst>
                              <p:cond delay="18000"/>
                            </p:stCondLst>
                            <p:childTnLst>
                              <p:par>
                                <p:cTn id="235" presetID="22" presetClass="entr" presetSubtype="1" fill="hold" nodeType="afterEffect">
                                  <p:stCondLst>
                                    <p:cond delay="0"/>
                                  </p:stCondLst>
                                  <p:childTnLst>
                                    <p:set>
                                      <p:cBhvr>
                                        <p:cTn id="236" dur="1" fill="hold">
                                          <p:stCondLst>
                                            <p:cond delay="0"/>
                                          </p:stCondLst>
                                        </p:cTn>
                                        <p:tgtEl>
                                          <p:spTgt spid="58"/>
                                        </p:tgtEl>
                                        <p:attrNameLst>
                                          <p:attrName>style.visibility</p:attrName>
                                        </p:attrNameLst>
                                      </p:cBhvr>
                                      <p:to>
                                        <p:strVal val="visible"/>
                                      </p:to>
                                    </p:set>
                                    <p:animEffect transition="in" filter="wipe(up)">
                                      <p:cBhvr>
                                        <p:cTn id="237" dur="500"/>
                                        <p:tgtEl>
                                          <p:spTgt spid="58"/>
                                        </p:tgtEl>
                                      </p:cBhvr>
                                    </p:animEffect>
                                  </p:childTnLst>
                                </p:cTn>
                              </p:par>
                            </p:childTnLst>
                          </p:cTn>
                        </p:par>
                        <p:par>
                          <p:cTn id="238" fill="hold">
                            <p:stCondLst>
                              <p:cond delay="18500"/>
                            </p:stCondLst>
                            <p:childTnLst>
                              <p:par>
                                <p:cTn id="239" presetID="53" presetClass="entr" presetSubtype="16" fill="hold" grpId="0" nodeType="afterEffect">
                                  <p:stCondLst>
                                    <p:cond delay="0"/>
                                  </p:stCondLst>
                                  <p:childTnLst>
                                    <p:set>
                                      <p:cBhvr>
                                        <p:cTn id="240" dur="1" fill="hold">
                                          <p:stCondLst>
                                            <p:cond delay="0"/>
                                          </p:stCondLst>
                                        </p:cTn>
                                        <p:tgtEl>
                                          <p:spTgt spid="59"/>
                                        </p:tgtEl>
                                        <p:attrNameLst>
                                          <p:attrName>style.visibility</p:attrName>
                                        </p:attrNameLst>
                                      </p:cBhvr>
                                      <p:to>
                                        <p:strVal val="visible"/>
                                      </p:to>
                                    </p:set>
                                    <p:anim calcmode="lin" valueType="num">
                                      <p:cBhvr>
                                        <p:cTn id="241" dur="500" fill="hold"/>
                                        <p:tgtEl>
                                          <p:spTgt spid="59"/>
                                        </p:tgtEl>
                                        <p:attrNameLst>
                                          <p:attrName>ppt_w</p:attrName>
                                        </p:attrNameLst>
                                      </p:cBhvr>
                                      <p:tavLst>
                                        <p:tav tm="0">
                                          <p:val>
                                            <p:fltVal val="0"/>
                                          </p:val>
                                        </p:tav>
                                        <p:tav tm="100000">
                                          <p:val>
                                            <p:strVal val="#ppt_w"/>
                                          </p:val>
                                        </p:tav>
                                      </p:tavLst>
                                    </p:anim>
                                    <p:anim calcmode="lin" valueType="num">
                                      <p:cBhvr>
                                        <p:cTn id="242" dur="500" fill="hold"/>
                                        <p:tgtEl>
                                          <p:spTgt spid="59"/>
                                        </p:tgtEl>
                                        <p:attrNameLst>
                                          <p:attrName>ppt_h</p:attrName>
                                        </p:attrNameLst>
                                      </p:cBhvr>
                                      <p:tavLst>
                                        <p:tav tm="0">
                                          <p:val>
                                            <p:fltVal val="0"/>
                                          </p:val>
                                        </p:tav>
                                        <p:tav tm="100000">
                                          <p:val>
                                            <p:strVal val="#ppt_h"/>
                                          </p:val>
                                        </p:tav>
                                      </p:tavLst>
                                    </p:anim>
                                    <p:animEffect transition="in" filter="fade">
                                      <p:cBhvr>
                                        <p:cTn id="243" dur="500"/>
                                        <p:tgtEl>
                                          <p:spTgt spid="59"/>
                                        </p:tgtEl>
                                      </p:cBhvr>
                                    </p:animEffect>
                                  </p:childTnLst>
                                </p:cTn>
                              </p:par>
                            </p:childTnLst>
                          </p:cTn>
                        </p:par>
                        <p:par>
                          <p:cTn id="244" fill="hold">
                            <p:stCondLst>
                              <p:cond delay="19000"/>
                            </p:stCondLst>
                            <p:childTnLst>
                              <p:par>
                                <p:cTn id="245" presetID="53" presetClass="entr" presetSubtype="16" fill="hold" grpId="0" nodeType="afterEffect">
                                  <p:stCondLst>
                                    <p:cond delay="0"/>
                                  </p:stCondLst>
                                  <p:childTnLst>
                                    <p:set>
                                      <p:cBhvr>
                                        <p:cTn id="246" dur="1" fill="hold">
                                          <p:stCondLst>
                                            <p:cond delay="0"/>
                                          </p:stCondLst>
                                        </p:cTn>
                                        <p:tgtEl>
                                          <p:spTgt spid="53"/>
                                        </p:tgtEl>
                                        <p:attrNameLst>
                                          <p:attrName>style.visibility</p:attrName>
                                        </p:attrNameLst>
                                      </p:cBhvr>
                                      <p:to>
                                        <p:strVal val="visible"/>
                                      </p:to>
                                    </p:set>
                                    <p:anim calcmode="lin" valueType="num">
                                      <p:cBhvr>
                                        <p:cTn id="247" dur="500" fill="hold"/>
                                        <p:tgtEl>
                                          <p:spTgt spid="53"/>
                                        </p:tgtEl>
                                        <p:attrNameLst>
                                          <p:attrName>ppt_w</p:attrName>
                                        </p:attrNameLst>
                                      </p:cBhvr>
                                      <p:tavLst>
                                        <p:tav tm="0">
                                          <p:val>
                                            <p:fltVal val="0"/>
                                          </p:val>
                                        </p:tav>
                                        <p:tav tm="100000">
                                          <p:val>
                                            <p:strVal val="#ppt_w"/>
                                          </p:val>
                                        </p:tav>
                                      </p:tavLst>
                                    </p:anim>
                                    <p:anim calcmode="lin" valueType="num">
                                      <p:cBhvr>
                                        <p:cTn id="248" dur="500" fill="hold"/>
                                        <p:tgtEl>
                                          <p:spTgt spid="53"/>
                                        </p:tgtEl>
                                        <p:attrNameLst>
                                          <p:attrName>ppt_h</p:attrName>
                                        </p:attrNameLst>
                                      </p:cBhvr>
                                      <p:tavLst>
                                        <p:tav tm="0">
                                          <p:val>
                                            <p:fltVal val="0"/>
                                          </p:val>
                                        </p:tav>
                                        <p:tav tm="100000">
                                          <p:val>
                                            <p:strVal val="#ppt_h"/>
                                          </p:val>
                                        </p:tav>
                                      </p:tavLst>
                                    </p:anim>
                                    <p:animEffect transition="in" filter="fade">
                                      <p:cBhvr>
                                        <p:cTn id="249" dur="500"/>
                                        <p:tgtEl>
                                          <p:spTgt spid="53"/>
                                        </p:tgtEl>
                                      </p:cBhvr>
                                    </p:animEffect>
                                  </p:childTnLst>
                                </p:cTn>
                              </p:par>
                              <p:par>
                                <p:cTn id="250" presetID="47" presetClass="entr" presetSubtype="0" fill="hold" grpId="0" nodeType="withEffect">
                                  <p:stCondLst>
                                    <p:cond delay="0"/>
                                  </p:stCondLst>
                                  <p:childTnLst>
                                    <p:set>
                                      <p:cBhvr>
                                        <p:cTn id="251" dur="1" fill="hold">
                                          <p:stCondLst>
                                            <p:cond delay="0"/>
                                          </p:stCondLst>
                                        </p:cTn>
                                        <p:tgtEl>
                                          <p:spTgt spid="60"/>
                                        </p:tgtEl>
                                        <p:attrNameLst>
                                          <p:attrName>style.visibility</p:attrName>
                                        </p:attrNameLst>
                                      </p:cBhvr>
                                      <p:to>
                                        <p:strVal val="visible"/>
                                      </p:to>
                                    </p:set>
                                    <p:animEffect transition="in" filter="fade">
                                      <p:cBhvr>
                                        <p:cTn id="252" dur="1000"/>
                                        <p:tgtEl>
                                          <p:spTgt spid="60"/>
                                        </p:tgtEl>
                                      </p:cBhvr>
                                    </p:animEffect>
                                    <p:anim calcmode="lin" valueType="num">
                                      <p:cBhvr>
                                        <p:cTn id="253" dur="1000" fill="hold"/>
                                        <p:tgtEl>
                                          <p:spTgt spid="60"/>
                                        </p:tgtEl>
                                        <p:attrNameLst>
                                          <p:attrName>ppt_x</p:attrName>
                                        </p:attrNameLst>
                                      </p:cBhvr>
                                      <p:tavLst>
                                        <p:tav tm="0">
                                          <p:val>
                                            <p:strVal val="#ppt_x"/>
                                          </p:val>
                                        </p:tav>
                                        <p:tav tm="100000">
                                          <p:val>
                                            <p:strVal val="#ppt_x"/>
                                          </p:val>
                                        </p:tav>
                                      </p:tavLst>
                                    </p:anim>
                                    <p:anim calcmode="lin" valueType="num">
                                      <p:cBhvr>
                                        <p:cTn id="254" dur="1000" fill="hold"/>
                                        <p:tgtEl>
                                          <p:spTgt spid="60"/>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61"/>
                                        </p:tgtEl>
                                        <p:attrNameLst>
                                          <p:attrName>style.visibility</p:attrName>
                                        </p:attrNameLst>
                                      </p:cBhvr>
                                      <p:to>
                                        <p:strVal val="visible"/>
                                      </p:to>
                                    </p:set>
                                    <p:animEffect transition="in" filter="fade">
                                      <p:cBhvr>
                                        <p:cTn id="257" dur="500"/>
                                        <p:tgtEl>
                                          <p:spTgt spid="61"/>
                                        </p:tgtEl>
                                      </p:cBhvr>
                                    </p:animEffect>
                                    <p:anim calcmode="lin" valueType="num">
                                      <p:cBhvr>
                                        <p:cTn id="258" dur="500" fill="hold"/>
                                        <p:tgtEl>
                                          <p:spTgt spid="61"/>
                                        </p:tgtEl>
                                        <p:attrNameLst>
                                          <p:attrName>ppt_x</p:attrName>
                                        </p:attrNameLst>
                                      </p:cBhvr>
                                      <p:tavLst>
                                        <p:tav tm="0">
                                          <p:val>
                                            <p:strVal val="#ppt_x"/>
                                          </p:val>
                                        </p:tav>
                                        <p:tav tm="100000">
                                          <p:val>
                                            <p:strVal val="#ppt_x"/>
                                          </p:val>
                                        </p:tav>
                                      </p:tavLst>
                                    </p:anim>
                                    <p:anim calcmode="lin" valueType="num">
                                      <p:cBhvr>
                                        <p:cTn id="259" dur="500" fill="hold"/>
                                        <p:tgtEl>
                                          <p:spTgt spid="61"/>
                                        </p:tgtEl>
                                        <p:attrNameLst>
                                          <p:attrName>ppt_y</p:attrName>
                                        </p:attrNameLst>
                                      </p:cBhvr>
                                      <p:tavLst>
                                        <p:tav tm="0">
                                          <p:val>
                                            <p:strVal val="#ppt_y+.1"/>
                                          </p:val>
                                        </p:tav>
                                        <p:tav tm="100000">
                                          <p:val>
                                            <p:strVal val="#ppt_y"/>
                                          </p:val>
                                        </p:tav>
                                      </p:tavLst>
                                    </p:anim>
                                  </p:childTnLst>
                                </p:cTn>
                              </p:par>
                            </p:childTnLst>
                          </p:cTn>
                        </p:par>
                        <p:par>
                          <p:cTn id="260" fill="hold">
                            <p:stCondLst>
                              <p:cond delay="20000"/>
                            </p:stCondLst>
                            <p:childTnLst>
                              <p:par>
                                <p:cTn id="261" presetID="22" presetClass="entr" presetSubtype="8" fill="hold" nodeType="afterEffect">
                                  <p:stCondLst>
                                    <p:cond delay="0"/>
                                  </p:stCondLst>
                                  <p:childTnLst>
                                    <p:set>
                                      <p:cBhvr>
                                        <p:cTn id="262" dur="1" fill="hold">
                                          <p:stCondLst>
                                            <p:cond delay="0"/>
                                          </p:stCondLst>
                                        </p:cTn>
                                        <p:tgtEl>
                                          <p:spTgt spid="67"/>
                                        </p:tgtEl>
                                        <p:attrNameLst>
                                          <p:attrName>style.visibility</p:attrName>
                                        </p:attrNameLst>
                                      </p:cBhvr>
                                      <p:to>
                                        <p:strVal val="visible"/>
                                      </p:to>
                                    </p:set>
                                    <p:animEffect transition="in" filter="wipe(left)">
                                      <p:cBhvr>
                                        <p:cTn id="263" dur="500"/>
                                        <p:tgtEl>
                                          <p:spTgt spid="67"/>
                                        </p:tgtEl>
                                      </p:cBhvr>
                                    </p:animEffect>
                                  </p:childTnLst>
                                </p:cTn>
                              </p:par>
                            </p:childTnLst>
                          </p:cTn>
                        </p:par>
                        <p:par>
                          <p:cTn id="264" fill="hold">
                            <p:stCondLst>
                              <p:cond delay="20500"/>
                            </p:stCondLst>
                            <p:childTnLst>
                              <p:par>
                                <p:cTn id="265" presetID="22" presetClass="entr" presetSubtype="8" fill="hold" nodeType="afterEffect">
                                  <p:stCondLst>
                                    <p:cond delay="0"/>
                                  </p:stCondLst>
                                  <p:childTnLst>
                                    <p:set>
                                      <p:cBhvr>
                                        <p:cTn id="266" dur="1" fill="hold">
                                          <p:stCondLst>
                                            <p:cond delay="0"/>
                                          </p:stCondLst>
                                        </p:cTn>
                                        <p:tgtEl>
                                          <p:spTgt spid="63"/>
                                        </p:tgtEl>
                                        <p:attrNameLst>
                                          <p:attrName>style.visibility</p:attrName>
                                        </p:attrNameLst>
                                      </p:cBhvr>
                                      <p:to>
                                        <p:strVal val="visible"/>
                                      </p:to>
                                    </p:set>
                                    <p:animEffect transition="in" filter="wipe(left)">
                                      <p:cBhvr>
                                        <p:cTn id="267" dur="500"/>
                                        <p:tgtEl>
                                          <p:spTgt spid="63"/>
                                        </p:tgtEl>
                                      </p:cBhvr>
                                    </p:animEffect>
                                  </p:childTnLst>
                                </p:cTn>
                              </p:par>
                            </p:childTnLst>
                          </p:cTn>
                        </p:par>
                        <p:par>
                          <p:cTn id="268" fill="hold">
                            <p:stCondLst>
                              <p:cond delay="21000"/>
                            </p:stCondLst>
                            <p:childTnLst>
                              <p:par>
                                <p:cTn id="269" presetID="53" presetClass="entr" presetSubtype="16" fill="hold" grpId="0" nodeType="afterEffect">
                                  <p:stCondLst>
                                    <p:cond delay="0"/>
                                  </p:stCondLst>
                                  <p:childTnLst>
                                    <p:set>
                                      <p:cBhvr>
                                        <p:cTn id="270" dur="1" fill="hold">
                                          <p:stCondLst>
                                            <p:cond delay="0"/>
                                          </p:stCondLst>
                                        </p:cTn>
                                        <p:tgtEl>
                                          <p:spTgt spid="65"/>
                                        </p:tgtEl>
                                        <p:attrNameLst>
                                          <p:attrName>style.visibility</p:attrName>
                                        </p:attrNameLst>
                                      </p:cBhvr>
                                      <p:to>
                                        <p:strVal val="visible"/>
                                      </p:to>
                                    </p:set>
                                    <p:anim calcmode="lin" valueType="num">
                                      <p:cBhvr>
                                        <p:cTn id="271" dur="500" fill="hold"/>
                                        <p:tgtEl>
                                          <p:spTgt spid="65"/>
                                        </p:tgtEl>
                                        <p:attrNameLst>
                                          <p:attrName>ppt_w</p:attrName>
                                        </p:attrNameLst>
                                      </p:cBhvr>
                                      <p:tavLst>
                                        <p:tav tm="0">
                                          <p:val>
                                            <p:fltVal val="0"/>
                                          </p:val>
                                        </p:tav>
                                        <p:tav tm="100000">
                                          <p:val>
                                            <p:strVal val="#ppt_w"/>
                                          </p:val>
                                        </p:tav>
                                      </p:tavLst>
                                    </p:anim>
                                    <p:anim calcmode="lin" valueType="num">
                                      <p:cBhvr>
                                        <p:cTn id="272" dur="500" fill="hold"/>
                                        <p:tgtEl>
                                          <p:spTgt spid="65"/>
                                        </p:tgtEl>
                                        <p:attrNameLst>
                                          <p:attrName>ppt_h</p:attrName>
                                        </p:attrNameLst>
                                      </p:cBhvr>
                                      <p:tavLst>
                                        <p:tav tm="0">
                                          <p:val>
                                            <p:fltVal val="0"/>
                                          </p:val>
                                        </p:tav>
                                        <p:tav tm="100000">
                                          <p:val>
                                            <p:strVal val="#ppt_h"/>
                                          </p:val>
                                        </p:tav>
                                      </p:tavLst>
                                    </p:anim>
                                    <p:animEffect transition="in" filter="fade">
                                      <p:cBhvr>
                                        <p:cTn id="273" dur="500"/>
                                        <p:tgtEl>
                                          <p:spTgt spid="65"/>
                                        </p:tgtEl>
                                      </p:cBhvr>
                                    </p:animEffect>
                                  </p:childTnLst>
                                </p:cTn>
                              </p:par>
                            </p:childTnLst>
                          </p:cTn>
                        </p:par>
                        <p:par>
                          <p:cTn id="274" fill="hold">
                            <p:stCondLst>
                              <p:cond delay="21500"/>
                            </p:stCondLst>
                            <p:childTnLst>
                              <p:par>
                                <p:cTn id="275" presetID="53" presetClass="entr" presetSubtype="16" fill="hold" grpId="0" nodeType="afterEffect">
                                  <p:stCondLst>
                                    <p:cond delay="0"/>
                                  </p:stCondLst>
                                  <p:childTnLst>
                                    <p:set>
                                      <p:cBhvr>
                                        <p:cTn id="276" dur="1" fill="hold">
                                          <p:stCondLst>
                                            <p:cond delay="0"/>
                                          </p:stCondLst>
                                        </p:cTn>
                                        <p:tgtEl>
                                          <p:spTgt spid="72"/>
                                        </p:tgtEl>
                                        <p:attrNameLst>
                                          <p:attrName>style.visibility</p:attrName>
                                        </p:attrNameLst>
                                      </p:cBhvr>
                                      <p:to>
                                        <p:strVal val="visible"/>
                                      </p:to>
                                    </p:set>
                                    <p:anim calcmode="lin" valueType="num">
                                      <p:cBhvr>
                                        <p:cTn id="277" dur="500" fill="hold"/>
                                        <p:tgtEl>
                                          <p:spTgt spid="72"/>
                                        </p:tgtEl>
                                        <p:attrNameLst>
                                          <p:attrName>ppt_w</p:attrName>
                                        </p:attrNameLst>
                                      </p:cBhvr>
                                      <p:tavLst>
                                        <p:tav tm="0">
                                          <p:val>
                                            <p:fltVal val="0"/>
                                          </p:val>
                                        </p:tav>
                                        <p:tav tm="100000">
                                          <p:val>
                                            <p:strVal val="#ppt_w"/>
                                          </p:val>
                                        </p:tav>
                                      </p:tavLst>
                                    </p:anim>
                                    <p:anim calcmode="lin" valueType="num">
                                      <p:cBhvr>
                                        <p:cTn id="278" dur="500" fill="hold"/>
                                        <p:tgtEl>
                                          <p:spTgt spid="72"/>
                                        </p:tgtEl>
                                        <p:attrNameLst>
                                          <p:attrName>ppt_h</p:attrName>
                                        </p:attrNameLst>
                                      </p:cBhvr>
                                      <p:tavLst>
                                        <p:tav tm="0">
                                          <p:val>
                                            <p:fltVal val="0"/>
                                          </p:val>
                                        </p:tav>
                                        <p:tav tm="100000">
                                          <p:val>
                                            <p:strVal val="#ppt_h"/>
                                          </p:val>
                                        </p:tav>
                                      </p:tavLst>
                                    </p:anim>
                                    <p:animEffect transition="in" filter="fade">
                                      <p:cBhvr>
                                        <p:cTn id="279" dur="500"/>
                                        <p:tgtEl>
                                          <p:spTgt spid="72"/>
                                        </p:tgtEl>
                                      </p:cBhvr>
                                    </p:animEffect>
                                  </p:childTnLst>
                                </p:cTn>
                              </p:par>
                            </p:childTnLst>
                          </p:cTn>
                        </p:par>
                        <p:par>
                          <p:cTn id="280" fill="hold">
                            <p:stCondLst>
                              <p:cond delay="22000"/>
                            </p:stCondLst>
                            <p:childTnLst>
                              <p:par>
                                <p:cTn id="281" presetID="53" presetClass="entr" presetSubtype="16" fill="hold" grpId="0" nodeType="afterEffect">
                                  <p:stCondLst>
                                    <p:cond delay="0"/>
                                  </p:stCondLst>
                                  <p:childTnLst>
                                    <p:set>
                                      <p:cBhvr>
                                        <p:cTn id="282" dur="1" fill="hold">
                                          <p:stCondLst>
                                            <p:cond delay="0"/>
                                          </p:stCondLst>
                                        </p:cTn>
                                        <p:tgtEl>
                                          <p:spTgt spid="73"/>
                                        </p:tgtEl>
                                        <p:attrNameLst>
                                          <p:attrName>style.visibility</p:attrName>
                                        </p:attrNameLst>
                                      </p:cBhvr>
                                      <p:to>
                                        <p:strVal val="visible"/>
                                      </p:to>
                                    </p:set>
                                    <p:anim calcmode="lin" valueType="num">
                                      <p:cBhvr>
                                        <p:cTn id="283" dur="500" fill="hold"/>
                                        <p:tgtEl>
                                          <p:spTgt spid="73"/>
                                        </p:tgtEl>
                                        <p:attrNameLst>
                                          <p:attrName>ppt_w</p:attrName>
                                        </p:attrNameLst>
                                      </p:cBhvr>
                                      <p:tavLst>
                                        <p:tav tm="0">
                                          <p:val>
                                            <p:fltVal val="0"/>
                                          </p:val>
                                        </p:tav>
                                        <p:tav tm="100000">
                                          <p:val>
                                            <p:strVal val="#ppt_w"/>
                                          </p:val>
                                        </p:tav>
                                      </p:tavLst>
                                    </p:anim>
                                    <p:anim calcmode="lin" valueType="num">
                                      <p:cBhvr>
                                        <p:cTn id="284" dur="500" fill="hold"/>
                                        <p:tgtEl>
                                          <p:spTgt spid="73"/>
                                        </p:tgtEl>
                                        <p:attrNameLst>
                                          <p:attrName>ppt_h</p:attrName>
                                        </p:attrNameLst>
                                      </p:cBhvr>
                                      <p:tavLst>
                                        <p:tav tm="0">
                                          <p:val>
                                            <p:fltVal val="0"/>
                                          </p:val>
                                        </p:tav>
                                        <p:tav tm="100000">
                                          <p:val>
                                            <p:strVal val="#ppt_h"/>
                                          </p:val>
                                        </p:tav>
                                      </p:tavLst>
                                    </p:anim>
                                    <p:animEffect transition="in" filter="fade">
                                      <p:cBhvr>
                                        <p:cTn id="285" dur="500"/>
                                        <p:tgtEl>
                                          <p:spTgt spid="73"/>
                                        </p:tgtEl>
                                      </p:cBhvr>
                                    </p:animEffect>
                                  </p:childTnLst>
                                </p:cTn>
                              </p:par>
                            </p:childTnLst>
                          </p:cTn>
                        </p:par>
                        <p:par>
                          <p:cTn id="286" fill="hold">
                            <p:stCondLst>
                              <p:cond delay="22500"/>
                            </p:stCondLst>
                            <p:childTnLst>
                              <p:par>
                                <p:cTn id="287" presetID="22" presetClass="entr" presetSubtype="4" fill="hold" nodeType="afterEffect">
                                  <p:stCondLst>
                                    <p:cond delay="0"/>
                                  </p:stCondLst>
                                  <p:childTnLst>
                                    <p:set>
                                      <p:cBhvr>
                                        <p:cTn id="288" dur="1" fill="hold">
                                          <p:stCondLst>
                                            <p:cond delay="0"/>
                                          </p:stCondLst>
                                        </p:cTn>
                                        <p:tgtEl>
                                          <p:spTgt spid="75"/>
                                        </p:tgtEl>
                                        <p:attrNameLst>
                                          <p:attrName>style.visibility</p:attrName>
                                        </p:attrNameLst>
                                      </p:cBhvr>
                                      <p:to>
                                        <p:strVal val="visible"/>
                                      </p:to>
                                    </p:set>
                                    <p:animEffect transition="in" filter="wipe(down)">
                                      <p:cBhvr>
                                        <p:cTn id="289" dur="500"/>
                                        <p:tgtEl>
                                          <p:spTgt spid="75"/>
                                        </p:tgtEl>
                                      </p:cBhvr>
                                    </p:animEffect>
                                  </p:childTnLst>
                                </p:cTn>
                              </p:par>
                            </p:childTnLst>
                          </p:cTn>
                        </p:par>
                        <p:par>
                          <p:cTn id="290" fill="hold">
                            <p:stCondLst>
                              <p:cond delay="23000"/>
                            </p:stCondLst>
                            <p:childTnLst>
                              <p:par>
                                <p:cTn id="291" presetID="53" presetClass="entr" presetSubtype="16" fill="hold" grpId="0" nodeType="afterEffect">
                                  <p:stCondLst>
                                    <p:cond delay="0"/>
                                  </p:stCondLst>
                                  <p:childTnLst>
                                    <p:set>
                                      <p:cBhvr>
                                        <p:cTn id="292" dur="1" fill="hold">
                                          <p:stCondLst>
                                            <p:cond delay="0"/>
                                          </p:stCondLst>
                                        </p:cTn>
                                        <p:tgtEl>
                                          <p:spTgt spid="80"/>
                                        </p:tgtEl>
                                        <p:attrNameLst>
                                          <p:attrName>style.visibility</p:attrName>
                                        </p:attrNameLst>
                                      </p:cBhvr>
                                      <p:to>
                                        <p:strVal val="visible"/>
                                      </p:to>
                                    </p:set>
                                    <p:anim calcmode="lin" valueType="num">
                                      <p:cBhvr>
                                        <p:cTn id="293" dur="500" fill="hold"/>
                                        <p:tgtEl>
                                          <p:spTgt spid="80"/>
                                        </p:tgtEl>
                                        <p:attrNameLst>
                                          <p:attrName>ppt_w</p:attrName>
                                        </p:attrNameLst>
                                      </p:cBhvr>
                                      <p:tavLst>
                                        <p:tav tm="0">
                                          <p:val>
                                            <p:fltVal val="0"/>
                                          </p:val>
                                        </p:tav>
                                        <p:tav tm="100000">
                                          <p:val>
                                            <p:strVal val="#ppt_w"/>
                                          </p:val>
                                        </p:tav>
                                      </p:tavLst>
                                    </p:anim>
                                    <p:anim calcmode="lin" valueType="num">
                                      <p:cBhvr>
                                        <p:cTn id="294" dur="500" fill="hold"/>
                                        <p:tgtEl>
                                          <p:spTgt spid="80"/>
                                        </p:tgtEl>
                                        <p:attrNameLst>
                                          <p:attrName>ppt_h</p:attrName>
                                        </p:attrNameLst>
                                      </p:cBhvr>
                                      <p:tavLst>
                                        <p:tav tm="0">
                                          <p:val>
                                            <p:fltVal val="0"/>
                                          </p:val>
                                        </p:tav>
                                        <p:tav tm="100000">
                                          <p:val>
                                            <p:strVal val="#ppt_h"/>
                                          </p:val>
                                        </p:tav>
                                      </p:tavLst>
                                    </p:anim>
                                    <p:animEffect transition="in" filter="fade">
                                      <p:cBhvr>
                                        <p:cTn id="295" dur="500"/>
                                        <p:tgtEl>
                                          <p:spTgt spid="80"/>
                                        </p:tgtEl>
                                      </p:cBhvr>
                                    </p:animEffect>
                                  </p:childTnLst>
                                </p:cTn>
                              </p:par>
                            </p:childTnLst>
                          </p:cTn>
                        </p:par>
                        <p:par>
                          <p:cTn id="296" fill="hold">
                            <p:stCondLst>
                              <p:cond delay="23500"/>
                            </p:stCondLst>
                            <p:childTnLst>
                              <p:par>
                                <p:cTn id="297" presetID="53" presetClass="entr" presetSubtype="16" fill="hold" grpId="0" nodeType="afterEffect">
                                  <p:stCondLst>
                                    <p:cond delay="0"/>
                                  </p:stCondLst>
                                  <p:childTnLst>
                                    <p:set>
                                      <p:cBhvr>
                                        <p:cTn id="298" dur="1" fill="hold">
                                          <p:stCondLst>
                                            <p:cond delay="0"/>
                                          </p:stCondLst>
                                        </p:cTn>
                                        <p:tgtEl>
                                          <p:spTgt spid="62"/>
                                        </p:tgtEl>
                                        <p:attrNameLst>
                                          <p:attrName>style.visibility</p:attrName>
                                        </p:attrNameLst>
                                      </p:cBhvr>
                                      <p:to>
                                        <p:strVal val="visible"/>
                                      </p:to>
                                    </p:set>
                                    <p:anim calcmode="lin" valueType="num">
                                      <p:cBhvr>
                                        <p:cTn id="299" dur="500" fill="hold"/>
                                        <p:tgtEl>
                                          <p:spTgt spid="62"/>
                                        </p:tgtEl>
                                        <p:attrNameLst>
                                          <p:attrName>ppt_w</p:attrName>
                                        </p:attrNameLst>
                                      </p:cBhvr>
                                      <p:tavLst>
                                        <p:tav tm="0">
                                          <p:val>
                                            <p:fltVal val="0"/>
                                          </p:val>
                                        </p:tav>
                                        <p:tav tm="100000">
                                          <p:val>
                                            <p:strVal val="#ppt_w"/>
                                          </p:val>
                                        </p:tav>
                                      </p:tavLst>
                                    </p:anim>
                                    <p:anim calcmode="lin" valueType="num">
                                      <p:cBhvr>
                                        <p:cTn id="300" dur="500" fill="hold"/>
                                        <p:tgtEl>
                                          <p:spTgt spid="62"/>
                                        </p:tgtEl>
                                        <p:attrNameLst>
                                          <p:attrName>ppt_h</p:attrName>
                                        </p:attrNameLst>
                                      </p:cBhvr>
                                      <p:tavLst>
                                        <p:tav tm="0">
                                          <p:val>
                                            <p:fltVal val="0"/>
                                          </p:val>
                                        </p:tav>
                                        <p:tav tm="100000">
                                          <p:val>
                                            <p:strVal val="#ppt_h"/>
                                          </p:val>
                                        </p:tav>
                                      </p:tavLst>
                                    </p:anim>
                                    <p:animEffect transition="in" filter="fade">
                                      <p:cBhvr>
                                        <p:cTn id="301" dur="500"/>
                                        <p:tgtEl>
                                          <p:spTgt spid="62"/>
                                        </p:tgtEl>
                                      </p:cBhvr>
                                    </p:animEffect>
                                  </p:childTnLst>
                                </p:cTn>
                              </p:par>
                            </p:childTnLst>
                          </p:cTn>
                        </p:par>
                        <p:par>
                          <p:cTn id="302" fill="hold">
                            <p:stCondLst>
                              <p:cond delay="24000"/>
                            </p:stCondLst>
                            <p:childTnLst>
                              <p:par>
                                <p:cTn id="303" presetID="22" presetClass="entr" presetSubtype="8" fill="hold" nodeType="afterEffect">
                                  <p:stCondLst>
                                    <p:cond delay="0"/>
                                  </p:stCondLst>
                                  <p:childTnLst>
                                    <p:set>
                                      <p:cBhvr>
                                        <p:cTn id="304" dur="1" fill="hold">
                                          <p:stCondLst>
                                            <p:cond delay="0"/>
                                          </p:stCondLst>
                                        </p:cTn>
                                        <p:tgtEl>
                                          <p:spTgt spid="81"/>
                                        </p:tgtEl>
                                        <p:attrNameLst>
                                          <p:attrName>style.visibility</p:attrName>
                                        </p:attrNameLst>
                                      </p:cBhvr>
                                      <p:to>
                                        <p:strVal val="visible"/>
                                      </p:to>
                                    </p:set>
                                    <p:animEffect transition="in" filter="wipe(left)">
                                      <p:cBhvr>
                                        <p:cTn id="305" dur="500"/>
                                        <p:tgtEl>
                                          <p:spTgt spid="81"/>
                                        </p:tgtEl>
                                      </p:cBhvr>
                                    </p:animEffect>
                                  </p:childTnLst>
                                </p:cTn>
                              </p:par>
                              <p:par>
                                <p:cTn id="306" presetID="47"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fade">
                                      <p:cBhvr>
                                        <p:cTn id="308" dur="500"/>
                                        <p:tgtEl>
                                          <p:spTgt spid="82"/>
                                        </p:tgtEl>
                                      </p:cBhvr>
                                    </p:animEffect>
                                    <p:anim calcmode="lin" valueType="num">
                                      <p:cBhvr>
                                        <p:cTn id="309" dur="500" fill="hold"/>
                                        <p:tgtEl>
                                          <p:spTgt spid="82"/>
                                        </p:tgtEl>
                                        <p:attrNameLst>
                                          <p:attrName>ppt_x</p:attrName>
                                        </p:attrNameLst>
                                      </p:cBhvr>
                                      <p:tavLst>
                                        <p:tav tm="0">
                                          <p:val>
                                            <p:strVal val="#ppt_x"/>
                                          </p:val>
                                        </p:tav>
                                        <p:tav tm="100000">
                                          <p:val>
                                            <p:strVal val="#ppt_x"/>
                                          </p:val>
                                        </p:tav>
                                      </p:tavLst>
                                    </p:anim>
                                    <p:anim calcmode="lin" valueType="num">
                                      <p:cBhvr>
                                        <p:cTn id="310" dur="500" fill="hold"/>
                                        <p:tgtEl>
                                          <p:spTgt spid="82"/>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84"/>
                                        </p:tgtEl>
                                        <p:attrNameLst>
                                          <p:attrName>style.visibility</p:attrName>
                                        </p:attrNameLst>
                                      </p:cBhvr>
                                      <p:to>
                                        <p:strVal val="visible"/>
                                      </p:to>
                                    </p:set>
                                    <p:animEffect transition="in" filter="fade">
                                      <p:cBhvr>
                                        <p:cTn id="313" dur="500"/>
                                        <p:tgtEl>
                                          <p:spTgt spid="84"/>
                                        </p:tgtEl>
                                      </p:cBhvr>
                                    </p:animEffect>
                                    <p:anim calcmode="lin" valueType="num">
                                      <p:cBhvr>
                                        <p:cTn id="314" dur="500" fill="hold"/>
                                        <p:tgtEl>
                                          <p:spTgt spid="84"/>
                                        </p:tgtEl>
                                        <p:attrNameLst>
                                          <p:attrName>ppt_x</p:attrName>
                                        </p:attrNameLst>
                                      </p:cBhvr>
                                      <p:tavLst>
                                        <p:tav tm="0">
                                          <p:val>
                                            <p:strVal val="#ppt_x"/>
                                          </p:val>
                                        </p:tav>
                                        <p:tav tm="100000">
                                          <p:val>
                                            <p:strVal val="#ppt_x"/>
                                          </p:val>
                                        </p:tav>
                                      </p:tavLst>
                                    </p:anim>
                                    <p:anim calcmode="lin" valueType="num">
                                      <p:cBhvr>
                                        <p:cTn id="315" dur="5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0" grpId="0" animBg="1"/>
      <p:bldP spid="14" grpId="0" animBg="1"/>
      <p:bldP spid="16" grpId="0"/>
      <p:bldP spid="17" grpId="0"/>
      <p:bldP spid="18" grpId="0" animBg="1"/>
      <p:bldP spid="20" grpId="0" animBg="1"/>
      <p:bldP spid="21" grpId="0" animBg="1"/>
      <p:bldP spid="22" grpId="0" animBg="1"/>
      <p:bldP spid="24" grpId="0" animBg="1"/>
      <p:bldP spid="25" grpId="0"/>
      <p:bldP spid="26" grpId="0"/>
      <p:bldP spid="27" grpId="0" animBg="1"/>
      <p:bldP spid="29" grpId="0" animBg="1"/>
      <p:bldP spid="30" grpId="0" animBg="1"/>
      <p:bldP spid="31" grpId="0" animBg="1"/>
      <p:bldP spid="33" grpId="0" animBg="1"/>
      <p:bldP spid="34" grpId="0"/>
      <p:bldP spid="35" grpId="0"/>
      <p:bldP spid="45" grpId="0" animBg="1"/>
      <p:bldP spid="46" grpId="0" animBg="1"/>
      <p:bldP spid="47" grpId="0" animBg="1"/>
      <p:bldP spid="48" grpId="0" animBg="1"/>
      <p:bldP spid="50" grpId="0" animBg="1"/>
      <p:bldP spid="51" grpId="0"/>
      <p:bldP spid="52" grpId="0"/>
      <p:bldP spid="53" grpId="0" animBg="1"/>
      <p:bldP spid="55" grpId="0" animBg="1"/>
      <p:bldP spid="56" grpId="0" animBg="1"/>
      <p:bldP spid="57" grpId="0" animBg="1"/>
      <p:bldP spid="59" grpId="0" animBg="1"/>
      <p:bldP spid="60" grpId="0"/>
      <p:bldP spid="61" grpId="0"/>
      <p:bldP spid="62" grpId="0" animBg="1"/>
      <p:bldP spid="65" grpId="0" animBg="1"/>
      <p:bldP spid="72" grpId="0" animBg="1"/>
      <p:bldP spid="73" grpId="0" animBg="1"/>
      <p:bldP spid="80" grpId="0" animBg="1"/>
      <p:bldP spid="82" grpId="0"/>
      <p:bldP spid="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SPLUNK NETWORK DATA FLOW</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42" y="1402247"/>
            <a:ext cx="11065789" cy="5511834"/>
          </a:xfrm>
          <a:prstGeom prst="rect">
            <a:avLst/>
          </a:prstGeom>
        </p:spPr>
      </p:pic>
    </p:spTree>
    <p:extLst>
      <p:ext uri="{BB962C8B-B14F-4D97-AF65-F5344CB8AC3E}">
        <p14:creationId xmlns:p14="http://schemas.microsoft.com/office/powerpoint/2010/main" val="90318415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SPLUNK BENEFITS</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153F4246-CEED-4D1E-87E9-AF831143E541}"/>
              </a:ext>
            </a:extLst>
          </p:cNvPr>
          <p:cNvGrpSpPr/>
          <p:nvPr/>
        </p:nvGrpSpPr>
        <p:grpSpPr>
          <a:xfrm>
            <a:off x="1732340" y="2914055"/>
            <a:ext cx="988771" cy="707135"/>
            <a:chOff x="1666080" y="3059827"/>
            <a:chExt cx="988771" cy="707135"/>
          </a:xfrm>
        </p:grpSpPr>
        <p:cxnSp>
          <p:nvCxnSpPr>
            <p:cNvPr id="54" name="Straight Connector 53">
              <a:extLst>
                <a:ext uri="{FF2B5EF4-FFF2-40B4-BE49-F238E27FC236}">
                  <a16:creationId xmlns:a16="http://schemas.microsoft.com/office/drawing/2014/main" id="{802F08CF-D4D1-4A39-96BE-CB97F61D162B}"/>
                </a:ext>
              </a:extLst>
            </p:cNvPr>
            <p:cNvCxnSpPr>
              <a:cxnSpLocks/>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5920BBA-8F71-4702-91A3-44392F84AAE5}"/>
                </a:ext>
              </a:extLst>
            </p:cNvPr>
            <p:cNvCxnSpPr>
              <a:cxnSpLocks/>
            </p:cNvCxnSpPr>
            <p:nvPr/>
          </p:nvCxnSpPr>
          <p:spPr>
            <a:xfrm flipH="1">
              <a:off x="166608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60" name="Straight Connector 59">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7137FDAE-CE25-40E9-AFD7-49BA1463E3D5}"/>
              </a:ext>
            </a:extLst>
          </p:cNvPr>
          <p:cNvGrpSpPr/>
          <p:nvPr/>
        </p:nvGrpSpPr>
        <p:grpSpPr>
          <a:xfrm flipV="1">
            <a:off x="2828399" y="4872779"/>
            <a:ext cx="988771" cy="707135"/>
            <a:chOff x="1666080" y="3059827"/>
            <a:chExt cx="988771" cy="707135"/>
          </a:xfrm>
        </p:grpSpPr>
        <p:cxnSp>
          <p:nvCxnSpPr>
            <p:cNvPr id="64" name="Straight Connector 63">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15C6488-0A8C-4F32-9A4D-7C308D3FB74D}"/>
              </a:ext>
            </a:extLst>
          </p:cNvPr>
          <p:cNvGrpSpPr/>
          <p:nvPr/>
        </p:nvGrpSpPr>
        <p:grpSpPr>
          <a:xfrm flipH="1">
            <a:off x="9522203" y="2705379"/>
            <a:ext cx="853629" cy="707135"/>
            <a:chOff x="1801222" y="3059827"/>
            <a:chExt cx="853629" cy="707135"/>
          </a:xfrm>
        </p:grpSpPr>
        <p:cxnSp>
          <p:nvCxnSpPr>
            <p:cNvPr id="67" name="Straight Connector 66">
              <a:extLst>
                <a:ext uri="{FF2B5EF4-FFF2-40B4-BE49-F238E27FC236}">
                  <a16:creationId xmlns:a16="http://schemas.microsoft.com/office/drawing/2014/main" id="{C8692D07-D0C2-4183-8694-C71EC431F9C0}"/>
                </a:ext>
              </a:extLst>
            </p:cNvPr>
            <p:cNvCxnSpPr>
              <a:cxnSpLocks/>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ECBEC73-955A-442B-8836-D1923312FBFE}"/>
                </a:ext>
              </a:extLst>
            </p:cNvPr>
            <p:cNvCxnSpPr>
              <a:cxnSpLocks/>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C6E9A218-B141-4BD3-841A-BAB462C9175B}"/>
              </a:ext>
            </a:extLst>
          </p:cNvPr>
          <p:cNvGrpSpPr/>
          <p:nvPr/>
        </p:nvGrpSpPr>
        <p:grpSpPr>
          <a:xfrm flipH="1" flipV="1">
            <a:off x="8303185" y="5286515"/>
            <a:ext cx="842991" cy="505342"/>
            <a:chOff x="1811860" y="3261620"/>
            <a:chExt cx="842991" cy="505342"/>
          </a:xfrm>
        </p:grpSpPr>
        <p:cxnSp>
          <p:nvCxnSpPr>
            <p:cNvPr id="70" name="Straight Connector 69">
              <a:extLst>
                <a:ext uri="{FF2B5EF4-FFF2-40B4-BE49-F238E27FC236}">
                  <a16:creationId xmlns:a16="http://schemas.microsoft.com/office/drawing/2014/main" id="{F7309261-EAF4-4065-B34C-74D63998B1F8}"/>
                </a:ext>
              </a:extLst>
            </p:cNvPr>
            <p:cNvCxnSpPr>
              <a:cxnSpLocks/>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2BC3B5-DB71-4C84-AF89-168445886399}"/>
                </a:ext>
              </a:extLst>
            </p:cNvPr>
            <p:cNvCxnSpPr>
              <a:cxnSpLocks/>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B1ACE9A5-0AAC-4005-87FD-533CB273E3AF}"/>
              </a:ext>
            </a:extLst>
          </p:cNvPr>
          <p:cNvGrpSpPr/>
          <p:nvPr/>
        </p:nvGrpSpPr>
        <p:grpSpPr>
          <a:xfrm flipH="1">
            <a:off x="6965191" y="2609852"/>
            <a:ext cx="858010" cy="1297213"/>
            <a:chOff x="1976797" y="2950736"/>
            <a:chExt cx="459234" cy="694309"/>
          </a:xfrm>
        </p:grpSpPr>
        <p:cxnSp>
          <p:nvCxnSpPr>
            <p:cNvPr id="73" name="Straight Connector 72">
              <a:extLst>
                <a:ext uri="{FF2B5EF4-FFF2-40B4-BE49-F238E27FC236}">
                  <a16:creationId xmlns:a16="http://schemas.microsoft.com/office/drawing/2014/main" id="{BEBF1710-C0A2-443D-9E66-877BD8FA726A}"/>
                </a:ext>
              </a:extLst>
            </p:cNvPr>
            <p:cNvCxnSpPr>
              <a:cxnSpLocks/>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25F5471-E0F2-4736-A975-B0CD1D80AA97}"/>
                </a:ext>
              </a:extLst>
            </p:cNvPr>
            <p:cNvCxnSpPr>
              <a:cxnSpLocks/>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7D06F0A7-DAC2-4C40-B732-014C20C2F6D5}"/>
              </a:ext>
            </a:extLst>
          </p:cNvPr>
          <p:cNvGrpSpPr/>
          <p:nvPr/>
        </p:nvGrpSpPr>
        <p:grpSpPr>
          <a:xfrm>
            <a:off x="345019" y="2379263"/>
            <a:ext cx="1594348" cy="1334680"/>
            <a:chOff x="345411" y="2411599"/>
            <a:chExt cx="1594348" cy="1334680"/>
          </a:xfrm>
        </p:grpSpPr>
        <p:sp>
          <p:nvSpPr>
            <p:cNvPr id="75" name="TextBox 74">
              <a:extLst>
                <a:ext uri="{FF2B5EF4-FFF2-40B4-BE49-F238E27FC236}">
                  <a16:creationId xmlns:a16="http://schemas.microsoft.com/office/drawing/2014/main" id="{FECAEFF9-14F9-420B-B81B-1A2D424B5A63}"/>
                </a:ext>
              </a:extLst>
            </p:cNvPr>
            <p:cNvSpPr txBox="1"/>
            <p:nvPr/>
          </p:nvSpPr>
          <p:spPr>
            <a:xfrm>
              <a:off x="1007919" y="2411599"/>
              <a:ext cx="724812" cy="830997"/>
            </a:xfrm>
            <a:prstGeom prst="rect">
              <a:avLst/>
            </a:prstGeom>
            <a:noFill/>
          </p:spPr>
          <p:txBody>
            <a:bodyPr wrap="square" rtlCol="0">
              <a:spAutoFit/>
            </a:bodyPr>
            <a:lstStyle/>
            <a:p>
              <a:pPr algn="r"/>
              <a:r>
                <a:rPr lang="en-US" sz="2400" dirty="0">
                  <a:solidFill>
                    <a:srgbClr val="EF3078"/>
                  </a:solidFill>
                  <a:latin typeface="Tw Cen MT" panose="020B0602020104020603" pitchFamily="34" charset="0"/>
                </a:rPr>
                <a:t>01</a:t>
              </a:r>
            </a:p>
          </p:txBody>
        </p:sp>
        <p:sp>
          <p:nvSpPr>
            <p:cNvPr id="76" name="TextBox 75">
              <a:extLst>
                <a:ext uri="{FF2B5EF4-FFF2-40B4-BE49-F238E27FC236}">
                  <a16:creationId xmlns:a16="http://schemas.microsoft.com/office/drawing/2014/main" id="{2E7256DD-6317-492A-853D-B93DE998E24A}"/>
                </a:ext>
              </a:extLst>
            </p:cNvPr>
            <p:cNvSpPr txBox="1"/>
            <p:nvPr/>
          </p:nvSpPr>
          <p:spPr>
            <a:xfrm>
              <a:off x="345411" y="2730616"/>
              <a:ext cx="1594348" cy="1015663"/>
            </a:xfrm>
            <a:prstGeom prst="rect">
              <a:avLst/>
            </a:prstGeom>
            <a:noFill/>
          </p:spPr>
          <p:txBody>
            <a:bodyPr wrap="square" rtlCol="0">
              <a:spAutoFit/>
            </a:bodyPr>
            <a:lstStyle/>
            <a:p>
              <a:pPr algn="r"/>
              <a:r>
                <a:rPr lang="en-US" sz="2000" dirty="0">
                  <a:solidFill>
                    <a:srgbClr val="EF3078"/>
                  </a:solidFill>
                  <a:latin typeface="Tw Cen MT" panose="020B0602020104020603" pitchFamily="34" charset="0"/>
                </a:rPr>
                <a:t>Analyze System Performance </a:t>
              </a:r>
            </a:p>
          </p:txBody>
        </p:sp>
      </p:grpSp>
      <p:grpSp>
        <p:nvGrpSpPr>
          <p:cNvPr id="104" name="Group 103">
            <a:extLst>
              <a:ext uri="{FF2B5EF4-FFF2-40B4-BE49-F238E27FC236}">
                <a16:creationId xmlns:a16="http://schemas.microsoft.com/office/drawing/2014/main" id="{12804901-3BC3-4B63-B57A-680C61064136}"/>
              </a:ext>
            </a:extLst>
          </p:cNvPr>
          <p:cNvGrpSpPr/>
          <p:nvPr/>
        </p:nvGrpSpPr>
        <p:grpSpPr>
          <a:xfrm>
            <a:off x="1168400" y="5072730"/>
            <a:ext cx="1659999" cy="1334680"/>
            <a:chOff x="1441079" y="5072730"/>
            <a:chExt cx="1387320" cy="1334680"/>
          </a:xfrm>
        </p:grpSpPr>
        <p:sp>
          <p:nvSpPr>
            <p:cNvPr id="78" name="TextBox 77">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a:solidFill>
                    <a:srgbClr val="EE9524"/>
                  </a:solidFill>
                  <a:latin typeface="Tw Cen MT" panose="020B0602020104020603" pitchFamily="34" charset="0"/>
                </a:rPr>
                <a:t>02</a:t>
              </a:r>
            </a:p>
          </p:txBody>
        </p:sp>
        <p:sp>
          <p:nvSpPr>
            <p:cNvPr id="79" name="TextBox 78">
              <a:extLst>
                <a:ext uri="{FF2B5EF4-FFF2-40B4-BE49-F238E27FC236}">
                  <a16:creationId xmlns:a16="http://schemas.microsoft.com/office/drawing/2014/main" id="{E3B5B3C4-08D7-4F80-905A-16D436C0F2EA}"/>
                </a:ext>
              </a:extLst>
            </p:cNvPr>
            <p:cNvSpPr txBox="1"/>
            <p:nvPr/>
          </p:nvSpPr>
          <p:spPr>
            <a:xfrm>
              <a:off x="1441079" y="5391747"/>
              <a:ext cx="1387320" cy="1015663"/>
            </a:xfrm>
            <a:prstGeom prst="rect">
              <a:avLst/>
            </a:prstGeom>
            <a:noFill/>
          </p:spPr>
          <p:txBody>
            <a:bodyPr wrap="square" rtlCol="0">
              <a:spAutoFit/>
            </a:bodyPr>
            <a:lstStyle/>
            <a:p>
              <a:pPr algn="r"/>
              <a:r>
                <a:rPr lang="en-US" sz="2000" dirty="0">
                  <a:solidFill>
                    <a:srgbClr val="EE9524"/>
                  </a:solidFill>
                  <a:latin typeface="Tw Cen MT" panose="020B0602020104020603" pitchFamily="34" charset="0"/>
                </a:rPr>
                <a:t>Troubleshoot any failure</a:t>
              </a:r>
            </a:p>
          </p:txBody>
        </p:sp>
      </p:grpSp>
      <p:grpSp>
        <p:nvGrpSpPr>
          <p:cNvPr id="106" name="Group 105">
            <a:extLst>
              <a:ext uri="{FF2B5EF4-FFF2-40B4-BE49-F238E27FC236}">
                <a16:creationId xmlns:a16="http://schemas.microsoft.com/office/drawing/2014/main" id="{D9DD4B7F-8A71-49A3-BC05-44E26D841E62}"/>
              </a:ext>
            </a:extLst>
          </p:cNvPr>
          <p:cNvGrpSpPr/>
          <p:nvPr/>
        </p:nvGrpSpPr>
        <p:grpSpPr>
          <a:xfrm>
            <a:off x="2903139" y="1552263"/>
            <a:ext cx="1529562" cy="1026903"/>
            <a:chOff x="2903139" y="1552263"/>
            <a:chExt cx="1529562" cy="1026903"/>
          </a:xfrm>
        </p:grpSpPr>
        <p:sp>
          <p:nvSpPr>
            <p:cNvPr id="81" name="TextBox 80">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a:solidFill>
                    <a:srgbClr val="03A1A4"/>
                  </a:solidFill>
                  <a:latin typeface="Tw Cen MT" panose="020B0602020104020603" pitchFamily="34" charset="0"/>
                </a:rPr>
                <a:t>03</a:t>
              </a:r>
            </a:p>
          </p:txBody>
        </p:sp>
        <p:sp>
          <p:nvSpPr>
            <p:cNvPr id="82" name="TextBox 81">
              <a:extLst>
                <a:ext uri="{FF2B5EF4-FFF2-40B4-BE49-F238E27FC236}">
                  <a16:creationId xmlns:a16="http://schemas.microsoft.com/office/drawing/2014/main" id="{83347D2D-8F9E-424F-8379-EE81B97BB648}"/>
                </a:ext>
              </a:extLst>
            </p:cNvPr>
            <p:cNvSpPr txBox="1"/>
            <p:nvPr/>
          </p:nvSpPr>
          <p:spPr>
            <a:xfrm>
              <a:off x="2903139" y="1871280"/>
              <a:ext cx="1529562" cy="707886"/>
            </a:xfrm>
            <a:prstGeom prst="rect">
              <a:avLst/>
            </a:prstGeom>
            <a:noFill/>
          </p:spPr>
          <p:txBody>
            <a:bodyPr wrap="square" rtlCol="0">
              <a:spAutoFit/>
            </a:bodyPr>
            <a:lstStyle/>
            <a:p>
              <a:pPr algn="r"/>
              <a:r>
                <a:rPr lang="en-US" sz="2000" dirty="0">
                  <a:solidFill>
                    <a:srgbClr val="03A1A4"/>
                  </a:solidFill>
                  <a:latin typeface="Tw Cen MT" panose="020B0602020104020603" pitchFamily="34" charset="0"/>
                </a:rPr>
                <a:t>Searching &amp; Investigation </a:t>
              </a:r>
            </a:p>
          </p:txBody>
        </p:sp>
      </p:grpSp>
      <p:grpSp>
        <p:nvGrpSpPr>
          <p:cNvPr id="109" name="Group 108">
            <a:extLst>
              <a:ext uri="{FF2B5EF4-FFF2-40B4-BE49-F238E27FC236}">
                <a16:creationId xmlns:a16="http://schemas.microsoft.com/office/drawing/2014/main" id="{3FA3884F-7360-4A10-8B37-C166F2766294}"/>
              </a:ext>
            </a:extLst>
          </p:cNvPr>
          <p:cNvGrpSpPr/>
          <p:nvPr/>
        </p:nvGrpSpPr>
        <p:grpSpPr>
          <a:xfrm>
            <a:off x="10405055" y="2198594"/>
            <a:ext cx="1810035" cy="1335433"/>
            <a:chOff x="10405055" y="2198594"/>
            <a:chExt cx="1810035" cy="1335433"/>
          </a:xfrm>
        </p:grpSpPr>
        <p:sp>
          <p:nvSpPr>
            <p:cNvPr id="87" name="TextBox 86">
              <a:extLst>
                <a:ext uri="{FF2B5EF4-FFF2-40B4-BE49-F238E27FC236}">
                  <a16:creationId xmlns:a16="http://schemas.microsoft.com/office/drawing/2014/main" id="{C44B1081-28BD-4723-93B6-B3D9F5525EC3}"/>
                </a:ext>
              </a:extLst>
            </p:cNvPr>
            <p:cNvSpPr txBox="1"/>
            <p:nvPr/>
          </p:nvSpPr>
          <p:spPr>
            <a:xfrm>
              <a:off x="10405055" y="2198594"/>
              <a:ext cx="724812" cy="461665"/>
            </a:xfrm>
            <a:prstGeom prst="rect">
              <a:avLst/>
            </a:prstGeom>
            <a:noFill/>
          </p:spPr>
          <p:txBody>
            <a:bodyPr wrap="square" rtlCol="0">
              <a:spAutoFit/>
            </a:bodyPr>
            <a:lstStyle/>
            <a:p>
              <a:r>
                <a:rPr lang="en-US" sz="2400" dirty="0">
                  <a:solidFill>
                    <a:srgbClr val="EF3078"/>
                  </a:solidFill>
                  <a:latin typeface="Tw Cen MT" panose="020B0602020104020603" pitchFamily="34" charset="0"/>
                </a:rPr>
                <a:t>06</a:t>
              </a:r>
            </a:p>
          </p:txBody>
        </p:sp>
        <p:sp>
          <p:nvSpPr>
            <p:cNvPr id="88" name="TextBox 87">
              <a:extLst>
                <a:ext uri="{FF2B5EF4-FFF2-40B4-BE49-F238E27FC236}">
                  <a16:creationId xmlns:a16="http://schemas.microsoft.com/office/drawing/2014/main" id="{CAF0DE8F-4E0D-400F-8691-13BC3C42218F}"/>
                </a:ext>
              </a:extLst>
            </p:cNvPr>
            <p:cNvSpPr txBox="1"/>
            <p:nvPr/>
          </p:nvSpPr>
          <p:spPr>
            <a:xfrm>
              <a:off x="10411005" y="2518364"/>
              <a:ext cx="1804085" cy="1015663"/>
            </a:xfrm>
            <a:prstGeom prst="rect">
              <a:avLst/>
            </a:prstGeom>
            <a:noFill/>
          </p:spPr>
          <p:txBody>
            <a:bodyPr wrap="square" rtlCol="0">
              <a:spAutoFit/>
            </a:bodyPr>
            <a:lstStyle/>
            <a:p>
              <a:r>
                <a:rPr lang="en-US" sz="2000" dirty="0">
                  <a:solidFill>
                    <a:srgbClr val="EF3078"/>
                  </a:solidFill>
                  <a:latin typeface="Tw Cen MT" panose="020B0602020104020603" pitchFamily="34" charset="0"/>
                </a:rPr>
                <a:t>Store &amp; Retrieve Data for Latter Use </a:t>
              </a:r>
            </a:p>
          </p:txBody>
        </p:sp>
      </p:grpSp>
      <p:grpSp>
        <p:nvGrpSpPr>
          <p:cNvPr id="108" name="Group 107">
            <a:extLst>
              <a:ext uri="{FF2B5EF4-FFF2-40B4-BE49-F238E27FC236}">
                <a16:creationId xmlns:a16="http://schemas.microsoft.com/office/drawing/2014/main" id="{948E0E04-F6AD-4204-A734-B8A0EC1E885D}"/>
              </a:ext>
            </a:extLst>
          </p:cNvPr>
          <p:cNvGrpSpPr/>
          <p:nvPr/>
        </p:nvGrpSpPr>
        <p:grpSpPr>
          <a:xfrm>
            <a:off x="9146176" y="5273815"/>
            <a:ext cx="1393271" cy="1027656"/>
            <a:chOff x="9146176" y="5273815"/>
            <a:chExt cx="1393271" cy="1027656"/>
          </a:xfrm>
        </p:grpSpPr>
        <p:sp>
          <p:nvSpPr>
            <p:cNvPr id="90" name="TextBox 89">
              <a:extLst>
                <a:ext uri="{FF2B5EF4-FFF2-40B4-BE49-F238E27FC236}">
                  <a16:creationId xmlns:a16="http://schemas.microsoft.com/office/drawing/2014/main" id="{4DD90853-2F30-480A-A4BC-AF61CA243D4E}"/>
                </a:ext>
              </a:extLst>
            </p:cNvPr>
            <p:cNvSpPr txBox="1"/>
            <p:nvPr/>
          </p:nvSpPr>
          <p:spPr>
            <a:xfrm>
              <a:off x="9146176" y="5273815"/>
              <a:ext cx="724812" cy="461665"/>
            </a:xfrm>
            <a:prstGeom prst="rect">
              <a:avLst/>
            </a:prstGeom>
            <a:noFill/>
          </p:spPr>
          <p:txBody>
            <a:bodyPr wrap="square" rtlCol="0">
              <a:spAutoFit/>
            </a:bodyPr>
            <a:lstStyle/>
            <a:p>
              <a:r>
                <a:rPr lang="en-US" sz="2400" dirty="0">
                  <a:solidFill>
                    <a:srgbClr val="00B0F0"/>
                  </a:solidFill>
                  <a:latin typeface="Tw Cen MT" panose="020B0602020104020603" pitchFamily="34" charset="0"/>
                </a:rPr>
                <a:t>05</a:t>
              </a:r>
            </a:p>
          </p:txBody>
        </p:sp>
        <p:sp>
          <p:nvSpPr>
            <p:cNvPr id="91" name="TextBox 90">
              <a:extLst>
                <a:ext uri="{FF2B5EF4-FFF2-40B4-BE49-F238E27FC236}">
                  <a16:creationId xmlns:a16="http://schemas.microsoft.com/office/drawing/2014/main" id="{13DF5F7D-8517-4858-B26A-117AEF6AD00D}"/>
                </a:ext>
              </a:extLst>
            </p:cNvPr>
            <p:cNvSpPr txBox="1"/>
            <p:nvPr/>
          </p:nvSpPr>
          <p:spPr>
            <a:xfrm>
              <a:off x="9152127" y="5593585"/>
              <a:ext cx="1387320" cy="707886"/>
            </a:xfrm>
            <a:prstGeom prst="rect">
              <a:avLst/>
            </a:prstGeom>
            <a:noFill/>
          </p:spPr>
          <p:txBody>
            <a:bodyPr wrap="square" rtlCol="0">
              <a:spAutoFit/>
            </a:bodyPr>
            <a:lstStyle/>
            <a:p>
              <a:r>
                <a:rPr lang="en-US" sz="2000" dirty="0">
                  <a:solidFill>
                    <a:srgbClr val="00B0F0"/>
                  </a:solidFill>
                  <a:latin typeface="Tw Cen MT" panose="020B0602020104020603" pitchFamily="34" charset="0"/>
                </a:rPr>
                <a:t>Create Dashboards</a:t>
              </a:r>
            </a:p>
          </p:txBody>
        </p:sp>
      </p:grpSp>
      <p:grpSp>
        <p:nvGrpSpPr>
          <p:cNvPr id="107" name="Group 106">
            <a:extLst>
              <a:ext uri="{FF2B5EF4-FFF2-40B4-BE49-F238E27FC236}">
                <a16:creationId xmlns:a16="http://schemas.microsoft.com/office/drawing/2014/main" id="{4B33EF84-99D9-4E3D-98A7-243B4B204E8F}"/>
              </a:ext>
            </a:extLst>
          </p:cNvPr>
          <p:cNvGrpSpPr/>
          <p:nvPr/>
        </p:nvGrpSpPr>
        <p:grpSpPr>
          <a:xfrm>
            <a:off x="7840984" y="2085925"/>
            <a:ext cx="1043167" cy="1335433"/>
            <a:chOff x="7840984" y="2085925"/>
            <a:chExt cx="1043167" cy="1335433"/>
          </a:xfrm>
        </p:grpSpPr>
        <p:sp>
          <p:nvSpPr>
            <p:cNvPr id="93" name="TextBox 92">
              <a:extLst>
                <a:ext uri="{FF2B5EF4-FFF2-40B4-BE49-F238E27FC236}">
                  <a16:creationId xmlns:a16="http://schemas.microsoft.com/office/drawing/2014/main" id="{3E41AE78-9E30-4CD4-9440-DE30C5519E6F}"/>
                </a:ext>
              </a:extLst>
            </p:cNvPr>
            <p:cNvSpPr txBox="1"/>
            <p:nvPr/>
          </p:nvSpPr>
          <p:spPr>
            <a:xfrm>
              <a:off x="7840984" y="2085925"/>
              <a:ext cx="724812"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04</a:t>
              </a:r>
            </a:p>
          </p:txBody>
        </p:sp>
        <p:sp>
          <p:nvSpPr>
            <p:cNvPr id="94" name="TextBox 93">
              <a:extLst>
                <a:ext uri="{FF2B5EF4-FFF2-40B4-BE49-F238E27FC236}">
                  <a16:creationId xmlns:a16="http://schemas.microsoft.com/office/drawing/2014/main" id="{DBF60901-7459-4FFF-BFAB-332F5872E18A}"/>
                </a:ext>
              </a:extLst>
            </p:cNvPr>
            <p:cNvSpPr txBox="1"/>
            <p:nvPr/>
          </p:nvSpPr>
          <p:spPr>
            <a:xfrm>
              <a:off x="7846935" y="2405695"/>
              <a:ext cx="1037216" cy="1015663"/>
            </a:xfrm>
            <a:prstGeom prst="rect">
              <a:avLst/>
            </a:prstGeom>
            <a:noFill/>
          </p:spPr>
          <p:txBody>
            <a:bodyPr wrap="square" rtlCol="0">
              <a:spAutoFit/>
            </a:bodyPr>
            <a:lstStyle/>
            <a:p>
              <a:r>
                <a:rPr lang="en-US" sz="2000" dirty="0">
                  <a:solidFill>
                    <a:srgbClr val="385723"/>
                  </a:solidFill>
                  <a:latin typeface="Tw Cen MT" panose="020B0602020104020603" pitchFamily="34" charset="0"/>
                </a:rPr>
                <a:t>Monitor Business Metrics</a:t>
              </a:r>
            </a:p>
          </p:txBody>
        </p:sp>
      </p:grpSp>
      <p:grpSp>
        <p:nvGrpSpPr>
          <p:cNvPr id="15" name="Group 14"/>
          <p:cNvGrpSpPr/>
          <p:nvPr/>
        </p:nvGrpSpPr>
        <p:grpSpPr>
          <a:xfrm>
            <a:off x="2325485" y="3550834"/>
            <a:ext cx="728158" cy="728158"/>
            <a:chOff x="2325485" y="3550834"/>
            <a:chExt cx="728158" cy="728158"/>
          </a:xfrm>
        </p:grpSpPr>
        <p:sp>
          <p:nvSpPr>
            <p:cNvPr id="22" name="Oval 21">
              <a:extLst>
                <a:ext uri="{FF2B5EF4-FFF2-40B4-BE49-F238E27FC236}">
                  <a16:creationId xmlns:a16="http://schemas.microsoft.com/office/drawing/2014/main" id="{6E22B37A-CCC7-4E5B-82F9-79A278CAA082}"/>
                </a:ext>
              </a:extLst>
            </p:cNvPr>
            <p:cNvSpPr/>
            <p:nvPr/>
          </p:nvSpPr>
          <p:spPr>
            <a:xfrm>
              <a:off x="2325485" y="3550834"/>
              <a:ext cx="728158" cy="728158"/>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clrChange>
                <a:clrFrom>
                  <a:srgbClr val="CBD0D2"/>
                </a:clrFrom>
                <a:clrTo>
                  <a:srgbClr val="CBD0D2">
                    <a:alpha val="0"/>
                  </a:srgbClr>
                </a:clrTo>
              </a:clrChange>
              <a:duotone>
                <a:prstClr val="black"/>
                <a:srgbClr val="EF3078">
                  <a:tint val="45000"/>
                  <a:satMod val="400000"/>
                </a:srgbClr>
              </a:duotone>
            </a:blip>
            <a:stretch>
              <a:fillRect/>
            </a:stretch>
          </p:blipFill>
          <p:spPr>
            <a:xfrm>
              <a:off x="2464989" y="3678251"/>
              <a:ext cx="438150" cy="428625"/>
            </a:xfrm>
            <a:prstGeom prst="rect">
              <a:avLst/>
            </a:prstGeom>
          </p:spPr>
        </p:pic>
      </p:grpSp>
      <p:grpSp>
        <p:nvGrpSpPr>
          <p:cNvPr id="16" name="Group 15"/>
          <p:cNvGrpSpPr/>
          <p:nvPr/>
        </p:nvGrpSpPr>
        <p:grpSpPr>
          <a:xfrm>
            <a:off x="3222057" y="3679057"/>
            <a:ext cx="1221014" cy="1221014"/>
            <a:chOff x="3222057" y="3679057"/>
            <a:chExt cx="1221014" cy="1221014"/>
          </a:xfrm>
        </p:grpSpPr>
        <p:sp>
          <p:nvSpPr>
            <p:cNvPr id="23" name="Oval 22">
              <a:extLst>
                <a:ext uri="{FF2B5EF4-FFF2-40B4-BE49-F238E27FC236}">
                  <a16:creationId xmlns:a16="http://schemas.microsoft.com/office/drawing/2014/main" id="{788C3841-127A-479B-94BD-220B2EDCAB6E}"/>
                </a:ext>
              </a:extLst>
            </p:cNvPr>
            <p:cNvSpPr/>
            <p:nvPr/>
          </p:nvSpPr>
          <p:spPr>
            <a:xfrm>
              <a:off x="3222057" y="3679057"/>
              <a:ext cx="1221014" cy="122101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duotone>
                <a:schemeClr val="accent4">
                  <a:shade val="45000"/>
                  <a:satMod val="135000"/>
                </a:schemeClr>
                <a:prstClr val="white"/>
              </a:duotone>
            </a:blip>
            <a:stretch>
              <a:fillRect/>
            </a:stretch>
          </p:blipFill>
          <p:spPr>
            <a:xfrm>
              <a:off x="3631432" y="4102786"/>
              <a:ext cx="371475" cy="438150"/>
            </a:xfrm>
            <a:prstGeom prst="rect">
              <a:avLst/>
            </a:prstGeom>
          </p:spPr>
        </p:pic>
      </p:grpSp>
      <p:grpSp>
        <p:nvGrpSpPr>
          <p:cNvPr id="17" name="Group 16"/>
          <p:cNvGrpSpPr/>
          <p:nvPr/>
        </p:nvGrpSpPr>
        <p:grpSpPr>
          <a:xfrm>
            <a:off x="4551111" y="2757400"/>
            <a:ext cx="1843314" cy="1843314"/>
            <a:chOff x="4551111" y="2757400"/>
            <a:chExt cx="1843314" cy="1843314"/>
          </a:xfrm>
        </p:grpSpPr>
        <p:sp>
          <p:nvSpPr>
            <p:cNvPr id="24" name="Oval 23">
              <a:extLst>
                <a:ext uri="{FF2B5EF4-FFF2-40B4-BE49-F238E27FC236}">
                  <a16:creationId xmlns:a16="http://schemas.microsoft.com/office/drawing/2014/main" id="{BC59DA09-2750-4F0C-898C-08F0F54C4ACB}"/>
                </a:ext>
              </a:extLst>
            </p:cNvPr>
            <p:cNvSpPr/>
            <p:nvPr/>
          </p:nvSpPr>
          <p:spPr>
            <a:xfrm>
              <a:off x="4551111" y="2757400"/>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duotone>
                <a:prstClr val="black"/>
                <a:schemeClr val="accent1">
                  <a:lumMod val="20000"/>
                  <a:lumOff val="80000"/>
                  <a:tint val="45000"/>
                  <a:satMod val="400000"/>
                </a:schemeClr>
              </a:duotone>
              <a:extLst>
                <a:ext uri="{BEBA8EAE-BF5A-486C-A8C5-ECC9F3942E4B}">
                  <a14:imgProps xmlns:a14="http://schemas.microsoft.com/office/drawing/2010/main">
                    <a14:imgLayer r:embed="rId5">
                      <a14:imgEffect>
                        <a14:colorTemperature colorTemp="8800"/>
                      </a14:imgEffect>
                    </a14:imgLayer>
                  </a14:imgProps>
                </a:ext>
              </a:extLst>
            </a:blip>
            <a:stretch>
              <a:fillRect/>
            </a:stretch>
          </p:blipFill>
          <p:spPr>
            <a:xfrm>
              <a:off x="5132069" y="3363558"/>
              <a:ext cx="578806" cy="635275"/>
            </a:xfrm>
            <a:prstGeom prst="rect">
              <a:avLst/>
            </a:prstGeom>
          </p:spPr>
        </p:pic>
      </p:grpSp>
      <p:grpSp>
        <p:nvGrpSpPr>
          <p:cNvPr id="19" name="Group 18"/>
          <p:cNvGrpSpPr/>
          <p:nvPr/>
        </p:nvGrpSpPr>
        <p:grpSpPr>
          <a:xfrm>
            <a:off x="7669871" y="3914913"/>
            <a:ext cx="1371602" cy="1371602"/>
            <a:chOff x="7669871" y="3914913"/>
            <a:chExt cx="1371602" cy="1371602"/>
          </a:xfrm>
        </p:grpSpPr>
        <p:sp>
          <p:nvSpPr>
            <p:cNvPr id="26" name="Oval 25">
              <a:extLst>
                <a:ext uri="{FF2B5EF4-FFF2-40B4-BE49-F238E27FC236}">
                  <a16:creationId xmlns:a16="http://schemas.microsoft.com/office/drawing/2014/main" id="{3F5A07E2-72FE-479E-9CC4-3AE297809FA7}"/>
                </a:ext>
              </a:extLst>
            </p:cNvPr>
            <p:cNvSpPr/>
            <p:nvPr/>
          </p:nvSpPr>
          <p:spPr>
            <a:xfrm>
              <a:off x="7669871" y="3914913"/>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6">
              <a:duotone>
                <a:schemeClr val="accent1">
                  <a:shade val="45000"/>
                  <a:satMod val="135000"/>
                </a:schemeClr>
                <a:prstClr val="white"/>
              </a:duotone>
            </a:blip>
            <a:stretch>
              <a:fillRect/>
            </a:stretch>
          </p:blipFill>
          <p:spPr>
            <a:xfrm>
              <a:off x="7955857" y="4241982"/>
              <a:ext cx="826437" cy="658089"/>
            </a:xfrm>
            <a:prstGeom prst="rect">
              <a:avLst/>
            </a:prstGeom>
          </p:spPr>
        </p:pic>
      </p:grpSp>
      <p:grpSp>
        <p:nvGrpSpPr>
          <p:cNvPr id="20" name="Group 19"/>
          <p:cNvGrpSpPr/>
          <p:nvPr/>
        </p:nvGrpSpPr>
        <p:grpSpPr>
          <a:xfrm>
            <a:off x="9041473" y="3418331"/>
            <a:ext cx="977464" cy="977464"/>
            <a:chOff x="9041473" y="3418331"/>
            <a:chExt cx="977464" cy="977464"/>
          </a:xfrm>
        </p:grpSpPr>
        <p:sp>
          <p:nvSpPr>
            <p:cNvPr id="27" name="Oval 26">
              <a:extLst>
                <a:ext uri="{FF2B5EF4-FFF2-40B4-BE49-F238E27FC236}">
                  <a16:creationId xmlns:a16="http://schemas.microsoft.com/office/drawing/2014/main" id="{57678F9E-F68B-47E7-8E99-404218E42B24}"/>
                </a:ext>
              </a:extLst>
            </p:cNvPr>
            <p:cNvSpPr/>
            <p:nvPr/>
          </p:nvSpPr>
          <p:spPr>
            <a:xfrm>
              <a:off x="9041473" y="3418331"/>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7">
              <a:duotone>
                <a:prstClr val="black"/>
                <a:srgbClr val="EE1697">
                  <a:tint val="45000"/>
                  <a:satMod val="400000"/>
                </a:srgbClr>
              </a:duotone>
            </a:blip>
            <a:stretch>
              <a:fillRect/>
            </a:stretch>
          </p:blipFill>
          <p:spPr>
            <a:xfrm>
              <a:off x="9362394" y="3661165"/>
              <a:ext cx="438150" cy="447675"/>
            </a:xfrm>
            <a:prstGeom prst="rect">
              <a:avLst/>
            </a:prstGeom>
          </p:spPr>
        </p:pic>
      </p:grpSp>
      <p:grpSp>
        <p:nvGrpSpPr>
          <p:cNvPr id="18" name="Group 17"/>
          <p:cNvGrpSpPr/>
          <p:nvPr/>
        </p:nvGrpSpPr>
        <p:grpSpPr>
          <a:xfrm>
            <a:off x="6544499" y="3811221"/>
            <a:ext cx="935542" cy="935542"/>
            <a:chOff x="6544499" y="3811221"/>
            <a:chExt cx="935542" cy="935542"/>
          </a:xfrm>
        </p:grpSpPr>
        <p:sp>
          <p:nvSpPr>
            <p:cNvPr id="25" name="Oval 24">
              <a:extLst>
                <a:ext uri="{FF2B5EF4-FFF2-40B4-BE49-F238E27FC236}">
                  <a16:creationId xmlns:a16="http://schemas.microsoft.com/office/drawing/2014/main" id="{69F6674A-9F6A-4ECF-8B1A-B5CD331C63F8}"/>
                </a:ext>
              </a:extLst>
            </p:cNvPr>
            <p:cNvSpPr/>
            <p:nvPr/>
          </p:nvSpPr>
          <p:spPr>
            <a:xfrm>
              <a:off x="6544499" y="3811221"/>
              <a:ext cx="935542" cy="935542"/>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8"/>
            <a:stretch>
              <a:fillRect/>
            </a:stretch>
          </p:blipFill>
          <p:spPr>
            <a:xfrm>
              <a:off x="6774855" y="3997979"/>
              <a:ext cx="569443" cy="542957"/>
            </a:xfrm>
            <a:prstGeom prst="rect">
              <a:avLst/>
            </a:prstGeom>
          </p:spPr>
        </p:pic>
      </p:grpSp>
    </p:spTree>
    <p:extLst>
      <p:ext uri="{BB962C8B-B14F-4D97-AF65-F5344CB8AC3E}">
        <p14:creationId xmlns:p14="http://schemas.microsoft.com/office/powerpoint/2010/main" val="1029780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500"/>
                                        <p:tgtEl>
                                          <p:spTgt spid="62"/>
                                        </p:tgtEl>
                                      </p:cBhvr>
                                    </p:animEffect>
                                  </p:childTnLst>
                                </p:cTn>
                              </p:par>
                              <p:par>
                                <p:cTn id="12" presetID="22" presetClass="entr" presetSubtype="4" fill="hold" nodeType="withEffect">
                                  <p:stCondLst>
                                    <p:cond delay="0"/>
                                  </p:stCondLst>
                                  <p:childTnLst>
                                    <p:set>
                                      <p:cBhvr>
                                        <p:cTn id="13" dur="1" fill="hold">
                                          <p:stCondLst>
                                            <p:cond delay="0"/>
                                          </p:stCondLst>
                                        </p:cTn>
                                        <p:tgtEl>
                                          <p:spTgt spid="103"/>
                                        </p:tgtEl>
                                        <p:attrNameLst>
                                          <p:attrName>style.visibility</p:attrName>
                                        </p:attrNameLst>
                                      </p:cBhvr>
                                      <p:to>
                                        <p:strVal val="visible"/>
                                      </p:to>
                                    </p:set>
                                    <p:animEffect transition="in" filter="wipe(down)">
                                      <p:cBhvr>
                                        <p:cTn id="14" dur="500"/>
                                        <p:tgtEl>
                                          <p:spTgt spid="10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2" presetClass="entr" presetSubtype="4"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down)">
                                      <p:cBhvr>
                                        <p:cTn id="23" dur="500"/>
                                        <p:tgtEl>
                                          <p:spTgt spid="63"/>
                                        </p:tgtEl>
                                      </p:cBhvr>
                                    </p:animEffect>
                                  </p:childTnLst>
                                </p:cTn>
                              </p:par>
                              <p:par>
                                <p:cTn id="24" presetID="22" presetClass="entr" presetSubtype="4" fill="hold" nodeType="with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down)">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2" presetClass="entr" presetSubtype="4" fill="hold" nodeType="withEffect">
                                  <p:stCondLst>
                                    <p:cond delay="0"/>
                                  </p:stCondLst>
                                  <p:childTnLst>
                                    <p:set>
                                      <p:cBhvr>
                                        <p:cTn id="34" dur="1" fill="hold">
                                          <p:stCondLst>
                                            <p:cond delay="0"/>
                                          </p:stCondLst>
                                        </p:cTn>
                                        <p:tgtEl>
                                          <p:spTgt spid="105"/>
                                        </p:tgtEl>
                                        <p:attrNameLst>
                                          <p:attrName>style.visibility</p:attrName>
                                        </p:attrNameLst>
                                      </p:cBhvr>
                                      <p:to>
                                        <p:strVal val="visible"/>
                                      </p:to>
                                    </p:set>
                                    <p:animEffect transition="in" filter="wipe(down)">
                                      <p:cBhvr>
                                        <p:cTn id="35" dur="500"/>
                                        <p:tgtEl>
                                          <p:spTgt spid="105"/>
                                        </p:tgtEl>
                                      </p:cBhvr>
                                    </p:animEffect>
                                  </p:childTnLst>
                                </p:cTn>
                              </p:par>
                              <p:par>
                                <p:cTn id="36" presetID="22" presetClass="entr" presetSubtype="4" fill="hold" nodeType="with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wipe(down)">
                                      <p:cBhvr>
                                        <p:cTn id="38" dur="500"/>
                                        <p:tgtEl>
                                          <p:spTgt spid="10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2" presetClass="entr" presetSubtype="4"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down)">
                                      <p:cBhvr>
                                        <p:cTn id="47" dur="500"/>
                                        <p:tgtEl>
                                          <p:spTgt spid="72"/>
                                        </p:tgtEl>
                                      </p:cBhvr>
                                    </p:animEffect>
                                  </p:childTnLst>
                                </p:cTn>
                              </p:par>
                              <p:par>
                                <p:cTn id="48" presetID="22" presetClass="entr" presetSubtype="4" fill="hold" nodeType="withEffect">
                                  <p:stCondLst>
                                    <p:cond delay="0"/>
                                  </p:stCondLst>
                                  <p:childTnLst>
                                    <p:set>
                                      <p:cBhvr>
                                        <p:cTn id="49" dur="1" fill="hold">
                                          <p:stCondLst>
                                            <p:cond delay="0"/>
                                          </p:stCondLst>
                                        </p:cTn>
                                        <p:tgtEl>
                                          <p:spTgt spid="107"/>
                                        </p:tgtEl>
                                        <p:attrNameLst>
                                          <p:attrName>style.visibility</p:attrName>
                                        </p:attrNameLst>
                                      </p:cBhvr>
                                      <p:to>
                                        <p:strVal val="visible"/>
                                      </p:to>
                                    </p:set>
                                    <p:animEffect transition="in" filter="wipe(down)">
                                      <p:cBhvr>
                                        <p:cTn id="50" dur="500"/>
                                        <p:tgtEl>
                                          <p:spTgt spid="107"/>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22" presetClass="entr" presetSubtype="4" fill="hold" nodeType="with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wipe(down)">
                                      <p:cBhvr>
                                        <p:cTn id="60" dur="500"/>
                                        <p:tgtEl>
                                          <p:spTgt spid="69"/>
                                        </p:tgtEl>
                                      </p:cBhvr>
                                    </p:animEffect>
                                  </p:childTnLst>
                                </p:cTn>
                              </p:par>
                              <p:par>
                                <p:cTn id="61" presetID="22" presetClass="entr" presetSubtype="4" fill="hold" nodeType="withEffect">
                                  <p:stCondLst>
                                    <p:cond delay="0"/>
                                  </p:stCondLst>
                                  <p:childTnLst>
                                    <p:set>
                                      <p:cBhvr>
                                        <p:cTn id="62" dur="1" fill="hold">
                                          <p:stCondLst>
                                            <p:cond delay="0"/>
                                          </p:stCondLst>
                                        </p:cTn>
                                        <p:tgtEl>
                                          <p:spTgt spid="108"/>
                                        </p:tgtEl>
                                        <p:attrNameLst>
                                          <p:attrName>style.visibility</p:attrName>
                                        </p:attrNameLst>
                                      </p:cBhvr>
                                      <p:to>
                                        <p:strVal val="visible"/>
                                      </p:to>
                                    </p:set>
                                    <p:animEffect transition="in" filter="wipe(down)">
                                      <p:cBhvr>
                                        <p:cTn id="63" dur="500"/>
                                        <p:tgtEl>
                                          <p:spTgt spid="108"/>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1+#ppt_w/2"/>
                                          </p:val>
                                        </p:tav>
                                        <p:tav tm="100000">
                                          <p:val>
                                            <p:strVal val="#ppt_x"/>
                                          </p:val>
                                        </p:tav>
                                      </p:tavLst>
                                    </p:anim>
                                    <p:anim calcmode="lin" valueType="num">
                                      <p:cBhvr additive="base">
                                        <p:cTn id="69" dur="500" fill="hold"/>
                                        <p:tgtEl>
                                          <p:spTgt spid="20"/>
                                        </p:tgtEl>
                                        <p:attrNameLst>
                                          <p:attrName>ppt_y</p:attrName>
                                        </p:attrNameLst>
                                      </p:cBhvr>
                                      <p:tavLst>
                                        <p:tav tm="0">
                                          <p:val>
                                            <p:strVal val="#ppt_y"/>
                                          </p:val>
                                        </p:tav>
                                        <p:tav tm="100000">
                                          <p:val>
                                            <p:strVal val="#ppt_y"/>
                                          </p:val>
                                        </p:tav>
                                      </p:tavLst>
                                    </p:anim>
                                  </p:childTnLst>
                                </p:cTn>
                              </p:par>
                              <p:par>
                                <p:cTn id="70" presetID="22" presetClass="entr" presetSubtype="4" fill="hold" nodeType="with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down)">
                                      <p:cBhvr>
                                        <p:cTn id="72" dur="500"/>
                                        <p:tgtEl>
                                          <p:spTgt spid="66"/>
                                        </p:tgtEl>
                                      </p:cBhvr>
                                    </p:animEffect>
                                  </p:childTnLst>
                                </p:cTn>
                              </p:par>
                              <p:par>
                                <p:cTn id="73" presetID="22" presetClass="entr" presetSubtype="4" fill="hold" nodeType="with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wipe(down)">
                                      <p:cBhvr>
                                        <p:cTn id="7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C O N T E N T </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03308BC6-A0C4-45DB-A05C-0586EBEC884C}"/>
              </a:ext>
            </a:extLst>
          </p:cNvPr>
          <p:cNvGrpSpPr/>
          <p:nvPr/>
        </p:nvGrpSpPr>
        <p:grpSpPr>
          <a:xfrm>
            <a:off x="624115" y="1527179"/>
            <a:ext cx="3396342" cy="815608"/>
            <a:chOff x="624115" y="1643294"/>
            <a:chExt cx="3396342" cy="815608"/>
          </a:xfrm>
        </p:grpSpPr>
        <p:sp>
          <p:nvSpPr>
            <p:cNvPr id="11" name="TextBox 10">
              <a:extLst>
                <a:ext uri="{FF2B5EF4-FFF2-40B4-BE49-F238E27FC236}">
                  <a16:creationId xmlns:a16="http://schemas.microsoft.com/office/drawing/2014/main" id="{8D436546-8EF4-46CC-9D33-87137F07C6DE}"/>
                </a:ext>
              </a:extLst>
            </p:cNvPr>
            <p:cNvSpPr txBox="1"/>
            <p:nvPr/>
          </p:nvSpPr>
          <p:spPr>
            <a:xfrm>
              <a:off x="1536800" y="1720238"/>
              <a:ext cx="1917600" cy="461665"/>
            </a:xfrm>
            <a:prstGeom prst="rect">
              <a:avLst/>
            </a:prstGeom>
            <a:noFill/>
          </p:spPr>
          <p:txBody>
            <a:bodyPr wrap="square" rtlCol="0">
              <a:spAutoFit/>
            </a:bodyPr>
            <a:lstStyle/>
            <a:p>
              <a:r>
                <a:rPr lang="en-US" sz="2400" dirty="0">
                  <a:solidFill>
                    <a:srgbClr val="EF3078"/>
                  </a:solidFill>
                  <a:latin typeface="Tw Cen MT" panose="020B0602020104020603" pitchFamily="34" charset="0"/>
                </a:rPr>
                <a:t>CONCEPTS</a:t>
              </a:r>
            </a:p>
          </p:txBody>
        </p:sp>
        <p:sp>
          <p:nvSpPr>
            <p:cNvPr id="12" name="TextBox 11">
              <a:extLst>
                <a:ext uri="{FF2B5EF4-FFF2-40B4-BE49-F238E27FC236}">
                  <a16:creationId xmlns:a16="http://schemas.microsoft.com/office/drawing/2014/main" id="{87D77AFE-D416-437C-89BD-A9E465F87CA2}"/>
                </a:ext>
              </a:extLst>
            </p:cNvPr>
            <p:cNvSpPr txBox="1"/>
            <p:nvPr/>
          </p:nvSpPr>
          <p:spPr>
            <a:xfrm>
              <a:off x="1536800" y="2120348"/>
              <a:ext cx="248365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sp>
          <p:nvSpPr>
            <p:cNvPr id="17" name="TextBox 16">
              <a:extLst>
                <a:ext uri="{FF2B5EF4-FFF2-40B4-BE49-F238E27FC236}">
                  <a16:creationId xmlns:a16="http://schemas.microsoft.com/office/drawing/2014/main" id="{5A3E400F-0E60-42C3-8A88-C4B267DF913E}"/>
                </a:ext>
              </a:extLst>
            </p:cNvPr>
            <p:cNvSpPr txBox="1"/>
            <p:nvPr/>
          </p:nvSpPr>
          <p:spPr>
            <a:xfrm>
              <a:off x="624115" y="1643294"/>
              <a:ext cx="912686" cy="769441"/>
            </a:xfrm>
            <a:prstGeom prst="rect">
              <a:avLst/>
            </a:prstGeom>
            <a:noFill/>
          </p:spPr>
          <p:txBody>
            <a:bodyPr wrap="square" rtlCol="0">
              <a:spAutoFit/>
            </a:bodyPr>
            <a:lstStyle/>
            <a:p>
              <a:pPr algn="r"/>
              <a:r>
                <a:rPr lang="en-US" sz="4400" dirty="0">
                  <a:solidFill>
                    <a:srgbClr val="EF3078"/>
                  </a:solidFill>
                  <a:latin typeface="Tw Cen MT" panose="020B0602020104020603" pitchFamily="34" charset="0"/>
                </a:rPr>
                <a:t>01</a:t>
              </a:r>
            </a:p>
          </p:txBody>
        </p:sp>
      </p:grpSp>
      <p:grpSp>
        <p:nvGrpSpPr>
          <p:cNvPr id="3" name="Group 2">
            <a:extLst>
              <a:ext uri="{FF2B5EF4-FFF2-40B4-BE49-F238E27FC236}">
                <a16:creationId xmlns:a16="http://schemas.microsoft.com/office/drawing/2014/main" id="{2C2E7099-D4AB-48C1-AA7E-3B6517A07E46}"/>
              </a:ext>
            </a:extLst>
          </p:cNvPr>
          <p:cNvGrpSpPr/>
          <p:nvPr/>
        </p:nvGrpSpPr>
        <p:grpSpPr>
          <a:xfrm>
            <a:off x="624115" y="2696730"/>
            <a:ext cx="3396342" cy="815608"/>
            <a:chOff x="624115" y="2812845"/>
            <a:chExt cx="3396342" cy="815608"/>
          </a:xfrm>
        </p:grpSpPr>
        <p:sp>
          <p:nvSpPr>
            <p:cNvPr id="18" name="TextBox 17">
              <a:extLst>
                <a:ext uri="{FF2B5EF4-FFF2-40B4-BE49-F238E27FC236}">
                  <a16:creationId xmlns:a16="http://schemas.microsoft.com/office/drawing/2014/main" id="{B67681B7-3B8C-48C4-A752-F07DF9ACE37E}"/>
                </a:ext>
              </a:extLst>
            </p:cNvPr>
            <p:cNvSpPr txBox="1"/>
            <p:nvPr/>
          </p:nvSpPr>
          <p:spPr>
            <a:xfrm>
              <a:off x="1536800" y="2889789"/>
              <a:ext cx="1917600" cy="461665"/>
            </a:xfrm>
            <a:prstGeom prst="rect">
              <a:avLst/>
            </a:prstGeom>
            <a:noFill/>
          </p:spPr>
          <p:txBody>
            <a:bodyPr wrap="square" rtlCol="0">
              <a:spAutoFit/>
            </a:bodyPr>
            <a:lstStyle/>
            <a:p>
              <a:r>
                <a:rPr lang="en-US" sz="2400" dirty="0">
                  <a:solidFill>
                    <a:srgbClr val="03A1A4"/>
                  </a:solidFill>
                  <a:latin typeface="Tw Cen MT" panose="020B0602020104020603" pitchFamily="34" charset="0"/>
                </a:rPr>
                <a:t>SIEM</a:t>
              </a:r>
            </a:p>
          </p:txBody>
        </p:sp>
        <p:sp>
          <p:nvSpPr>
            <p:cNvPr id="19" name="TextBox 18">
              <a:extLst>
                <a:ext uri="{FF2B5EF4-FFF2-40B4-BE49-F238E27FC236}">
                  <a16:creationId xmlns:a16="http://schemas.microsoft.com/office/drawing/2014/main" id="{13EE886D-0E2E-4318-B657-87C364F802E0}"/>
                </a:ext>
              </a:extLst>
            </p:cNvPr>
            <p:cNvSpPr txBox="1"/>
            <p:nvPr/>
          </p:nvSpPr>
          <p:spPr>
            <a:xfrm>
              <a:off x="1536800" y="3289899"/>
              <a:ext cx="248365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sp>
          <p:nvSpPr>
            <p:cNvPr id="20" name="TextBox 19">
              <a:extLst>
                <a:ext uri="{FF2B5EF4-FFF2-40B4-BE49-F238E27FC236}">
                  <a16:creationId xmlns:a16="http://schemas.microsoft.com/office/drawing/2014/main" id="{9F9376EE-E104-4D2E-AD67-36BB9E314678}"/>
                </a:ext>
              </a:extLst>
            </p:cNvPr>
            <p:cNvSpPr txBox="1"/>
            <p:nvPr/>
          </p:nvSpPr>
          <p:spPr>
            <a:xfrm>
              <a:off x="624115" y="2812845"/>
              <a:ext cx="912686" cy="769441"/>
            </a:xfrm>
            <a:prstGeom prst="rect">
              <a:avLst/>
            </a:prstGeom>
            <a:noFill/>
          </p:spPr>
          <p:txBody>
            <a:bodyPr wrap="square" rtlCol="0">
              <a:spAutoFit/>
            </a:bodyPr>
            <a:lstStyle/>
            <a:p>
              <a:pPr algn="r"/>
              <a:r>
                <a:rPr lang="en-US" sz="4400" dirty="0">
                  <a:solidFill>
                    <a:srgbClr val="03A1A4"/>
                  </a:solidFill>
                  <a:latin typeface="Tw Cen MT" panose="020B0602020104020603" pitchFamily="34" charset="0"/>
                </a:rPr>
                <a:t>02</a:t>
              </a:r>
            </a:p>
          </p:txBody>
        </p:sp>
      </p:grpSp>
      <p:grpSp>
        <p:nvGrpSpPr>
          <p:cNvPr id="51" name="Group 50">
            <a:extLst>
              <a:ext uri="{FF2B5EF4-FFF2-40B4-BE49-F238E27FC236}">
                <a16:creationId xmlns:a16="http://schemas.microsoft.com/office/drawing/2014/main" id="{4AAECA82-14F1-46BA-9E8E-D1BCF1070246}"/>
              </a:ext>
            </a:extLst>
          </p:cNvPr>
          <p:cNvGrpSpPr/>
          <p:nvPr/>
        </p:nvGrpSpPr>
        <p:grpSpPr>
          <a:xfrm>
            <a:off x="624115" y="3866281"/>
            <a:ext cx="3396342" cy="815608"/>
            <a:chOff x="624115" y="3982396"/>
            <a:chExt cx="3396342" cy="815608"/>
          </a:xfrm>
        </p:grpSpPr>
        <p:sp>
          <p:nvSpPr>
            <p:cNvPr id="21" name="TextBox 20">
              <a:extLst>
                <a:ext uri="{FF2B5EF4-FFF2-40B4-BE49-F238E27FC236}">
                  <a16:creationId xmlns:a16="http://schemas.microsoft.com/office/drawing/2014/main" id="{9308F97D-DE9E-47F6-A417-CE465F344E24}"/>
                </a:ext>
              </a:extLst>
            </p:cNvPr>
            <p:cNvSpPr txBox="1"/>
            <p:nvPr/>
          </p:nvSpPr>
          <p:spPr>
            <a:xfrm>
              <a:off x="1536800" y="4059340"/>
              <a:ext cx="1917600"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SIEM TOOLS</a:t>
              </a:r>
            </a:p>
          </p:txBody>
        </p:sp>
        <p:sp>
          <p:nvSpPr>
            <p:cNvPr id="22" name="TextBox 21">
              <a:extLst>
                <a:ext uri="{FF2B5EF4-FFF2-40B4-BE49-F238E27FC236}">
                  <a16:creationId xmlns:a16="http://schemas.microsoft.com/office/drawing/2014/main" id="{140CBD31-EAEF-447A-B0A3-DC3B0F94B33D}"/>
                </a:ext>
              </a:extLst>
            </p:cNvPr>
            <p:cNvSpPr txBox="1"/>
            <p:nvPr/>
          </p:nvSpPr>
          <p:spPr>
            <a:xfrm>
              <a:off x="1536800" y="4459450"/>
              <a:ext cx="248365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sp>
          <p:nvSpPr>
            <p:cNvPr id="23" name="TextBox 22">
              <a:extLst>
                <a:ext uri="{FF2B5EF4-FFF2-40B4-BE49-F238E27FC236}">
                  <a16:creationId xmlns:a16="http://schemas.microsoft.com/office/drawing/2014/main" id="{53CF2ED9-CBE8-451F-B7FE-BAB7A288C766}"/>
                </a:ext>
              </a:extLst>
            </p:cNvPr>
            <p:cNvSpPr txBox="1"/>
            <p:nvPr/>
          </p:nvSpPr>
          <p:spPr>
            <a:xfrm>
              <a:off x="624115" y="3982396"/>
              <a:ext cx="912686" cy="769441"/>
            </a:xfrm>
            <a:prstGeom prst="rect">
              <a:avLst/>
            </a:prstGeom>
            <a:noFill/>
          </p:spPr>
          <p:txBody>
            <a:bodyPr wrap="square" rtlCol="0">
              <a:spAutoFit/>
            </a:bodyPr>
            <a:lstStyle/>
            <a:p>
              <a:pPr algn="r"/>
              <a:r>
                <a:rPr lang="en-US" sz="4400" dirty="0">
                  <a:solidFill>
                    <a:srgbClr val="385723"/>
                  </a:solidFill>
                  <a:latin typeface="Tw Cen MT" panose="020B0602020104020603" pitchFamily="34" charset="0"/>
                </a:rPr>
                <a:t>03</a:t>
              </a:r>
            </a:p>
          </p:txBody>
        </p:sp>
      </p:grpSp>
      <p:grpSp>
        <p:nvGrpSpPr>
          <p:cNvPr id="52" name="Group 51">
            <a:extLst>
              <a:ext uri="{FF2B5EF4-FFF2-40B4-BE49-F238E27FC236}">
                <a16:creationId xmlns:a16="http://schemas.microsoft.com/office/drawing/2014/main" id="{ECB5DE4B-BFA9-46B8-ADBE-2CFEDE91BA3D}"/>
              </a:ext>
            </a:extLst>
          </p:cNvPr>
          <p:cNvGrpSpPr/>
          <p:nvPr/>
        </p:nvGrpSpPr>
        <p:grpSpPr>
          <a:xfrm>
            <a:off x="624115" y="5035832"/>
            <a:ext cx="3396342" cy="907941"/>
            <a:chOff x="624115" y="5151947"/>
            <a:chExt cx="3396342" cy="907941"/>
          </a:xfrm>
        </p:grpSpPr>
        <p:sp>
          <p:nvSpPr>
            <p:cNvPr id="24" name="TextBox 23">
              <a:extLst>
                <a:ext uri="{FF2B5EF4-FFF2-40B4-BE49-F238E27FC236}">
                  <a16:creationId xmlns:a16="http://schemas.microsoft.com/office/drawing/2014/main" id="{875433F3-2B13-4717-9752-DB8D5D5828CC}"/>
                </a:ext>
              </a:extLst>
            </p:cNvPr>
            <p:cNvSpPr txBox="1"/>
            <p:nvPr/>
          </p:nvSpPr>
          <p:spPr>
            <a:xfrm>
              <a:off x="1536800" y="5228891"/>
              <a:ext cx="1917600" cy="830997"/>
            </a:xfrm>
            <a:prstGeom prst="rect">
              <a:avLst/>
            </a:prstGeom>
            <a:noFill/>
          </p:spPr>
          <p:txBody>
            <a:bodyPr wrap="square" rtlCol="0">
              <a:spAutoFit/>
            </a:bodyPr>
            <a:lstStyle/>
            <a:p>
              <a:r>
                <a:rPr lang="en-US" sz="2400" dirty="0">
                  <a:solidFill>
                    <a:srgbClr val="EE9524"/>
                  </a:solidFill>
                  <a:latin typeface="Tw Cen MT" panose="020B0602020104020603" pitchFamily="34" charset="0"/>
                </a:rPr>
                <a:t>WHAT IS SPLUNK</a:t>
              </a:r>
            </a:p>
          </p:txBody>
        </p:sp>
        <p:sp>
          <p:nvSpPr>
            <p:cNvPr id="25" name="TextBox 24">
              <a:extLst>
                <a:ext uri="{FF2B5EF4-FFF2-40B4-BE49-F238E27FC236}">
                  <a16:creationId xmlns:a16="http://schemas.microsoft.com/office/drawing/2014/main" id="{AE0C4CA1-FE81-487F-9DE9-AD13A0155F1E}"/>
                </a:ext>
              </a:extLst>
            </p:cNvPr>
            <p:cNvSpPr txBox="1"/>
            <p:nvPr/>
          </p:nvSpPr>
          <p:spPr>
            <a:xfrm>
              <a:off x="1536800" y="5629001"/>
              <a:ext cx="248365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57F79A0B-FA92-4635-AB44-12370D86BDBB}"/>
                </a:ext>
              </a:extLst>
            </p:cNvPr>
            <p:cNvSpPr txBox="1"/>
            <p:nvPr/>
          </p:nvSpPr>
          <p:spPr>
            <a:xfrm>
              <a:off x="624115" y="5151947"/>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04</a:t>
              </a:r>
            </a:p>
          </p:txBody>
        </p:sp>
      </p:grpSp>
      <p:grpSp>
        <p:nvGrpSpPr>
          <p:cNvPr id="53" name="Group 52">
            <a:extLst>
              <a:ext uri="{FF2B5EF4-FFF2-40B4-BE49-F238E27FC236}">
                <a16:creationId xmlns:a16="http://schemas.microsoft.com/office/drawing/2014/main" id="{4AA7ECFC-F76B-44F1-8B15-12B5F1AB5521}"/>
              </a:ext>
            </a:extLst>
          </p:cNvPr>
          <p:cNvGrpSpPr/>
          <p:nvPr/>
        </p:nvGrpSpPr>
        <p:grpSpPr>
          <a:xfrm>
            <a:off x="4326115" y="1527179"/>
            <a:ext cx="3396342" cy="907941"/>
            <a:chOff x="4326115" y="1643294"/>
            <a:chExt cx="3396342" cy="907941"/>
          </a:xfrm>
        </p:grpSpPr>
        <p:sp>
          <p:nvSpPr>
            <p:cNvPr id="27" name="TextBox 26">
              <a:extLst>
                <a:ext uri="{FF2B5EF4-FFF2-40B4-BE49-F238E27FC236}">
                  <a16:creationId xmlns:a16="http://schemas.microsoft.com/office/drawing/2014/main" id="{DA977E88-BFBE-4511-A0C3-739D600748C5}"/>
                </a:ext>
              </a:extLst>
            </p:cNvPr>
            <p:cNvSpPr txBox="1"/>
            <p:nvPr/>
          </p:nvSpPr>
          <p:spPr>
            <a:xfrm>
              <a:off x="5238800" y="1720238"/>
              <a:ext cx="1917600" cy="830997"/>
            </a:xfrm>
            <a:prstGeom prst="rect">
              <a:avLst/>
            </a:prstGeom>
            <a:noFill/>
          </p:spPr>
          <p:txBody>
            <a:bodyPr wrap="square" rtlCol="0">
              <a:spAutoFit/>
            </a:bodyPr>
            <a:lstStyle/>
            <a:p>
              <a:r>
                <a:rPr lang="en-US" sz="2400" dirty="0">
                  <a:solidFill>
                    <a:srgbClr val="EF3078"/>
                  </a:solidFill>
                  <a:latin typeface="Tw Cen MT" panose="020B0602020104020603" pitchFamily="34" charset="0"/>
                </a:rPr>
                <a:t>DATA FLOW SPLUNK</a:t>
              </a:r>
            </a:p>
          </p:txBody>
        </p:sp>
        <p:sp>
          <p:nvSpPr>
            <p:cNvPr id="28" name="TextBox 27">
              <a:extLst>
                <a:ext uri="{FF2B5EF4-FFF2-40B4-BE49-F238E27FC236}">
                  <a16:creationId xmlns:a16="http://schemas.microsoft.com/office/drawing/2014/main" id="{A8376966-5875-4B68-88ED-A5AC2B02EE28}"/>
                </a:ext>
              </a:extLst>
            </p:cNvPr>
            <p:cNvSpPr txBox="1"/>
            <p:nvPr/>
          </p:nvSpPr>
          <p:spPr>
            <a:xfrm>
              <a:off x="5238800" y="2120348"/>
              <a:ext cx="248365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sp>
          <p:nvSpPr>
            <p:cNvPr id="29" name="TextBox 28">
              <a:extLst>
                <a:ext uri="{FF2B5EF4-FFF2-40B4-BE49-F238E27FC236}">
                  <a16:creationId xmlns:a16="http://schemas.microsoft.com/office/drawing/2014/main" id="{73D283D0-741F-41C4-8DB7-FF1511035EC8}"/>
                </a:ext>
              </a:extLst>
            </p:cNvPr>
            <p:cNvSpPr txBox="1"/>
            <p:nvPr/>
          </p:nvSpPr>
          <p:spPr>
            <a:xfrm>
              <a:off x="4326115" y="1643294"/>
              <a:ext cx="912686" cy="769441"/>
            </a:xfrm>
            <a:prstGeom prst="rect">
              <a:avLst/>
            </a:prstGeom>
            <a:noFill/>
          </p:spPr>
          <p:txBody>
            <a:bodyPr wrap="square" rtlCol="0">
              <a:spAutoFit/>
            </a:bodyPr>
            <a:lstStyle/>
            <a:p>
              <a:pPr algn="r"/>
              <a:r>
                <a:rPr lang="en-US" sz="4400" dirty="0">
                  <a:solidFill>
                    <a:srgbClr val="EF3078"/>
                  </a:solidFill>
                  <a:latin typeface="Tw Cen MT" panose="020B0602020104020603" pitchFamily="34" charset="0"/>
                </a:rPr>
                <a:t>05</a:t>
              </a:r>
            </a:p>
          </p:txBody>
        </p:sp>
      </p:grpSp>
      <p:grpSp>
        <p:nvGrpSpPr>
          <p:cNvPr id="56" name="Group 55">
            <a:extLst>
              <a:ext uri="{FF2B5EF4-FFF2-40B4-BE49-F238E27FC236}">
                <a16:creationId xmlns:a16="http://schemas.microsoft.com/office/drawing/2014/main" id="{AE90D411-A1D6-4240-A4F8-30127A7AA946}"/>
              </a:ext>
            </a:extLst>
          </p:cNvPr>
          <p:cNvGrpSpPr/>
          <p:nvPr/>
        </p:nvGrpSpPr>
        <p:grpSpPr>
          <a:xfrm>
            <a:off x="4326115" y="2627925"/>
            <a:ext cx="3315658" cy="907941"/>
            <a:chOff x="4326115" y="3982396"/>
            <a:chExt cx="3315658" cy="907941"/>
          </a:xfrm>
        </p:grpSpPr>
        <p:sp>
          <p:nvSpPr>
            <p:cNvPr id="33" name="TextBox 32">
              <a:extLst>
                <a:ext uri="{FF2B5EF4-FFF2-40B4-BE49-F238E27FC236}">
                  <a16:creationId xmlns:a16="http://schemas.microsoft.com/office/drawing/2014/main" id="{E3552FFA-EA34-49CE-A8AA-65904994C2C0}"/>
                </a:ext>
              </a:extLst>
            </p:cNvPr>
            <p:cNvSpPr txBox="1"/>
            <p:nvPr/>
          </p:nvSpPr>
          <p:spPr>
            <a:xfrm>
              <a:off x="5238800" y="4059340"/>
              <a:ext cx="2091898" cy="830997"/>
            </a:xfrm>
            <a:prstGeom prst="rect">
              <a:avLst/>
            </a:prstGeom>
            <a:noFill/>
          </p:spPr>
          <p:txBody>
            <a:bodyPr wrap="square" rtlCol="0">
              <a:spAutoFit/>
            </a:bodyPr>
            <a:lstStyle/>
            <a:p>
              <a:r>
                <a:rPr lang="en-US" sz="2400" dirty="0">
                  <a:solidFill>
                    <a:srgbClr val="385723"/>
                  </a:solidFill>
                  <a:latin typeface="Tw Cen MT" panose="020B0602020104020603" pitchFamily="34" charset="0"/>
                </a:rPr>
                <a:t>SPLUNK COMPONENTS</a:t>
              </a:r>
            </a:p>
          </p:txBody>
        </p:sp>
        <p:sp>
          <p:nvSpPr>
            <p:cNvPr id="34" name="TextBox 33">
              <a:extLst>
                <a:ext uri="{FF2B5EF4-FFF2-40B4-BE49-F238E27FC236}">
                  <a16:creationId xmlns:a16="http://schemas.microsoft.com/office/drawing/2014/main" id="{17ACB394-BD38-4F26-904E-913F790D4EA4}"/>
                </a:ext>
              </a:extLst>
            </p:cNvPr>
            <p:cNvSpPr txBox="1"/>
            <p:nvPr/>
          </p:nvSpPr>
          <p:spPr>
            <a:xfrm>
              <a:off x="5158116" y="4444061"/>
              <a:ext cx="248365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sp>
          <p:nvSpPr>
            <p:cNvPr id="35" name="TextBox 34">
              <a:extLst>
                <a:ext uri="{FF2B5EF4-FFF2-40B4-BE49-F238E27FC236}">
                  <a16:creationId xmlns:a16="http://schemas.microsoft.com/office/drawing/2014/main" id="{73A0C76B-F1F0-4A8D-BCD1-4744EDD1A66B}"/>
                </a:ext>
              </a:extLst>
            </p:cNvPr>
            <p:cNvSpPr txBox="1"/>
            <p:nvPr/>
          </p:nvSpPr>
          <p:spPr>
            <a:xfrm>
              <a:off x="4326115" y="3982396"/>
              <a:ext cx="912686" cy="769441"/>
            </a:xfrm>
            <a:prstGeom prst="rect">
              <a:avLst/>
            </a:prstGeom>
            <a:noFill/>
          </p:spPr>
          <p:txBody>
            <a:bodyPr wrap="square" rtlCol="0">
              <a:spAutoFit/>
            </a:bodyPr>
            <a:lstStyle/>
            <a:p>
              <a:pPr algn="r"/>
              <a:r>
                <a:rPr lang="en-US" sz="4400" dirty="0">
                  <a:solidFill>
                    <a:srgbClr val="385723"/>
                  </a:solidFill>
                  <a:latin typeface="Tw Cen MT" panose="020B0602020104020603" pitchFamily="34" charset="0"/>
                </a:rPr>
                <a:t>06</a:t>
              </a:r>
            </a:p>
          </p:txBody>
        </p:sp>
      </p:grpSp>
      <p:grpSp>
        <p:nvGrpSpPr>
          <p:cNvPr id="54" name="Group 53">
            <a:extLst>
              <a:ext uri="{FF2B5EF4-FFF2-40B4-BE49-F238E27FC236}">
                <a16:creationId xmlns:a16="http://schemas.microsoft.com/office/drawing/2014/main" id="{1EC085BE-DF47-43E6-BC18-7CC05A938241}"/>
              </a:ext>
            </a:extLst>
          </p:cNvPr>
          <p:cNvGrpSpPr/>
          <p:nvPr/>
        </p:nvGrpSpPr>
        <p:grpSpPr>
          <a:xfrm>
            <a:off x="4397770" y="3924958"/>
            <a:ext cx="4543029" cy="1277273"/>
            <a:chOff x="4326115" y="5151947"/>
            <a:chExt cx="3396342" cy="1277273"/>
          </a:xfrm>
        </p:grpSpPr>
        <p:sp>
          <p:nvSpPr>
            <p:cNvPr id="36" name="TextBox 35">
              <a:extLst>
                <a:ext uri="{FF2B5EF4-FFF2-40B4-BE49-F238E27FC236}">
                  <a16:creationId xmlns:a16="http://schemas.microsoft.com/office/drawing/2014/main" id="{63D73B69-7063-45FA-BE0B-5B1BFAAF9622}"/>
                </a:ext>
              </a:extLst>
            </p:cNvPr>
            <p:cNvSpPr txBox="1"/>
            <p:nvPr/>
          </p:nvSpPr>
          <p:spPr>
            <a:xfrm>
              <a:off x="5238800" y="5228891"/>
              <a:ext cx="1917600" cy="1200329"/>
            </a:xfrm>
            <a:prstGeom prst="rect">
              <a:avLst/>
            </a:prstGeom>
            <a:noFill/>
          </p:spPr>
          <p:txBody>
            <a:bodyPr wrap="square" rtlCol="0">
              <a:spAutoFit/>
            </a:bodyPr>
            <a:lstStyle/>
            <a:p>
              <a:r>
                <a:rPr lang="en-US" sz="2400" dirty="0">
                  <a:solidFill>
                    <a:srgbClr val="EE9524"/>
                  </a:solidFill>
                  <a:latin typeface="Tw Cen MT" panose="020B0602020104020603" pitchFamily="34" charset="0"/>
                </a:rPr>
                <a:t>SPLUNK NETWORK DATA FLOW</a:t>
              </a:r>
            </a:p>
          </p:txBody>
        </p:sp>
        <p:sp>
          <p:nvSpPr>
            <p:cNvPr id="37" name="TextBox 36">
              <a:extLst>
                <a:ext uri="{FF2B5EF4-FFF2-40B4-BE49-F238E27FC236}">
                  <a16:creationId xmlns:a16="http://schemas.microsoft.com/office/drawing/2014/main" id="{71C3B2A8-A3CE-4654-9CC5-DB328D7ADBBC}"/>
                </a:ext>
              </a:extLst>
            </p:cNvPr>
            <p:cNvSpPr txBox="1"/>
            <p:nvPr/>
          </p:nvSpPr>
          <p:spPr>
            <a:xfrm>
              <a:off x="5238800" y="5629001"/>
              <a:ext cx="248365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sp>
          <p:nvSpPr>
            <p:cNvPr id="38" name="TextBox 37">
              <a:extLst>
                <a:ext uri="{FF2B5EF4-FFF2-40B4-BE49-F238E27FC236}">
                  <a16:creationId xmlns:a16="http://schemas.microsoft.com/office/drawing/2014/main" id="{E635BE71-850D-469D-B32B-C8E19BCA2C9F}"/>
                </a:ext>
              </a:extLst>
            </p:cNvPr>
            <p:cNvSpPr txBox="1"/>
            <p:nvPr/>
          </p:nvSpPr>
          <p:spPr>
            <a:xfrm>
              <a:off x="4326115" y="5151947"/>
              <a:ext cx="912686" cy="769441"/>
            </a:xfrm>
            <a:prstGeom prst="rect">
              <a:avLst/>
            </a:prstGeom>
            <a:noFill/>
          </p:spPr>
          <p:txBody>
            <a:bodyPr wrap="square" rtlCol="0">
              <a:spAutoFit/>
            </a:bodyPr>
            <a:lstStyle/>
            <a:p>
              <a:pPr algn="r"/>
              <a:r>
                <a:rPr lang="en-US" sz="4400" dirty="0">
                  <a:solidFill>
                    <a:srgbClr val="EE9524"/>
                  </a:solidFill>
                  <a:latin typeface="Tw Cen MT" panose="020B0602020104020603" pitchFamily="34" charset="0"/>
                </a:rPr>
                <a:t>07</a:t>
              </a:r>
            </a:p>
          </p:txBody>
        </p:sp>
      </p:grpSp>
      <p:grpSp>
        <p:nvGrpSpPr>
          <p:cNvPr id="57" name="Group 56">
            <a:extLst>
              <a:ext uri="{FF2B5EF4-FFF2-40B4-BE49-F238E27FC236}">
                <a16:creationId xmlns:a16="http://schemas.microsoft.com/office/drawing/2014/main" id="{89E6A2E0-0063-4612-8E8F-7B86A95ADB31}"/>
              </a:ext>
            </a:extLst>
          </p:cNvPr>
          <p:cNvGrpSpPr/>
          <p:nvPr/>
        </p:nvGrpSpPr>
        <p:grpSpPr>
          <a:xfrm>
            <a:off x="8028115" y="1527179"/>
            <a:ext cx="3396342" cy="815608"/>
            <a:chOff x="8028115" y="1527179"/>
            <a:chExt cx="3396342" cy="815608"/>
          </a:xfrm>
        </p:grpSpPr>
        <p:sp>
          <p:nvSpPr>
            <p:cNvPr id="39" name="TextBox 38">
              <a:extLst>
                <a:ext uri="{FF2B5EF4-FFF2-40B4-BE49-F238E27FC236}">
                  <a16:creationId xmlns:a16="http://schemas.microsoft.com/office/drawing/2014/main" id="{46890F3B-CC29-4DA3-9319-A1F58DFDDF17}"/>
                </a:ext>
              </a:extLst>
            </p:cNvPr>
            <p:cNvSpPr txBox="1"/>
            <p:nvPr/>
          </p:nvSpPr>
          <p:spPr>
            <a:xfrm>
              <a:off x="8940800" y="1604123"/>
              <a:ext cx="1917600" cy="461665"/>
            </a:xfrm>
            <a:prstGeom prst="rect">
              <a:avLst/>
            </a:prstGeom>
            <a:noFill/>
          </p:spPr>
          <p:txBody>
            <a:bodyPr wrap="square" rtlCol="0">
              <a:spAutoFit/>
            </a:bodyPr>
            <a:lstStyle/>
            <a:p>
              <a:r>
                <a:rPr lang="en-US" sz="2400" dirty="0">
                  <a:solidFill>
                    <a:srgbClr val="EF3078"/>
                  </a:solidFill>
                  <a:latin typeface="Tw Cen MT" panose="020B0602020104020603" pitchFamily="34" charset="0"/>
                </a:rPr>
                <a:t>SPLUNK PORT</a:t>
              </a:r>
            </a:p>
          </p:txBody>
        </p:sp>
        <p:sp>
          <p:nvSpPr>
            <p:cNvPr id="40" name="TextBox 39">
              <a:extLst>
                <a:ext uri="{FF2B5EF4-FFF2-40B4-BE49-F238E27FC236}">
                  <a16:creationId xmlns:a16="http://schemas.microsoft.com/office/drawing/2014/main" id="{EA7A2B88-BFC4-49D7-BD62-3775FFDFB090}"/>
                </a:ext>
              </a:extLst>
            </p:cNvPr>
            <p:cNvSpPr txBox="1"/>
            <p:nvPr/>
          </p:nvSpPr>
          <p:spPr>
            <a:xfrm>
              <a:off x="8940800" y="2004233"/>
              <a:ext cx="248365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sp>
          <p:nvSpPr>
            <p:cNvPr id="41" name="TextBox 40">
              <a:extLst>
                <a:ext uri="{FF2B5EF4-FFF2-40B4-BE49-F238E27FC236}">
                  <a16:creationId xmlns:a16="http://schemas.microsoft.com/office/drawing/2014/main" id="{E83EB0FA-85C1-4739-B1BA-917F275026D4}"/>
                </a:ext>
              </a:extLst>
            </p:cNvPr>
            <p:cNvSpPr txBox="1"/>
            <p:nvPr/>
          </p:nvSpPr>
          <p:spPr>
            <a:xfrm>
              <a:off x="8028115" y="1527179"/>
              <a:ext cx="912686" cy="769441"/>
            </a:xfrm>
            <a:prstGeom prst="rect">
              <a:avLst/>
            </a:prstGeom>
            <a:noFill/>
          </p:spPr>
          <p:txBody>
            <a:bodyPr wrap="square" rtlCol="0">
              <a:spAutoFit/>
            </a:bodyPr>
            <a:lstStyle/>
            <a:p>
              <a:pPr algn="r"/>
              <a:r>
                <a:rPr lang="en-US" sz="4400" dirty="0">
                  <a:solidFill>
                    <a:srgbClr val="EF3078"/>
                  </a:solidFill>
                  <a:latin typeface="Tw Cen MT" panose="020B0602020104020603" pitchFamily="34" charset="0"/>
                </a:rPr>
                <a:t>08</a:t>
              </a:r>
            </a:p>
          </p:txBody>
        </p:sp>
      </p:grpSp>
      <p:grpSp>
        <p:nvGrpSpPr>
          <p:cNvPr id="58" name="Group 57">
            <a:extLst>
              <a:ext uri="{FF2B5EF4-FFF2-40B4-BE49-F238E27FC236}">
                <a16:creationId xmlns:a16="http://schemas.microsoft.com/office/drawing/2014/main" id="{763643FC-691F-4008-8799-97E80B027A66}"/>
              </a:ext>
            </a:extLst>
          </p:cNvPr>
          <p:cNvGrpSpPr/>
          <p:nvPr/>
        </p:nvGrpSpPr>
        <p:grpSpPr>
          <a:xfrm>
            <a:off x="8028115" y="2665952"/>
            <a:ext cx="3396342" cy="907941"/>
            <a:chOff x="8028115" y="2696730"/>
            <a:chExt cx="3396342" cy="907941"/>
          </a:xfrm>
        </p:grpSpPr>
        <p:sp>
          <p:nvSpPr>
            <p:cNvPr id="42" name="TextBox 41">
              <a:extLst>
                <a:ext uri="{FF2B5EF4-FFF2-40B4-BE49-F238E27FC236}">
                  <a16:creationId xmlns:a16="http://schemas.microsoft.com/office/drawing/2014/main" id="{49FED387-8ABB-47CB-9A42-D7751AB9BF32}"/>
                </a:ext>
              </a:extLst>
            </p:cNvPr>
            <p:cNvSpPr txBox="1"/>
            <p:nvPr/>
          </p:nvSpPr>
          <p:spPr>
            <a:xfrm>
              <a:off x="8940800" y="2773674"/>
              <a:ext cx="1917600" cy="830997"/>
            </a:xfrm>
            <a:prstGeom prst="rect">
              <a:avLst/>
            </a:prstGeom>
            <a:noFill/>
          </p:spPr>
          <p:txBody>
            <a:bodyPr wrap="square" rtlCol="0">
              <a:spAutoFit/>
            </a:bodyPr>
            <a:lstStyle/>
            <a:p>
              <a:r>
                <a:rPr lang="en-US" sz="2400" dirty="0">
                  <a:solidFill>
                    <a:srgbClr val="03A1A4"/>
                  </a:solidFill>
                  <a:latin typeface="Tw Cen MT" panose="020B0602020104020603" pitchFamily="34" charset="0"/>
                </a:rPr>
                <a:t>SPLUNK BENEFITS</a:t>
              </a:r>
            </a:p>
          </p:txBody>
        </p:sp>
        <p:sp>
          <p:nvSpPr>
            <p:cNvPr id="43" name="TextBox 42">
              <a:extLst>
                <a:ext uri="{FF2B5EF4-FFF2-40B4-BE49-F238E27FC236}">
                  <a16:creationId xmlns:a16="http://schemas.microsoft.com/office/drawing/2014/main" id="{8265DF41-8D3E-49A4-A98C-EC70AF4B262D}"/>
                </a:ext>
              </a:extLst>
            </p:cNvPr>
            <p:cNvSpPr txBox="1"/>
            <p:nvPr/>
          </p:nvSpPr>
          <p:spPr>
            <a:xfrm>
              <a:off x="8940800" y="3173784"/>
              <a:ext cx="2483657" cy="338554"/>
            </a:xfrm>
            <a:prstGeom prst="rect">
              <a:avLst/>
            </a:prstGeom>
            <a:noFill/>
          </p:spPr>
          <p:txBody>
            <a:bodyPr wrap="square" rtlCol="0">
              <a:spAutoFit/>
            </a:bodyPr>
            <a:lstStyle/>
            <a:p>
              <a:endParaRPr lang="en-US" sz="1600" dirty="0">
                <a:solidFill>
                  <a:schemeClr val="tx1">
                    <a:lumMod val="75000"/>
                    <a:lumOff val="25000"/>
                  </a:schemeClr>
                </a:solidFill>
                <a:latin typeface="Tw Cen MT" panose="020B0602020104020603" pitchFamily="34" charset="0"/>
              </a:endParaRPr>
            </a:p>
          </p:txBody>
        </p:sp>
        <p:sp>
          <p:nvSpPr>
            <p:cNvPr id="44" name="TextBox 43">
              <a:extLst>
                <a:ext uri="{FF2B5EF4-FFF2-40B4-BE49-F238E27FC236}">
                  <a16:creationId xmlns:a16="http://schemas.microsoft.com/office/drawing/2014/main" id="{C943FF0E-4E0D-476D-844D-A46137D27D15}"/>
                </a:ext>
              </a:extLst>
            </p:cNvPr>
            <p:cNvSpPr txBox="1"/>
            <p:nvPr/>
          </p:nvSpPr>
          <p:spPr>
            <a:xfrm>
              <a:off x="8028115" y="2696730"/>
              <a:ext cx="912686" cy="769441"/>
            </a:xfrm>
            <a:prstGeom prst="rect">
              <a:avLst/>
            </a:prstGeom>
            <a:noFill/>
          </p:spPr>
          <p:txBody>
            <a:bodyPr wrap="square" rtlCol="0">
              <a:spAutoFit/>
            </a:bodyPr>
            <a:lstStyle/>
            <a:p>
              <a:pPr algn="r"/>
              <a:r>
                <a:rPr lang="en-US" sz="4400" dirty="0">
                  <a:solidFill>
                    <a:srgbClr val="03A1A4"/>
                  </a:solidFill>
                  <a:latin typeface="Tw Cen MT" panose="020B0602020104020603" pitchFamily="34" charset="0"/>
                </a:rPr>
                <a:t>09</a:t>
              </a:r>
            </a:p>
          </p:txBody>
        </p:sp>
      </p:grpSp>
    </p:spTree>
    <p:extLst>
      <p:ext uri="{BB962C8B-B14F-4D97-AF65-F5344CB8AC3E}">
        <p14:creationId xmlns:p14="http://schemas.microsoft.com/office/powerpoint/2010/main" val="2424978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90"/>
                                          </p:val>
                                        </p:tav>
                                        <p:tav tm="100000">
                                          <p:val>
                                            <p:fltVal val="0"/>
                                          </p:val>
                                        </p:tav>
                                      </p:tavLst>
                                    </p:anim>
                                    <p:animEffect transition="in" filter="fade">
                                      <p:cBhvr>
                                        <p:cTn id="17" dur="500"/>
                                        <p:tgtEl>
                                          <p:spTgt spid="3"/>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 calcmode="lin" valueType="num">
                                      <p:cBhvr>
                                        <p:cTn id="23" dur="500" fill="hold"/>
                                        <p:tgtEl>
                                          <p:spTgt spid="51"/>
                                        </p:tgtEl>
                                        <p:attrNameLst>
                                          <p:attrName>style.rotation</p:attrName>
                                        </p:attrNameLst>
                                      </p:cBhvr>
                                      <p:tavLst>
                                        <p:tav tm="0">
                                          <p:val>
                                            <p:fltVal val="90"/>
                                          </p:val>
                                        </p:tav>
                                        <p:tav tm="100000">
                                          <p:val>
                                            <p:fltVal val="0"/>
                                          </p:val>
                                        </p:tav>
                                      </p:tavLst>
                                    </p:anim>
                                    <p:animEffect transition="in" filter="fade">
                                      <p:cBhvr>
                                        <p:cTn id="24" dur="500"/>
                                        <p:tgtEl>
                                          <p:spTgt spid="51"/>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fltVal val="0"/>
                                          </p:val>
                                        </p:tav>
                                        <p:tav tm="100000">
                                          <p:val>
                                            <p:strVal val="#ppt_h"/>
                                          </p:val>
                                        </p:tav>
                                      </p:tavLst>
                                    </p:anim>
                                    <p:anim calcmode="lin" valueType="num">
                                      <p:cBhvr>
                                        <p:cTn id="30" dur="500" fill="hold"/>
                                        <p:tgtEl>
                                          <p:spTgt spid="52"/>
                                        </p:tgtEl>
                                        <p:attrNameLst>
                                          <p:attrName>style.rotation</p:attrName>
                                        </p:attrNameLst>
                                      </p:cBhvr>
                                      <p:tavLst>
                                        <p:tav tm="0">
                                          <p:val>
                                            <p:fltVal val="90"/>
                                          </p:val>
                                        </p:tav>
                                        <p:tav tm="100000">
                                          <p:val>
                                            <p:fltVal val="0"/>
                                          </p:val>
                                        </p:tav>
                                      </p:tavLst>
                                    </p:anim>
                                    <p:animEffect transition="in" filter="fade">
                                      <p:cBhvr>
                                        <p:cTn id="31" dur="500"/>
                                        <p:tgtEl>
                                          <p:spTgt spid="52"/>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p:cTn id="35" dur="500" fill="hold"/>
                                        <p:tgtEl>
                                          <p:spTgt spid="53"/>
                                        </p:tgtEl>
                                        <p:attrNameLst>
                                          <p:attrName>ppt_w</p:attrName>
                                        </p:attrNameLst>
                                      </p:cBhvr>
                                      <p:tavLst>
                                        <p:tav tm="0">
                                          <p:val>
                                            <p:fltVal val="0"/>
                                          </p:val>
                                        </p:tav>
                                        <p:tav tm="100000">
                                          <p:val>
                                            <p:strVal val="#ppt_w"/>
                                          </p:val>
                                        </p:tav>
                                      </p:tavLst>
                                    </p:anim>
                                    <p:anim calcmode="lin" valueType="num">
                                      <p:cBhvr>
                                        <p:cTn id="36" dur="500" fill="hold"/>
                                        <p:tgtEl>
                                          <p:spTgt spid="53"/>
                                        </p:tgtEl>
                                        <p:attrNameLst>
                                          <p:attrName>ppt_h</p:attrName>
                                        </p:attrNameLst>
                                      </p:cBhvr>
                                      <p:tavLst>
                                        <p:tav tm="0">
                                          <p:val>
                                            <p:fltVal val="0"/>
                                          </p:val>
                                        </p:tav>
                                        <p:tav tm="100000">
                                          <p:val>
                                            <p:strVal val="#ppt_h"/>
                                          </p:val>
                                        </p:tav>
                                      </p:tavLst>
                                    </p:anim>
                                    <p:anim calcmode="lin" valueType="num">
                                      <p:cBhvr>
                                        <p:cTn id="37" dur="500" fill="hold"/>
                                        <p:tgtEl>
                                          <p:spTgt spid="53"/>
                                        </p:tgtEl>
                                        <p:attrNameLst>
                                          <p:attrName>style.rotation</p:attrName>
                                        </p:attrNameLst>
                                      </p:cBhvr>
                                      <p:tavLst>
                                        <p:tav tm="0">
                                          <p:val>
                                            <p:fltVal val="90"/>
                                          </p:val>
                                        </p:tav>
                                        <p:tav tm="100000">
                                          <p:val>
                                            <p:fltVal val="0"/>
                                          </p:val>
                                        </p:tav>
                                      </p:tavLst>
                                    </p:anim>
                                    <p:animEffect transition="in" filter="fade">
                                      <p:cBhvr>
                                        <p:cTn id="38" dur="500"/>
                                        <p:tgtEl>
                                          <p:spTgt spid="53"/>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 calcmode="lin" valueType="num">
                                      <p:cBhvr>
                                        <p:cTn id="44" dur="500" fill="hold"/>
                                        <p:tgtEl>
                                          <p:spTgt spid="56"/>
                                        </p:tgtEl>
                                        <p:attrNameLst>
                                          <p:attrName>style.rotation</p:attrName>
                                        </p:attrNameLst>
                                      </p:cBhvr>
                                      <p:tavLst>
                                        <p:tav tm="0">
                                          <p:val>
                                            <p:fltVal val="90"/>
                                          </p:val>
                                        </p:tav>
                                        <p:tav tm="100000">
                                          <p:val>
                                            <p:fltVal val="0"/>
                                          </p:val>
                                        </p:tav>
                                      </p:tavLst>
                                    </p:anim>
                                    <p:animEffect transition="in" filter="fade">
                                      <p:cBhvr>
                                        <p:cTn id="45" dur="500"/>
                                        <p:tgtEl>
                                          <p:spTgt spid="56"/>
                                        </p:tgtEl>
                                      </p:cBhvr>
                                    </p:animEffect>
                                  </p:childTnLst>
                                </p:cTn>
                              </p:par>
                            </p:childTnLst>
                          </p:cTn>
                        </p:par>
                        <p:par>
                          <p:cTn id="46" fill="hold">
                            <p:stCondLst>
                              <p:cond delay="3000"/>
                            </p:stCondLst>
                            <p:childTnLst>
                              <p:par>
                                <p:cTn id="47" presetID="31"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p:cTn id="49" dur="500" fill="hold"/>
                                        <p:tgtEl>
                                          <p:spTgt spid="54"/>
                                        </p:tgtEl>
                                        <p:attrNameLst>
                                          <p:attrName>ppt_w</p:attrName>
                                        </p:attrNameLst>
                                      </p:cBhvr>
                                      <p:tavLst>
                                        <p:tav tm="0">
                                          <p:val>
                                            <p:fltVal val="0"/>
                                          </p:val>
                                        </p:tav>
                                        <p:tav tm="100000">
                                          <p:val>
                                            <p:strVal val="#ppt_w"/>
                                          </p:val>
                                        </p:tav>
                                      </p:tavLst>
                                    </p:anim>
                                    <p:anim calcmode="lin" valueType="num">
                                      <p:cBhvr>
                                        <p:cTn id="50" dur="500" fill="hold"/>
                                        <p:tgtEl>
                                          <p:spTgt spid="54"/>
                                        </p:tgtEl>
                                        <p:attrNameLst>
                                          <p:attrName>ppt_h</p:attrName>
                                        </p:attrNameLst>
                                      </p:cBhvr>
                                      <p:tavLst>
                                        <p:tav tm="0">
                                          <p:val>
                                            <p:fltVal val="0"/>
                                          </p:val>
                                        </p:tav>
                                        <p:tav tm="100000">
                                          <p:val>
                                            <p:strVal val="#ppt_h"/>
                                          </p:val>
                                        </p:tav>
                                      </p:tavLst>
                                    </p:anim>
                                    <p:anim calcmode="lin" valueType="num">
                                      <p:cBhvr>
                                        <p:cTn id="51" dur="500" fill="hold"/>
                                        <p:tgtEl>
                                          <p:spTgt spid="54"/>
                                        </p:tgtEl>
                                        <p:attrNameLst>
                                          <p:attrName>style.rotation</p:attrName>
                                        </p:attrNameLst>
                                      </p:cBhvr>
                                      <p:tavLst>
                                        <p:tav tm="0">
                                          <p:val>
                                            <p:fltVal val="90"/>
                                          </p:val>
                                        </p:tav>
                                        <p:tav tm="100000">
                                          <p:val>
                                            <p:fltVal val="0"/>
                                          </p:val>
                                        </p:tav>
                                      </p:tavLst>
                                    </p:anim>
                                    <p:animEffect transition="in" filter="fade">
                                      <p:cBhvr>
                                        <p:cTn id="52" dur="500"/>
                                        <p:tgtEl>
                                          <p:spTgt spid="54"/>
                                        </p:tgtEl>
                                      </p:cBhvr>
                                    </p:animEffect>
                                  </p:childTnLst>
                                </p:cTn>
                              </p:par>
                            </p:childTnLst>
                          </p:cTn>
                        </p:par>
                        <p:par>
                          <p:cTn id="53" fill="hold">
                            <p:stCondLst>
                              <p:cond delay="3500"/>
                            </p:stCondLst>
                            <p:childTnLst>
                              <p:par>
                                <p:cTn id="54" presetID="31" presetClass="entr" presetSubtype="0" fill="hold" nodeType="afterEffect">
                                  <p:stCondLst>
                                    <p:cond delay="0"/>
                                  </p:stCondLst>
                                  <p:childTnLst>
                                    <p:set>
                                      <p:cBhvr>
                                        <p:cTn id="55" dur="1" fill="hold">
                                          <p:stCondLst>
                                            <p:cond delay="0"/>
                                          </p:stCondLst>
                                        </p:cTn>
                                        <p:tgtEl>
                                          <p:spTgt spid="57"/>
                                        </p:tgtEl>
                                        <p:attrNameLst>
                                          <p:attrName>style.visibility</p:attrName>
                                        </p:attrNameLst>
                                      </p:cBhvr>
                                      <p:to>
                                        <p:strVal val="visible"/>
                                      </p:to>
                                    </p:set>
                                    <p:anim calcmode="lin" valueType="num">
                                      <p:cBhvr>
                                        <p:cTn id="56" dur="500" fill="hold"/>
                                        <p:tgtEl>
                                          <p:spTgt spid="57"/>
                                        </p:tgtEl>
                                        <p:attrNameLst>
                                          <p:attrName>ppt_w</p:attrName>
                                        </p:attrNameLst>
                                      </p:cBhvr>
                                      <p:tavLst>
                                        <p:tav tm="0">
                                          <p:val>
                                            <p:fltVal val="0"/>
                                          </p:val>
                                        </p:tav>
                                        <p:tav tm="100000">
                                          <p:val>
                                            <p:strVal val="#ppt_w"/>
                                          </p:val>
                                        </p:tav>
                                      </p:tavLst>
                                    </p:anim>
                                    <p:anim calcmode="lin" valueType="num">
                                      <p:cBhvr>
                                        <p:cTn id="57" dur="500" fill="hold"/>
                                        <p:tgtEl>
                                          <p:spTgt spid="57"/>
                                        </p:tgtEl>
                                        <p:attrNameLst>
                                          <p:attrName>ppt_h</p:attrName>
                                        </p:attrNameLst>
                                      </p:cBhvr>
                                      <p:tavLst>
                                        <p:tav tm="0">
                                          <p:val>
                                            <p:fltVal val="0"/>
                                          </p:val>
                                        </p:tav>
                                        <p:tav tm="100000">
                                          <p:val>
                                            <p:strVal val="#ppt_h"/>
                                          </p:val>
                                        </p:tav>
                                      </p:tavLst>
                                    </p:anim>
                                    <p:anim calcmode="lin" valueType="num">
                                      <p:cBhvr>
                                        <p:cTn id="58" dur="500" fill="hold"/>
                                        <p:tgtEl>
                                          <p:spTgt spid="57"/>
                                        </p:tgtEl>
                                        <p:attrNameLst>
                                          <p:attrName>style.rotation</p:attrName>
                                        </p:attrNameLst>
                                      </p:cBhvr>
                                      <p:tavLst>
                                        <p:tav tm="0">
                                          <p:val>
                                            <p:fltVal val="90"/>
                                          </p:val>
                                        </p:tav>
                                        <p:tav tm="100000">
                                          <p:val>
                                            <p:fltVal val="0"/>
                                          </p:val>
                                        </p:tav>
                                      </p:tavLst>
                                    </p:anim>
                                    <p:animEffect transition="in" filter="fade">
                                      <p:cBhvr>
                                        <p:cTn id="59" dur="500"/>
                                        <p:tgtEl>
                                          <p:spTgt spid="57"/>
                                        </p:tgtEl>
                                      </p:cBhvr>
                                    </p:animEffect>
                                  </p:childTnLst>
                                </p:cTn>
                              </p:par>
                            </p:childTnLst>
                          </p:cTn>
                        </p:par>
                        <p:par>
                          <p:cTn id="60" fill="hold">
                            <p:stCondLst>
                              <p:cond delay="4000"/>
                            </p:stCondLst>
                            <p:childTnLst>
                              <p:par>
                                <p:cTn id="61" presetID="31" presetClass="entr" presetSubtype="0"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p:cTn id="63" dur="500" fill="hold"/>
                                        <p:tgtEl>
                                          <p:spTgt spid="58"/>
                                        </p:tgtEl>
                                        <p:attrNameLst>
                                          <p:attrName>ppt_w</p:attrName>
                                        </p:attrNameLst>
                                      </p:cBhvr>
                                      <p:tavLst>
                                        <p:tav tm="0">
                                          <p:val>
                                            <p:fltVal val="0"/>
                                          </p:val>
                                        </p:tav>
                                        <p:tav tm="100000">
                                          <p:val>
                                            <p:strVal val="#ppt_w"/>
                                          </p:val>
                                        </p:tav>
                                      </p:tavLst>
                                    </p:anim>
                                    <p:anim calcmode="lin" valueType="num">
                                      <p:cBhvr>
                                        <p:cTn id="64" dur="500" fill="hold"/>
                                        <p:tgtEl>
                                          <p:spTgt spid="58"/>
                                        </p:tgtEl>
                                        <p:attrNameLst>
                                          <p:attrName>ppt_h</p:attrName>
                                        </p:attrNameLst>
                                      </p:cBhvr>
                                      <p:tavLst>
                                        <p:tav tm="0">
                                          <p:val>
                                            <p:fltVal val="0"/>
                                          </p:val>
                                        </p:tav>
                                        <p:tav tm="100000">
                                          <p:val>
                                            <p:strVal val="#ppt_h"/>
                                          </p:val>
                                        </p:tav>
                                      </p:tavLst>
                                    </p:anim>
                                    <p:anim calcmode="lin" valueType="num">
                                      <p:cBhvr>
                                        <p:cTn id="65" dur="500" fill="hold"/>
                                        <p:tgtEl>
                                          <p:spTgt spid="58"/>
                                        </p:tgtEl>
                                        <p:attrNameLst>
                                          <p:attrName>style.rotation</p:attrName>
                                        </p:attrNameLst>
                                      </p:cBhvr>
                                      <p:tavLst>
                                        <p:tav tm="0">
                                          <p:val>
                                            <p:fltVal val="90"/>
                                          </p:val>
                                        </p:tav>
                                        <p:tav tm="100000">
                                          <p:val>
                                            <p:fltVal val="0"/>
                                          </p:val>
                                        </p:tav>
                                      </p:tavLst>
                                    </p:anim>
                                    <p:animEffect transition="in" filter="fade">
                                      <p:cBhvr>
                                        <p:cTn id="6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599687" y="2659559"/>
            <a:ext cx="8992508" cy="769441"/>
          </a:xfrm>
          <a:prstGeom prst="rect">
            <a:avLst/>
          </a:prstGeom>
          <a:noFill/>
        </p:spPr>
        <p:txBody>
          <a:bodyPr wrap="square" rtlCol="0">
            <a:spAutoFit/>
          </a:bodyPr>
          <a:lstStyle/>
          <a:p>
            <a:pPr algn="ctr"/>
            <a:r>
              <a:rPr lang="en-US" sz="4400" b="1" dirty="0">
                <a:solidFill>
                  <a:schemeClr val="bg1">
                    <a:lumMod val="65000"/>
                  </a:schemeClr>
                </a:solidFill>
                <a:latin typeface="Tw Cen MT" panose="020B0602020104020603" pitchFamily="34" charset="0"/>
              </a:rPr>
              <a:t>T H A N K S  F O R  W A T C H I N G</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6145070"/>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0AD5817-10C9-4E0E-A247-63D6F743F82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78755" y="1203543"/>
            <a:ext cx="1244104" cy="1244104"/>
          </a:xfrm>
          <a:prstGeom prst="rect">
            <a:avLst/>
          </a:prstGeom>
        </p:spPr>
      </p:pic>
    </p:spTree>
    <p:extLst>
      <p:ext uri="{BB962C8B-B14F-4D97-AF65-F5344CB8AC3E}">
        <p14:creationId xmlns:p14="http://schemas.microsoft.com/office/powerpoint/2010/main" val="2338468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551734" y="124363"/>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SPLUNK CONCEPTS</a:t>
            </a:r>
          </a:p>
        </p:txBody>
      </p:sp>
      <p:pic>
        <p:nvPicPr>
          <p:cNvPr id="3" name="Picture 2">
            <a:extLst>
              <a:ext uri="{FF2B5EF4-FFF2-40B4-BE49-F238E27FC236}">
                <a16:creationId xmlns:a16="http://schemas.microsoft.com/office/drawing/2014/main" id="{AD1DE8E5-6597-4EEB-B328-822F734A2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185" y="1510338"/>
            <a:ext cx="2248014" cy="2248014"/>
          </a:xfrm>
          <a:prstGeom prst="ellipse">
            <a:avLst/>
          </a:prstGeom>
        </p:spPr>
      </p:pic>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4338F0A-8248-4C7F-A630-F8BFCE52D3AA}"/>
              </a:ext>
            </a:extLst>
          </p:cNvPr>
          <p:cNvGrpSpPr/>
          <p:nvPr/>
        </p:nvGrpSpPr>
        <p:grpSpPr>
          <a:xfrm>
            <a:off x="2795390" y="3829281"/>
            <a:ext cx="6791601" cy="2803909"/>
            <a:chOff x="2795389" y="3874286"/>
            <a:chExt cx="6791601" cy="2803907"/>
          </a:xfrm>
        </p:grpSpPr>
        <p:sp>
          <p:nvSpPr>
            <p:cNvPr id="21" name="TextBox 20">
              <a:extLst>
                <a:ext uri="{FF2B5EF4-FFF2-40B4-BE49-F238E27FC236}">
                  <a16:creationId xmlns:a16="http://schemas.microsoft.com/office/drawing/2014/main" id="{982A5AAB-A3CF-4918-97C8-8B57985F7526}"/>
                </a:ext>
              </a:extLst>
            </p:cNvPr>
            <p:cNvSpPr txBox="1"/>
            <p:nvPr/>
          </p:nvSpPr>
          <p:spPr>
            <a:xfrm>
              <a:off x="4168474" y="3874286"/>
              <a:ext cx="4045435" cy="1692770"/>
            </a:xfrm>
            <a:prstGeom prst="rect">
              <a:avLst/>
            </a:prstGeom>
            <a:noFill/>
          </p:spPr>
          <p:txBody>
            <a:bodyPr wrap="square" rtlCol="0">
              <a:spAutoFit/>
            </a:bodyPr>
            <a:lstStyle/>
            <a:p>
              <a:pPr algn="ctr"/>
              <a:r>
                <a:rPr lang="en-US" sz="3200" dirty="0">
                  <a:solidFill>
                    <a:schemeClr val="accent3"/>
                  </a:solidFill>
                  <a:latin typeface="Tw Cen MT" panose="020B0602020104020603" pitchFamily="34" charset="0"/>
                </a:rPr>
                <a:t>SIEM </a:t>
              </a:r>
            </a:p>
            <a:p>
              <a:pPr algn="ctr"/>
              <a:r>
                <a:rPr lang="en-US" sz="2000" b="1" dirty="0">
                  <a:solidFill>
                    <a:srgbClr val="EF3078"/>
                  </a:solidFill>
                </a:rPr>
                <a:t>Security Information and Event Management</a:t>
              </a:r>
            </a:p>
            <a:p>
              <a:pPr algn="ctr"/>
              <a:endParaRPr lang="en-US" sz="3200" dirty="0">
                <a:solidFill>
                  <a:srgbClr val="03A1A4"/>
                </a:solidFill>
                <a:latin typeface="Tw Cen MT" panose="020B0602020104020603" pitchFamily="34" charset="0"/>
              </a:endParaRPr>
            </a:p>
          </p:txBody>
        </p:sp>
        <p:sp>
          <p:nvSpPr>
            <p:cNvPr id="26" name="TextBox 25">
              <a:extLst>
                <a:ext uri="{FF2B5EF4-FFF2-40B4-BE49-F238E27FC236}">
                  <a16:creationId xmlns:a16="http://schemas.microsoft.com/office/drawing/2014/main" id="{B0CC3266-0814-40CF-8FB7-59068666DA92}"/>
                </a:ext>
              </a:extLst>
            </p:cNvPr>
            <p:cNvSpPr txBox="1"/>
            <p:nvPr/>
          </p:nvSpPr>
          <p:spPr>
            <a:xfrm>
              <a:off x="2795389" y="5200866"/>
              <a:ext cx="6791601" cy="1477327"/>
            </a:xfrm>
            <a:prstGeom prst="rect">
              <a:avLst/>
            </a:prstGeom>
            <a:noFill/>
          </p:spPr>
          <p:txBody>
            <a:bodyPr wrap="square" rtlCol="0">
              <a:spAutoFit/>
            </a:bodyPr>
            <a:lstStyle/>
            <a:p>
              <a:pPr algn="ctr"/>
              <a:r>
                <a:rPr lang="en-US" dirty="0" err="1"/>
                <a:t>Splunk’s</a:t>
              </a:r>
              <a:r>
                <a:rPr lang="en-US" dirty="0"/>
                <a:t> analytics-driven SIEM goes beyond simple information and event management to tackle real-time security monitoring, advanced threat detection, forensics and incident management. With an analytics-driven SIEM you can build a stronger security posture and improve cross-department collaboration.</a:t>
              </a: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130616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id="{0636AFC9-0881-4786-BD3B-E0BEBDE2F79D}"/>
              </a:ext>
            </a:extLst>
          </p:cNvPr>
          <p:cNvCxnSpPr>
            <a:cxnSpLocks/>
          </p:cNvCxnSpPr>
          <p:nvPr/>
        </p:nvCxnSpPr>
        <p:spPr>
          <a:xfrm flipH="1" flipV="1">
            <a:off x="10882232" y="3734548"/>
            <a:ext cx="1297202" cy="527006"/>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A70E92-F264-47A6-8EB5-E1F743416AC4}"/>
              </a:ext>
            </a:extLst>
          </p:cNvPr>
          <p:cNvCxnSpPr>
            <a:cxnSpLocks/>
          </p:cNvCxnSpPr>
          <p:nvPr/>
        </p:nvCxnSpPr>
        <p:spPr>
          <a:xfrm flipH="1" flipV="1">
            <a:off x="1" y="4559319"/>
            <a:ext cx="1352549" cy="71900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B1D66C-A675-4E89-AF22-1BE0E407A08D}"/>
              </a:ext>
            </a:extLst>
          </p:cNvPr>
          <p:cNvCxnSpPr>
            <a:cxnSpLocks/>
          </p:cNvCxnSpPr>
          <p:nvPr/>
        </p:nvCxnSpPr>
        <p:spPr>
          <a:xfrm flipV="1">
            <a:off x="5367591" y="4061709"/>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AAD18D-A529-426E-944F-052FEF1F7315}"/>
              </a:ext>
            </a:extLst>
          </p:cNvPr>
          <p:cNvCxnSpPr>
            <a:cxnSpLocks/>
          </p:cNvCxnSpPr>
          <p:nvPr/>
        </p:nvCxnSpPr>
        <p:spPr>
          <a:xfrm flipH="1" flipV="1">
            <a:off x="6980663" y="3992713"/>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210092-D838-4687-B1B3-0C0F54FFBBB7}"/>
              </a:ext>
            </a:extLst>
          </p:cNvPr>
          <p:cNvCxnSpPr>
            <a:cxnSpLocks/>
          </p:cNvCxnSpPr>
          <p:nvPr/>
        </p:nvCxnSpPr>
        <p:spPr>
          <a:xfrm flipV="1">
            <a:off x="8939272" y="3789895"/>
            <a:ext cx="1680503" cy="110174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D1B375-3CBB-4F31-BF6F-2530FCADC84D}"/>
              </a:ext>
            </a:extLst>
          </p:cNvPr>
          <p:cNvCxnSpPr>
            <a:cxnSpLocks/>
          </p:cNvCxnSpPr>
          <p:nvPr/>
        </p:nvCxnSpPr>
        <p:spPr>
          <a:xfrm flipH="1" flipV="1">
            <a:off x="3555177" y="4315879"/>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F893E3-9E92-4678-BAE1-ABE84AFE8FA3}"/>
              </a:ext>
            </a:extLst>
          </p:cNvPr>
          <p:cNvCxnSpPr>
            <a:cxnSpLocks/>
          </p:cNvCxnSpPr>
          <p:nvPr/>
        </p:nvCxnSpPr>
        <p:spPr>
          <a:xfrm flipV="1">
            <a:off x="1488100" y="4236152"/>
            <a:ext cx="1778890" cy="96202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BENEFITS OF SIEM</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555FC8F4-43EE-43E4-BBBC-49434B3A520A}"/>
              </a:ext>
            </a:extLst>
          </p:cNvPr>
          <p:cNvSpPr/>
          <p:nvPr/>
        </p:nvSpPr>
        <p:spPr>
          <a:xfrm>
            <a:off x="1122113" y="4930251"/>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C20B305-6275-48E1-8946-A32347CB376F}"/>
              </a:ext>
            </a:extLst>
          </p:cNvPr>
          <p:cNvSpPr txBox="1"/>
          <p:nvPr/>
        </p:nvSpPr>
        <p:spPr>
          <a:xfrm>
            <a:off x="1224701" y="490132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13" name="Oval 12">
            <a:extLst>
              <a:ext uri="{FF2B5EF4-FFF2-40B4-BE49-F238E27FC236}">
                <a16:creationId xmlns:a16="http://schemas.microsoft.com/office/drawing/2014/main" id="{BE4AD99A-076B-4B78-BBFD-38BC498DCCBC}"/>
              </a:ext>
            </a:extLst>
          </p:cNvPr>
          <p:cNvSpPr/>
          <p:nvPr/>
        </p:nvSpPr>
        <p:spPr>
          <a:xfrm>
            <a:off x="3049114" y="3941913"/>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A6BC045-9DFF-42FD-8C36-FC34502A7320}"/>
              </a:ext>
            </a:extLst>
          </p:cNvPr>
          <p:cNvSpPr txBox="1"/>
          <p:nvPr/>
        </p:nvSpPr>
        <p:spPr>
          <a:xfrm>
            <a:off x="3151702" y="391298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15" name="Oval 14">
            <a:extLst>
              <a:ext uri="{FF2B5EF4-FFF2-40B4-BE49-F238E27FC236}">
                <a16:creationId xmlns:a16="http://schemas.microsoft.com/office/drawing/2014/main" id="{D32467DC-68B2-4A06-97DB-38EF79A869C1}"/>
              </a:ext>
            </a:extLst>
          </p:cNvPr>
          <p:cNvSpPr/>
          <p:nvPr/>
        </p:nvSpPr>
        <p:spPr>
          <a:xfrm>
            <a:off x="5001873" y="4891641"/>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9EAAEBB-9149-4D8C-85F9-C700A4FAC1A9}"/>
              </a:ext>
            </a:extLst>
          </p:cNvPr>
          <p:cNvSpPr txBox="1"/>
          <p:nvPr/>
        </p:nvSpPr>
        <p:spPr>
          <a:xfrm>
            <a:off x="5104461" y="486271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17" name="Oval 16">
            <a:extLst>
              <a:ext uri="{FF2B5EF4-FFF2-40B4-BE49-F238E27FC236}">
                <a16:creationId xmlns:a16="http://schemas.microsoft.com/office/drawing/2014/main" id="{FFCACAA9-3503-46C8-A54E-799F4E9E55B9}"/>
              </a:ext>
            </a:extLst>
          </p:cNvPr>
          <p:cNvSpPr/>
          <p:nvPr/>
        </p:nvSpPr>
        <p:spPr>
          <a:xfrm>
            <a:off x="6708674" y="3698473"/>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F7E7550-521F-446A-9A97-DDE94285DD11}"/>
              </a:ext>
            </a:extLst>
          </p:cNvPr>
          <p:cNvSpPr txBox="1"/>
          <p:nvPr/>
        </p:nvSpPr>
        <p:spPr>
          <a:xfrm>
            <a:off x="6810973" y="366954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sp>
        <p:nvSpPr>
          <p:cNvPr id="19" name="Oval 18">
            <a:extLst>
              <a:ext uri="{FF2B5EF4-FFF2-40B4-BE49-F238E27FC236}">
                <a16:creationId xmlns:a16="http://schemas.microsoft.com/office/drawing/2014/main" id="{C240C0D5-51C5-4820-AB34-E16D404339B2}"/>
              </a:ext>
            </a:extLst>
          </p:cNvPr>
          <p:cNvSpPr/>
          <p:nvPr/>
        </p:nvSpPr>
        <p:spPr>
          <a:xfrm>
            <a:off x="8522002" y="4689844"/>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4BDCDBB-2F71-487A-93F9-6F048B528A22}"/>
              </a:ext>
            </a:extLst>
          </p:cNvPr>
          <p:cNvSpPr txBox="1"/>
          <p:nvPr/>
        </p:nvSpPr>
        <p:spPr>
          <a:xfrm>
            <a:off x="8624590" y="466091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sp>
        <p:nvSpPr>
          <p:cNvPr id="21" name="Oval 20">
            <a:extLst>
              <a:ext uri="{FF2B5EF4-FFF2-40B4-BE49-F238E27FC236}">
                <a16:creationId xmlns:a16="http://schemas.microsoft.com/office/drawing/2014/main" id="{C653423B-C8BF-4B5C-8334-7B79D6A36B28}"/>
              </a:ext>
            </a:extLst>
          </p:cNvPr>
          <p:cNvSpPr/>
          <p:nvPr/>
        </p:nvSpPr>
        <p:spPr>
          <a:xfrm>
            <a:off x="10396341" y="3465708"/>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3E73AB-E79D-4B7E-849F-8FFE43DAB7A5}"/>
              </a:ext>
            </a:extLst>
          </p:cNvPr>
          <p:cNvSpPr txBox="1"/>
          <p:nvPr/>
        </p:nvSpPr>
        <p:spPr>
          <a:xfrm>
            <a:off x="10498929" y="343678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sp>
        <p:nvSpPr>
          <p:cNvPr id="83" name="TextBox 82">
            <a:extLst>
              <a:ext uri="{FF2B5EF4-FFF2-40B4-BE49-F238E27FC236}">
                <a16:creationId xmlns:a16="http://schemas.microsoft.com/office/drawing/2014/main" id="{A701416C-01EF-4102-89B3-73D5308BF43E}"/>
              </a:ext>
            </a:extLst>
          </p:cNvPr>
          <p:cNvSpPr txBox="1"/>
          <p:nvPr/>
        </p:nvSpPr>
        <p:spPr>
          <a:xfrm>
            <a:off x="382307" y="3616029"/>
            <a:ext cx="2126507" cy="1200329"/>
          </a:xfrm>
          <a:prstGeom prst="rect">
            <a:avLst/>
          </a:prstGeom>
          <a:noFill/>
        </p:spPr>
        <p:txBody>
          <a:bodyPr wrap="square" rtlCol="0">
            <a:spAutoFit/>
          </a:bodyPr>
          <a:lstStyle/>
          <a:p>
            <a:pPr algn="ctr"/>
            <a:r>
              <a:rPr lang="en-US" sz="2400" b="1" dirty="0">
                <a:solidFill>
                  <a:srgbClr val="EF3078"/>
                </a:solidFill>
                <a:latin typeface="Tw Cen MT" panose="020B0602020104020603" pitchFamily="34" charset="0"/>
              </a:rPr>
              <a:t>ADVANCED THREAT DETECTION</a:t>
            </a:r>
          </a:p>
        </p:txBody>
      </p:sp>
      <p:sp>
        <p:nvSpPr>
          <p:cNvPr id="85" name="TextBox 84">
            <a:extLst>
              <a:ext uri="{FF2B5EF4-FFF2-40B4-BE49-F238E27FC236}">
                <a16:creationId xmlns:a16="http://schemas.microsoft.com/office/drawing/2014/main" id="{9049F1B1-6182-47AB-BECE-2A542878E26D}"/>
              </a:ext>
            </a:extLst>
          </p:cNvPr>
          <p:cNvSpPr txBox="1"/>
          <p:nvPr/>
        </p:nvSpPr>
        <p:spPr>
          <a:xfrm>
            <a:off x="2283582" y="3252595"/>
            <a:ext cx="2126507" cy="461665"/>
          </a:xfrm>
          <a:prstGeom prst="rect">
            <a:avLst/>
          </a:prstGeom>
          <a:noFill/>
        </p:spPr>
        <p:txBody>
          <a:bodyPr wrap="square" rtlCol="0">
            <a:spAutoFit/>
          </a:bodyPr>
          <a:lstStyle/>
          <a:p>
            <a:pPr algn="ctr"/>
            <a:r>
              <a:rPr lang="en-US" sz="2400" b="1" dirty="0">
                <a:solidFill>
                  <a:srgbClr val="03A1A4"/>
                </a:solidFill>
                <a:latin typeface="Tw Cen MT" panose="020B0602020104020603" pitchFamily="34" charset="0"/>
              </a:rPr>
              <a:t>ALERTING</a:t>
            </a:r>
          </a:p>
        </p:txBody>
      </p:sp>
      <p:sp>
        <p:nvSpPr>
          <p:cNvPr id="87" name="TextBox 86">
            <a:extLst>
              <a:ext uri="{FF2B5EF4-FFF2-40B4-BE49-F238E27FC236}">
                <a16:creationId xmlns:a16="http://schemas.microsoft.com/office/drawing/2014/main" id="{89728CB8-974E-4196-8D1D-89BBEFF54DC9}"/>
              </a:ext>
            </a:extLst>
          </p:cNvPr>
          <p:cNvSpPr txBox="1"/>
          <p:nvPr/>
        </p:nvSpPr>
        <p:spPr>
          <a:xfrm>
            <a:off x="4184857" y="3710381"/>
            <a:ext cx="2126507" cy="830997"/>
          </a:xfrm>
          <a:prstGeom prst="rect">
            <a:avLst/>
          </a:prstGeom>
          <a:noFill/>
        </p:spPr>
        <p:txBody>
          <a:bodyPr wrap="square" rtlCol="0">
            <a:spAutoFit/>
          </a:bodyPr>
          <a:lstStyle/>
          <a:p>
            <a:pPr algn="ctr"/>
            <a:r>
              <a:rPr lang="en-US" sz="2400" b="1" dirty="0">
                <a:solidFill>
                  <a:srgbClr val="EE9524"/>
                </a:solidFill>
                <a:latin typeface="Tw Cen MT" panose="020B0602020104020603" pitchFamily="34" charset="0"/>
              </a:rPr>
              <a:t>EVENTS CORRELATION</a:t>
            </a:r>
          </a:p>
        </p:txBody>
      </p:sp>
      <p:sp>
        <p:nvSpPr>
          <p:cNvPr id="90" name="TextBox 89">
            <a:extLst>
              <a:ext uri="{FF2B5EF4-FFF2-40B4-BE49-F238E27FC236}">
                <a16:creationId xmlns:a16="http://schemas.microsoft.com/office/drawing/2014/main" id="{267F5442-F4B4-4585-AA2E-C0438857AE3B}"/>
              </a:ext>
            </a:extLst>
          </p:cNvPr>
          <p:cNvSpPr txBox="1"/>
          <p:nvPr/>
        </p:nvSpPr>
        <p:spPr>
          <a:xfrm>
            <a:off x="5943402" y="2692391"/>
            <a:ext cx="2126507" cy="830997"/>
          </a:xfrm>
          <a:prstGeom prst="rect">
            <a:avLst/>
          </a:prstGeom>
          <a:noFill/>
        </p:spPr>
        <p:txBody>
          <a:bodyPr wrap="square" rtlCol="0">
            <a:spAutoFit/>
          </a:bodyPr>
          <a:lstStyle/>
          <a:p>
            <a:pPr algn="ctr"/>
            <a:r>
              <a:rPr lang="en-US" sz="2400" b="1" dirty="0">
                <a:solidFill>
                  <a:srgbClr val="385723"/>
                </a:solidFill>
                <a:latin typeface="Tw Cen MT" panose="020B0602020104020603" pitchFamily="34" charset="0"/>
              </a:rPr>
              <a:t>ANOMALY DETECTION</a:t>
            </a:r>
          </a:p>
        </p:txBody>
      </p:sp>
      <p:sp>
        <p:nvSpPr>
          <p:cNvPr id="92" name="TextBox 91">
            <a:extLst>
              <a:ext uri="{FF2B5EF4-FFF2-40B4-BE49-F238E27FC236}">
                <a16:creationId xmlns:a16="http://schemas.microsoft.com/office/drawing/2014/main" id="{BE5F379D-720A-4873-BF25-F62D2ED92709}"/>
              </a:ext>
            </a:extLst>
          </p:cNvPr>
          <p:cNvSpPr txBox="1"/>
          <p:nvPr/>
        </p:nvSpPr>
        <p:spPr>
          <a:xfrm>
            <a:off x="7742820" y="3644885"/>
            <a:ext cx="2126507" cy="830997"/>
          </a:xfrm>
          <a:prstGeom prst="rect">
            <a:avLst/>
          </a:prstGeom>
          <a:noFill/>
        </p:spPr>
        <p:txBody>
          <a:bodyPr wrap="square" rtlCol="0">
            <a:spAutoFit/>
          </a:bodyPr>
          <a:lstStyle/>
          <a:p>
            <a:pPr algn="ctr"/>
            <a:r>
              <a:rPr lang="en-US" sz="2400" b="1" dirty="0">
                <a:solidFill>
                  <a:srgbClr val="00B0F0"/>
                </a:solidFill>
                <a:latin typeface="Tw Cen MT" panose="020B0602020104020603" pitchFamily="34" charset="0"/>
              </a:rPr>
              <a:t>BIG DATA ANALYSTICS</a:t>
            </a:r>
          </a:p>
        </p:txBody>
      </p:sp>
      <p:sp>
        <p:nvSpPr>
          <p:cNvPr id="94" name="TextBox 93">
            <a:extLst>
              <a:ext uri="{FF2B5EF4-FFF2-40B4-BE49-F238E27FC236}">
                <a16:creationId xmlns:a16="http://schemas.microsoft.com/office/drawing/2014/main" id="{51DAF0F2-B209-49E3-8710-C6751814FE90}"/>
              </a:ext>
            </a:extLst>
          </p:cNvPr>
          <p:cNvSpPr txBox="1"/>
          <p:nvPr/>
        </p:nvSpPr>
        <p:spPr>
          <a:xfrm>
            <a:off x="9653343" y="2726674"/>
            <a:ext cx="2126507" cy="461665"/>
          </a:xfrm>
          <a:prstGeom prst="rect">
            <a:avLst/>
          </a:prstGeom>
          <a:noFill/>
        </p:spPr>
        <p:txBody>
          <a:bodyPr wrap="square" rtlCol="0">
            <a:spAutoFit/>
          </a:bodyPr>
          <a:lstStyle/>
          <a:p>
            <a:pPr algn="ctr"/>
            <a:r>
              <a:rPr lang="en-US" sz="2400" b="1" dirty="0">
                <a:solidFill>
                  <a:srgbClr val="EF3078"/>
                </a:solidFill>
                <a:latin typeface="Tw Cen MT" panose="020B0602020104020603" pitchFamily="34" charset="0"/>
              </a:rPr>
              <a:t>COLLECTORS</a:t>
            </a:r>
          </a:p>
        </p:txBody>
      </p:sp>
    </p:spTree>
    <p:extLst>
      <p:ext uri="{BB962C8B-B14F-4D97-AF65-F5344CB8AC3E}">
        <p14:creationId xmlns:p14="http://schemas.microsoft.com/office/powerpoint/2010/main" val="248245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83"/>
                                        </p:tgtEl>
                                        <p:attrNameLst>
                                          <p:attrName>style.visibility</p:attrName>
                                        </p:attrNameLst>
                                      </p:cBhvr>
                                      <p:to>
                                        <p:strVal val="visible"/>
                                      </p:to>
                                    </p:set>
                                    <p:anim calcmode="lin" valueType="num">
                                      <p:cBhvr additive="base">
                                        <p:cTn id="20" dur="500" fill="hold"/>
                                        <p:tgtEl>
                                          <p:spTgt spid="83"/>
                                        </p:tgtEl>
                                        <p:attrNameLst>
                                          <p:attrName>ppt_x</p:attrName>
                                        </p:attrNameLst>
                                      </p:cBhvr>
                                      <p:tavLst>
                                        <p:tav tm="0">
                                          <p:val>
                                            <p:strVal val="#ppt_x"/>
                                          </p:val>
                                        </p:tav>
                                        <p:tav tm="100000">
                                          <p:val>
                                            <p:strVal val="#ppt_x"/>
                                          </p:val>
                                        </p:tav>
                                      </p:tavLst>
                                    </p:anim>
                                    <p:anim calcmode="lin" valueType="num">
                                      <p:cBhvr additive="base">
                                        <p:cTn id="21"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2" presetClass="entr" presetSubtype="4"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anim calcmode="lin" valueType="num">
                                      <p:cBhvr additive="base">
                                        <p:cTn id="39" dur="500" fill="hold"/>
                                        <p:tgtEl>
                                          <p:spTgt spid="85"/>
                                        </p:tgtEl>
                                        <p:attrNameLst>
                                          <p:attrName>ppt_x</p:attrName>
                                        </p:attrNameLst>
                                      </p:cBhvr>
                                      <p:tavLst>
                                        <p:tav tm="0">
                                          <p:val>
                                            <p:strVal val="#ppt_x"/>
                                          </p:val>
                                        </p:tav>
                                        <p:tav tm="100000">
                                          <p:val>
                                            <p:strVal val="#ppt_x"/>
                                          </p:val>
                                        </p:tav>
                                      </p:tavLst>
                                    </p:anim>
                                    <p:anim calcmode="lin" valueType="num">
                                      <p:cBhvr additive="base">
                                        <p:cTn id="4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par>
                                <p:cTn id="56" presetID="2" presetClass="entr" presetSubtype="4" fill="hold" grpId="0" nodeType="withEffect">
                                  <p:stCondLst>
                                    <p:cond delay="0"/>
                                  </p:stCondLst>
                                  <p:childTnLst>
                                    <p:set>
                                      <p:cBhvr>
                                        <p:cTn id="57" dur="1" fill="hold">
                                          <p:stCondLst>
                                            <p:cond delay="0"/>
                                          </p:stCondLst>
                                        </p:cTn>
                                        <p:tgtEl>
                                          <p:spTgt spid="87"/>
                                        </p:tgtEl>
                                        <p:attrNameLst>
                                          <p:attrName>style.visibility</p:attrName>
                                        </p:attrNameLst>
                                      </p:cBhvr>
                                      <p:to>
                                        <p:strVal val="visible"/>
                                      </p:to>
                                    </p:set>
                                    <p:anim calcmode="lin" valueType="num">
                                      <p:cBhvr additive="base">
                                        <p:cTn id="58" dur="500" fill="hold"/>
                                        <p:tgtEl>
                                          <p:spTgt spid="87"/>
                                        </p:tgtEl>
                                        <p:attrNameLst>
                                          <p:attrName>ppt_x</p:attrName>
                                        </p:attrNameLst>
                                      </p:cBhvr>
                                      <p:tavLst>
                                        <p:tav tm="0">
                                          <p:val>
                                            <p:strVal val="#ppt_x"/>
                                          </p:val>
                                        </p:tav>
                                        <p:tav tm="100000">
                                          <p:val>
                                            <p:strVal val="#ppt_x"/>
                                          </p:val>
                                        </p:tav>
                                      </p:tavLst>
                                    </p:anim>
                                    <p:anim calcmode="lin" valueType="num">
                                      <p:cBhvr additive="base">
                                        <p:cTn id="59"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down)">
                                      <p:cBhvr>
                                        <p:cTn id="64" dur="500"/>
                                        <p:tgtEl>
                                          <p:spTgt spid="3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par>
                                <p:cTn id="75" presetID="2" presetClass="entr" presetSubtype="4"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 calcmode="lin" valueType="num">
                                      <p:cBhvr additive="base">
                                        <p:cTn id="77" dur="500" fill="hold"/>
                                        <p:tgtEl>
                                          <p:spTgt spid="90"/>
                                        </p:tgtEl>
                                        <p:attrNameLst>
                                          <p:attrName>ppt_x</p:attrName>
                                        </p:attrNameLst>
                                      </p:cBhvr>
                                      <p:tavLst>
                                        <p:tav tm="0">
                                          <p:val>
                                            <p:strVal val="#ppt_x"/>
                                          </p:val>
                                        </p:tav>
                                        <p:tav tm="100000">
                                          <p:val>
                                            <p:strVal val="#ppt_x"/>
                                          </p:val>
                                        </p:tav>
                                      </p:tavLst>
                                    </p:anim>
                                    <p:anim calcmode="lin" valueType="num">
                                      <p:cBhvr additive="base">
                                        <p:cTn id="7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left)">
                                      <p:cBhvr>
                                        <p:cTn id="83" dur="500"/>
                                        <p:tgtEl>
                                          <p:spTgt spid="37"/>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p:cTn id="86" dur="500" fill="hold"/>
                                        <p:tgtEl>
                                          <p:spTgt spid="19"/>
                                        </p:tgtEl>
                                        <p:attrNameLst>
                                          <p:attrName>ppt_w</p:attrName>
                                        </p:attrNameLst>
                                      </p:cBhvr>
                                      <p:tavLst>
                                        <p:tav tm="0">
                                          <p:val>
                                            <p:fltVal val="0"/>
                                          </p:val>
                                        </p:tav>
                                        <p:tav tm="100000">
                                          <p:val>
                                            <p:strVal val="#ppt_w"/>
                                          </p:val>
                                        </p:tav>
                                      </p:tavLst>
                                    </p:anim>
                                    <p:anim calcmode="lin" valueType="num">
                                      <p:cBhvr>
                                        <p:cTn id="87" dur="500" fill="hold"/>
                                        <p:tgtEl>
                                          <p:spTgt spid="19"/>
                                        </p:tgtEl>
                                        <p:attrNameLst>
                                          <p:attrName>ppt_h</p:attrName>
                                        </p:attrNameLst>
                                      </p:cBhvr>
                                      <p:tavLst>
                                        <p:tav tm="0">
                                          <p:val>
                                            <p:fltVal val="0"/>
                                          </p:val>
                                        </p:tav>
                                        <p:tav tm="100000">
                                          <p:val>
                                            <p:strVal val="#ppt_h"/>
                                          </p:val>
                                        </p:tav>
                                      </p:tavLst>
                                    </p:anim>
                                    <p:animEffect transition="in" filter="fade">
                                      <p:cBhvr>
                                        <p:cTn id="88" dur="500"/>
                                        <p:tgtEl>
                                          <p:spTgt spid="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500" fill="hold"/>
                                        <p:tgtEl>
                                          <p:spTgt spid="20"/>
                                        </p:tgtEl>
                                        <p:attrNameLst>
                                          <p:attrName>ppt_w</p:attrName>
                                        </p:attrNameLst>
                                      </p:cBhvr>
                                      <p:tavLst>
                                        <p:tav tm="0">
                                          <p:val>
                                            <p:fltVal val="0"/>
                                          </p:val>
                                        </p:tav>
                                        <p:tav tm="100000">
                                          <p:val>
                                            <p:strVal val="#ppt_w"/>
                                          </p:val>
                                        </p:tav>
                                      </p:tavLst>
                                    </p:anim>
                                    <p:anim calcmode="lin" valueType="num">
                                      <p:cBhvr>
                                        <p:cTn id="92" dur="500" fill="hold"/>
                                        <p:tgtEl>
                                          <p:spTgt spid="20"/>
                                        </p:tgtEl>
                                        <p:attrNameLst>
                                          <p:attrName>ppt_h</p:attrName>
                                        </p:attrNameLst>
                                      </p:cBhvr>
                                      <p:tavLst>
                                        <p:tav tm="0">
                                          <p:val>
                                            <p:fltVal val="0"/>
                                          </p:val>
                                        </p:tav>
                                        <p:tav tm="100000">
                                          <p:val>
                                            <p:strVal val="#ppt_h"/>
                                          </p:val>
                                        </p:tav>
                                      </p:tavLst>
                                    </p:anim>
                                    <p:animEffect transition="in" filter="fade">
                                      <p:cBhvr>
                                        <p:cTn id="93" dur="500"/>
                                        <p:tgtEl>
                                          <p:spTgt spid="20"/>
                                        </p:tgtEl>
                                      </p:cBhvr>
                                    </p:animEffect>
                                  </p:childTnLst>
                                </p:cTn>
                              </p:par>
                              <p:par>
                                <p:cTn id="94" presetID="2" presetClass="entr" presetSubtype="4" fill="hold" grpId="0" nodeType="withEffect">
                                  <p:stCondLst>
                                    <p:cond delay="0"/>
                                  </p:stCondLst>
                                  <p:childTnLst>
                                    <p:set>
                                      <p:cBhvr>
                                        <p:cTn id="95" dur="1" fill="hold">
                                          <p:stCondLst>
                                            <p:cond delay="0"/>
                                          </p:stCondLst>
                                        </p:cTn>
                                        <p:tgtEl>
                                          <p:spTgt spid="92"/>
                                        </p:tgtEl>
                                        <p:attrNameLst>
                                          <p:attrName>style.visibility</p:attrName>
                                        </p:attrNameLst>
                                      </p:cBhvr>
                                      <p:to>
                                        <p:strVal val="visible"/>
                                      </p:to>
                                    </p:set>
                                    <p:anim calcmode="lin" valueType="num">
                                      <p:cBhvr additive="base">
                                        <p:cTn id="96" dur="500" fill="hold"/>
                                        <p:tgtEl>
                                          <p:spTgt spid="92"/>
                                        </p:tgtEl>
                                        <p:attrNameLst>
                                          <p:attrName>ppt_x</p:attrName>
                                        </p:attrNameLst>
                                      </p:cBhvr>
                                      <p:tavLst>
                                        <p:tav tm="0">
                                          <p:val>
                                            <p:strVal val="#ppt_x"/>
                                          </p:val>
                                        </p:tav>
                                        <p:tav tm="100000">
                                          <p:val>
                                            <p:strVal val="#ppt_x"/>
                                          </p:val>
                                        </p:tav>
                                      </p:tavLst>
                                    </p:anim>
                                    <p:anim calcmode="lin" valueType="num">
                                      <p:cBhvr additive="base">
                                        <p:cTn id="97"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wipe(left)">
                                      <p:cBhvr>
                                        <p:cTn id="102" dur="500"/>
                                        <p:tgtEl>
                                          <p:spTgt spid="31"/>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 calcmode="lin" valueType="num">
                                      <p:cBhvr>
                                        <p:cTn id="105" dur="500" fill="hold"/>
                                        <p:tgtEl>
                                          <p:spTgt spid="21"/>
                                        </p:tgtEl>
                                        <p:attrNameLst>
                                          <p:attrName>ppt_w</p:attrName>
                                        </p:attrNameLst>
                                      </p:cBhvr>
                                      <p:tavLst>
                                        <p:tav tm="0">
                                          <p:val>
                                            <p:fltVal val="0"/>
                                          </p:val>
                                        </p:tav>
                                        <p:tav tm="100000">
                                          <p:val>
                                            <p:strVal val="#ppt_w"/>
                                          </p:val>
                                        </p:tav>
                                      </p:tavLst>
                                    </p:anim>
                                    <p:anim calcmode="lin" valueType="num">
                                      <p:cBhvr>
                                        <p:cTn id="106" dur="500" fill="hold"/>
                                        <p:tgtEl>
                                          <p:spTgt spid="21"/>
                                        </p:tgtEl>
                                        <p:attrNameLst>
                                          <p:attrName>ppt_h</p:attrName>
                                        </p:attrNameLst>
                                      </p:cBhvr>
                                      <p:tavLst>
                                        <p:tav tm="0">
                                          <p:val>
                                            <p:fltVal val="0"/>
                                          </p:val>
                                        </p:tav>
                                        <p:tav tm="100000">
                                          <p:val>
                                            <p:strVal val="#ppt_h"/>
                                          </p:val>
                                        </p:tav>
                                      </p:tavLst>
                                    </p:anim>
                                    <p:animEffect transition="in" filter="fade">
                                      <p:cBhvr>
                                        <p:cTn id="107" dur="500"/>
                                        <p:tgtEl>
                                          <p:spTgt spid="21"/>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anim calcmode="lin" valueType="num">
                                      <p:cBhvr>
                                        <p:cTn id="110" dur="500" fill="hold"/>
                                        <p:tgtEl>
                                          <p:spTgt spid="22"/>
                                        </p:tgtEl>
                                        <p:attrNameLst>
                                          <p:attrName>ppt_w</p:attrName>
                                        </p:attrNameLst>
                                      </p:cBhvr>
                                      <p:tavLst>
                                        <p:tav tm="0">
                                          <p:val>
                                            <p:fltVal val="0"/>
                                          </p:val>
                                        </p:tav>
                                        <p:tav tm="100000">
                                          <p:val>
                                            <p:strVal val="#ppt_w"/>
                                          </p:val>
                                        </p:tav>
                                      </p:tavLst>
                                    </p:anim>
                                    <p:anim calcmode="lin" valueType="num">
                                      <p:cBhvr>
                                        <p:cTn id="111" dur="500" fill="hold"/>
                                        <p:tgtEl>
                                          <p:spTgt spid="22"/>
                                        </p:tgtEl>
                                        <p:attrNameLst>
                                          <p:attrName>ppt_h</p:attrName>
                                        </p:attrNameLst>
                                      </p:cBhvr>
                                      <p:tavLst>
                                        <p:tav tm="0">
                                          <p:val>
                                            <p:fltVal val="0"/>
                                          </p:val>
                                        </p:tav>
                                        <p:tav tm="100000">
                                          <p:val>
                                            <p:strVal val="#ppt_h"/>
                                          </p:val>
                                        </p:tav>
                                      </p:tavLst>
                                    </p:anim>
                                    <p:animEffect transition="in" filter="fade">
                                      <p:cBhvr>
                                        <p:cTn id="112" dur="500"/>
                                        <p:tgtEl>
                                          <p:spTgt spid="22"/>
                                        </p:tgtEl>
                                      </p:cBhvr>
                                    </p:animEffect>
                                  </p:childTnLst>
                                </p:cTn>
                              </p:par>
                              <p:par>
                                <p:cTn id="113" presetID="2" presetClass="entr" presetSubtype="4" fill="hold" grpId="0" nodeType="withEffect">
                                  <p:stCondLst>
                                    <p:cond delay="0"/>
                                  </p:stCondLst>
                                  <p:childTnLst>
                                    <p:set>
                                      <p:cBhvr>
                                        <p:cTn id="114" dur="1" fill="hold">
                                          <p:stCondLst>
                                            <p:cond delay="0"/>
                                          </p:stCondLst>
                                        </p:cTn>
                                        <p:tgtEl>
                                          <p:spTgt spid="94"/>
                                        </p:tgtEl>
                                        <p:attrNameLst>
                                          <p:attrName>style.visibility</p:attrName>
                                        </p:attrNameLst>
                                      </p:cBhvr>
                                      <p:to>
                                        <p:strVal val="visible"/>
                                      </p:to>
                                    </p:set>
                                    <p:anim calcmode="lin" valueType="num">
                                      <p:cBhvr additive="base">
                                        <p:cTn id="115" dur="500" fill="hold"/>
                                        <p:tgtEl>
                                          <p:spTgt spid="94"/>
                                        </p:tgtEl>
                                        <p:attrNameLst>
                                          <p:attrName>ppt_x</p:attrName>
                                        </p:attrNameLst>
                                      </p:cBhvr>
                                      <p:tavLst>
                                        <p:tav tm="0">
                                          <p:val>
                                            <p:strVal val="#ppt_x"/>
                                          </p:val>
                                        </p:tav>
                                        <p:tav tm="100000">
                                          <p:val>
                                            <p:strVal val="#ppt_x"/>
                                          </p:val>
                                        </p:tav>
                                      </p:tavLst>
                                    </p:anim>
                                    <p:anim calcmode="lin" valueType="num">
                                      <p:cBhvr additive="base">
                                        <p:cTn id="116"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79"/>
                                        </p:tgtEl>
                                        <p:attrNameLst>
                                          <p:attrName>style.visibility</p:attrName>
                                        </p:attrNameLst>
                                      </p:cBhvr>
                                      <p:to>
                                        <p:strVal val="visible"/>
                                      </p:to>
                                    </p:set>
                                    <p:animEffect transition="in" filter="wipe(left)">
                                      <p:cBhvr>
                                        <p:cTn id="12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animBg="1"/>
      <p:bldP spid="14" grpId="0"/>
      <p:bldP spid="15" grpId="0" animBg="1"/>
      <p:bldP spid="16" grpId="0"/>
      <p:bldP spid="17" grpId="0" animBg="1"/>
      <p:bldP spid="18" grpId="0"/>
      <p:bldP spid="19" grpId="0" animBg="1"/>
      <p:bldP spid="20" grpId="0"/>
      <p:bldP spid="21" grpId="0" animBg="1"/>
      <p:bldP spid="22" grpId="0"/>
      <p:bldP spid="83" grpId="0"/>
      <p:bldP spid="85" grpId="0"/>
      <p:bldP spid="87" grpId="0"/>
      <p:bldP spid="90" grpId="0"/>
      <p:bldP spid="92" grpId="0"/>
      <p:bldP spid="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E0A7819E-8CA9-4CED-8726-3FD8CD8AF062}"/>
              </a:ext>
            </a:extLst>
          </p:cNvPr>
          <p:cNvCxnSpPr>
            <a:cxnSpLocks/>
            <a:stCxn id="14" idx="1"/>
          </p:cNvCxnSpPr>
          <p:nvPr/>
        </p:nvCxnSpPr>
        <p:spPr>
          <a:xfrm flipH="1">
            <a:off x="-19781" y="3638298"/>
            <a:ext cx="1983790" cy="69659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A70E92-F264-47A6-8EB5-E1F743416AC4}"/>
              </a:ext>
            </a:extLst>
          </p:cNvPr>
          <p:cNvCxnSpPr>
            <a:cxnSpLocks/>
            <a:stCxn id="16" idx="1"/>
          </p:cNvCxnSpPr>
          <p:nvPr/>
        </p:nvCxnSpPr>
        <p:spPr>
          <a:xfrm flipH="1" flipV="1">
            <a:off x="2449139" y="3652224"/>
            <a:ext cx="2002392" cy="818322"/>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B1D66C-A675-4E89-AF22-1BE0E407A08D}"/>
              </a:ext>
            </a:extLst>
          </p:cNvPr>
          <p:cNvCxnSpPr>
            <a:cxnSpLocks/>
          </p:cNvCxnSpPr>
          <p:nvPr/>
        </p:nvCxnSpPr>
        <p:spPr>
          <a:xfrm flipV="1">
            <a:off x="4665022" y="3506773"/>
            <a:ext cx="2398436" cy="97438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AAD18D-A529-426E-944F-052FEF1F7315}"/>
              </a:ext>
            </a:extLst>
          </p:cNvPr>
          <p:cNvCxnSpPr>
            <a:cxnSpLocks/>
          </p:cNvCxnSpPr>
          <p:nvPr/>
        </p:nvCxnSpPr>
        <p:spPr>
          <a:xfrm flipH="1" flipV="1">
            <a:off x="6960870" y="3264262"/>
            <a:ext cx="2413393" cy="1206283"/>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BENEFITS OF SIEM</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id="{555FC8F4-43EE-43E4-BBBC-49434B3A520A}"/>
              </a:ext>
            </a:extLst>
          </p:cNvPr>
          <p:cNvSpPr/>
          <p:nvPr/>
        </p:nvSpPr>
        <p:spPr>
          <a:xfrm>
            <a:off x="9050589" y="3577914"/>
            <a:ext cx="1793540" cy="179354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C20B305-6275-48E1-8946-A32347CB376F}"/>
              </a:ext>
            </a:extLst>
          </p:cNvPr>
          <p:cNvSpPr txBox="1"/>
          <p:nvPr/>
        </p:nvSpPr>
        <p:spPr>
          <a:xfrm>
            <a:off x="8990960" y="3692469"/>
            <a:ext cx="1912798" cy="1446550"/>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8800" b="1" dirty="0">
                <a:solidFill>
                  <a:srgbClr val="E3E3E3"/>
                </a:solidFill>
                <a:latin typeface="Tw Cen MT" panose="020B0602020104020603" pitchFamily="34" charset="0"/>
              </a:rPr>
              <a:t>10</a:t>
            </a:r>
          </a:p>
        </p:txBody>
      </p:sp>
      <p:sp>
        <p:nvSpPr>
          <p:cNvPr id="13" name="Oval 12">
            <a:extLst>
              <a:ext uri="{FF2B5EF4-FFF2-40B4-BE49-F238E27FC236}">
                <a16:creationId xmlns:a16="http://schemas.microsoft.com/office/drawing/2014/main" id="{BE4AD99A-076B-4B78-BBFD-38BC498DCCBC}"/>
              </a:ext>
            </a:extLst>
          </p:cNvPr>
          <p:cNvSpPr/>
          <p:nvPr/>
        </p:nvSpPr>
        <p:spPr>
          <a:xfrm>
            <a:off x="1861421" y="3344058"/>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A6BC045-9DFF-42FD-8C36-FC34502A7320}"/>
              </a:ext>
            </a:extLst>
          </p:cNvPr>
          <p:cNvSpPr txBox="1"/>
          <p:nvPr/>
        </p:nvSpPr>
        <p:spPr>
          <a:xfrm>
            <a:off x="1964009" y="331513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7</a:t>
            </a:r>
          </a:p>
        </p:txBody>
      </p:sp>
      <p:sp>
        <p:nvSpPr>
          <p:cNvPr id="15" name="Oval 14">
            <a:extLst>
              <a:ext uri="{FF2B5EF4-FFF2-40B4-BE49-F238E27FC236}">
                <a16:creationId xmlns:a16="http://schemas.microsoft.com/office/drawing/2014/main" id="{D32467DC-68B2-4A06-97DB-38EF79A869C1}"/>
              </a:ext>
            </a:extLst>
          </p:cNvPr>
          <p:cNvSpPr/>
          <p:nvPr/>
        </p:nvSpPr>
        <p:spPr>
          <a:xfrm>
            <a:off x="4348943" y="4176306"/>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9EAAEBB-9149-4D8C-85F9-C700A4FAC1A9}"/>
              </a:ext>
            </a:extLst>
          </p:cNvPr>
          <p:cNvSpPr txBox="1"/>
          <p:nvPr/>
        </p:nvSpPr>
        <p:spPr>
          <a:xfrm>
            <a:off x="4451531" y="414738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8</a:t>
            </a:r>
          </a:p>
        </p:txBody>
      </p:sp>
      <p:sp>
        <p:nvSpPr>
          <p:cNvPr id="19" name="Oval 18">
            <a:extLst>
              <a:ext uri="{FF2B5EF4-FFF2-40B4-BE49-F238E27FC236}">
                <a16:creationId xmlns:a16="http://schemas.microsoft.com/office/drawing/2014/main" id="{C240C0D5-51C5-4820-AB34-E16D404339B2}"/>
              </a:ext>
            </a:extLst>
          </p:cNvPr>
          <p:cNvSpPr/>
          <p:nvPr/>
        </p:nvSpPr>
        <p:spPr>
          <a:xfrm>
            <a:off x="6858281" y="3212534"/>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4BDCDBB-2F71-487A-93F9-6F048B528A22}"/>
              </a:ext>
            </a:extLst>
          </p:cNvPr>
          <p:cNvSpPr txBox="1"/>
          <p:nvPr/>
        </p:nvSpPr>
        <p:spPr>
          <a:xfrm>
            <a:off x="6960869" y="318360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9</a:t>
            </a:r>
          </a:p>
        </p:txBody>
      </p:sp>
      <p:sp>
        <p:nvSpPr>
          <p:cNvPr id="83" name="TextBox 82">
            <a:extLst>
              <a:ext uri="{FF2B5EF4-FFF2-40B4-BE49-F238E27FC236}">
                <a16:creationId xmlns:a16="http://schemas.microsoft.com/office/drawing/2014/main" id="{A701416C-01EF-4102-89B3-73D5308BF43E}"/>
              </a:ext>
            </a:extLst>
          </p:cNvPr>
          <p:cNvSpPr txBox="1"/>
          <p:nvPr/>
        </p:nvSpPr>
        <p:spPr>
          <a:xfrm>
            <a:off x="8884105" y="2495106"/>
            <a:ext cx="2126507" cy="707886"/>
          </a:xfrm>
          <a:prstGeom prst="rect">
            <a:avLst/>
          </a:prstGeom>
          <a:noFill/>
        </p:spPr>
        <p:txBody>
          <a:bodyPr wrap="square" rtlCol="0">
            <a:spAutoFit/>
          </a:bodyPr>
          <a:lstStyle/>
          <a:p>
            <a:pPr algn="ctr"/>
            <a:r>
              <a:rPr lang="en-US" sz="2000" b="1" dirty="0">
                <a:solidFill>
                  <a:srgbClr val="EF3078"/>
                </a:solidFill>
                <a:latin typeface="Tw Cen MT" panose="020B0602020104020603" pitchFamily="34" charset="0"/>
              </a:rPr>
              <a:t>INCIDENT RESPONSE</a:t>
            </a:r>
          </a:p>
        </p:txBody>
      </p:sp>
      <p:sp>
        <p:nvSpPr>
          <p:cNvPr id="85" name="TextBox 84">
            <a:extLst>
              <a:ext uri="{FF2B5EF4-FFF2-40B4-BE49-F238E27FC236}">
                <a16:creationId xmlns:a16="http://schemas.microsoft.com/office/drawing/2014/main" id="{9049F1B1-6182-47AB-BECE-2A542878E26D}"/>
              </a:ext>
            </a:extLst>
          </p:cNvPr>
          <p:cNvSpPr txBox="1"/>
          <p:nvPr/>
        </p:nvSpPr>
        <p:spPr>
          <a:xfrm>
            <a:off x="1092406" y="2681949"/>
            <a:ext cx="2126507" cy="461665"/>
          </a:xfrm>
          <a:prstGeom prst="rect">
            <a:avLst/>
          </a:prstGeom>
          <a:noFill/>
        </p:spPr>
        <p:txBody>
          <a:bodyPr wrap="square" rtlCol="0">
            <a:spAutoFit/>
          </a:bodyPr>
          <a:lstStyle/>
          <a:p>
            <a:pPr algn="ctr"/>
            <a:r>
              <a:rPr lang="en-US" sz="2400" b="1" dirty="0">
                <a:solidFill>
                  <a:srgbClr val="03A1A4"/>
                </a:solidFill>
                <a:latin typeface="Tw Cen MT" panose="020B0602020104020603" pitchFamily="34" charset="0"/>
              </a:rPr>
              <a:t>DASHBOARDS</a:t>
            </a:r>
            <a:endParaRPr lang="en-US" sz="2000" b="1" dirty="0">
              <a:solidFill>
                <a:srgbClr val="03A1A4"/>
              </a:solidFill>
              <a:latin typeface="Tw Cen MT" panose="020B0602020104020603" pitchFamily="34" charset="0"/>
            </a:endParaRPr>
          </a:p>
        </p:txBody>
      </p:sp>
      <p:sp>
        <p:nvSpPr>
          <p:cNvPr id="87" name="TextBox 86">
            <a:extLst>
              <a:ext uri="{FF2B5EF4-FFF2-40B4-BE49-F238E27FC236}">
                <a16:creationId xmlns:a16="http://schemas.microsoft.com/office/drawing/2014/main" id="{89728CB8-974E-4196-8D1D-89BBEFF54DC9}"/>
              </a:ext>
            </a:extLst>
          </p:cNvPr>
          <p:cNvSpPr txBox="1"/>
          <p:nvPr/>
        </p:nvSpPr>
        <p:spPr>
          <a:xfrm>
            <a:off x="3587366" y="3092910"/>
            <a:ext cx="2126507" cy="830997"/>
          </a:xfrm>
          <a:prstGeom prst="rect">
            <a:avLst/>
          </a:prstGeom>
          <a:noFill/>
        </p:spPr>
        <p:txBody>
          <a:bodyPr wrap="square" rtlCol="0">
            <a:spAutoFit/>
          </a:bodyPr>
          <a:lstStyle/>
          <a:p>
            <a:pPr algn="ctr"/>
            <a:r>
              <a:rPr lang="en-US" sz="2400" b="1" dirty="0">
                <a:solidFill>
                  <a:srgbClr val="EE9524"/>
                </a:solidFill>
                <a:latin typeface="Tw Cen MT" panose="020B0602020104020603" pitchFamily="34" charset="0"/>
              </a:rPr>
              <a:t>COMPLIANCE REPORTING</a:t>
            </a:r>
          </a:p>
        </p:txBody>
      </p:sp>
      <p:sp>
        <p:nvSpPr>
          <p:cNvPr id="92" name="TextBox 91">
            <a:extLst>
              <a:ext uri="{FF2B5EF4-FFF2-40B4-BE49-F238E27FC236}">
                <a16:creationId xmlns:a16="http://schemas.microsoft.com/office/drawing/2014/main" id="{BE5F379D-720A-4873-BF25-F62D2ED92709}"/>
              </a:ext>
            </a:extLst>
          </p:cNvPr>
          <p:cNvSpPr txBox="1"/>
          <p:nvPr/>
        </p:nvSpPr>
        <p:spPr>
          <a:xfrm>
            <a:off x="6095942" y="2081784"/>
            <a:ext cx="2126507" cy="1200329"/>
          </a:xfrm>
          <a:prstGeom prst="rect">
            <a:avLst/>
          </a:prstGeom>
          <a:noFill/>
        </p:spPr>
        <p:txBody>
          <a:bodyPr wrap="square" rtlCol="0">
            <a:spAutoFit/>
          </a:bodyPr>
          <a:lstStyle/>
          <a:p>
            <a:pPr algn="ctr"/>
            <a:r>
              <a:rPr lang="en-US" sz="2400" b="1" dirty="0">
                <a:solidFill>
                  <a:srgbClr val="00B0F0"/>
                </a:solidFill>
                <a:latin typeface="Tw Cen MT" panose="020B0602020104020603" pitchFamily="34" charset="0"/>
              </a:rPr>
              <a:t>MAINTAIN CONTINUOUS SECURITY</a:t>
            </a:r>
          </a:p>
        </p:txBody>
      </p:sp>
    </p:spTree>
    <p:extLst>
      <p:ext uri="{BB962C8B-B14F-4D97-AF65-F5344CB8AC3E}">
        <p14:creationId xmlns:p14="http://schemas.microsoft.com/office/powerpoint/2010/main" val="22956518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ppt_w</p:attrName>
                                        </p:attrNameLst>
                                      </p:cBhvr>
                                      <p:tavLst>
                                        <p:tav tm="0">
                                          <p:val>
                                            <p:fltVal val="0"/>
                                          </p:val>
                                        </p:tav>
                                        <p:tav tm="100000">
                                          <p:val>
                                            <p:strVal val="#ppt_w"/>
                                          </p:val>
                                        </p:tav>
                                      </p:tavLst>
                                    </p:anim>
                                    <p:anim calcmode="lin" valueType="num">
                                      <p:cBhvr>
                                        <p:cTn id="11" dur="500" fill="hold"/>
                                        <p:tgtEl>
                                          <p:spTgt spid="13"/>
                                        </p:tgtEl>
                                        <p:attrNameLst>
                                          <p:attrName>ppt_h</p:attrName>
                                        </p:attrNameLst>
                                      </p:cBhvr>
                                      <p:tavLst>
                                        <p:tav tm="0">
                                          <p:val>
                                            <p:fltVal val="0"/>
                                          </p:val>
                                        </p:tav>
                                        <p:tav tm="100000">
                                          <p:val>
                                            <p:strVal val="#ppt_h"/>
                                          </p:val>
                                        </p:tav>
                                      </p:tavLst>
                                    </p:anim>
                                    <p:animEffect transition="in" filter="fade">
                                      <p:cBhvr>
                                        <p:cTn id="12" dur="500"/>
                                        <p:tgtEl>
                                          <p:spTgt spid="13"/>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85"/>
                                        </p:tgtEl>
                                        <p:attrNameLst>
                                          <p:attrName>style.visibility</p:attrName>
                                        </p:attrNameLst>
                                      </p:cBhvr>
                                      <p:to>
                                        <p:strVal val="visible"/>
                                      </p:to>
                                    </p:set>
                                    <p:anim calcmode="lin" valueType="num">
                                      <p:cBhvr additive="base">
                                        <p:cTn id="20" dur="500" fill="hold"/>
                                        <p:tgtEl>
                                          <p:spTgt spid="85"/>
                                        </p:tgtEl>
                                        <p:attrNameLst>
                                          <p:attrName>ppt_x</p:attrName>
                                        </p:attrNameLst>
                                      </p:cBhvr>
                                      <p:tavLst>
                                        <p:tav tm="0">
                                          <p:val>
                                            <p:strVal val="#ppt_x"/>
                                          </p:val>
                                        </p:tav>
                                        <p:tav tm="100000">
                                          <p:val>
                                            <p:strVal val="#ppt_x"/>
                                          </p:val>
                                        </p:tav>
                                      </p:tavLst>
                                    </p:anim>
                                    <p:anim calcmode="lin" valueType="num">
                                      <p:cBhvr additive="base">
                                        <p:cTn id="21"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 calcmode="lin" valueType="num">
                                      <p:cBhvr>
                                        <p:cTn id="26" dur="500" fill="hold"/>
                                        <p:tgtEl>
                                          <p:spTgt spid="67"/>
                                        </p:tgtEl>
                                        <p:attrNameLst>
                                          <p:attrName>ppt_w</p:attrName>
                                        </p:attrNameLst>
                                      </p:cBhvr>
                                      <p:tavLst>
                                        <p:tav tm="0">
                                          <p:val>
                                            <p:fltVal val="0"/>
                                          </p:val>
                                        </p:tav>
                                        <p:tav tm="100000">
                                          <p:val>
                                            <p:strVal val="#ppt_w"/>
                                          </p:val>
                                        </p:tav>
                                      </p:tavLst>
                                    </p:anim>
                                    <p:anim calcmode="lin" valueType="num">
                                      <p:cBhvr>
                                        <p:cTn id="27" dur="500" fill="hold"/>
                                        <p:tgtEl>
                                          <p:spTgt spid="67"/>
                                        </p:tgtEl>
                                        <p:attrNameLst>
                                          <p:attrName>ppt_h</p:attrName>
                                        </p:attrNameLst>
                                      </p:cBhvr>
                                      <p:tavLst>
                                        <p:tav tm="0">
                                          <p:val>
                                            <p:fltVal val="0"/>
                                          </p:val>
                                        </p:tav>
                                        <p:tav tm="100000">
                                          <p:val>
                                            <p:strVal val="#ppt_h"/>
                                          </p:val>
                                        </p:tav>
                                      </p:tavLst>
                                    </p:anim>
                                    <p:animEffect transition="in" filter="fade">
                                      <p:cBhvr>
                                        <p:cTn id="28" dur="500"/>
                                        <p:tgtEl>
                                          <p:spTgt spid="6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2" presetClass="entr" presetSubtype="4"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cBhvr additive="base">
                                        <p:cTn id="41" dur="500" fill="hold"/>
                                        <p:tgtEl>
                                          <p:spTgt spid="87"/>
                                        </p:tgtEl>
                                        <p:attrNameLst>
                                          <p:attrName>ppt_x</p:attrName>
                                        </p:attrNameLst>
                                      </p:cBhvr>
                                      <p:tavLst>
                                        <p:tav tm="0">
                                          <p:val>
                                            <p:strVal val="#ppt_x"/>
                                          </p:val>
                                        </p:tav>
                                        <p:tav tm="100000">
                                          <p:val>
                                            <p:strVal val="#ppt_x"/>
                                          </p:val>
                                        </p:tav>
                                      </p:tavLst>
                                    </p:anim>
                                    <p:anim calcmode="lin" valueType="num">
                                      <p:cBhvr additive="base">
                                        <p:cTn id="4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down)">
                                      <p:cBhvr>
                                        <p:cTn id="47" dur="500"/>
                                        <p:tgtEl>
                                          <p:spTgt spid="3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par>
                                <p:cTn id="58" presetID="2" presetClass="entr" presetSubtype="4" fill="hold" grpId="0" nodeType="withEffect">
                                  <p:stCondLst>
                                    <p:cond delay="0"/>
                                  </p:stCondLst>
                                  <p:childTnLst>
                                    <p:set>
                                      <p:cBhvr>
                                        <p:cTn id="59" dur="1" fill="hold">
                                          <p:stCondLst>
                                            <p:cond delay="0"/>
                                          </p:stCondLst>
                                        </p:cTn>
                                        <p:tgtEl>
                                          <p:spTgt spid="92"/>
                                        </p:tgtEl>
                                        <p:attrNameLst>
                                          <p:attrName>style.visibility</p:attrName>
                                        </p:attrNameLst>
                                      </p:cBhvr>
                                      <p:to>
                                        <p:strVal val="visible"/>
                                      </p:to>
                                    </p:set>
                                    <p:anim calcmode="lin" valueType="num">
                                      <p:cBhvr additive="base">
                                        <p:cTn id="60" dur="500" fill="hold"/>
                                        <p:tgtEl>
                                          <p:spTgt spid="92"/>
                                        </p:tgtEl>
                                        <p:attrNameLst>
                                          <p:attrName>ppt_x</p:attrName>
                                        </p:attrNameLst>
                                      </p:cBhvr>
                                      <p:tavLst>
                                        <p:tav tm="0">
                                          <p:val>
                                            <p:strVal val="#ppt_x"/>
                                          </p:val>
                                        </p:tav>
                                        <p:tav tm="100000">
                                          <p:val>
                                            <p:strVal val="#ppt_x"/>
                                          </p:val>
                                        </p:tav>
                                      </p:tavLst>
                                    </p:anim>
                                    <p:anim calcmode="lin" valueType="num">
                                      <p:cBhvr additive="base">
                                        <p:cTn id="61"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p:cTn id="69" dur="500" fill="hold"/>
                                        <p:tgtEl>
                                          <p:spTgt spid="2"/>
                                        </p:tgtEl>
                                        <p:attrNameLst>
                                          <p:attrName>ppt_w</p:attrName>
                                        </p:attrNameLst>
                                      </p:cBhvr>
                                      <p:tavLst>
                                        <p:tav tm="0">
                                          <p:val>
                                            <p:fltVal val="0"/>
                                          </p:val>
                                        </p:tav>
                                        <p:tav tm="100000">
                                          <p:val>
                                            <p:strVal val="#ppt_w"/>
                                          </p:val>
                                        </p:tav>
                                      </p:tavLst>
                                    </p:anim>
                                    <p:anim calcmode="lin" valueType="num">
                                      <p:cBhvr>
                                        <p:cTn id="70" dur="500" fill="hold"/>
                                        <p:tgtEl>
                                          <p:spTgt spid="2"/>
                                        </p:tgtEl>
                                        <p:attrNameLst>
                                          <p:attrName>ppt_h</p:attrName>
                                        </p:attrNameLst>
                                      </p:cBhvr>
                                      <p:tavLst>
                                        <p:tav tm="0">
                                          <p:val>
                                            <p:fltVal val="0"/>
                                          </p:val>
                                        </p:tav>
                                        <p:tav tm="100000">
                                          <p:val>
                                            <p:strVal val="#ppt_h"/>
                                          </p:val>
                                        </p:tav>
                                      </p:tavLst>
                                    </p:anim>
                                    <p:animEffect transition="in" filter="fade">
                                      <p:cBhvr>
                                        <p:cTn id="71" dur="500"/>
                                        <p:tgtEl>
                                          <p:spTgt spid="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par>
                                <p:cTn id="77" presetID="2" presetClass="entr" presetSubtype="4"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cBhvr additive="base">
                                        <p:cTn id="79" dur="500" fill="hold"/>
                                        <p:tgtEl>
                                          <p:spTgt spid="83"/>
                                        </p:tgtEl>
                                        <p:attrNameLst>
                                          <p:attrName>ppt_x</p:attrName>
                                        </p:attrNameLst>
                                      </p:cBhvr>
                                      <p:tavLst>
                                        <p:tav tm="0">
                                          <p:val>
                                            <p:strVal val="#ppt_x"/>
                                          </p:val>
                                        </p:tav>
                                        <p:tav tm="100000">
                                          <p:val>
                                            <p:strVal val="#ppt_x"/>
                                          </p:val>
                                        </p:tav>
                                      </p:tavLst>
                                    </p:anim>
                                    <p:anim calcmode="lin" valueType="num">
                                      <p:cBhvr additive="base">
                                        <p:cTn id="8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animBg="1"/>
      <p:bldP spid="14" grpId="0"/>
      <p:bldP spid="15" grpId="0" animBg="1"/>
      <p:bldP spid="16" grpId="0"/>
      <p:bldP spid="19" grpId="0" animBg="1"/>
      <p:bldP spid="20" grpId="0"/>
      <p:bldP spid="83" grpId="0"/>
      <p:bldP spid="85" grpId="0"/>
      <p:bldP spid="87"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SIEM TOOL</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5BF5B7B4-845C-44D3-BFB2-349033654D72}"/>
              </a:ext>
            </a:extLst>
          </p:cNvPr>
          <p:cNvGrpSpPr/>
          <p:nvPr/>
        </p:nvGrpSpPr>
        <p:grpSpPr>
          <a:xfrm>
            <a:off x="6717995" y="2563859"/>
            <a:ext cx="2708131" cy="2955415"/>
            <a:chOff x="4253833" y="2037467"/>
            <a:chExt cx="3578202" cy="3578202"/>
          </a:xfrm>
        </p:grpSpPr>
        <p:sp>
          <p:nvSpPr>
            <p:cNvPr id="16" name="Oval 15">
              <a:extLst>
                <a:ext uri="{FF2B5EF4-FFF2-40B4-BE49-F238E27FC236}">
                  <a16:creationId xmlns:a16="http://schemas.microsoft.com/office/drawing/2014/main" id="{4FD16315-FEAF-46FC-9675-CB642BB1A557}"/>
                </a:ext>
              </a:extLst>
            </p:cNvPr>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32E8BCD-C04C-4D02-BF30-D147FB439819}"/>
                </a:ext>
              </a:extLst>
            </p:cNvPr>
            <p:cNvSpPr txBox="1"/>
            <p:nvPr/>
          </p:nvSpPr>
          <p:spPr>
            <a:xfrm>
              <a:off x="4782150" y="3029734"/>
              <a:ext cx="2756452" cy="1229691"/>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SIEM</a:t>
              </a:r>
            </a:p>
          </p:txBody>
        </p:sp>
      </p:grpSp>
      <p:cxnSp>
        <p:nvCxnSpPr>
          <p:cNvPr id="50" name="Straight Connector 49">
            <a:extLst>
              <a:ext uri="{FF2B5EF4-FFF2-40B4-BE49-F238E27FC236}">
                <a16:creationId xmlns:a16="http://schemas.microsoft.com/office/drawing/2014/main" id="{E0A7819E-8CA9-4CED-8726-3FD8CD8AF062}"/>
              </a:ext>
            </a:extLst>
          </p:cNvPr>
          <p:cNvCxnSpPr>
            <a:cxnSpLocks/>
            <a:stCxn id="16" idx="2"/>
            <a:endCxn id="18" idx="3"/>
          </p:cNvCxnSpPr>
          <p:nvPr/>
        </p:nvCxnSpPr>
        <p:spPr>
          <a:xfrm flipH="1" flipV="1">
            <a:off x="3797301" y="2727851"/>
            <a:ext cx="2920694" cy="1313716"/>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0A7819E-8CA9-4CED-8726-3FD8CD8AF062}"/>
              </a:ext>
            </a:extLst>
          </p:cNvPr>
          <p:cNvCxnSpPr>
            <a:cxnSpLocks/>
            <a:stCxn id="16" idx="2"/>
            <a:endCxn id="38" idx="6"/>
          </p:cNvCxnSpPr>
          <p:nvPr/>
        </p:nvCxnSpPr>
        <p:spPr>
          <a:xfrm flipH="1">
            <a:off x="2044701" y="4041567"/>
            <a:ext cx="4673294" cy="670689"/>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A7819E-8CA9-4CED-8726-3FD8CD8AF062}"/>
              </a:ext>
            </a:extLst>
          </p:cNvPr>
          <p:cNvCxnSpPr>
            <a:cxnSpLocks/>
            <a:stCxn id="16" idx="2"/>
            <a:endCxn id="68" idx="7"/>
          </p:cNvCxnSpPr>
          <p:nvPr/>
        </p:nvCxnSpPr>
        <p:spPr>
          <a:xfrm flipH="1">
            <a:off x="4659504" y="4041567"/>
            <a:ext cx="2058491" cy="79064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AD1DE8E5-6597-4EEB-B328-822F734A2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704" y="4503000"/>
            <a:ext cx="2248014" cy="2248014"/>
          </a:xfrm>
          <a:prstGeom prst="ellipse">
            <a:avLst/>
          </a:prstGeom>
        </p:spPr>
      </p:pic>
      <p:grpSp>
        <p:nvGrpSpPr>
          <p:cNvPr id="27" name="Group 26"/>
          <p:cNvGrpSpPr/>
          <p:nvPr/>
        </p:nvGrpSpPr>
        <p:grpSpPr>
          <a:xfrm>
            <a:off x="2308911" y="1990812"/>
            <a:ext cx="1488390" cy="1468639"/>
            <a:chOff x="2456542" y="1099936"/>
            <a:chExt cx="2133821" cy="2182918"/>
          </a:xfrm>
        </p:grpSpPr>
        <p:sp>
          <p:nvSpPr>
            <p:cNvPr id="22" name="Oval 21">
              <a:extLst>
                <a:ext uri="{FF2B5EF4-FFF2-40B4-BE49-F238E27FC236}">
                  <a16:creationId xmlns:a16="http://schemas.microsoft.com/office/drawing/2014/main" id="{C3CE9B52-F8C0-4C0F-A36C-A519F49591BD}"/>
                </a:ext>
              </a:extLst>
            </p:cNvPr>
            <p:cNvSpPr/>
            <p:nvPr/>
          </p:nvSpPr>
          <p:spPr>
            <a:xfrm>
              <a:off x="2456543" y="109993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542" y="1108019"/>
              <a:ext cx="2133821" cy="2174835"/>
            </a:xfrm>
            <a:prstGeom prst="rect">
              <a:avLst/>
            </a:prstGeom>
          </p:spPr>
        </p:pic>
      </p:grpSp>
      <p:grpSp>
        <p:nvGrpSpPr>
          <p:cNvPr id="46" name="Group 45"/>
          <p:cNvGrpSpPr/>
          <p:nvPr/>
        </p:nvGrpSpPr>
        <p:grpSpPr>
          <a:xfrm>
            <a:off x="499451" y="3924300"/>
            <a:ext cx="1545250" cy="1702707"/>
            <a:chOff x="328910" y="3301269"/>
            <a:chExt cx="1933573" cy="2250717"/>
          </a:xfrm>
        </p:grpSpPr>
        <p:sp>
          <p:nvSpPr>
            <p:cNvPr id="38" name="Oval 37">
              <a:extLst>
                <a:ext uri="{FF2B5EF4-FFF2-40B4-BE49-F238E27FC236}">
                  <a16:creationId xmlns:a16="http://schemas.microsoft.com/office/drawing/2014/main" id="{FB6491C5-3F58-4875-9A18-45DAF1B057B3}"/>
                </a:ext>
              </a:extLst>
            </p:cNvPr>
            <p:cNvSpPr/>
            <p:nvPr/>
          </p:nvSpPr>
          <p:spPr>
            <a:xfrm>
              <a:off x="328910" y="3301269"/>
              <a:ext cx="1933573" cy="20831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10235" y="3640323"/>
              <a:ext cx="1699124" cy="1911663"/>
            </a:xfrm>
            <a:prstGeom prst="rect">
              <a:avLst/>
            </a:prstGeom>
          </p:spPr>
        </p:pic>
      </p:grpSp>
      <p:grpSp>
        <p:nvGrpSpPr>
          <p:cNvPr id="13" name="Group 12"/>
          <p:cNvGrpSpPr/>
          <p:nvPr/>
        </p:nvGrpSpPr>
        <p:grpSpPr>
          <a:xfrm>
            <a:off x="4741963" y="1386402"/>
            <a:ext cx="1464085" cy="1575048"/>
            <a:chOff x="9330915" y="685800"/>
            <a:chExt cx="1527585" cy="1728946"/>
          </a:xfrm>
        </p:grpSpPr>
        <p:sp>
          <p:nvSpPr>
            <p:cNvPr id="24" name="Oval 23">
              <a:extLst>
                <a:ext uri="{FF2B5EF4-FFF2-40B4-BE49-F238E27FC236}">
                  <a16:creationId xmlns:a16="http://schemas.microsoft.com/office/drawing/2014/main" id="{810E513B-A9B7-4228-9391-28CE821FB658}"/>
                </a:ext>
              </a:extLst>
            </p:cNvPr>
            <p:cNvSpPr/>
            <p:nvPr/>
          </p:nvSpPr>
          <p:spPr>
            <a:xfrm>
              <a:off x="9330915" y="685800"/>
              <a:ext cx="1527585" cy="1728946"/>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duotone>
                <a:prstClr val="black"/>
                <a:schemeClr val="accent4">
                  <a:tint val="45000"/>
                  <a:satMod val="400000"/>
                </a:schemeClr>
              </a:duotone>
            </a:blip>
            <a:stretch>
              <a:fillRect/>
            </a:stretch>
          </p:blipFill>
          <p:spPr>
            <a:xfrm>
              <a:off x="9426126" y="1432888"/>
              <a:ext cx="1276835" cy="350886"/>
            </a:xfrm>
            <a:prstGeom prst="rect">
              <a:avLst/>
            </a:prstGeom>
          </p:spPr>
        </p:pic>
      </p:grpSp>
      <p:cxnSp>
        <p:nvCxnSpPr>
          <p:cNvPr id="32" name="Straight Connector 31">
            <a:extLst>
              <a:ext uri="{FF2B5EF4-FFF2-40B4-BE49-F238E27FC236}">
                <a16:creationId xmlns:a16="http://schemas.microsoft.com/office/drawing/2014/main" id="{E0A7819E-8CA9-4CED-8726-3FD8CD8AF062}"/>
              </a:ext>
            </a:extLst>
          </p:cNvPr>
          <p:cNvCxnSpPr>
            <a:cxnSpLocks/>
            <a:stCxn id="16" idx="2"/>
            <a:endCxn id="24" idx="5"/>
          </p:cNvCxnSpPr>
          <p:nvPr/>
        </p:nvCxnSpPr>
        <p:spPr>
          <a:xfrm flipH="1" flipV="1">
            <a:off x="5991638" y="2730790"/>
            <a:ext cx="726357" cy="131077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5549842" y="5211057"/>
            <a:ext cx="1282699" cy="1437326"/>
            <a:chOff x="8813801" y="330612"/>
            <a:chExt cx="1843314" cy="1843314"/>
          </a:xfrm>
        </p:grpSpPr>
        <p:sp>
          <p:nvSpPr>
            <p:cNvPr id="36" name="Oval 35">
              <a:extLst>
                <a:ext uri="{FF2B5EF4-FFF2-40B4-BE49-F238E27FC236}">
                  <a16:creationId xmlns:a16="http://schemas.microsoft.com/office/drawing/2014/main" id="{BC59DA09-2750-4F0C-898C-08F0F54C4ACB}"/>
                </a:ext>
              </a:extLst>
            </p:cNvPr>
            <p:cNvSpPr/>
            <p:nvPr/>
          </p:nvSpPr>
          <p:spPr>
            <a:xfrm>
              <a:off x="8813801" y="330612"/>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stretch>
              <a:fillRect/>
            </a:stretch>
          </p:blipFill>
          <p:spPr>
            <a:xfrm>
              <a:off x="8963933" y="1123261"/>
              <a:ext cx="1543050" cy="333375"/>
            </a:xfrm>
            <a:prstGeom prst="rect">
              <a:avLst/>
            </a:prstGeom>
          </p:spPr>
        </p:pic>
      </p:grpSp>
      <p:cxnSp>
        <p:nvCxnSpPr>
          <p:cNvPr id="40" name="Straight Connector 39">
            <a:extLst>
              <a:ext uri="{FF2B5EF4-FFF2-40B4-BE49-F238E27FC236}">
                <a16:creationId xmlns:a16="http://schemas.microsoft.com/office/drawing/2014/main" id="{E0A7819E-8CA9-4CED-8726-3FD8CD8AF062}"/>
              </a:ext>
            </a:extLst>
          </p:cNvPr>
          <p:cNvCxnSpPr>
            <a:cxnSpLocks/>
            <a:stCxn id="16" idx="2"/>
            <a:endCxn id="36" idx="0"/>
          </p:cNvCxnSpPr>
          <p:nvPr/>
        </p:nvCxnSpPr>
        <p:spPr>
          <a:xfrm flipH="1">
            <a:off x="6191192" y="4041567"/>
            <a:ext cx="526803" cy="116949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080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down)">
                                      <p:cBhvr>
                                        <p:cTn id="14" dur="500"/>
                                        <p:tgtEl>
                                          <p:spTgt spid="50"/>
                                        </p:tgtEl>
                                      </p:cBhvr>
                                    </p:animEffec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1"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up)">
                                      <p:cBhvr>
                                        <p:cTn id="28" dur="500"/>
                                        <p:tgtEl>
                                          <p:spTgt spid="54"/>
                                        </p:tgtEl>
                                      </p:cBhvr>
                                    </p:animEffec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down)">
                                      <p:cBhvr>
                                        <p:cTn id="35" dur="500"/>
                                        <p:tgtEl>
                                          <p:spTgt spid="32"/>
                                        </p:tgtEl>
                                      </p:cBhvr>
                                    </p:animEffect>
                                  </p:childTnLst>
                                </p:cTn>
                              </p:par>
                              <p:par>
                                <p:cTn id="36" presetID="1"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up)">
                                      <p:cBhvr>
                                        <p:cTn id="42" dur="500"/>
                                        <p:tgtEl>
                                          <p:spTgt spid="40"/>
                                        </p:tgtEl>
                                      </p:cBhvr>
                                    </p:animEffec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551734" y="124363"/>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WHAT IS SPLUNK?</a:t>
            </a:r>
          </a:p>
        </p:txBody>
      </p:sp>
      <p:pic>
        <p:nvPicPr>
          <p:cNvPr id="3" name="Picture 2">
            <a:extLst>
              <a:ext uri="{FF2B5EF4-FFF2-40B4-BE49-F238E27FC236}">
                <a16:creationId xmlns:a16="http://schemas.microsoft.com/office/drawing/2014/main" id="{AD1DE8E5-6597-4EEB-B328-822F734A2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185" y="1510338"/>
            <a:ext cx="2248014" cy="2248014"/>
          </a:xfrm>
          <a:prstGeom prst="ellipse">
            <a:avLst/>
          </a:prstGeom>
        </p:spPr>
      </p:pic>
      <p:grpSp>
        <p:nvGrpSpPr>
          <p:cNvPr id="15" name="Group 14">
            <a:extLst>
              <a:ext uri="{FF2B5EF4-FFF2-40B4-BE49-F238E27FC236}">
                <a16:creationId xmlns:a16="http://schemas.microsoft.com/office/drawing/2014/main" id="{99A81CDB-32D0-44DE-8C97-ED9715A26794}"/>
              </a:ext>
            </a:extLst>
          </p:cNvPr>
          <p:cNvGrpSpPr/>
          <p:nvPr/>
        </p:nvGrpSpPr>
        <p:grpSpPr>
          <a:xfrm>
            <a:off x="5378756" y="878988"/>
            <a:ext cx="1434489" cy="190500"/>
            <a:chOff x="4679586" y="878988"/>
            <a:chExt cx="1434489" cy="190500"/>
          </a:xfrm>
        </p:grpSpPr>
        <p:sp>
          <p:nvSpPr>
            <p:cNvPr id="16" name="Oval 15">
              <a:extLst>
                <a:ext uri="{FF2B5EF4-FFF2-40B4-BE49-F238E27FC236}">
                  <a16:creationId xmlns:a16="http://schemas.microsoft.com/office/drawing/2014/main"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B0CC3266-0814-40CF-8FB7-59068666DA92}"/>
              </a:ext>
            </a:extLst>
          </p:cNvPr>
          <p:cNvSpPr txBox="1"/>
          <p:nvPr/>
        </p:nvSpPr>
        <p:spPr>
          <a:xfrm>
            <a:off x="2795391" y="4199202"/>
            <a:ext cx="6791601" cy="1323439"/>
          </a:xfrm>
          <a:prstGeom prst="rect">
            <a:avLst/>
          </a:prstGeom>
          <a:noFill/>
        </p:spPr>
        <p:txBody>
          <a:bodyPr wrap="square" rtlCol="0">
            <a:spAutoFit/>
          </a:bodyPr>
          <a:lstStyle/>
          <a:p>
            <a:pPr algn="ctr"/>
            <a:r>
              <a:rPr lang="en-US" sz="2000" i="1" dirty="0" err="1"/>
              <a:t>Splunk</a:t>
            </a:r>
            <a:r>
              <a:rPr lang="en-US" sz="2000" i="1" dirty="0"/>
              <a:t> is a GOOGLE of LOGS. </a:t>
            </a:r>
            <a:r>
              <a:rPr lang="en-US" sz="2000" i="1" dirty="0" err="1"/>
              <a:t>Splunk</a:t>
            </a:r>
            <a:r>
              <a:rPr lang="en-US" sz="2000" i="1" dirty="0"/>
              <a:t> is a software platform to search, analyze and visualize the machine-generated data gathered from the websites, applications, sensors, devices etc. which make up your IT infrastructure and business.</a:t>
            </a:r>
          </a:p>
        </p:txBody>
      </p:sp>
      <p:cxnSp>
        <p:nvCxnSpPr>
          <p:cNvPr id="23" name="Straight Connector 22">
            <a:extLst>
              <a:ext uri="{FF2B5EF4-FFF2-40B4-BE49-F238E27FC236}">
                <a16:creationId xmlns:a16="http://schemas.microsoft.com/office/drawing/2014/main" id="{E0A7819E-8CA9-4CED-8726-3FD8CD8AF062}"/>
              </a:ext>
            </a:extLst>
          </p:cNvPr>
          <p:cNvCxnSpPr>
            <a:cxnSpLocks/>
            <a:stCxn id="22" idx="1"/>
            <a:endCxn id="3" idx="6"/>
          </p:cNvCxnSpPr>
          <p:nvPr/>
        </p:nvCxnSpPr>
        <p:spPr>
          <a:xfrm flipH="1" flipV="1">
            <a:off x="7315199" y="2634345"/>
            <a:ext cx="963812" cy="344473"/>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A7819E-8CA9-4CED-8726-3FD8CD8AF062}"/>
              </a:ext>
            </a:extLst>
          </p:cNvPr>
          <p:cNvCxnSpPr>
            <a:cxnSpLocks/>
            <a:stCxn id="3" idx="2"/>
            <a:endCxn id="14" idx="6"/>
          </p:cNvCxnSpPr>
          <p:nvPr/>
        </p:nvCxnSpPr>
        <p:spPr>
          <a:xfrm flipH="1">
            <a:off x="3784348" y="2634345"/>
            <a:ext cx="1282837" cy="42277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A7819E-8CA9-4CED-8726-3FD8CD8AF062}"/>
              </a:ext>
            </a:extLst>
          </p:cNvPr>
          <p:cNvCxnSpPr>
            <a:cxnSpLocks/>
            <a:stCxn id="13" idx="2"/>
            <a:endCxn id="3" idx="7"/>
          </p:cNvCxnSpPr>
          <p:nvPr/>
        </p:nvCxnSpPr>
        <p:spPr>
          <a:xfrm flipH="1">
            <a:off x="6985985" y="1482894"/>
            <a:ext cx="671186" cy="356658"/>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941034" y="2135463"/>
            <a:ext cx="1843314" cy="1843314"/>
            <a:chOff x="1941034" y="2135463"/>
            <a:chExt cx="1843314" cy="1843314"/>
          </a:xfrm>
        </p:grpSpPr>
        <p:sp>
          <p:nvSpPr>
            <p:cNvPr id="14" name="Oval 13">
              <a:extLst>
                <a:ext uri="{FF2B5EF4-FFF2-40B4-BE49-F238E27FC236}">
                  <a16:creationId xmlns:a16="http://schemas.microsoft.com/office/drawing/2014/main" id="{BC59DA09-2750-4F0C-898C-08F0F54C4ACB}"/>
                </a:ext>
              </a:extLst>
            </p:cNvPr>
            <p:cNvSpPr/>
            <p:nvPr/>
          </p:nvSpPr>
          <p:spPr>
            <a:xfrm>
              <a:off x="1941034" y="2135463"/>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F5589AF-B9EF-4BED-8DE1-0E2846804D9E}"/>
                </a:ext>
              </a:extLst>
            </p:cNvPr>
            <p:cNvSpPr txBox="1"/>
            <p:nvPr/>
          </p:nvSpPr>
          <p:spPr>
            <a:xfrm>
              <a:off x="1969751" y="2791820"/>
              <a:ext cx="1701570" cy="461665"/>
            </a:xfrm>
            <a:prstGeom prst="rect">
              <a:avLst/>
            </a:prstGeom>
            <a:noFill/>
          </p:spPr>
          <p:txBody>
            <a:bodyPr wrap="square" rtlCol="0">
              <a:spAutoFit/>
            </a:bodyPr>
            <a:lstStyle/>
            <a:p>
              <a:r>
                <a:rPr lang="en-US" sz="2400" dirty="0">
                  <a:solidFill>
                    <a:schemeClr val="bg1"/>
                  </a:solidFill>
                  <a:latin typeface="Tw Cen MT" panose="020B0602020104020603" pitchFamily="34" charset="0"/>
                </a:rPr>
                <a:t>VISULIZING</a:t>
              </a:r>
            </a:p>
          </p:txBody>
        </p:sp>
      </p:grpSp>
      <p:grpSp>
        <p:nvGrpSpPr>
          <p:cNvPr id="32" name="Group 31"/>
          <p:cNvGrpSpPr/>
          <p:nvPr/>
        </p:nvGrpSpPr>
        <p:grpSpPr>
          <a:xfrm>
            <a:off x="7657171" y="797093"/>
            <a:ext cx="1739638" cy="1371602"/>
            <a:chOff x="7657171" y="797093"/>
            <a:chExt cx="1739638" cy="1371602"/>
          </a:xfrm>
        </p:grpSpPr>
        <p:sp>
          <p:nvSpPr>
            <p:cNvPr id="13" name="Oval 12">
              <a:extLst>
                <a:ext uri="{FF2B5EF4-FFF2-40B4-BE49-F238E27FC236}">
                  <a16:creationId xmlns:a16="http://schemas.microsoft.com/office/drawing/2014/main" id="{3F5A07E2-72FE-479E-9CC4-3AE297809FA7}"/>
                </a:ext>
              </a:extLst>
            </p:cNvPr>
            <p:cNvSpPr/>
            <p:nvPr/>
          </p:nvSpPr>
          <p:spPr>
            <a:xfrm>
              <a:off x="7657171" y="797093"/>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F5589AF-B9EF-4BED-8DE1-0E2846804D9E}"/>
                </a:ext>
              </a:extLst>
            </p:cNvPr>
            <p:cNvSpPr txBox="1"/>
            <p:nvPr/>
          </p:nvSpPr>
          <p:spPr>
            <a:xfrm>
              <a:off x="7657171" y="1257860"/>
              <a:ext cx="1739638" cy="400110"/>
            </a:xfrm>
            <a:prstGeom prst="rect">
              <a:avLst/>
            </a:prstGeom>
            <a:noFill/>
          </p:spPr>
          <p:txBody>
            <a:bodyPr wrap="square" rtlCol="0">
              <a:spAutoFit/>
            </a:bodyPr>
            <a:lstStyle/>
            <a:p>
              <a:r>
                <a:rPr lang="en-US" sz="2000" dirty="0">
                  <a:solidFill>
                    <a:schemeClr val="bg1"/>
                  </a:solidFill>
                  <a:latin typeface="Tw Cen MT" panose="020B0602020104020603" pitchFamily="34" charset="0"/>
                </a:rPr>
                <a:t>ANALYZING</a:t>
              </a:r>
            </a:p>
          </p:txBody>
        </p:sp>
      </p:grpSp>
      <p:grpSp>
        <p:nvGrpSpPr>
          <p:cNvPr id="33" name="Group 32"/>
          <p:cNvGrpSpPr/>
          <p:nvPr/>
        </p:nvGrpSpPr>
        <p:grpSpPr>
          <a:xfrm>
            <a:off x="8053586" y="2769433"/>
            <a:ext cx="1407914" cy="1429769"/>
            <a:chOff x="8053586" y="2769433"/>
            <a:chExt cx="1407914" cy="1429769"/>
          </a:xfrm>
        </p:grpSpPr>
        <p:sp>
          <p:nvSpPr>
            <p:cNvPr id="22" name="Oval 21">
              <a:extLst>
                <a:ext uri="{FF2B5EF4-FFF2-40B4-BE49-F238E27FC236}">
                  <a16:creationId xmlns:a16="http://schemas.microsoft.com/office/drawing/2014/main" id="{57678F9E-F68B-47E7-8E99-404218E42B24}"/>
                </a:ext>
              </a:extLst>
            </p:cNvPr>
            <p:cNvSpPr/>
            <p:nvPr/>
          </p:nvSpPr>
          <p:spPr>
            <a:xfrm>
              <a:off x="8076128" y="2769433"/>
              <a:ext cx="1385372" cy="1429769"/>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F5589AF-B9EF-4BED-8DE1-0E2846804D9E}"/>
                </a:ext>
              </a:extLst>
            </p:cNvPr>
            <p:cNvSpPr txBox="1"/>
            <p:nvPr/>
          </p:nvSpPr>
          <p:spPr>
            <a:xfrm>
              <a:off x="8053586" y="3371267"/>
              <a:ext cx="1407914" cy="400110"/>
            </a:xfrm>
            <a:prstGeom prst="rect">
              <a:avLst/>
            </a:prstGeom>
            <a:noFill/>
          </p:spPr>
          <p:txBody>
            <a:bodyPr wrap="square" rtlCol="0">
              <a:spAutoFit/>
            </a:bodyPr>
            <a:lstStyle/>
            <a:p>
              <a:r>
                <a:rPr lang="en-US" sz="2000" dirty="0">
                  <a:solidFill>
                    <a:schemeClr val="bg1"/>
                  </a:solidFill>
                  <a:latin typeface="Tw Cen MT" panose="020B0602020104020603" pitchFamily="34" charset="0"/>
                </a:rPr>
                <a:t>REPORTING</a:t>
              </a:r>
            </a:p>
          </p:txBody>
        </p:sp>
      </p:grpSp>
    </p:spTree>
    <p:extLst>
      <p:ext uri="{BB962C8B-B14F-4D97-AF65-F5344CB8AC3E}">
        <p14:creationId xmlns:p14="http://schemas.microsoft.com/office/powerpoint/2010/main" val="1193234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 presetClass="entr" presetSubtype="4"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fill="hold"/>
                                        <p:tgtEl>
                                          <p:spTgt spid="32"/>
                                        </p:tgtEl>
                                        <p:attrNameLst>
                                          <p:attrName>ppt_x</p:attrName>
                                        </p:attrNameLst>
                                      </p:cBhvr>
                                      <p:tavLst>
                                        <p:tav tm="0">
                                          <p:val>
                                            <p:strVal val="#ppt_x"/>
                                          </p:val>
                                        </p:tav>
                                        <p:tav tm="100000">
                                          <p:val>
                                            <p:strVal val="#ppt_x"/>
                                          </p:val>
                                        </p:tav>
                                      </p:tavLst>
                                    </p:anim>
                                    <p:anim calcmode="lin" valueType="num">
                                      <p:cBhvr additive="base">
                                        <p:cTn id="1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 presetClass="entr" presetSubtype="4"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 presetClass="entr" presetSubtype="4"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ppt_x"/>
                                          </p:val>
                                        </p:tav>
                                        <p:tav tm="100000">
                                          <p:val>
                                            <p:strVal val="#ppt_x"/>
                                          </p:val>
                                        </p:tav>
                                      </p:tavLst>
                                    </p:anim>
                                    <p:anim calcmode="lin" valueType="num">
                                      <p:cBhvr additive="base">
                                        <p:cTn id="2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Data Flow Stages</a:t>
            </a:r>
          </a:p>
        </p:txBody>
      </p:sp>
      <p:grpSp>
        <p:nvGrpSpPr>
          <p:cNvPr id="56" name="Group 55">
            <a:extLst>
              <a:ext uri="{FF2B5EF4-FFF2-40B4-BE49-F238E27FC236}">
                <a16:creationId xmlns:a16="http://schemas.microsoft.com/office/drawing/2014/main" id="{7C3C1551-9EE9-42D9-8AA1-9DB3CA8F23DF}"/>
              </a:ext>
            </a:extLst>
          </p:cNvPr>
          <p:cNvGrpSpPr/>
          <p:nvPr/>
        </p:nvGrpSpPr>
        <p:grpSpPr>
          <a:xfrm rot="2766127">
            <a:off x="1192422" y="1370890"/>
            <a:ext cx="1895370" cy="2141447"/>
            <a:chOff x="2241988" y="3471247"/>
            <a:chExt cx="1484244" cy="1729883"/>
          </a:xfrm>
        </p:grpSpPr>
        <p:sp>
          <p:nvSpPr>
            <p:cNvPr id="21" name="Rectangle: Rounded Corners 20">
              <a:extLst>
                <a:ext uri="{FF2B5EF4-FFF2-40B4-BE49-F238E27FC236}">
                  <a16:creationId xmlns:a16="http://schemas.microsoft.com/office/drawing/2014/main" id="{4CB58540-4FF9-453F-A9F6-3C932CAF55E0}"/>
                </a:ext>
              </a:extLst>
            </p:cNvPr>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6E848BF-4E5B-409D-8114-A69D03888E8D}"/>
                </a:ext>
              </a:extLst>
            </p:cNvPr>
            <p:cNvSpPr txBox="1"/>
            <p:nvPr/>
          </p:nvSpPr>
          <p:spPr>
            <a:xfrm rot="18833873">
              <a:off x="2112918" y="4155426"/>
              <a:ext cx="1729883" cy="361525"/>
            </a:xfrm>
            <a:prstGeom prst="rect">
              <a:avLst/>
            </a:prstGeom>
            <a:noFill/>
          </p:spPr>
          <p:txBody>
            <a:bodyPr wrap="square" rtlCol="0">
              <a:spAutoFit/>
            </a:bodyPr>
            <a:lstStyle/>
            <a:p>
              <a:pPr algn="ctr"/>
              <a:r>
                <a:rPr lang="en-US" sz="2400" dirty="0">
                  <a:solidFill>
                    <a:schemeClr val="bg1"/>
                  </a:solidFill>
                </a:rPr>
                <a:t>Input stage</a:t>
              </a:r>
              <a:endParaRPr lang="en-US" sz="3200" b="1" dirty="0">
                <a:solidFill>
                  <a:schemeClr val="bg1"/>
                </a:solidFill>
                <a:latin typeface="Tw Cen MT" panose="020B0602020104020603" pitchFamily="34" charset="0"/>
              </a:endParaRPr>
            </a:p>
          </p:txBody>
        </p:sp>
      </p:grpSp>
      <p:grpSp>
        <p:nvGrpSpPr>
          <p:cNvPr id="57" name="Group 56">
            <a:extLst>
              <a:ext uri="{FF2B5EF4-FFF2-40B4-BE49-F238E27FC236}">
                <a16:creationId xmlns:a16="http://schemas.microsoft.com/office/drawing/2014/main" id="{92C0596D-7FAB-4A1B-AE63-D59D7FD64F5A}"/>
              </a:ext>
            </a:extLst>
          </p:cNvPr>
          <p:cNvGrpSpPr/>
          <p:nvPr/>
        </p:nvGrpSpPr>
        <p:grpSpPr>
          <a:xfrm rot="2695594">
            <a:off x="4439202" y="1631818"/>
            <a:ext cx="2321967" cy="1728966"/>
            <a:chOff x="4193838" y="3395138"/>
            <a:chExt cx="1915627" cy="1484244"/>
          </a:xfrm>
        </p:grpSpPr>
        <p:sp>
          <p:nvSpPr>
            <p:cNvPr id="22" name="Rectangle: Rounded Corners 21">
              <a:extLst>
                <a:ext uri="{FF2B5EF4-FFF2-40B4-BE49-F238E27FC236}">
                  <a16:creationId xmlns:a16="http://schemas.microsoft.com/office/drawing/2014/main" id="{61459C0E-0DC9-428D-AB3A-8868112E3852}"/>
                </a:ext>
              </a:extLst>
            </p:cNvPr>
            <p:cNvSpPr/>
            <p:nvPr/>
          </p:nvSpPr>
          <p:spPr>
            <a:xfrm rot="2700000">
              <a:off x="4435311" y="3395138"/>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4B7A73F-F964-48A2-B788-F55F7B9D040D}"/>
                </a:ext>
              </a:extLst>
            </p:cNvPr>
            <p:cNvSpPr txBox="1"/>
            <p:nvPr/>
          </p:nvSpPr>
          <p:spPr>
            <a:xfrm rot="18904406">
              <a:off x="4193838" y="3912205"/>
              <a:ext cx="1915627" cy="396320"/>
            </a:xfrm>
            <a:prstGeom prst="rect">
              <a:avLst/>
            </a:prstGeom>
            <a:noFill/>
          </p:spPr>
          <p:txBody>
            <a:bodyPr wrap="square" rtlCol="0">
              <a:spAutoFit/>
            </a:bodyPr>
            <a:lstStyle/>
            <a:p>
              <a:pPr algn="ctr"/>
              <a:r>
                <a:rPr lang="en-US" sz="2400" dirty="0">
                  <a:solidFill>
                    <a:schemeClr val="bg1"/>
                  </a:solidFill>
                </a:rPr>
                <a:t>Storage stage</a:t>
              </a:r>
              <a:endParaRPr lang="en-US" sz="3200" b="1" dirty="0">
                <a:solidFill>
                  <a:schemeClr val="bg1"/>
                </a:solidFill>
                <a:latin typeface="Tw Cen MT" panose="020B0602020104020603" pitchFamily="34" charset="0"/>
              </a:endParaRPr>
            </a:p>
          </p:txBody>
        </p:sp>
      </p:grpSp>
      <p:grpSp>
        <p:nvGrpSpPr>
          <p:cNvPr id="58" name="Group 57">
            <a:extLst>
              <a:ext uri="{FF2B5EF4-FFF2-40B4-BE49-F238E27FC236}">
                <a16:creationId xmlns:a16="http://schemas.microsoft.com/office/drawing/2014/main" id="{6743D9DB-ECBD-4F96-B04B-77A755D8CF78}"/>
              </a:ext>
            </a:extLst>
          </p:cNvPr>
          <p:cNvGrpSpPr/>
          <p:nvPr/>
        </p:nvGrpSpPr>
        <p:grpSpPr>
          <a:xfrm rot="2701076">
            <a:off x="8305778" y="1562101"/>
            <a:ext cx="1775169" cy="1839493"/>
            <a:chOff x="6403136" y="3657473"/>
            <a:chExt cx="1484244" cy="1501334"/>
          </a:xfrm>
        </p:grpSpPr>
        <p:sp>
          <p:nvSpPr>
            <p:cNvPr id="23" name="Rectangle: Rounded Corners 22">
              <a:extLst>
                <a:ext uri="{FF2B5EF4-FFF2-40B4-BE49-F238E27FC236}">
                  <a16:creationId xmlns:a16="http://schemas.microsoft.com/office/drawing/2014/main" id="{4958A5D0-184B-4172-86EF-3B81412BDC75}"/>
                </a:ext>
              </a:extLst>
            </p:cNvPr>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61CC52C-FFC4-4B11-A134-A456A120261F}"/>
                </a:ext>
              </a:extLst>
            </p:cNvPr>
            <p:cNvSpPr txBox="1"/>
            <p:nvPr/>
          </p:nvSpPr>
          <p:spPr>
            <a:xfrm rot="18898924">
              <a:off x="6437268" y="4081351"/>
              <a:ext cx="1460104" cy="694808"/>
            </a:xfrm>
            <a:prstGeom prst="rect">
              <a:avLst/>
            </a:prstGeom>
            <a:noFill/>
          </p:spPr>
          <p:txBody>
            <a:bodyPr wrap="square" rtlCol="0">
              <a:spAutoFit/>
            </a:bodyPr>
            <a:lstStyle/>
            <a:p>
              <a:pPr algn="ctr"/>
              <a:r>
                <a:rPr lang="en-US" sz="2400" dirty="0">
                  <a:solidFill>
                    <a:schemeClr val="bg1"/>
                  </a:solidFill>
                </a:rPr>
                <a:t>Searching stage</a:t>
              </a:r>
              <a:endParaRPr lang="en-US" sz="3200" b="1" dirty="0">
                <a:solidFill>
                  <a:schemeClr val="bg1"/>
                </a:solidFill>
                <a:latin typeface="Tw Cen MT" panose="020B0602020104020603" pitchFamily="34" charset="0"/>
              </a:endParaRPr>
            </a:p>
          </p:txBody>
        </p:sp>
      </p:grpSp>
      <p:sp>
        <p:nvSpPr>
          <p:cNvPr id="16" name="Right Arrow 15"/>
          <p:cNvSpPr/>
          <p:nvPr/>
        </p:nvSpPr>
        <p:spPr>
          <a:xfrm>
            <a:off x="3205297" y="2518369"/>
            <a:ext cx="1351205" cy="28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6766592" y="2518369"/>
            <a:ext cx="1351205" cy="28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4" name="Oval 63">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ight Arrow 70"/>
          <p:cNvSpPr/>
          <p:nvPr/>
        </p:nvSpPr>
        <p:spPr>
          <a:xfrm>
            <a:off x="1747639" y="4649009"/>
            <a:ext cx="1167604" cy="32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92C0596D-7FAB-4A1B-AE63-D59D7FD64F5A}"/>
              </a:ext>
            </a:extLst>
          </p:cNvPr>
          <p:cNvGrpSpPr/>
          <p:nvPr/>
        </p:nvGrpSpPr>
        <p:grpSpPr>
          <a:xfrm rot="2695594">
            <a:off x="2763021" y="3904922"/>
            <a:ext cx="2321967" cy="1728966"/>
            <a:chOff x="4193838" y="3395138"/>
            <a:chExt cx="1915627" cy="1484244"/>
          </a:xfrm>
        </p:grpSpPr>
        <p:sp>
          <p:nvSpPr>
            <p:cNvPr id="73" name="Rectangle: Rounded Corners 21">
              <a:extLst>
                <a:ext uri="{FF2B5EF4-FFF2-40B4-BE49-F238E27FC236}">
                  <a16:creationId xmlns:a16="http://schemas.microsoft.com/office/drawing/2014/main" id="{61459C0E-0DC9-428D-AB3A-8868112E3852}"/>
                </a:ext>
              </a:extLst>
            </p:cNvPr>
            <p:cNvSpPr/>
            <p:nvPr/>
          </p:nvSpPr>
          <p:spPr>
            <a:xfrm rot="2700000">
              <a:off x="4435311" y="3395138"/>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64B7A73F-F964-48A2-B788-F55F7B9D040D}"/>
                </a:ext>
              </a:extLst>
            </p:cNvPr>
            <p:cNvSpPr txBox="1"/>
            <p:nvPr/>
          </p:nvSpPr>
          <p:spPr>
            <a:xfrm rot="18904406">
              <a:off x="4193838" y="3912205"/>
              <a:ext cx="1915627" cy="396320"/>
            </a:xfrm>
            <a:prstGeom prst="rect">
              <a:avLst/>
            </a:prstGeom>
            <a:noFill/>
          </p:spPr>
          <p:txBody>
            <a:bodyPr wrap="square" rtlCol="0">
              <a:spAutoFit/>
            </a:bodyPr>
            <a:lstStyle/>
            <a:p>
              <a:pPr algn="ctr"/>
              <a:r>
                <a:rPr lang="en-US" sz="2400" dirty="0">
                  <a:solidFill>
                    <a:schemeClr val="bg1"/>
                  </a:solidFill>
                </a:rPr>
                <a:t>Parsing</a:t>
              </a:r>
              <a:endParaRPr lang="en-US" sz="3200" b="1" dirty="0">
                <a:solidFill>
                  <a:schemeClr val="bg1"/>
                </a:solidFill>
                <a:latin typeface="Tw Cen MT" panose="020B0602020104020603" pitchFamily="34" charset="0"/>
              </a:endParaRPr>
            </a:p>
          </p:txBody>
        </p:sp>
      </p:grpSp>
      <p:grpSp>
        <p:nvGrpSpPr>
          <p:cNvPr id="80" name="Group 79">
            <a:extLst>
              <a:ext uri="{FF2B5EF4-FFF2-40B4-BE49-F238E27FC236}">
                <a16:creationId xmlns:a16="http://schemas.microsoft.com/office/drawing/2014/main" id="{92C0596D-7FAB-4A1B-AE63-D59D7FD64F5A}"/>
              </a:ext>
            </a:extLst>
          </p:cNvPr>
          <p:cNvGrpSpPr/>
          <p:nvPr/>
        </p:nvGrpSpPr>
        <p:grpSpPr>
          <a:xfrm rot="2695594">
            <a:off x="5970949" y="3936580"/>
            <a:ext cx="2321967" cy="1728966"/>
            <a:chOff x="4193838" y="3356557"/>
            <a:chExt cx="1915627" cy="1484244"/>
          </a:xfrm>
        </p:grpSpPr>
        <p:sp>
          <p:nvSpPr>
            <p:cNvPr id="81" name="Rectangle: Rounded Corners 21">
              <a:extLst>
                <a:ext uri="{FF2B5EF4-FFF2-40B4-BE49-F238E27FC236}">
                  <a16:creationId xmlns:a16="http://schemas.microsoft.com/office/drawing/2014/main" id="{61459C0E-0DC9-428D-AB3A-8868112E3852}"/>
                </a:ext>
              </a:extLst>
            </p:cNvPr>
            <p:cNvSpPr/>
            <p:nvPr/>
          </p:nvSpPr>
          <p:spPr>
            <a:xfrm rot="2700000">
              <a:off x="4398328" y="3356557"/>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64B7A73F-F964-48A2-B788-F55F7B9D040D}"/>
                </a:ext>
              </a:extLst>
            </p:cNvPr>
            <p:cNvSpPr txBox="1"/>
            <p:nvPr/>
          </p:nvSpPr>
          <p:spPr>
            <a:xfrm rot="18904406">
              <a:off x="4193838" y="3912204"/>
              <a:ext cx="1915627" cy="396320"/>
            </a:xfrm>
            <a:prstGeom prst="rect">
              <a:avLst/>
            </a:prstGeom>
            <a:noFill/>
          </p:spPr>
          <p:txBody>
            <a:bodyPr wrap="square" rtlCol="0">
              <a:spAutoFit/>
            </a:bodyPr>
            <a:lstStyle/>
            <a:p>
              <a:pPr algn="ctr"/>
              <a:r>
                <a:rPr lang="en-US" sz="2400" dirty="0">
                  <a:solidFill>
                    <a:schemeClr val="bg1"/>
                  </a:solidFill>
                </a:rPr>
                <a:t>Indexing</a:t>
              </a:r>
              <a:endParaRPr lang="en-US" sz="3200" b="1" dirty="0">
                <a:solidFill>
                  <a:schemeClr val="bg1"/>
                </a:solidFill>
                <a:latin typeface="Tw Cen MT" panose="020B0602020104020603" pitchFamily="34" charset="0"/>
              </a:endParaRPr>
            </a:p>
          </p:txBody>
        </p:sp>
      </p:grpSp>
      <p:sp>
        <p:nvSpPr>
          <p:cNvPr id="86" name="Right Arrow 85"/>
          <p:cNvSpPr/>
          <p:nvPr/>
        </p:nvSpPr>
        <p:spPr>
          <a:xfrm rot="5400000">
            <a:off x="1431492" y="3829668"/>
            <a:ext cx="922130" cy="28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ight Arrow 87"/>
          <p:cNvSpPr/>
          <p:nvPr/>
        </p:nvSpPr>
        <p:spPr>
          <a:xfrm rot="16200000">
            <a:off x="8720991" y="3826431"/>
            <a:ext cx="922130" cy="28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Arrow 88"/>
          <p:cNvSpPr/>
          <p:nvPr/>
        </p:nvSpPr>
        <p:spPr>
          <a:xfrm>
            <a:off x="8154832" y="4646177"/>
            <a:ext cx="1167604" cy="32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a:off x="4994381" y="4579867"/>
            <a:ext cx="1075088" cy="349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1916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 presetClass="entr" presetSubtype="1"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500" fill="hold"/>
                                        <p:tgtEl>
                                          <p:spTgt spid="57"/>
                                        </p:tgtEl>
                                        <p:attrNameLst>
                                          <p:attrName>ppt_x</p:attrName>
                                        </p:attrNameLst>
                                      </p:cBhvr>
                                      <p:tavLst>
                                        <p:tav tm="0">
                                          <p:val>
                                            <p:strVal val="#ppt_x"/>
                                          </p:val>
                                        </p:tav>
                                        <p:tav tm="100000">
                                          <p:val>
                                            <p:strVal val="#ppt_x"/>
                                          </p:val>
                                        </p:tav>
                                      </p:tavLst>
                                    </p:anim>
                                    <p:anim calcmode="lin" valueType="num">
                                      <p:cBhvr additive="base">
                                        <p:cTn id="17"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left)">
                                      <p:cBhvr>
                                        <p:cTn id="22" dur="500"/>
                                        <p:tgtEl>
                                          <p:spTgt spid="62"/>
                                        </p:tgtEl>
                                      </p:cBhvr>
                                    </p:animEffect>
                                  </p:childTnLst>
                                </p:cTn>
                              </p:par>
                              <p:par>
                                <p:cTn id="23" presetID="2" presetClass="entr" presetSubtype="2"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500" fill="hold"/>
                                        <p:tgtEl>
                                          <p:spTgt spid="58"/>
                                        </p:tgtEl>
                                        <p:attrNameLst>
                                          <p:attrName>ppt_x</p:attrName>
                                        </p:attrNameLst>
                                      </p:cBhvr>
                                      <p:tavLst>
                                        <p:tav tm="0">
                                          <p:val>
                                            <p:strVal val="1+#ppt_w/2"/>
                                          </p:val>
                                        </p:tav>
                                        <p:tav tm="100000">
                                          <p:val>
                                            <p:strVal val="#ppt_x"/>
                                          </p:val>
                                        </p:tav>
                                      </p:tavLst>
                                    </p:anim>
                                    <p:anim calcmode="lin" valueType="num">
                                      <p:cBhvr additive="base">
                                        <p:cTn id="26"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wipe(up)">
                                      <p:cBhvr>
                                        <p:cTn id="31" dur="500"/>
                                        <p:tgtEl>
                                          <p:spTgt spid="8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left)">
                                      <p:cBhvr>
                                        <p:cTn id="34" dur="500"/>
                                        <p:tgtEl>
                                          <p:spTgt spid="71"/>
                                        </p:tgtEl>
                                      </p:cBhvr>
                                    </p:animEffect>
                                  </p:childTnLst>
                                </p:cTn>
                              </p:par>
                              <p:par>
                                <p:cTn id="35" presetID="2" presetClass="entr" presetSubtype="4"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fill="hold"/>
                                        <p:tgtEl>
                                          <p:spTgt spid="72"/>
                                        </p:tgtEl>
                                        <p:attrNameLst>
                                          <p:attrName>ppt_x</p:attrName>
                                        </p:attrNameLst>
                                      </p:cBhvr>
                                      <p:tavLst>
                                        <p:tav tm="0">
                                          <p:val>
                                            <p:strVal val="#ppt_x"/>
                                          </p:val>
                                        </p:tav>
                                        <p:tav tm="100000">
                                          <p:val>
                                            <p:strVal val="#ppt_x"/>
                                          </p:val>
                                        </p:tav>
                                      </p:tavLst>
                                    </p:anim>
                                    <p:anim calcmode="lin" valueType="num">
                                      <p:cBhvr additive="base">
                                        <p:cTn id="3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left)">
                                      <p:cBhvr>
                                        <p:cTn id="43" dur="500"/>
                                        <p:tgtEl>
                                          <p:spTgt spid="90"/>
                                        </p:tgtEl>
                                      </p:cBhvr>
                                    </p:animEffect>
                                  </p:childTnLst>
                                </p:cTn>
                              </p:par>
                              <p:par>
                                <p:cTn id="44" presetID="2" presetClass="entr" presetSubtype="4" fill="hold"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wipe(left)">
                                      <p:cBhvr>
                                        <p:cTn id="52" dur="500"/>
                                        <p:tgtEl>
                                          <p:spTgt spid="8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wipe(down)">
                                      <p:cBhvr>
                                        <p:cTn id="5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2" grpId="0" animBg="1"/>
      <p:bldP spid="71" grpId="0" animBg="1"/>
      <p:bldP spid="86"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8135499"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S P L U N K  N E T W O R K  F L O W</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359558" y="29616"/>
            <a:ext cx="1398336" cy="1887682"/>
            <a:chOff x="359558" y="29616"/>
            <a:chExt cx="1398336" cy="1887682"/>
          </a:xfrm>
        </p:grpSpPr>
        <p:grpSp>
          <p:nvGrpSpPr>
            <p:cNvPr id="56" name="Group 55">
              <a:extLst>
                <a:ext uri="{FF2B5EF4-FFF2-40B4-BE49-F238E27FC236}">
                  <a16:creationId xmlns:a16="http://schemas.microsoft.com/office/drawing/2014/main" id="{7C3C1551-9EE9-42D9-8AA1-9DB3CA8F23DF}"/>
                </a:ext>
              </a:extLst>
            </p:cNvPr>
            <p:cNvGrpSpPr/>
            <p:nvPr/>
          </p:nvGrpSpPr>
          <p:grpSpPr>
            <a:xfrm rot="2766127">
              <a:off x="114885" y="274289"/>
              <a:ext cx="1887682" cy="1398336"/>
              <a:chOff x="2030961" y="3645113"/>
              <a:chExt cx="1915627" cy="1496604"/>
            </a:xfrm>
          </p:grpSpPr>
          <p:sp>
            <p:nvSpPr>
              <p:cNvPr id="21" name="Rectangle: Rounded Corners 20">
                <a:extLst>
                  <a:ext uri="{FF2B5EF4-FFF2-40B4-BE49-F238E27FC236}">
                    <a16:creationId xmlns:a16="http://schemas.microsoft.com/office/drawing/2014/main" id="{4CB58540-4FF9-453F-A9F6-3C932CAF55E0}"/>
                  </a:ext>
                </a:extLst>
              </p:cNvPr>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6E848BF-4E5B-409D-8114-A69D03888E8D}"/>
                  </a:ext>
                </a:extLst>
              </p:cNvPr>
              <p:cNvSpPr txBox="1"/>
              <p:nvPr/>
            </p:nvSpPr>
            <p:spPr>
              <a:xfrm>
                <a:off x="2030961" y="3645113"/>
                <a:ext cx="1915627" cy="494108"/>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Linux</a:t>
                </a:r>
              </a:p>
            </p:txBody>
          </p:sp>
        </p:grpSp>
        <p:pic>
          <p:nvPicPr>
            <p:cNvPr id="2" name="Picture 1"/>
            <p:cNvPicPr>
              <a:picLocks noChangeAspect="1"/>
            </p:cNvPicPr>
            <p:nvPr/>
          </p:nvPicPr>
          <p:blipFill>
            <a:blip r:embed="rId2"/>
            <a:stretch>
              <a:fillRect/>
            </a:stretch>
          </p:blipFill>
          <p:spPr>
            <a:xfrm>
              <a:off x="445806" y="789383"/>
              <a:ext cx="703883" cy="820568"/>
            </a:xfrm>
            <a:prstGeom prst="rect">
              <a:avLst/>
            </a:prstGeom>
          </p:spPr>
        </p:pic>
      </p:grpSp>
      <p:grpSp>
        <p:nvGrpSpPr>
          <p:cNvPr id="115" name="Group 114"/>
          <p:cNvGrpSpPr/>
          <p:nvPr/>
        </p:nvGrpSpPr>
        <p:grpSpPr>
          <a:xfrm>
            <a:off x="209793" y="1953718"/>
            <a:ext cx="1844821" cy="1394545"/>
            <a:chOff x="209793" y="1953718"/>
            <a:chExt cx="1844821" cy="1394545"/>
          </a:xfrm>
        </p:grpSpPr>
        <p:grpSp>
          <p:nvGrpSpPr>
            <p:cNvPr id="57" name="Group 56">
              <a:extLst>
                <a:ext uri="{FF2B5EF4-FFF2-40B4-BE49-F238E27FC236}">
                  <a16:creationId xmlns:a16="http://schemas.microsoft.com/office/drawing/2014/main" id="{92C0596D-7FAB-4A1B-AE63-D59D7FD64F5A}"/>
                </a:ext>
              </a:extLst>
            </p:cNvPr>
            <p:cNvGrpSpPr/>
            <p:nvPr/>
          </p:nvGrpSpPr>
          <p:grpSpPr>
            <a:xfrm rot="2695594">
              <a:off x="209793" y="1953718"/>
              <a:ext cx="1844821" cy="1394545"/>
              <a:chOff x="4083525" y="3482970"/>
              <a:chExt cx="1915627" cy="1484244"/>
            </a:xfrm>
          </p:grpSpPr>
          <p:sp>
            <p:nvSpPr>
              <p:cNvPr id="22" name="Rectangle: Rounded Corners 21">
                <a:extLst>
                  <a:ext uri="{FF2B5EF4-FFF2-40B4-BE49-F238E27FC236}">
                    <a16:creationId xmlns:a16="http://schemas.microsoft.com/office/drawing/2014/main" id="{61459C0E-0DC9-428D-AB3A-8868112E3852}"/>
                  </a:ext>
                </a:extLst>
              </p:cNvPr>
              <p:cNvSpPr/>
              <p:nvPr/>
            </p:nvSpPr>
            <p:spPr>
              <a:xfrm rot="2700000">
                <a:off x="4256287" y="3482970"/>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4B7A73F-F964-48A2-B788-F55F7B9D040D}"/>
                  </a:ext>
                </a:extLst>
              </p:cNvPr>
              <p:cNvSpPr txBox="1"/>
              <p:nvPr/>
            </p:nvSpPr>
            <p:spPr>
              <a:xfrm>
                <a:off x="4083525" y="3599537"/>
                <a:ext cx="1915627" cy="49136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Window</a:t>
                </a:r>
              </a:p>
            </p:txBody>
          </p:sp>
        </p:grpSp>
        <p:pic>
          <p:nvPicPr>
            <p:cNvPr id="3" name="Picture 2"/>
            <p:cNvPicPr>
              <a:picLocks noChangeAspect="1"/>
            </p:cNvPicPr>
            <p:nvPr/>
          </p:nvPicPr>
          <p:blipFill>
            <a:blip r:embed="rId3"/>
            <a:stretch>
              <a:fillRect/>
            </a:stretch>
          </p:blipFill>
          <p:spPr>
            <a:xfrm>
              <a:off x="503111" y="2485298"/>
              <a:ext cx="695407" cy="694874"/>
            </a:xfrm>
            <a:prstGeom prst="rect">
              <a:avLst/>
            </a:prstGeom>
          </p:spPr>
        </p:pic>
      </p:grpSp>
      <p:grpSp>
        <p:nvGrpSpPr>
          <p:cNvPr id="113" name="Group 112"/>
          <p:cNvGrpSpPr/>
          <p:nvPr/>
        </p:nvGrpSpPr>
        <p:grpSpPr>
          <a:xfrm>
            <a:off x="449768" y="3406081"/>
            <a:ext cx="1357598" cy="1857657"/>
            <a:chOff x="449768" y="3406081"/>
            <a:chExt cx="1357598" cy="1857657"/>
          </a:xfrm>
        </p:grpSpPr>
        <p:grpSp>
          <p:nvGrpSpPr>
            <p:cNvPr id="58" name="Group 57">
              <a:extLst>
                <a:ext uri="{FF2B5EF4-FFF2-40B4-BE49-F238E27FC236}">
                  <a16:creationId xmlns:a16="http://schemas.microsoft.com/office/drawing/2014/main" id="{6743D9DB-ECBD-4F96-B04B-77A755D8CF78}"/>
                </a:ext>
              </a:extLst>
            </p:cNvPr>
            <p:cNvGrpSpPr/>
            <p:nvPr/>
          </p:nvGrpSpPr>
          <p:grpSpPr>
            <a:xfrm rot="2701076">
              <a:off x="199973" y="3656346"/>
              <a:ext cx="1857657" cy="1357128"/>
              <a:chOff x="6179862" y="3657473"/>
              <a:chExt cx="1915627" cy="1484244"/>
            </a:xfrm>
          </p:grpSpPr>
          <p:sp>
            <p:nvSpPr>
              <p:cNvPr id="23" name="Rectangle: Rounded Corners 22">
                <a:extLst>
                  <a:ext uri="{FF2B5EF4-FFF2-40B4-BE49-F238E27FC236}">
                    <a16:creationId xmlns:a16="http://schemas.microsoft.com/office/drawing/2014/main" id="{4958A5D0-184B-4172-86EF-3B81412BDC75}"/>
                  </a:ext>
                </a:extLst>
              </p:cNvPr>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61CC52C-FFC4-4B11-A134-A456A120261F}"/>
                  </a:ext>
                </a:extLst>
              </p:cNvPr>
              <p:cNvSpPr txBox="1"/>
              <p:nvPr/>
            </p:nvSpPr>
            <p:spPr>
              <a:xfrm>
                <a:off x="6179862" y="3767967"/>
                <a:ext cx="1915627" cy="504907"/>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Cisco</a:t>
                </a:r>
              </a:p>
            </p:txBody>
          </p:sp>
        </p:grpSp>
        <p:pic>
          <p:nvPicPr>
            <p:cNvPr id="11" name="Picture 10"/>
            <p:cNvPicPr>
              <a:picLocks noChangeAspect="1"/>
            </p:cNvPicPr>
            <p:nvPr/>
          </p:nvPicPr>
          <p:blipFill>
            <a:blip r:embed="rId4"/>
            <a:stretch>
              <a:fillRect/>
            </a:stretch>
          </p:blipFill>
          <p:spPr>
            <a:xfrm rot="2525861">
              <a:off x="449768" y="4128466"/>
              <a:ext cx="1094665" cy="572100"/>
            </a:xfrm>
            <a:prstGeom prst="rect">
              <a:avLst/>
            </a:prstGeom>
          </p:spPr>
        </p:pic>
      </p:grpSp>
      <p:grpSp>
        <p:nvGrpSpPr>
          <p:cNvPr id="114" name="Group 113"/>
          <p:cNvGrpSpPr/>
          <p:nvPr/>
        </p:nvGrpSpPr>
        <p:grpSpPr>
          <a:xfrm>
            <a:off x="152155" y="5444679"/>
            <a:ext cx="1798443" cy="1462161"/>
            <a:chOff x="152155" y="5444679"/>
            <a:chExt cx="1798443" cy="1462161"/>
          </a:xfrm>
        </p:grpSpPr>
        <p:grpSp>
          <p:nvGrpSpPr>
            <p:cNvPr id="59" name="Group 58">
              <a:extLst>
                <a:ext uri="{FF2B5EF4-FFF2-40B4-BE49-F238E27FC236}">
                  <a16:creationId xmlns:a16="http://schemas.microsoft.com/office/drawing/2014/main" id="{4ACECC14-0B8D-42EC-9AD4-1D0FB247E6A4}"/>
                </a:ext>
              </a:extLst>
            </p:cNvPr>
            <p:cNvGrpSpPr/>
            <p:nvPr/>
          </p:nvGrpSpPr>
          <p:grpSpPr>
            <a:xfrm rot="2629185">
              <a:off x="152155" y="5444679"/>
              <a:ext cx="1798443" cy="1350526"/>
              <a:chOff x="8275764" y="3657473"/>
              <a:chExt cx="1915627" cy="1484244"/>
            </a:xfrm>
          </p:grpSpPr>
          <p:sp>
            <p:nvSpPr>
              <p:cNvPr id="24" name="Rectangle: Rounded Corners 23">
                <a:extLst>
                  <a:ext uri="{FF2B5EF4-FFF2-40B4-BE49-F238E27FC236}">
                    <a16:creationId xmlns:a16="http://schemas.microsoft.com/office/drawing/2014/main" id="{1F85CC35-104C-478B-84A0-E8A131FF05F1}"/>
                  </a:ext>
                </a:extLst>
              </p:cNvPr>
              <p:cNvSpPr/>
              <p:nvPr/>
            </p:nvSpPr>
            <p:spPr>
              <a:xfrm rot="2700000">
                <a:off x="8497121" y="3657473"/>
                <a:ext cx="1484244" cy="1484244"/>
              </a:xfrm>
              <a:prstGeom prst="roundRect">
                <a:avLst>
                  <a:gd name="adj" fmla="val 13096"/>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A37347F-3E44-4B80-8900-4191718A79F6}"/>
                  </a:ext>
                </a:extLst>
              </p:cNvPr>
              <p:cNvSpPr txBox="1"/>
              <p:nvPr/>
            </p:nvSpPr>
            <p:spPr>
              <a:xfrm rot="113381">
                <a:off x="8275764" y="3755487"/>
                <a:ext cx="1915627" cy="507375"/>
              </a:xfrm>
              <a:prstGeom prst="rect">
                <a:avLst/>
              </a:prstGeom>
              <a:noFill/>
            </p:spPr>
            <p:txBody>
              <a:bodyPr wrap="square" rtlCol="0">
                <a:spAutoFit/>
              </a:bodyPr>
              <a:lstStyle/>
              <a:p>
                <a:pPr algn="ctr"/>
                <a:r>
                  <a:rPr lang="en-US" sz="2400" b="1" dirty="0" err="1">
                    <a:solidFill>
                      <a:srgbClr val="E6E7E9"/>
                    </a:solidFill>
                    <a:latin typeface="Tw Cen MT" panose="020B0602020104020603" pitchFamily="34" charset="0"/>
                  </a:rPr>
                  <a:t>VmWare</a:t>
                </a:r>
                <a:endParaRPr lang="en-US" sz="2400" b="1" dirty="0">
                  <a:solidFill>
                    <a:srgbClr val="E6E7E9"/>
                  </a:solidFill>
                  <a:latin typeface="Tw Cen MT" panose="020B0602020104020603" pitchFamily="34" charset="0"/>
                </a:endParaRPr>
              </a:p>
            </p:txBody>
          </p:sp>
        </p:grpSp>
        <p:pic>
          <p:nvPicPr>
            <p:cNvPr id="12" name="Picture 11"/>
            <p:cNvPicPr>
              <a:picLocks noChangeAspect="1"/>
            </p:cNvPicPr>
            <p:nvPr/>
          </p:nvPicPr>
          <p:blipFill>
            <a:blip r:embed="rId5"/>
            <a:stretch>
              <a:fillRect/>
            </a:stretch>
          </p:blipFill>
          <p:spPr>
            <a:xfrm rot="2743724">
              <a:off x="319149" y="6086054"/>
              <a:ext cx="1290053" cy="351519"/>
            </a:xfrm>
            <a:prstGeom prst="rect">
              <a:avLst/>
            </a:prstGeom>
          </p:spPr>
        </p:pic>
      </p:grpSp>
      <p:grpSp>
        <p:nvGrpSpPr>
          <p:cNvPr id="109" name="Group 108"/>
          <p:cNvGrpSpPr/>
          <p:nvPr/>
        </p:nvGrpSpPr>
        <p:grpSpPr>
          <a:xfrm>
            <a:off x="3474053" y="1695139"/>
            <a:ext cx="1834267" cy="1968593"/>
            <a:chOff x="3474053" y="1695139"/>
            <a:chExt cx="1834267" cy="1968593"/>
          </a:xfrm>
        </p:grpSpPr>
        <p:pic>
          <p:nvPicPr>
            <p:cNvPr id="13" name="Picture 12"/>
            <p:cNvPicPr>
              <a:picLocks noChangeAspect="1"/>
            </p:cNvPicPr>
            <p:nvPr/>
          </p:nvPicPr>
          <p:blipFill>
            <a:blip r:embed="rId6"/>
            <a:stretch>
              <a:fillRect/>
            </a:stretch>
          </p:blipFill>
          <p:spPr>
            <a:xfrm>
              <a:off x="3714911" y="1695139"/>
              <a:ext cx="1352550" cy="1152525"/>
            </a:xfrm>
            <a:prstGeom prst="rect">
              <a:avLst/>
            </a:prstGeom>
          </p:spPr>
        </p:pic>
        <p:sp>
          <p:nvSpPr>
            <p:cNvPr id="25" name="TextBox 24"/>
            <p:cNvSpPr txBox="1"/>
            <p:nvPr/>
          </p:nvSpPr>
          <p:spPr>
            <a:xfrm>
              <a:off x="3474053" y="2832735"/>
              <a:ext cx="1834267" cy="830997"/>
            </a:xfrm>
            <a:prstGeom prst="rect">
              <a:avLst/>
            </a:prstGeom>
            <a:noFill/>
          </p:spPr>
          <p:txBody>
            <a:bodyPr wrap="square" rtlCol="0">
              <a:spAutoFit/>
            </a:bodyPr>
            <a:lstStyle/>
            <a:p>
              <a:pPr algn="ctr"/>
              <a:r>
                <a:rPr lang="en-US" sz="2400" dirty="0">
                  <a:solidFill>
                    <a:srgbClr val="EF3078"/>
                  </a:solidFill>
                </a:rPr>
                <a:t>Universal Forwarder</a:t>
              </a:r>
            </a:p>
          </p:txBody>
        </p:sp>
      </p:grpSp>
      <p:grpSp>
        <p:nvGrpSpPr>
          <p:cNvPr id="110" name="Group 109"/>
          <p:cNvGrpSpPr/>
          <p:nvPr/>
        </p:nvGrpSpPr>
        <p:grpSpPr>
          <a:xfrm>
            <a:off x="3440715" y="4089832"/>
            <a:ext cx="1834267" cy="1982435"/>
            <a:chOff x="3440715" y="4089832"/>
            <a:chExt cx="1834267" cy="1982435"/>
          </a:xfrm>
        </p:grpSpPr>
        <p:pic>
          <p:nvPicPr>
            <p:cNvPr id="15" name="Picture 14"/>
            <p:cNvPicPr>
              <a:picLocks noChangeAspect="1"/>
            </p:cNvPicPr>
            <p:nvPr/>
          </p:nvPicPr>
          <p:blipFill>
            <a:blip r:embed="rId7"/>
            <a:stretch>
              <a:fillRect/>
            </a:stretch>
          </p:blipFill>
          <p:spPr>
            <a:xfrm>
              <a:off x="3714912" y="4089832"/>
              <a:ext cx="1285875" cy="1200150"/>
            </a:xfrm>
            <a:prstGeom prst="rect">
              <a:avLst/>
            </a:prstGeom>
          </p:spPr>
        </p:pic>
        <p:sp>
          <p:nvSpPr>
            <p:cNvPr id="61" name="TextBox 60"/>
            <p:cNvSpPr txBox="1"/>
            <p:nvPr/>
          </p:nvSpPr>
          <p:spPr>
            <a:xfrm>
              <a:off x="3440715" y="5241270"/>
              <a:ext cx="1834267" cy="830997"/>
            </a:xfrm>
            <a:prstGeom prst="rect">
              <a:avLst/>
            </a:prstGeom>
            <a:noFill/>
          </p:spPr>
          <p:txBody>
            <a:bodyPr wrap="square" rtlCol="0">
              <a:spAutoFit/>
            </a:bodyPr>
            <a:lstStyle/>
            <a:p>
              <a:pPr algn="ctr"/>
              <a:r>
                <a:rPr lang="en-US" sz="2400" dirty="0">
                  <a:solidFill>
                    <a:srgbClr val="EF3078"/>
                  </a:solidFill>
                </a:rPr>
                <a:t>Heavy Forwarder</a:t>
              </a:r>
            </a:p>
          </p:txBody>
        </p:sp>
      </p:grpSp>
      <p:grpSp>
        <p:nvGrpSpPr>
          <p:cNvPr id="103" name="Group 102"/>
          <p:cNvGrpSpPr/>
          <p:nvPr/>
        </p:nvGrpSpPr>
        <p:grpSpPr>
          <a:xfrm>
            <a:off x="1771461" y="648724"/>
            <a:ext cx="1973626" cy="5474900"/>
            <a:chOff x="1771461" y="648724"/>
            <a:chExt cx="1973626" cy="5474900"/>
          </a:xfrm>
        </p:grpSpPr>
        <p:cxnSp>
          <p:nvCxnSpPr>
            <p:cNvPr id="36" name="Straight Arrow Connector 35"/>
            <p:cNvCxnSpPr/>
            <p:nvPr/>
          </p:nvCxnSpPr>
          <p:spPr>
            <a:xfrm>
              <a:off x="1795876" y="648724"/>
              <a:ext cx="1949211" cy="129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799632" y="2130957"/>
              <a:ext cx="1896393" cy="35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883573" y="4340111"/>
              <a:ext cx="1710674" cy="24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1771461" y="4909992"/>
              <a:ext cx="1855275" cy="1213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76" name="Picture 75"/>
          <p:cNvPicPr>
            <a:picLocks noChangeAspect="1"/>
          </p:cNvPicPr>
          <p:nvPr/>
        </p:nvPicPr>
        <p:blipFill>
          <a:blip r:embed="rId8"/>
          <a:stretch>
            <a:fillRect/>
          </a:stretch>
        </p:blipFill>
        <p:spPr>
          <a:xfrm>
            <a:off x="6270091" y="1446135"/>
            <a:ext cx="1323975" cy="1209675"/>
          </a:xfrm>
          <a:prstGeom prst="rect">
            <a:avLst/>
          </a:prstGeom>
        </p:spPr>
      </p:pic>
      <p:pic>
        <p:nvPicPr>
          <p:cNvPr id="77" name="Picture 76"/>
          <p:cNvPicPr>
            <a:picLocks noChangeAspect="1"/>
          </p:cNvPicPr>
          <p:nvPr/>
        </p:nvPicPr>
        <p:blipFill>
          <a:blip r:embed="rId8"/>
          <a:stretch>
            <a:fillRect/>
          </a:stretch>
        </p:blipFill>
        <p:spPr>
          <a:xfrm>
            <a:off x="6270091" y="3096652"/>
            <a:ext cx="1323975" cy="1209675"/>
          </a:xfrm>
          <a:prstGeom prst="rect">
            <a:avLst/>
          </a:prstGeom>
        </p:spPr>
      </p:pic>
      <p:grpSp>
        <p:nvGrpSpPr>
          <p:cNvPr id="105" name="Group 104"/>
          <p:cNvGrpSpPr/>
          <p:nvPr/>
        </p:nvGrpSpPr>
        <p:grpSpPr>
          <a:xfrm>
            <a:off x="7562435" y="1923606"/>
            <a:ext cx="1724682" cy="3581789"/>
            <a:chOff x="7562435" y="1923606"/>
            <a:chExt cx="1724682" cy="3581789"/>
          </a:xfrm>
        </p:grpSpPr>
        <p:cxnSp>
          <p:nvCxnSpPr>
            <p:cNvPr id="82" name="Straight Arrow Connector 81"/>
            <p:cNvCxnSpPr/>
            <p:nvPr/>
          </p:nvCxnSpPr>
          <p:spPr>
            <a:xfrm>
              <a:off x="7562435" y="1923606"/>
              <a:ext cx="1724682" cy="15168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7" idx="3"/>
              <a:endCxn id="79" idx="1"/>
            </p:cNvCxnSpPr>
            <p:nvPr/>
          </p:nvCxnSpPr>
          <p:spPr>
            <a:xfrm flipV="1">
              <a:off x="7594066" y="3661321"/>
              <a:ext cx="1693051" cy="401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8" idx="3"/>
            </p:cNvCxnSpPr>
            <p:nvPr/>
          </p:nvCxnSpPr>
          <p:spPr>
            <a:xfrm flipV="1">
              <a:off x="7594066" y="4034705"/>
              <a:ext cx="1693051" cy="14706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953275" y="1960662"/>
            <a:ext cx="1369619" cy="3749870"/>
            <a:chOff x="4953275" y="1960662"/>
            <a:chExt cx="1369619" cy="3749870"/>
          </a:xfrm>
        </p:grpSpPr>
        <p:cxnSp>
          <p:nvCxnSpPr>
            <p:cNvPr id="91" name="Straight Arrow Connector 90"/>
            <p:cNvCxnSpPr>
              <a:endCxn id="76" idx="1"/>
            </p:cNvCxnSpPr>
            <p:nvPr/>
          </p:nvCxnSpPr>
          <p:spPr>
            <a:xfrm>
              <a:off x="4953275" y="1960662"/>
              <a:ext cx="1316816" cy="90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067461" y="4993696"/>
              <a:ext cx="1123731" cy="71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5" idx="3"/>
            </p:cNvCxnSpPr>
            <p:nvPr/>
          </p:nvCxnSpPr>
          <p:spPr>
            <a:xfrm flipV="1">
              <a:off x="5000787" y="3985260"/>
              <a:ext cx="1269304" cy="70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000787" y="2557057"/>
              <a:ext cx="1186739" cy="175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3" idx="3"/>
            </p:cNvCxnSpPr>
            <p:nvPr/>
          </p:nvCxnSpPr>
          <p:spPr>
            <a:xfrm>
              <a:off x="5067461" y="2271402"/>
              <a:ext cx="1255433" cy="1189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5010368" y="2587476"/>
              <a:ext cx="1177158" cy="258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6000692" y="4900557"/>
            <a:ext cx="1834267" cy="1633805"/>
            <a:chOff x="6000692" y="4900557"/>
            <a:chExt cx="1834267" cy="1633805"/>
          </a:xfrm>
        </p:grpSpPr>
        <p:pic>
          <p:nvPicPr>
            <p:cNvPr id="78" name="Picture 77"/>
            <p:cNvPicPr>
              <a:picLocks noChangeAspect="1"/>
            </p:cNvPicPr>
            <p:nvPr/>
          </p:nvPicPr>
          <p:blipFill>
            <a:blip r:embed="rId8"/>
            <a:stretch>
              <a:fillRect/>
            </a:stretch>
          </p:blipFill>
          <p:spPr>
            <a:xfrm>
              <a:off x="6270091" y="4900557"/>
              <a:ext cx="1323975" cy="1209675"/>
            </a:xfrm>
            <a:prstGeom prst="rect">
              <a:avLst/>
            </a:prstGeom>
          </p:spPr>
        </p:pic>
        <p:sp>
          <p:nvSpPr>
            <p:cNvPr id="107" name="TextBox 106"/>
            <p:cNvSpPr txBox="1"/>
            <p:nvPr/>
          </p:nvSpPr>
          <p:spPr>
            <a:xfrm>
              <a:off x="6000692" y="6072697"/>
              <a:ext cx="1834267" cy="461665"/>
            </a:xfrm>
            <a:prstGeom prst="rect">
              <a:avLst/>
            </a:prstGeom>
            <a:noFill/>
          </p:spPr>
          <p:txBody>
            <a:bodyPr wrap="square" rtlCol="0">
              <a:spAutoFit/>
            </a:bodyPr>
            <a:lstStyle/>
            <a:p>
              <a:pPr algn="ctr"/>
              <a:r>
                <a:rPr lang="en-US" sz="2400" dirty="0">
                  <a:solidFill>
                    <a:srgbClr val="EF3078"/>
                  </a:solidFill>
                </a:rPr>
                <a:t>Indexer</a:t>
              </a:r>
            </a:p>
          </p:txBody>
        </p:sp>
      </p:grpSp>
      <p:grpSp>
        <p:nvGrpSpPr>
          <p:cNvPr id="117" name="Group 116"/>
          <p:cNvGrpSpPr/>
          <p:nvPr/>
        </p:nvGrpSpPr>
        <p:grpSpPr>
          <a:xfrm>
            <a:off x="8994430" y="3070771"/>
            <a:ext cx="1834267" cy="1578967"/>
            <a:chOff x="8994430" y="3070771"/>
            <a:chExt cx="1834267" cy="1578967"/>
          </a:xfrm>
        </p:grpSpPr>
        <p:pic>
          <p:nvPicPr>
            <p:cNvPr id="79" name="Picture 78"/>
            <p:cNvPicPr>
              <a:picLocks noChangeAspect="1"/>
            </p:cNvPicPr>
            <p:nvPr/>
          </p:nvPicPr>
          <p:blipFill>
            <a:blip r:embed="rId9"/>
            <a:stretch>
              <a:fillRect/>
            </a:stretch>
          </p:blipFill>
          <p:spPr>
            <a:xfrm>
              <a:off x="9287117" y="3070771"/>
              <a:ext cx="1304925" cy="1181100"/>
            </a:xfrm>
            <a:prstGeom prst="rect">
              <a:avLst/>
            </a:prstGeom>
          </p:spPr>
        </p:pic>
        <p:sp>
          <p:nvSpPr>
            <p:cNvPr id="108" name="TextBox 107"/>
            <p:cNvSpPr txBox="1"/>
            <p:nvPr/>
          </p:nvSpPr>
          <p:spPr>
            <a:xfrm>
              <a:off x="8994430" y="4188073"/>
              <a:ext cx="1834267" cy="461665"/>
            </a:xfrm>
            <a:prstGeom prst="rect">
              <a:avLst/>
            </a:prstGeom>
            <a:noFill/>
          </p:spPr>
          <p:txBody>
            <a:bodyPr wrap="square" rtlCol="0">
              <a:spAutoFit/>
            </a:bodyPr>
            <a:lstStyle/>
            <a:p>
              <a:pPr algn="ctr"/>
              <a:r>
                <a:rPr lang="en-US" sz="2400" dirty="0">
                  <a:solidFill>
                    <a:srgbClr val="EF3078"/>
                  </a:solidFill>
                </a:rPr>
                <a:t>Search Head</a:t>
              </a:r>
            </a:p>
          </p:txBody>
        </p:sp>
      </p:grpSp>
    </p:spTree>
    <p:extLst>
      <p:ext uri="{BB962C8B-B14F-4D97-AF65-F5344CB8AC3E}">
        <p14:creationId xmlns:p14="http://schemas.microsoft.com/office/powerpoint/2010/main" val="2151261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fill="hold"/>
                                        <p:tgtEl>
                                          <p:spTgt spid="111"/>
                                        </p:tgtEl>
                                        <p:attrNameLst>
                                          <p:attrName>ppt_x</p:attrName>
                                        </p:attrNameLst>
                                      </p:cBhvr>
                                      <p:tavLst>
                                        <p:tav tm="0">
                                          <p:val>
                                            <p:strVal val="#ppt_x"/>
                                          </p:val>
                                        </p:tav>
                                        <p:tav tm="100000">
                                          <p:val>
                                            <p:strVal val="#ppt_x"/>
                                          </p:val>
                                        </p:tav>
                                      </p:tavLst>
                                    </p:anim>
                                    <p:anim calcmode="lin" valueType="num">
                                      <p:cBhvr additive="base">
                                        <p:cTn id="8" dur="500" fill="hold"/>
                                        <p:tgtEl>
                                          <p:spTgt spid="1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anim calcmode="lin" valueType="num">
                                      <p:cBhvr additive="base">
                                        <p:cTn id="15" dur="500" fill="hold"/>
                                        <p:tgtEl>
                                          <p:spTgt spid="113"/>
                                        </p:tgtEl>
                                        <p:attrNameLst>
                                          <p:attrName>ppt_x</p:attrName>
                                        </p:attrNameLst>
                                      </p:cBhvr>
                                      <p:tavLst>
                                        <p:tav tm="0">
                                          <p:val>
                                            <p:strVal val="#ppt_x"/>
                                          </p:val>
                                        </p:tav>
                                        <p:tav tm="100000">
                                          <p:val>
                                            <p:strVal val="#ppt_x"/>
                                          </p:val>
                                        </p:tav>
                                      </p:tavLst>
                                    </p:anim>
                                    <p:anim calcmode="lin" valueType="num">
                                      <p:cBhvr additive="base">
                                        <p:cTn id="16" dur="500" fill="hold"/>
                                        <p:tgtEl>
                                          <p:spTgt spid="1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fill="hold"/>
                                        <p:tgtEl>
                                          <p:spTgt spid="114"/>
                                        </p:tgtEl>
                                        <p:attrNameLst>
                                          <p:attrName>ppt_x</p:attrName>
                                        </p:attrNameLst>
                                      </p:cBhvr>
                                      <p:tavLst>
                                        <p:tav tm="0">
                                          <p:val>
                                            <p:strVal val="#ppt_x"/>
                                          </p:val>
                                        </p:tav>
                                        <p:tav tm="100000">
                                          <p:val>
                                            <p:strVal val="#ppt_x"/>
                                          </p:val>
                                        </p:tav>
                                      </p:tavLst>
                                    </p:anim>
                                    <p:anim calcmode="lin" valueType="num">
                                      <p:cBhvr additive="base">
                                        <p:cTn id="2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wipe(up)">
                                      <p:cBhvr>
                                        <p:cTn id="25" dur="500"/>
                                        <p:tgtEl>
                                          <p:spTgt spid="103"/>
                                        </p:tgtEl>
                                      </p:cBhvr>
                                    </p:animEffect>
                                  </p:childTnLst>
                                </p:cTn>
                              </p:par>
                              <p:par>
                                <p:cTn id="26" presetID="2" presetClass="entr" presetSubtype="4" fill="hold" nodeType="withEffect">
                                  <p:stCondLst>
                                    <p:cond delay="0"/>
                                  </p:stCondLst>
                                  <p:childTnLst>
                                    <p:set>
                                      <p:cBhvr>
                                        <p:cTn id="27" dur="1" fill="hold">
                                          <p:stCondLst>
                                            <p:cond delay="0"/>
                                          </p:stCondLst>
                                        </p:cTn>
                                        <p:tgtEl>
                                          <p:spTgt spid="109"/>
                                        </p:tgtEl>
                                        <p:attrNameLst>
                                          <p:attrName>style.visibility</p:attrName>
                                        </p:attrNameLst>
                                      </p:cBhvr>
                                      <p:to>
                                        <p:strVal val="visible"/>
                                      </p:to>
                                    </p:set>
                                    <p:anim calcmode="lin" valueType="num">
                                      <p:cBhvr additive="base">
                                        <p:cTn id="28" dur="500" fill="hold"/>
                                        <p:tgtEl>
                                          <p:spTgt spid="109"/>
                                        </p:tgtEl>
                                        <p:attrNameLst>
                                          <p:attrName>ppt_x</p:attrName>
                                        </p:attrNameLst>
                                      </p:cBhvr>
                                      <p:tavLst>
                                        <p:tav tm="0">
                                          <p:val>
                                            <p:strVal val="#ppt_x"/>
                                          </p:val>
                                        </p:tav>
                                        <p:tav tm="100000">
                                          <p:val>
                                            <p:strVal val="#ppt_x"/>
                                          </p:val>
                                        </p:tav>
                                      </p:tavLst>
                                    </p:anim>
                                    <p:anim calcmode="lin" valueType="num">
                                      <p:cBhvr additive="base">
                                        <p:cTn id="29" dur="500" fill="hold"/>
                                        <p:tgtEl>
                                          <p:spTgt spid="109"/>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10"/>
                                        </p:tgtEl>
                                        <p:attrNameLst>
                                          <p:attrName>style.visibility</p:attrName>
                                        </p:attrNameLst>
                                      </p:cBhvr>
                                      <p:to>
                                        <p:strVal val="visible"/>
                                      </p:to>
                                    </p:set>
                                    <p:anim calcmode="lin" valueType="num">
                                      <p:cBhvr additive="base">
                                        <p:cTn id="32" dur="500" fill="hold"/>
                                        <p:tgtEl>
                                          <p:spTgt spid="110"/>
                                        </p:tgtEl>
                                        <p:attrNameLst>
                                          <p:attrName>ppt_x</p:attrName>
                                        </p:attrNameLst>
                                      </p:cBhvr>
                                      <p:tavLst>
                                        <p:tav tm="0">
                                          <p:val>
                                            <p:strVal val="#ppt_x"/>
                                          </p:val>
                                        </p:tav>
                                        <p:tav tm="100000">
                                          <p:val>
                                            <p:strVal val="#ppt_x"/>
                                          </p:val>
                                        </p:tav>
                                      </p:tavLst>
                                    </p:anim>
                                    <p:anim calcmode="lin" valueType="num">
                                      <p:cBhvr additive="base">
                                        <p:cTn id="33"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4"/>
                                        </p:tgtEl>
                                        <p:attrNameLst>
                                          <p:attrName>style.visibility</p:attrName>
                                        </p:attrNameLst>
                                      </p:cBhvr>
                                      <p:to>
                                        <p:strVal val="visible"/>
                                      </p:to>
                                    </p:set>
                                    <p:animEffect transition="in" filter="wipe(down)">
                                      <p:cBhvr>
                                        <p:cTn id="38" dur="500"/>
                                        <p:tgtEl>
                                          <p:spTgt spid="104"/>
                                        </p:tgtEl>
                                      </p:cBhvr>
                                    </p:animEffect>
                                  </p:childTnLst>
                                </p:cTn>
                              </p:par>
                              <p:par>
                                <p:cTn id="39" presetID="2" presetClass="entr" presetSubtype="4" fill="hold" nodeType="withEffect">
                                  <p:stCondLst>
                                    <p:cond delay="0"/>
                                  </p:stCondLst>
                                  <p:childTnLst>
                                    <p:set>
                                      <p:cBhvr>
                                        <p:cTn id="40" dur="1" fill="hold">
                                          <p:stCondLst>
                                            <p:cond delay="0"/>
                                          </p:stCondLst>
                                        </p:cTn>
                                        <p:tgtEl>
                                          <p:spTgt spid="76"/>
                                        </p:tgtEl>
                                        <p:attrNameLst>
                                          <p:attrName>style.visibility</p:attrName>
                                        </p:attrNameLst>
                                      </p:cBhvr>
                                      <p:to>
                                        <p:strVal val="visible"/>
                                      </p:to>
                                    </p:set>
                                    <p:anim calcmode="lin" valueType="num">
                                      <p:cBhvr additive="base">
                                        <p:cTn id="41" dur="500" fill="hold"/>
                                        <p:tgtEl>
                                          <p:spTgt spid="76"/>
                                        </p:tgtEl>
                                        <p:attrNameLst>
                                          <p:attrName>ppt_x</p:attrName>
                                        </p:attrNameLst>
                                      </p:cBhvr>
                                      <p:tavLst>
                                        <p:tav tm="0">
                                          <p:val>
                                            <p:strVal val="#ppt_x"/>
                                          </p:val>
                                        </p:tav>
                                        <p:tav tm="100000">
                                          <p:val>
                                            <p:strVal val="#ppt_x"/>
                                          </p:val>
                                        </p:tav>
                                      </p:tavLst>
                                    </p:anim>
                                    <p:anim calcmode="lin" valueType="num">
                                      <p:cBhvr additive="base">
                                        <p:cTn id="42" dur="500" fill="hold"/>
                                        <p:tgtEl>
                                          <p:spTgt spid="7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anim calcmode="lin" valueType="num">
                                      <p:cBhvr additive="base">
                                        <p:cTn id="45" dur="500" fill="hold"/>
                                        <p:tgtEl>
                                          <p:spTgt spid="77"/>
                                        </p:tgtEl>
                                        <p:attrNameLst>
                                          <p:attrName>ppt_x</p:attrName>
                                        </p:attrNameLst>
                                      </p:cBhvr>
                                      <p:tavLst>
                                        <p:tav tm="0">
                                          <p:val>
                                            <p:strVal val="#ppt_x"/>
                                          </p:val>
                                        </p:tav>
                                        <p:tav tm="100000">
                                          <p:val>
                                            <p:strVal val="#ppt_x"/>
                                          </p:val>
                                        </p:tav>
                                      </p:tavLst>
                                    </p:anim>
                                    <p:anim calcmode="lin" valueType="num">
                                      <p:cBhvr additive="base">
                                        <p:cTn id="46" dur="500" fill="hold"/>
                                        <p:tgtEl>
                                          <p:spTgt spid="7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6"/>
                                        </p:tgtEl>
                                        <p:attrNameLst>
                                          <p:attrName>style.visibility</p:attrName>
                                        </p:attrNameLst>
                                      </p:cBhvr>
                                      <p:to>
                                        <p:strVal val="visible"/>
                                      </p:to>
                                    </p:set>
                                    <p:anim calcmode="lin" valueType="num">
                                      <p:cBhvr additive="base">
                                        <p:cTn id="49" dur="500" fill="hold"/>
                                        <p:tgtEl>
                                          <p:spTgt spid="116"/>
                                        </p:tgtEl>
                                        <p:attrNameLst>
                                          <p:attrName>ppt_x</p:attrName>
                                        </p:attrNameLst>
                                      </p:cBhvr>
                                      <p:tavLst>
                                        <p:tav tm="0">
                                          <p:val>
                                            <p:strVal val="#ppt_x"/>
                                          </p:val>
                                        </p:tav>
                                        <p:tav tm="100000">
                                          <p:val>
                                            <p:strVal val="#ppt_x"/>
                                          </p:val>
                                        </p:tav>
                                      </p:tavLst>
                                    </p:anim>
                                    <p:anim calcmode="lin" valueType="num">
                                      <p:cBhvr additive="base">
                                        <p:cTn id="50"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05"/>
                                        </p:tgtEl>
                                        <p:attrNameLst>
                                          <p:attrName>style.visibility</p:attrName>
                                        </p:attrNameLst>
                                      </p:cBhvr>
                                      <p:to>
                                        <p:strVal val="visible"/>
                                      </p:to>
                                    </p:set>
                                    <p:animEffect transition="in" filter="wipe(down)">
                                      <p:cBhvr>
                                        <p:cTn id="55" dur="500"/>
                                        <p:tgtEl>
                                          <p:spTgt spid="105"/>
                                        </p:tgtEl>
                                      </p:cBhvr>
                                    </p:animEffect>
                                  </p:childTnLst>
                                </p:cTn>
                              </p:par>
                              <p:par>
                                <p:cTn id="56" presetID="2" presetClass="entr" presetSubtype="4" fill="hold" nodeType="withEffect">
                                  <p:stCondLst>
                                    <p:cond delay="0"/>
                                  </p:stCondLst>
                                  <p:childTnLst>
                                    <p:set>
                                      <p:cBhvr>
                                        <p:cTn id="57" dur="1" fill="hold">
                                          <p:stCondLst>
                                            <p:cond delay="0"/>
                                          </p:stCondLst>
                                        </p:cTn>
                                        <p:tgtEl>
                                          <p:spTgt spid="117"/>
                                        </p:tgtEl>
                                        <p:attrNameLst>
                                          <p:attrName>style.visibility</p:attrName>
                                        </p:attrNameLst>
                                      </p:cBhvr>
                                      <p:to>
                                        <p:strVal val="visible"/>
                                      </p:to>
                                    </p:set>
                                    <p:anim calcmode="lin" valueType="num">
                                      <p:cBhvr additive="base">
                                        <p:cTn id="58" dur="500" fill="hold"/>
                                        <p:tgtEl>
                                          <p:spTgt spid="117"/>
                                        </p:tgtEl>
                                        <p:attrNameLst>
                                          <p:attrName>ppt_x</p:attrName>
                                        </p:attrNameLst>
                                      </p:cBhvr>
                                      <p:tavLst>
                                        <p:tav tm="0">
                                          <p:val>
                                            <p:strVal val="#ppt_x"/>
                                          </p:val>
                                        </p:tav>
                                        <p:tav tm="100000">
                                          <p:val>
                                            <p:strVal val="#ppt_x"/>
                                          </p:val>
                                        </p:tav>
                                      </p:tavLst>
                                    </p:anim>
                                    <p:anim calcmode="lin" valueType="num">
                                      <p:cBhvr additive="base">
                                        <p:cTn id="59"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13277</TotalTime>
  <Words>709</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asim</cp:lastModifiedBy>
  <cp:revision>193</cp:revision>
  <dcterms:created xsi:type="dcterms:W3CDTF">2017-10-30T13:02:30Z</dcterms:created>
  <dcterms:modified xsi:type="dcterms:W3CDTF">2020-12-08T07:29:09Z</dcterms:modified>
</cp:coreProperties>
</file>