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1" r:id="rId6"/>
    <p:sldId id="269" r:id="rId7"/>
    <p:sldId id="268" r:id="rId8"/>
    <p:sldId id="266" r:id="rId9"/>
    <p:sldId id="270" r:id="rId10"/>
    <p:sldId id="271" r:id="rId11"/>
    <p:sldId id="262" r:id="rId12"/>
    <p:sldId id="264" r:id="rId13"/>
    <p:sldId id="267" r:id="rId14"/>
    <p:sldId id="265" r:id="rId15"/>
  </p:sldIdLst>
  <p:sldSz cx="9144000" cy="5143500" type="screen16x9"/>
  <p:notesSz cx="6858000" cy="9144000"/>
  <p:embeddedFontLst>
    <p:embeddedFont>
      <p:font typeface="Century Gothic" panose="020B0502020202020204" pitchFamily="34" charset="0"/>
      <p:regular r:id="rId17"/>
      <p:bold r:id="rId18"/>
      <p:italic r:id="rId19"/>
      <p:boldItalic r:id="rId20"/>
    </p:embeddedFont>
    <p:embeddedFont>
      <p:font typeface="Economica" panose="020B0604020202020204"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itA1M8DDonXx65g2oqBqnkpHcf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930" y="7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22458105605494"/>
          <c:y val="7.7514310501924782E-2"/>
          <c:w val="0.69555083788789018"/>
          <c:h val="0.7384646237417003"/>
        </c:manualLayout>
      </c:layout>
      <c:pieChart>
        <c:varyColors val="1"/>
        <c:ser>
          <c:idx val="0"/>
          <c:order val="0"/>
          <c:tx>
            <c:strRef>
              <c:f>Sheet1!$B$1</c:f>
              <c:strCache>
                <c:ptCount val="1"/>
                <c:pt idx="0">
                  <c:v>Percent</c:v>
                </c:pt>
              </c:strCache>
            </c:strRef>
          </c:tx>
          <c:explosion val="9"/>
          <c:dPt>
            <c:idx val="0"/>
            <c:bubble3D val="0"/>
            <c:explosion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0867-432E-8D8B-5EB00CDB9A2E}"/>
              </c:ext>
            </c:extLst>
          </c:dPt>
          <c:dPt>
            <c:idx val="1"/>
            <c:bubble3D val="0"/>
            <c:explosion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0867-432E-8D8B-5EB00CDB9A2E}"/>
              </c:ext>
            </c:extLst>
          </c:dPt>
          <c:dPt>
            <c:idx val="2"/>
            <c:bubble3D val="0"/>
            <c:explosion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0867-432E-8D8B-5EB00CDB9A2E}"/>
              </c:ext>
            </c:extLst>
          </c:dPt>
          <c:dPt>
            <c:idx val="3"/>
            <c:bubble3D val="0"/>
            <c:explosion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0867-432E-8D8B-5EB00CDB9A2E}"/>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0867-432E-8D8B-5EB00CDB9A2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Python</c:v>
                </c:pt>
                <c:pt idx="1">
                  <c:v>HTML</c:v>
                </c:pt>
                <c:pt idx="2">
                  <c:v>CSS</c:v>
                </c:pt>
                <c:pt idx="3">
                  <c:v>JS</c:v>
                </c:pt>
                <c:pt idx="4">
                  <c:v>ajax</c:v>
                </c:pt>
              </c:strCache>
            </c:strRef>
          </c:cat>
          <c:val>
            <c:numRef>
              <c:f>Sheet1!$B$2:$B$6</c:f>
              <c:numCache>
                <c:formatCode>0%</c:formatCode>
                <c:ptCount val="5"/>
                <c:pt idx="0">
                  <c:v>0.25</c:v>
                </c:pt>
                <c:pt idx="1">
                  <c:v>0.1</c:v>
                </c:pt>
                <c:pt idx="2">
                  <c:v>0.18</c:v>
                </c:pt>
                <c:pt idx="3">
                  <c:v>0.45</c:v>
                </c:pt>
                <c:pt idx="4">
                  <c:v>0.02</c:v>
                </c:pt>
              </c:numCache>
            </c:numRef>
          </c:val>
          <c:extLst>
            <c:ext xmlns:c16="http://schemas.microsoft.com/office/drawing/2014/chart" uri="{C3380CC4-5D6E-409C-BE32-E72D297353CC}">
              <c16:uniqueId val="{0000000A-0867-432E-8D8B-5EB00CDB9A2E}"/>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1"/>
          <p:cNvSpPr/>
          <p:nvPr/>
        </p:nvSpPr>
        <p:spPr>
          <a:xfrm>
            <a:off x="2502038" y="167835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11"/>
          <p:cNvSpPr/>
          <p:nvPr/>
        </p:nvSpPr>
        <p:spPr>
          <a:xfrm rot="10800000">
            <a:off x="5208275" y="25574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11"/>
          <p:cNvSpPr txBox="1">
            <a:spLocks noGrp="1"/>
          </p:cNvSpPr>
          <p:nvPr>
            <p:ph type="ctrTitle"/>
          </p:nvPr>
        </p:nvSpPr>
        <p:spPr>
          <a:xfrm>
            <a:off x="2882450" y="1922375"/>
            <a:ext cx="2993400" cy="14127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13" name="Google Shape;1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87477" y="73725"/>
            <a:ext cx="1570384" cy="812346"/>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2521" y="123618"/>
            <a:ext cx="2739334" cy="64500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20"/>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0"/>
          <p:cNvSpPr txBox="1">
            <a:spLocks noGrp="1"/>
          </p:cNvSpPr>
          <p:nvPr>
            <p:ph type="title" hasCustomPrompt="1"/>
          </p:nvPr>
        </p:nvSpPr>
        <p:spPr>
          <a:xfrm>
            <a:off x="311700" y="957125"/>
            <a:ext cx="8520600" cy="2128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3" name="Google Shape;53;p20"/>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4" name="Google Shape;5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2"/>
          <p:cNvSpPr txBox="1">
            <a:spLocks noGrp="1"/>
          </p:cNvSpPr>
          <p:nvPr>
            <p:ph type="title"/>
          </p:nvPr>
        </p:nvSpPr>
        <p:spPr>
          <a:xfrm>
            <a:off x="436675" y="789825"/>
            <a:ext cx="8103600" cy="6099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17" name="Google Shape;17;p12"/>
          <p:cNvSpPr txBox="1">
            <a:spLocks noGrp="1"/>
          </p:cNvSpPr>
          <p:nvPr>
            <p:ph type="body" idx="1"/>
          </p:nvPr>
        </p:nvSpPr>
        <p:spPr>
          <a:xfrm>
            <a:off x="311700" y="1560400"/>
            <a:ext cx="8520600" cy="30189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entury Gothic" panose="020B0502020202020204" pitchFamily="34" charset="0"/>
                <a:ea typeface="Century Gothic" panose="020B0502020202020204" pitchFamily="34" charset="0"/>
                <a:cs typeface="Century Gothic" panose="020B0502020202020204" pitchFamily="34" charset="0"/>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fld id="{00000000-1234-1234-1234-123412341234}" type="slidenum">
              <a:rPr lang="en" smtClean="0"/>
              <a:pPr/>
              <a:t>‹#›</a:t>
            </a:fld>
            <a:endParaRPr lang="en"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83896" y="0"/>
            <a:ext cx="2027584" cy="1048851"/>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138" y="4702245"/>
            <a:ext cx="1325220" cy="31203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1" name="Google Shape;21;p1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2" name="Google Shape;22;p13"/>
          <p:cNvSpPr txBox="1">
            <a:spLocks noGrp="1"/>
          </p:cNvSpPr>
          <p:nvPr>
            <p:ph type="title"/>
          </p:nvPr>
        </p:nvSpPr>
        <p:spPr>
          <a:xfrm>
            <a:off x="773700" y="1806450"/>
            <a:ext cx="7596600" cy="15306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23" name="Google Shape;2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Century Gothic" panose="020B0502020202020204" pitchFamily="34" charset="0"/>
                <a:ea typeface="Century Gothic" panose="020B0502020202020204" pitchFamily="34" charset="0"/>
                <a:cs typeface="Century Gothic" panose="020B0502020202020204" pitchFamily="34" charset="0"/>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fld id="{00000000-1234-1234-1234-123412341234}" type="slidenum">
              <a:rPr lang="en" smtClean="0"/>
              <a:pPr/>
              <a:t>‹#›</a:t>
            </a:fld>
            <a:endParaRPr lang="e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14"/>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6" name="Google Shape;26;p14"/>
          <p:cNvSpPr txBox="1">
            <a:spLocks noGrp="1"/>
          </p:cNvSpPr>
          <p:nvPr>
            <p:ph type="body" idx="1"/>
          </p:nvPr>
        </p:nvSpPr>
        <p:spPr>
          <a:xfrm>
            <a:off x="311700" y="1225225"/>
            <a:ext cx="3999900" cy="3354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7" name="Google Shape;27;p14"/>
          <p:cNvSpPr txBox="1">
            <a:spLocks noGrp="1"/>
          </p:cNvSpPr>
          <p:nvPr>
            <p:ph type="body" idx="2"/>
          </p:nvPr>
        </p:nvSpPr>
        <p:spPr>
          <a:xfrm>
            <a:off x="4832400" y="1225225"/>
            <a:ext cx="3999900" cy="3354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4" name="Google Shape;34;p16"/>
          <p:cNvSpPr txBox="1">
            <a:spLocks noGrp="1"/>
          </p:cNvSpPr>
          <p:nvPr>
            <p:ph type="body" idx="1"/>
          </p:nvPr>
        </p:nvSpPr>
        <p:spPr>
          <a:xfrm>
            <a:off x="311700" y="1399400"/>
            <a:ext cx="2808000" cy="27849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5" name="Google Shape;3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17"/>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7"/>
          <p:cNvSpPr txBox="1">
            <a:spLocks noGrp="1"/>
          </p:cNvSpPr>
          <p:nvPr>
            <p:ph type="title"/>
          </p:nvPr>
        </p:nvSpPr>
        <p:spPr>
          <a:xfrm>
            <a:off x="490250" y="450150"/>
            <a:ext cx="5878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9" name="Google Shape;3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18"/>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2" name="Google Shape;42;p18"/>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3" name="Google Shape;43;p18"/>
          <p:cNvSpPr txBox="1">
            <a:spLocks noGrp="1"/>
          </p:cNvSpPr>
          <p:nvPr>
            <p:ph type="title"/>
          </p:nvPr>
        </p:nvSpPr>
        <p:spPr>
          <a:xfrm>
            <a:off x="265500" y="929275"/>
            <a:ext cx="4045200" cy="1786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a:endParaRPr/>
          </a:p>
        </p:txBody>
      </p:sp>
      <p:sp>
        <p:nvSpPr>
          <p:cNvPr id="44" name="Google Shape;44;p18"/>
          <p:cNvSpPr txBox="1">
            <a:spLocks noGrp="1"/>
          </p:cNvSpPr>
          <p:nvPr>
            <p:ph type="subTitle" idx="1"/>
          </p:nvPr>
        </p:nvSpPr>
        <p:spPr>
          <a:xfrm>
            <a:off x="265500" y="2769001"/>
            <a:ext cx="4045200" cy="1574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5" name="Google Shape;45;p18"/>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6" name="Google Shape;4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9"/>
          <p:cNvSpPr txBox="1">
            <a:spLocks noGrp="1"/>
          </p:cNvSpPr>
          <p:nvPr>
            <p:ph type="body" idx="1"/>
          </p:nvPr>
        </p:nvSpPr>
        <p:spPr>
          <a:xfrm>
            <a:off x="319500" y="42189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49" name="Google Shape;49;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endParaRPr/>
          </a:p>
        </p:txBody>
      </p:sp>
      <p:sp>
        <p:nvSpPr>
          <p:cNvPr id="7" name="Google Shape;7;p10"/>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
        <p:nvSpPr>
          <p:cNvPr id="8" name="Google Shape;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simdm/SIH_GraphicalPasswordAuth"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
          <p:cNvSpPr txBox="1">
            <a:spLocks noGrp="1"/>
          </p:cNvSpPr>
          <p:nvPr>
            <p:ph type="ctrTitle"/>
          </p:nvPr>
        </p:nvSpPr>
        <p:spPr>
          <a:xfrm>
            <a:off x="2176128" y="2424222"/>
            <a:ext cx="4649973" cy="56707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90"/>
              <a:buNone/>
            </a:pPr>
            <a:r>
              <a:rPr lang="en-IN" sz="2800" b="1" dirty="0">
                <a:latin typeface="Century Gothic" panose="020B0502020202020204" pitchFamily="34" charset="0"/>
                <a:ea typeface="Arial"/>
                <a:cs typeface="Arial"/>
                <a:sym typeface="Arial"/>
              </a:rPr>
              <a:t>TITLE:</a:t>
            </a:r>
            <a:br>
              <a:rPr lang="en-IN" sz="2800" b="1" dirty="0">
                <a:latin typeface="Century Gothic" panose="020B0502020202020204" pitchFamily="34" charset="0"/>
                <a:ea typeface="Arial"/>
                <a:cs typeface="Arial"/>
                <a:sym typeface="Arial"/>
              </a:rPr>
            </a:br>
            <a:r>
              <a:rPr lang="en-IN" sz="2800" b="1" dirty="0">
                <a:latin typeface="Century Gothic" panose="020B0502020202020204" pitchFamily="34" charset="0"/>
                <a:ea typeface="Arial"/>
                <a:cs typeface="Arial"/>
                <a:sym typeface="Arial"/>
              </a:rPr>
              <a:t>Security</a:t>
            </a:r>
            <a:br>
              <a:rPr lang="en-IN" sz="2800" b="1" dirty="0">
                <a:latin typeface="Century Gothic" panose="020B0502020202020204" pitchFamily="34" charset="0"/>
                <a:ea typeface="Arial"/>
                <a:cs typeface="Arial"/>
                <a:sym typeface="Arial"/>
              </a:rPr>
            </a:br>
            <a:r>
              <a:rPr lang="en-IN" sz="1400" b="1" dirty="0">
                <a:latin typeface="Century Gothic" panose="020B0502020202020204" pitchFamily="34" charset="0"/>
                <a:ea typeface="Arial"/>
                <a:cs typeface="Arial"/>
                <a:sym typeface="Arial"/>
              </a:rPr>
              <a:t>Graphical Password Authentication</a:t>
            </a:r>
            <a:endParaRPr sz="2800" b="1" dirty="0">
              <a:latin typeface="Century Gothic" panose="020B0502020202020204" pitchFamily="34" charset="0"/>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EB888-4427-C849-9869-C594B0C61840}"/>
              </a:ext>
            </a:extLst>
          </p:cNvPr>
          <p:cNvSpPr>
            <a:spLocks noGrp="1"/>
          </p:cNvSpPr>
          <p:nvPr>
            <p:ph type="title"/>
          </p:nvPr>
        </p:nvSpPr>
        <p:spPr/>
        <p:txBody>
          <a:bodyPr>
            <a:normAutofit/>
          </a:bodyPr>
          <a:lstStyle/>
          <a:p>
            <a:r>
              <a:rPr lang="en-IN" sz="2400" b="1" dirty="0">
                <a:latin typeface="Century Gothic" panose="020B0502020202020204" pitchFamily="34" charset="0"/>
                <a:ea typeface="Times New Roman"/>
                <a:cs typeface="Times New Roman"/>
              </a:rPr>
              <a:t>PROTOTYPE</a:t>
            </a:r>
            <a:endParaRPr lang="en-US" sz="2400" b="1" dirty="0">
              <a:latin typeface="Century Gothic" panose="020B0502020202020204" pitchFamily="34" charset="0"/>
              <a:ea typeface="Times New Roman"/>
              <a:cs typeface="Times New Roman"/>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5" name="Picture 4">
            <a:extLst>
              <a:ext uri="{FF2B5EF4-FFF2-40B4-BE49-F238E27FC236}">
                <a16:creationId xmlns:a16="http://schemas.microsoft.com/office/drawing/2014/main" id="{E97722B1-2A9E-C7C5-C756-2943486A9C2C}"/>
              </a:ext>
            </a:extLst>
          </p:cNvPr>
          <p:cNvPicPr>
            <a:picLocks noChangeAspect="1"/>
          </p:cNvPicPr>
          <p:nvPr/>
        </p:nvPicPr>
        <p:blipFill>
          <a:blip r:embed="rId2"/>
          <a:stretch>
            <a:fillRect/>
          </a:stretch>
        </p:blipFill>
        <p:spPr>
          <a:xfrm>
            <a:off x="1109138" y="1069271"/>
            <a:ext cx="6925724" cy="3987546"/>
          </a:xfrm>
          <a:prstGeom prst="rect">
            <a:avLst/>
          </a:prstGeom>
        </p:spPr>
      </p:pic>
    </p:spTree>
    <p:extLst>
      <p:ext uri="{BB962C8B-B14F-4D97-AF65-F5344CB8AC3E}">
        <p14:creationId xmlns:p14="http://schemas.microsoft.com/office/powerpoint/2010/main" val="292807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7"/>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IN" dirty="0"/>
              <a:t> </a:t>
            </a:r>
            <a:endParaRPr dirty="0"/>
          </a:p>
        </p:txBody>
      </p:sp>
      <p:sp>
        <p:nvSpPr>
          <p:cNvPr id="7" name="TextBox 6">
            <a:extLst>
              <a:ext uri="{FF2B5EF4-FFF2-40B4-BE49-F238E27FC236}">
                <a16:creationId xmlns:a16="http://schemas.microsoft.com/office/drawing/2014/main" id="{ACA3524C-6BBF-E04C-A926-E41CD0D2514C}"/>
              </a:ext>
            </a:extLst>
          </p:cNvPr>
          <p:cNvSpPr txBox="1"/>
          <p:nvPr/>
        </p:nvSpPr>
        <p:spPr>
          <a:xfrm>
            <a:off x="1795216" y="2323231"/>
            <a:ext cx="4573854" cy="307777"/>
          </a:xfrm>
          <a:prstGeom prst="rect">
            <a:avLst/>
          </a:prstGeom>
          <a:noFill/>
        </p:spPr>
        <p:txBody>
          <a:bodyPr wrap="square">
            <a:spAutoFit/>
          </a:bodyPr>
          <a:lstStyle/>
          <a:p>
            <a:r>
              <a:rPr lang="en-IN"/>
              <a:t> </a:t>
            </a:r>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3" name="Picture 2">
            <a:extLst>
              <a:ext uri="{FF2B5EF4-FFF2-40B4-BE49-F238E27FC236}">
                <a16:creationId xmlns:a16="http://schemas.microsoft.com/office/drawing/2014/main" id="{4689B81F-2B2D-4B86-0D42-B69D50E23C45}"/>
              </a:ext>
            </a:extLst>
          </p:cNvPr>
          <p:cNvPicPr>
            <a:picLocks noChangeAspect="1"/>
          </p:cNvPicPr>
          <p:nvPr/>
        </p:nvPicPr>
        <p:blipFill>
          <a:blip r:embed="rId3"/>
          <a:stretch>
            <a:fillRect/>
          </a:stretch>
        </p:blipFill>
        <p:spPr>
          <a:xfrm>
            <a:off x="2647946" y="126908"/>
            <a:ext cx="4086932" cy="4889683"/>
          </a:xfrm>
          <a:prstGeom prst="rect">
            <a:avLst/>
          </a:prstGeom>
        </p:spPr>
      </p:pic>
      <p:sp>
        <p:nvSpPr>
          <p:cNvPr id="107" name="Google Shape;107;p7"/>
          <p:cNvSpPr txBox="1">
            <a:spLocks noGrp="1"/>
          </p:cNvSpPr>
          <p:nvPr>
            <p:ph type="title"/>
          </p:nvPr>
        </p:nvSpPr>
        <p:spPr>
          <a:xfrm>
            <a:off x="245289" y="208578"/>
            <a:ext cx="8103600" cy="609900"/>
          </a:xfrm>
          <a:prstGeom prst="rect">
            <a:avLst/>
          </a:prstGeom>
          <a:noFill/>
          <a:ln>
            <a:noFill/>
          </a:ln>
        </p:spPr>
        <p:txBody>
          <a:bodyPr spcFirstLastPara="1" wrap="square" lIns="91425" tIns="91425" rIns="91425" bIns="91425" anchor="b" anchorCtr="0">
            <a:normAutofit/>
          </a:bodyPr>
          <a:lstStyle/>
          <a:p>
            <a:pPr marL="0" lvl="0" indent="0"/>
            <a:r>
              <a:rPr lang="en" sz="2400" b="1" dirty="0">
                <a:latin typeface="Century Gothic" panose="020B0502020202020204" pitchFamily="34" charset="0"/>
                <a:ea typeface="Times New Roman"/>
                <a:cs typeface="Times New Roman"/>
                <a:sym typeface="Times New Roman"/>
              </a:rPr>
              <a:t>BLOCK DIAGRAMS</a:t>
            </a:r>
            <a:endParaRPr sz="2400" b="1" dirty="0">
              <a:latin typeface="Century Gothic" panose="020B0502020202020204" pitchFamily="34" charset="0"/>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9"/>
          <p:cNvSpPr txBox="1">
            <a:spLocks noGrp="1"/>
          </p:cNvSpPr>
          <p:nvPr>
            <p:ph type="title"/>
          </p:nvPr>
        </p:nvSpPr>
        <p:spPr>
          <a:xfrm>
            <a:off x="245029" y="214078"/>
            <a:ext cx="5265900" cy="6099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 sz="2400" b="1" dirty="0">
                <a:latin typeface="Century Gothic" panose="020B0502020202020204" pitchFamily="34" charset="0"/>
                <a:ea typeface="Times New Roman"/>
                <a:cs typeface="Times New Roman"/>
                <a:sym typeface="Times New Roman"/>
              </a:rPr>
              <a:t>CONCLUSION</a:t>
            </a:r>
            <a:endParaRPr sz="2400" b="1" dirty="0">
              <a:latin typeface="Century Gothic" panose="020B0502020202020204" pitchFamily="34" charset="0"/>
              <a:ea typeface="Times New Roman"/>
              <a:cs typeface="Times New Roman"/>
              <a:sym typeface="Times New Roman"/>
            </a:endParaRPr>
          </a:p>
        </p:txBody>
      </p:sp>
      <p:sp>
        <p:nvSpPr>
          <p:cNvPr id="124" name="Google Shape;124;p9"/>
          <p:cNvSpPr txBox="1">
            <a:spLocks noGrp="1"/>
          </p:cNvSpPr>
          <p:nvPr>
            <p:ph type="body" idx="1"/>
          </p:nvPr>
        </p:nvSpPr>
        <p:spPr>
          <a:xfrm>
            <a:off x="417340" y="1151962"/>
            <a:ext cx="7994400" cy="2916900"/>
          </a:xfrm>
          <a:prstGeom prst="rect">
            <a:avLst/>
          </a:prstGeom>
          <a:noFill/>
          <a:ln>
            <a:noFill/>
          </a:ln>
        </p:spPr>
        <p:txBody>
          <a:bodyPr spcFirstLastPara="1" wrap="square" lIns="91425" tIns="91425" rIns="91425" bIns="91425" anchor="t" anchorCtr="0">
            <a:normAutofit/>
          </a:bodyPr>
          <a:lstStyle/>
          <a:p>
            <a:pPr marL="114300" indent="0" rtl="0">
              <a:buNone/>
            </a:pPr>
            <a:r>
              <a:rPr lang="en-GB" sz="1800" i="0" u="none" strike="noStrike" dirty="0">
                <a:solidFill>
                  <a:srgbClr val="0D0D0D"/>
                </a:solidFill>
                <a:effectLst/>
                <a:latin typeface="Century Gothic" panose="020B0502020202020204" pitchFamily="34" charset="0"/>
              </a:rPr>
              <a:t>GPA presents an innovative approach to password management, emphasizing user customization, visual authentication, and improved security measures. By providing an alternative to text-based passwords, GPA offers a more user-friendly and secure solution for password protection.</a:t>
            </a:r>
            <a:endParaRPr lang="en-IN" sz="1800" i="0" u="none" strike="noStrike" dirty="0">
              <a:solidFill>
                <a:srgbClr val="0D0D0D"/>
              </a:solidFill>
              <a:effectLst/>
              <a:latin typeface="Century Gothic" panose="020B0502020202020204" pitchFamily="34"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28FC-AC73-C58B-BC2C-EE5859EBAAF4}"/>
              </a:ext>
            </a:extLst>
          </p:cNvPr>
          <p:cNvSpPr>
            <a:spLocks noGrp="1"/>
          </p:cNvSpPr>
          <p:nvPr>
            <p:ph type="title"/>
          </p:nvPr>
        </p:nvSpPr>
        <p:spPr/>
        <p:txBody>
          <a:bodyPr>
            <a:normAutofit fontScale="90000"/>
          </a:bodyPr>
          <a:lstStyle/>
          <a:p>
            <a:r>
              <a:rPr lang="en-US" dirty="0"/>
              <a:t>GitHub Link</a:t>
            </a:r>
            <a:endParaRPr lang="en-IN" dirty="0"/>
          </a:p>
        </p:txBody>
      </p:sp>
      <p:sp>
        <p:nvSpPr>
          <p:cNvPr id="3" name="Text Placeholder 2">
            <a:extLst>
              <a:ext uri="{FF2B5EF4-FFF2-40B4-BE49-F238E27FC236}">
                <a16:creationId xmlns:a16="http://schemas.microsoft.com/office/drawing/2014/main" id="{38FC0093-4418-D038-D910-D6F32A309015}"/>
              </a:ext>
            </a:extLst>
          </p:cNvPr>
          <p:cNvSpPr>
            <a:spLocks noGrp="1"/>
          </p:cNvSpPr>
          <p:nvPr>
            <p:ph type="body" idx="1"/>
          </p:nvPr>
        </p:nvSpPr>
        <p:spPr/>
        <p:txBody>
          <a:bodyPr/>
          <a:lstStyle/>
          <a:p>
            <a:r>
              <a:rPr lang="en-IN" dirty="0">
                <a:hlinkClick r:id="rId2"/>
              </a:rPr>
              <a:t>Git link</a:t>
            </a:r>
            <a:endParaRPr lang="en-IN" dirty="0"/>
          </a:p>
        </p:txBody>
      </p:sp>
      <p:sp>
        <p:nvSpPr>
          <p:cNvPr id="4" name="Slide Number Placeholder 3">
            <a:extLst>
              <a:ext uri="{FF2B5EF4-FFF2-40B4-BE49-F238E27FC236}">
                <a16:creationId xmlns:a16="http://schemas.microsoft.com/office/drawing/2014/main" id="{26C54E68-5563-EF94-4B5B-CCD5C901C667}"/>
              </a:ext>
            </a:extLst>
          </p:cNvPr>
          <p:cNvSpPr>
            <a:spLocks noGrp="1"/>
          </p:cNvSpPr>
          <p:nvPr>
            <p:ph type="sldNum" idx="12"/>
          </p:nvPr>
        </p:nvSpPr>
        <p:spPr/>
        <p:txBody>
          <a:bodyPr/>
          <a:lstStyle/>
          <a:p>
            <a:fld id="{00000000-1234-1234-1234-123412341234}" type="slidenum">
              <a:rPr lang="en" smtClean="0"/>
              <a:pPr/>
              <a:t>13</a:t>
            </a:fld>
            <a:endParaRPr lang="en" dirty="0"/>
          </a:p>
        </p:txBody>
      </p:sp>
    </p:spTree>
    <p:extLst>
      <p:ext uri="{BB962C8B-B14F-4D97-AF65-F5344CB8AC3E}">
        <p14:creationId xmlns:p14="http://schemas.microsoft.com/office/powerpoint/2010/main" val="963106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DD4FD7-7809-8641-B821-141B3257FDFA}"/>
              </a:ext>
            </a:extLst>
          </p:cNvPr>
          <p:cNvSpPr>
            <a:spLocks noGrp="1"/>
          </p:cNvSpPr>
          <p:nvPr>
            <p:ph type="ctrTitle"/>
          </p:nvPr>
        </p:nvSpPr>
        <p:spPr>
          <a:xfrm>
            <a:off x="2891728" y="1681157"/>
            <a:ext cx="2993400" cy="1412700"/>
          </a:xfrm>
        </p:spPr>
        <p:txBody>
          <a:bodyPr>
            <a:normAutofit fontScale="90000"/>
          </a:bodyPr>
          <a:lstStyle/>
          <a:p>
            <a:r>
              <a:rPr lang="en-IN" dirty="0">
                <a:latin typeface="Century Gothic" panose="020B0502020202020204" pitchFamily="34" charset="0"/>
              </a:rPr>
              <a:t>THANK YOU</a:t>
            </a:r>
            <a:endParaRPr lang="en-US" dirty="0">
              <a:latin typeface="Century Gothic" panose="020B0502020202020204" pitchFamily="34" charset="0"/>
            </a:endParaRPr>
          </a:p>
        </p:txBody>
      </p:sp>
    </p:spTree>
    <p:extLst>
      <p:ext uri="{BB962C8B-B14F-4D97-AF65-F5344CB8AC3E}">
        <p14:creationId xmlns:p14="http://schemas.microsoft.com/office/powerpoint/2010/main" val="3889189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
          <p:cNvSpPr txBox="1">
            <a:spLocks noGrp="1"/>
          </p:cNvSpPr>
          <p:nvPr>
            <p:ph type="ctrTitle"/>
          </p:nvPr>
        </p:nvSpPr>
        <p:spPr>
          <a:xfrm>
            <a:off x="2863941" y="2571750"/>
            <a:ext cx="2693103" cy="51272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990"/>
              <a:buNone/>
            </a:pPr>
            <a:r>
              <a:rPr lang="en" sz="2400" b="1" dirty="0">
                <a:latin typeface="Century Gothic" panose="020B0502020202020204" pitchFamily="34" charset="0"/>
                <a:ea typeface="Arial"/>
                <a:cs typeface="Arial"/>
                <a:sym typeface="Arial"/>
              </a:rPr>
              <a:t>TEAM DETAILS:</a:t>
            </a:r>
            <a:br>
              <a:rPr lang="en-IN" sz="2400" b="1" dirty="0">
                <a:latin typeface="Century Gothic" panose="020B0502020202020204" pitchFamily="34" charset="0"/>
                <a:ea typeface="Arial"/>
                <a:cs typeface="Arial"/>
                <a:sym typeface="Arial"/>
              </a:rPr>
            </a:br>
            <a:br>
              <a:rPr lang="en-IN" sz="1200" b="1" dirty="0">
                <a:latin typeface="Century Gothic" panose="020B0502020202020204" pitchFamily="34" charset="0"/>
                <a:ea typeface="Arial"/>
                <a:cs typeface="Arial"/>
                <a:sym typeface="Arial"/>
              </a:rPr>
            </a:br>
            <a:r>
              <a:rPr lang="en-IN" sz="1200" b="1" dirty="0">
                <a:latin typeface="Century Gothic" panose="020B0502020202020204" pitchFamily="34" charset="0"/>
                <a:ea typeface="Arial"/>
                <a:cs typeface="Arial"/>
                <a:sym typeface="Arial"/>
              </a:rPr>
              <a:t>Harshit </a:t>
            </a:r>
            <a:r>
              <a:rPr lang="en-IN" sz="1200" b="1" dirty="0" err="1">
                <a:latin typeface="Century Gothic" panose="020B0502020202020204" pitchFamily="34" charset="0"/>
                <a:ea typeface="Arial"/>
                <a:cs typeface="Arial"/>
                <a:sym typeface="Arial"/>
              </a:rPr>
              <a:t>Paneri</a:t>
            </a:r>
            <a:r>
              <a:rPr lang="en-IN" sz="1200" b="1" dirty="0">
                <a:latin typeface="Century Gothic" panose="020B0502020202020204" pitchFamily="34" charset="0"/>
                <a:ea typeface="Arial"/>
                <a:cs typeface="Arial"/>
                <a:sym typeface="Arial"/>
              </a:rPr>
              <a:t>: Student</a:t>
            </a:r>
            <a:br>
              <a:rPr lang="en-IN" sz="1200" b="1" dirty="0">
                <a:latin typeface="Century Gothic" panose="020B0502020202020204" pitchFamily="34" charset="0"/>
                <a:ea typeface="Arial"/>
                <a:cs typeface="Arial"/>
                <a:sym typeface="Arial"/>
              </a:rPr>
            </a:br>
            <a:br>
              <a:rPr lang="en-IN" sz="1200" b="1" dirty="0">
                <a:latin typeface="Century Gothic" panose="020B0502020202020204" pitchFamily="34" charset="0"/>
                <a:ea typeface="Arial"/>
                <a:cs typeface="Arial"/>
                <a:sym typeface="Arial"/>
              </a:rPr>
            </a:br>
            <a:r>
              <a:rPr lang="en-IN" sz="1200" b="1" dirty="0">
                <a:latin typeface="Century Gothic" panose="020B0502020202020204" pitchFamily="34" charset="0"/>
                <a:ea typeface="Arial"/>
                <a:cs typeface="Arial"/>
                <a:sym typeface="Arial"/>
              </a:rPr>
              <a:t>Asim Ali: Student</a:t>
            </a:r>
            <a:endParaRPr sz="1200" dirty="0">
              <a:latin typeface="Century Gothic" panose="020B0502020202020204" pitchFamily="34" charset="0"/>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145792" y="192813"/>
            <a:ext cx="5265900" cy="609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990"/>
              <a:buNone/>
            </a:pPr>
            <a:r>
              <a:rPr lang="en" sz="2400" b="1" dirty="0">
                <a:latin typeface="Century Gothic" panose="020B0502020202020204" pitchFamily="34" charset="0"/>
                <a:ea typeface="Times New Roman"/>
                <a:cs typeface="Times New Roman"/>
                <a:sym typeface="Times New Roman"/>
              </a:rPr>
              <a:t>INTRODUCTION</a:t>
            </a:r>
            <a:endParaRPr sz="2400" b="1" dirty="0">
              <a:latin typeface="Century Gothic" panose="020B0502020202020204" pitchFamily="34" charset="0"/>
              <a:ea typeface="Times New Roman"/>
              <a:cs typeface="Times New Roman"/>
              <a:sym typeface="Times New Roman"/>
            </a:endParaRPr>
          </a:p>
        </p:txBody>
      </p:sp>
      <p:sp>
        <p:nvSpPr>
          <p:cNvPr id="76" name="Google Shape;76;p3"/>
          <p:cNvSpPr txBox="1">
            <a:spLocks noGrp="1"/>
          </p:cNvSpPr>
          <p:nvPr>
            <p:ph type="body" idx="1"/>
          </p:nvPr>
        </p:nvSpPr>
        <p:spPr>
          <a:xfrm>
            <a:off x="574800" y="1113300"/>
            <a:ext cx="7994400" cy="2916900"/>
          </a:xfrm>
          <a:prstGeom prst="rect">
            <a:avLst/>
          </a:prstGeom>
          <a:noFill/>
          <a:ln>
            <a:noFill/>
          </a:ln>
        </p:spPr>
        <p:txBody>
          <a:bodyPr spcFirstLastPara="1" wrap="square" lIns="91425" tIns="91425" rIns="91425" bIns="91425" anchor="t" anchorCtr="0">
            <a:normAutofit/>
          </a:bodyPr>
          <a:lstStyle/>
          <a:p>
            <a:pPr marL="101600" lvl="0" indent="0" algn="l" rtl="0">
              <a:lnSpc>
                <a:spcPct val="100000"/>
              </a:lnSpc>
              <a:spcBef>
                <a:spcPts val="1000"/>
              </a:spcBef>
              <a:spcAft>
                <a:spcPts val="0"/>
              </a:spcAft>
              <a:buClr>
                <a:schemeClr val="dk1"/>
              </a:buClr>
              <a:buSzPts val="1600"/>
              <a:buNone/>
            </a:pPr>
            <a:r>
              <a:rPr lang="en-GB" dirty="0">
                <a:latin typeface="Century Gothic" panose="020B0502020202020204" pitchFamily="34" charset="0"/>
              </a:rPr>
              <a:t>The Graphical Password Assistant (GPA) is a technical project designed to enhance password security and user experience by offering a visual alternative to traditional text-based passwords. GPA allows users to create their own graphical passwords by following a series of defined actions.</a:t>
            </a:r>
            <a:endParaRPr lang="en-IN" dirty="0">
              <a:latin typeface="Century Gothic" panose="020B0502020202020204" pitchFamily="34"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4"/>
          <p:cNvSpPr txBox="1">
            <a:spLocks noGrp="1"/>
          </p:cNvSpPr>
          <p:nvPr>
            <p:ph type="title"/>
          </p:nvPr>
        </p:nvSpPr>
        <p:spPr>
          <a:xfrm>
            <a:off x="188322" y="235343"/>
            <a:ext cx="5265900" cy="609900"/>
          </a:xfrm>
          <a:prstGeom prst="rect">
            <a:avLst/>
          </a:prstGeom>
          <a:noFill/>
          <a:ln>
            <a:noFill/>
          </a:ln>
        </p:spPr>
        <p:txBody>
          <a:bodyPr spcFirstLastPara="1" wrap="square" lIns="91425" tIns="91425" rIns="91425" bIns="91425" anchor="b" anchorCtr="0">
            <a:noAutofit/>
          </a:bodyPr>
          <a:lstStyle/>
          <a:p>
            <a:pPr>
              <a:buSzPts val="990"/>
            </a:pPr>
            <a:r>
              <a:rPr lang="en" sz="2400" b="1" dirty="0">
                <a:latin typeface="Century Gothic" panose="020B0502020202020204" pitchFamily="34" charset="0"/>
                <a:ea typeface="Times New Roman"/>
                <a:cs typeface="Times New Roman"/>
                <a:sym typeface="Times New Roman"/>
              </a:rPr>
              <a:t>ABSTRACT</a:t>
            </a:r>
            <a:endParaRPr sz="2400" b="1" dirty="0">
              <a:latin typeface="Century Gothic" panose="020B0502020202020204" pitchFamily="34" charset="0"/>
              <a:ea typeface="Times New Roman"/>
              <a:cs typeface="Times New Roman"/>
              <a:sym typeface="Times New Roman"/>
            </a:endParaRPr>
          </a:p>
        </p:txBody>
      </p:sp>
      <p:sp>
        <p:nvSpPr>
          <p:cNvPr id="84" name="Google Shape;84;p4"/>
          <p:cNvSpPr txBox="1">
            <a:spLocks noGrp="1"/>
          </p:cNvSpPr>
          <p:nvPr>
            <p:ph type="body" idx="1"/>
          </p:nvPr>
        </p:nvSpPr>
        <p:spPr>
          <a:xfrm>
            <a:off x="599447" y="1272465"/>
            <a:ext cx="7994400" cy="2916900"/>
          </a:xfrm>
          <a:prstGeom prst="rect">
            <a:avLst/>
          </a:prstGeom>
          <a:noFill/>
          <a:ln>
            <a:noFill/>
          </a:ln>
        </p:spPr>
        <p:txBody>
          <a:bodyPr spcFirstLastPara="1" wrap="square" lIns="91425" tIns="91425" rIns="91425" bIns="91425" anchor="t" anchorCtr="0">
            <a:normAutofit/>
          </a:bodyPr>
          <a:lstStyle/>
          <a:p>
            <a:pPr marL="114300" indent="0">
              <a:buNone/>
            </a:pPr>
            <a:r>
              <a:rPr lang="en-GB" dirty="0">
                <a:latin typeface="Century Gothic" panose="020B0502020202020204" pitchFamily="34" charset="0"/>
              </a:rPr>
              <a:t>With GPA, users have the freedom to select their desired graphic images as the basis for their passwords. These images are divided into nine sections, and the user is required to choose at least three sections to construct their password. The order in which the sections are selected is also crucial for password validation.</a:t>
            </a:r>
            <a:endParaRPr lang="en-IN" dirty="0">
              <a:latin typeface="Century Gothic" panose="020B0502020202020204" pitchFamily="34"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6"/>
          <p:cNvSpPr txBox="1">
            <a:spLocks noGrp="1"/>
          </p:cNvSpPr>
          <p:nvPr>
            <p:ph type="title"/>
          </p:nvPr>
        </p:nvSpPr>
        <p:spPr>
          <a:xfrm>
            <a:off x="174405" y="173137"/>
            <a:ext cx="8103600" cy="609900"/>
          </a:xfrm>
          <a:prstGeom prst="rect">
            <a:avLst/>
          </a:prstGeom>
          <a:noFill/>
          <a:ln>
            <a:noFill/>
          </a:ln>
        </p:spPr>
        <p:txBody>
          <a:bodyPr spcFirstLastPara="1" wrap="square" lIns="91425" tIns="91425" rIns="91425" bIns="91425" anchor="b" anchorCtr="0">
            <a:normAutofit/>
          </a:bodyPr>
          <a:lstStyle/>
          <a:p>
            <a:r>
              <a:rPr lang="en" sz="2400" b="1" dirty="0">
                <a:latin typeface="Century Gothic" panose="020B0502020202020204" pitchFamily="34" charset="0"/>
                <a:ea typeface="Times New Roman"/>
                <a:cs typeface="Times New Roman"/>
                <a:sym typeface="Times New Roman"/>
              </a:rPr>
              <a:t>TECHNICAL PROBLEM SOLVED</a:t>
            </a:r>
            <a:endParaRPr sz="2400" b="1" dirty="0">
              <a:latin typeface="Century Gothic" panose="020B0502020202020204" pitchFamily="34" charset="0"/>
              <a:ea typeface="Times New Roman"/>
              <a:cs typeface="Times New Roman"/>
              <a:sym typeface="Times New Roman"/>
            </a:endParaRPr>
          </a:p>
        </p:txBody>
      </p:sp>
      <p:sp>
        <p:nvSpPr>
          <p:cNvPr id="100" name="Google Shape;100;p6"/>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114300" indent="0" rtl="0">
              <a:buNone/>
            </a:pPr>
            <a:r>
              <a:rPr lang="en-IN" sz="1400" b="0" i="0" u="none" strike="noStrike" dirty="0">
                <a:solidFill>
                  <a:srgbClr val="000000"/>
                </a:solidFill>
                <a:effectLst/>
                <a:latin typeface="Arial" panose="020B0604020202020204" pitchFamily="34" charset="0"/>
              </a:rPr>
              <a:t> </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4" name="Text Placeholder 2">
            <a:extLst>
              <a:ext uri="{FF2B5EF4-FFF2-40B4-BE49-F238E27FC236}">
                <a16:creationId xmlns:a16="http://schemas.microsoft.com/office/drawing/2014/main" id="{C32AEE9F-ADE5-49C0-D3C9-8B6520D3AE10}"/>
              </a:ext>
            </a:extLst>
          </p:cNvPr>
          <p:cNvSpPr txBox="1">
            <a:spLocks/>
          </p:cNvSpPr>
          <p:nvPr/>
        </p:nvSpPr>
        <p:spPr>
          <a:xfrm>
            <a:off x="464100" y="1712800"/>
            <a:ext cx="8520600" cy="30189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114300" indent="0">
              <a:buNone/>
            </a:pPr>
            <a:r>
              <a:rPr lang="en-GB" dirty="0">
                <a:latin typeface="Century Gothic" panose="020B0502020202020204" pitchFamily="34" charset="0"/>
              </a:rPr>
              <a:t>The objective of GPA is to offer an intuitive and secure method for users to create and remember their passwords. By leveraging visual cues and user-selected images, GPA aims to enhance password memorability while mitigating the risks associated with traditional text-based passwords. The integration of the unique Blur system further strengthens the security aspect, protecting users' passwords from shoulder surfing attacks.</a:t>
            </a:r>
            <a:endParaRPr lang="en-IN" dirty="0">
              <a:latin typeface="Century Gothic" panose="020B0502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D28FF-47DE-F024-1847-37329DB4FC7B}"/>
              </a:ext>
            </a:extLst>
          </p:cNvPr>
          <p:cNvSpPr>
            <a:spLocks noGrp="1"/>
          </p:cNvSpPr>
          <p:nvPr>
            <p:ph type="title"/>
          </p:nvPr>
        </p:nvSpPr>
        <p:spPr/>
        <p:txBody>
          <a:bodyPr>
            <a:normAutofit fontScale="90000"/>
          </a:bodyPr>
          <a:lstStyle/>
          <a:p>
            <a:r>
              <a:rPr lang="en-US" dirty="0"/>
              <a:t>TECH STACK</a:t>
            </a:r>
            <a:endParaRPr lang="en-IN" dirty="0"/>
          </a:p>
        </p:txBody>
      </p:sp>
      <p:sp>
        <p:nvSpPr>
          <p:cNvPr id="3" name="Text Placeholder 2">
            <a:extLst>
              <a:ext uri="{FF2B5EF4-FFF2-40B4-BE49-F238E27FC236}">
                <a16:creationId xmlns:a16="http://schemas.microsoft.com/office/drawing/2014/main" id="{D42AFF6B-FA61-BBE3-756B-6E66C1D36600}"/>
              </a:ext>
            </a:extLst>
          </p:cNvPr>
          <p:cNvSpPr>
            <a:spLocks noGrp="1"/>
          </p:cNvSpPr>
          <p:nvPr>
            <p:ph type="body" idx="1"/>
          </p:nvPr>
        </p:nvSpPr>
        <p:spPr>
          <a:xfrm>
            <a:off x="311700" y="1560400"/>
            <a:ext cx="6100675" cy="3018900"/>
          </a:xfrm>
        </p:spPr>
        <p:txBody>
          <a:bodyPr/>
          <a:lstStyle/>
          <a:p>
            <a:pPr marL="114300" indent="0">
              <a:buNone/>
            </a:pPr>
            <a:r>
              <a:rPr lang="en-GB" dirty="0"/>
              <a:t>The implementation of GPA involves a combination of JavaScript and Python code. JavaScript is used to provide interactive elements on the user interface, allowing users to select images and sections. Python is utilized for the back-end logic, including password validation, image processing, and the Blur system.</a:t>
            </a:r>
            <a:endParaRPr lang="en-IN" dirty="0"/>
          </a:p>
        </p:txBody>
      </p:sp>
      <p:sp>
        <p:nvSpPr>
          <p:cNvPr id="4" name="Slide Number Placeholder 3">
            <a:extLst>
              <a:ext uri="{FF2B5EF4-FFF2-40B4-BE49-F238E27FC236}">
                <a16:creationId xmlns:a16="http://schemas.microsoft.com/office/drawing/2014/main" id="{A4C19B01-0C78-C44F-082B-E052E421DBE2}"/>
              </a:ext>
            </a:extLst>
          </p:cNvPr>
          <p:cNvSpPr>
            <a:spLocks noGrp="1"/>
          </p:cNvSpPr>
          <p:nvPr>
            <p:ph type="sldNum" idx="12"/>
          </p:nvPr>
        </p:nvSpPr>
        <p:spPr/>
        <p:txBody>
          <a:bodyPr/>
          <a:lstStyle/>
          <a:p>
            <a:fld id="{00000000-1234-1234-1234-123412341234}" type="slidenum">
              <a:rPr lang="en" smtClean="0"/>
              <a:pPr/>
              <a:t>6</a:t>
            </a:fld>
            <a:endParaRPr lang="en" dirty="0"/>
          </a:p>
        </p:txBody>
      </p:sp>
      <p:graphicFrame>
        <p:nvGraphicFramePr>
          <p:cNvPr id="6" name="Chart 5">
            <a:extLst>
              <a:ext uri="{FF2B5EF4-FFF2-40B4-BE49-F238E27FC236}">
                <a16:creationId xmlns:a16="http://schemas.microsoft.com/office/drawing/2014/main" id="{2172FE41-D12C-F758-E780-77ACEFA147F9}"/>
              </a:ext>
            </a:extLst>
          </p:cNvPr>
          <p:cNvGraphicFramePr/>
          <p:nvPr>
            <p:extLst>
              <p:ext uri="{D42A27DB-BD31-4B8C-83A1-F6EECF244321}">
                <p14:modId xmlns:p14="http://schemas.microsoft.com/office/powerpoint/2010/main" val="1523502593"/>
              </p:ext>
            </p:extLst>
          </p:nvPr>
        </p:nvGraphicFramePr>
        <p:xfrm>
          <a:off x="6412375" y="1560400"/>
          <a:ext cx="2435290" cy="22937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75899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A90A0-DA8C-4BE3-B576-3616078AFC3D}"/>
              </a:ext>
            </a:extLst>
          </p:cNvPr>
          <p:cNvSpPr>
            <a:spLocks noGrp="1"/>
          </p:cNvSpPr>
          <p:nvPr>
            <p:ph type="title"/>
          </p:nvPr>
        </p:nvSpPr>
        <p:spPr>
          <a:xfrm>
            <a:off x="311700" y="700549"/>
            <a:ext cx="8520600" cy="685800"/>
          </a:xfrm>
        </p:spPr>
        <p:txBody>
          <a:bodyPr>
            <a:normAutofit/>
          </a:bodyPr>
          <a:lstStyle/>
          <a:p>
            <a:r>
              <a:rPr lang="en-US" sz="2400" b="1" dirty="0">
                <a:latin typeface="Century Gothic" panose="020B0502020202020204" pitchFamily="34" charset="0"/>
              </a:rPr>
              <a:t>UNIQUENESS OF THE MODEL</a:t>
            </a:r>
            <a:endParaRPr lang="en-IN" sz="2400" b="1" dirty="0">
              <a:latin typeface="Century Gothic" panose="020B0502020202020204" pitchFamily="34" charset="0"/>
            </a:endParaRPr>
          </a:p>
        </p:txBody>
      </p:sp>
      <p:sp>
        <p:nvSpPr>
          <p:cNvPr id="3" name="Text Placeholder 2">
            <a:extLst>
              <a:ext uri="{FF2B5EF4-FFF2-40B4-BE49-F238E27FC236}">
                <a16:creationId xmlns:a16="http://schemas.microsoft.com/office/drawing/2014/main" id="{E97E1853-1AD4-265B-DBE3-1BF60B418369}"/>
              </a:ext>
            </a:extLst>
          </p:cNvPr>
          <p:cNvSpPr>
            <a:spLocks noGrp="1"/>
          </p:cNvSpPr>
          <p:nvPr>
            <p:ph type="body" idx="1"/>
          </p:nvPr>
        </p:nvSpPr>
        <p:spPr/>
        <p:txBody>
          <a:bodyPr>
            <a:normAutofit/>
          </a:bodyPr>
          <a:lstStyle/>
          <a:p>
            <a:pPr marL="285750" lvl="1" indent="-285750">
              <a:lnSpc>
                <a:spcPct val="90000"/>
              </a:lnSpc>
              <a:buClr>
                <a:schemeClr val="dk1"/>
              </a:buClr>
              <a:buSzPts val="1600"/>
              <a:buFont typeface="Arial" panose="020B0604020202020204" pitchFamily="34" charset="0"/>
              <a:buChar char="•"/>
            </a:pPr>
            <a:r>
              <a:rPr lang="en-US" sz="1800" dirty="0">
                <a:solidFill>
                  <a:schemeClr val="dk1"/>
                </a:solidFill>
                <a:latin typeface="Century Gothic" panose="020B0502020202020204" pitchFamily="34" charset="0"/>
                <a:ea typeface="Libre Franklin"/>
                <a:cs typeface="Libre Franklin"/>
                <a:sym typeface="Libre Franklin"/>
              </a:rPr>
              <a:t>This password system can be used by anyone regardless of their literacy level, language etc.</a:t>
            </a:r>
          </a:p>
          <a:p>
            <a:pPr marL="285750" lvl="1" indent="-285750">
              <a:lnSpc>
                <a:spcPct val="90000"/>
              </a:lnSpc>
              <a:buClr>
                <a:schemeClr val="dk1"/>
              </a:buClr>
              <a:buSzPts val="1600"/>
              <a:buFont typeface="Arial" panose="020B0604020202020204" pitchFamily="34" charset="0"/>
              <a:buChar char="•"/>
            </a:pPr>
            <a:endParaRPr lang="en-US" sz="1800" dirty="0">
              <a:latin typeface="Century Gothic" panose="020B0502020202020204" pitchFamily="34" charset="0"/>
              <a:ea typeface="Libre Franklin"/>
              <a:cs typeface="Libre Franklin"/>
              <a:sym typeface="Libre Franklin"/>
            </a:endParaRPr>
          </a:p>
          <a:p>
            <a:pPr marL="285750" lvl="1" indent="-285750">
              <a:lnSpc>
                <a:spcPct val="90000"/>
              </a:lnSpc>
              <a:buClr>
                <a:schemeClr val="dk1"/>
              </a:buClr>
              <a:buSzPts val="1600"/>
              <a:buFont typeface="Arial" panose="020B0604020202020204" pitchFamily="34" charset="0"/>
              <a:buChar char="•"/>
            </a:pPr>
            <a:r>
              <a:rPr lang="en-GB" sz="1800" b="0" i="0" dirty="0">
                <a:solidFill>
                  <a:schemeClr val="dk1"/>
                </a:solidFill>
                <a:latin typeface="Century Gothic" panose="020B0502020202020204" pitchFamily="34" charset="0"/>
                <a:ea typeface="Libre Franklin"/>
                <a:cs typeface="Libre Franklin"/>
                <a:sym typeface="Libre Franklin"/>
              </a:rPr>
              <a:t>One of the key features is its unique Blur system, which addresses a common vulnerability of traditional graphical passwords known as shoulder surfing. </a:t>
            </a:r>
            <a:endParaRPr lang="en-US" sz="1800" b="0" i="0" dirty="0">
              <a:solidFill>
                <a:schemeClr val="dk1"/>
              </a:solidFill>
              <a:latin typeface="Century Gothic" panose="020B0502020202020204" pitchFamily="34" charset="0"/>
              <a:ea typeface="Libre Franklin"/>
              <a:cs typeface="Libre Franklin"/>
              <a:sym typeface="Libre Franklin"/>
            </a:endParaRPr>
          </a:p>
          <a:p>
            <a:endParaRPr lang="en-IN" dirty="0">
              <a:latin typeface="Century Gothic" panose="020B0502020202020204" pitchFamily="34" charset="0"/>
            </a:endParaRPr>
          </a:p>
        </p:txBody>
      </p:sp>
      <p:sp>
        <p:nvSpPr>
          <p:cNvPr id="4" name="Slide Number Placeholder 3">
            <a:extLst>
              <a:ext uri="{FF2B5EF4-FFF2-40B4-BE49-F238E27FC236}">
                <a16:creationId xmlns:a16="http://schemas.microsoft.com/office/drawing/2014/main" id="{DF4F841B-25A5-00F9-B006-C35E92E0A324}"/>
              </a:ext>
            </a:extLst>
          </p:cNvPr>
          <p:cNvSpPr>
            <a:spLocks noGrp="1"/>
          </p:cNvSpPr>
          <p:nvPr>
            <p:ph type="sldNum" idx="12"/>
          </p:nvPr>
        </p:nvSpPr>
        <p:spPr/>
        <p:txBody>
          <a:bodyPr/>
          <a:lstStyle/>
          <a:p>
            <a:fld id="{00000000-1234-1234-1234-123412341234}" type="slidenum">
              <a:rPr lang="en" smtClean="0"/>
              <a:pPr/>
              <a:t>7</a:t>
            </a:fld>
            <a:endParaRPr lang="en" dirty="0"/>
          </a:p>
        </p:txBody>
      </p:sp>
    </p:spTree>
    <p:extLst>
      <p:ext uri="{BB962C8B-B14F-4D97-AF65-F5344CB8AC3E}">
        <p14:creationId xmlns:p14="http://schemas.microsoft.com/office/powerpoint/2010/main" val="1684994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EB888-4427-C849-9869-C594B0C61840}"/>
              </a:ext>
            </a:extLst>
          </p:cNvPr>
          <p:cNvSpPr>
            <a:spLocks noGrp="1"/>
          </p:cNvSpPr>
          <p:nvPr>
            <p:ph type="title"/>
          </p:nvPr>
        </p:nvSpPr>
        <p:spPr/>
        <p:txBody>
          <a:bodyPr>
            <a:normAutofit/>
          </a:bodyPr>
          <a:lstStyle/>
          <a:p>
            <a:r>
              <a:rPr lang="en-IN" sz="2400" b="1" dirty="0">
                <a:latin typeface="Century Gothic" panose="020B0502020202020204" pitchFamily="34" charset="0"/>
                <a:ea typeface="Times New Roman"/>
                <a:cs typeface="Times New Roman"/>
              </a:rPr>
              <a:t>PROTOTYPE</a:t>
            </a:r>
            <a:endParaRPr lang="en-US" sz="2400" b="1" dirty="0">
              <a:latin typeface="Century Gothic" panose="020B0502020202020204" pitchFamily="34" charset="0"/>
              <a:ea typeface="Times New Roman"/>
              <a:cs typeface="Times New Roman"/>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19" name="Picture Placeholder 8">
            <a:extLst>
              <a:ext uri="{FF2B5EF4-FFF2-40B4-BE49-F238E27FC236}">
                <a16:creationId xmlns:a16="http://schemas.microsoft.com/office/drawing/2014/main" id="{51D4F993-0E03-E3D3-AF52-99300D06647E}"/>
              </a:ext>
            </a:extLst>
          </p:cNvPr>
          <p:cNvPicPr>
            <a:picLocks noChangeAspect="1"/>
          </p:cNvPicPr>
          <p:nvPr/>
        </p:nvPicPr>
        <p:blipFill>
          <a:blip r:embed="rId2"/>
          <a:srcRect l="7153" r="7153"/>
          <a:stretch>
            <a:fillRect/>
          </a:stretch>
        </p:blipFill>
        <p:spPr>
          <a:xfrm>
            <a:off x="1324382" y="1101012"/>
            <a:ext cx="7032540" cy="3955805"/>
          </a:xfrm>
          <a:prstGeom prst="rect">
            <a:avLst/>
          </a:prstGeom>
        </p:spPr>
      </p:pic>
    </p:spTree>
    <p:extLst>
      <p:ext uri="{BB962C8B-B14F-4D97-AF65-F5344CB8AC3E}">
        <p14:creationId xmlns:p14="http://schemas.microsoft.com/office/powerpoint/2010/main" val="4246572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EB888-4427-C849-9869-C594B0C61840}"/>
              </a:ext>
            </a:extLst>
          </p:cNvPr>
          <p:cNvSpPr>
            <a:spLocks noGrp="1"/>
          </p:cNvSpPr>
          <p:nvPr>
            <p:ph type="title"/>
          </p:nvPr>
        </p:nvSpPr>
        <p:spPr/>
        <p:txBody>
          <a:bodyPr>
            <a:normAutofit/>
          </a:bodyPr>
          <a:lstStyle/>
          <a:p>
            <a:r>
              <a:rPr lang="en-IN" sz="2400" b="1" dirty="0">
                <a:latin typeface="Century Gothic" panose="020B0502020202020204" pitchFamily="34" charset="0"/>
                <a:ea typeface="Times New Roman"/>
                <a:cs typeface="Times New Roman"/>
              </a:rPr>
              <a:t>PROTOTYPE</a:t>
            </a:r>
            <a:endParaRPr lang="en-US" sz="2400" b="1" dirty="0">
              <a:latin typeface="Century Gothic" panose="020B0502020202020204" pitchFamily="34" charset="0"/>
              <a:ea typeface="Times New Roman"/>
              <a:cs typeface="Times New Roman"/>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4" name="Picture 3">
            <a:extLst>
              <a:ext uri="{FF2B5EF4-FFF2-40B4-BE49-F238E27FC236}">
                <a16:creationId xmlns:a16="http://schemas.microsoft.com/office/drawing/2014/main" id="{C0D3133A-DB98-EDEB-2247-7F2524098C69}"/>
              </a:ext>
            </a:extLst>
          </p:cNvPr>
          <p:cNvPicPr>
            <a:picLocks noChangeAspect="1"/>
          </p:cNvPicPr>
          <p:nvPr/>
        </p:nvPicPr>
        <p:blipFill>
          <a:blip r:embed="rId2"/>
          <a:stretch>
            <a:fillRect/>
          </a:stretch>
        </p:blipFill>
        <p:spPr>
          <a:xfrm>
            <a:off x="1056426" y="1140883"/>
            <a:ext cx="7277345" cy="3915934"/>
          </a:xfrm>
          <a:prstGeom prst="rect">
            <a:avLst/>
          </a:prstGeom>
        </p:spPr>
      </p:pic>
    </p:spTree>
    <p:extLst>
      <p:ext uri="{BB962C8B-B14F-4D97-AF65-F5344CB8AC3E}">
        <p14:creationId xmlns:p14="http://schemas.microsoft.com/office/powerpoint/2010/main" val="1319114601"/>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368</Words>
  <Application>Microsoft Office PowerPoint</Application>
  <PresentationFormat>On-screen Show (16:9)</PresentationFormat>
  <Paragraphs>37</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Economica</vt:lpstr>
      <vt:lpstr>Arial</vt:lpstr>
      <vt:lpstr>Open Sans</vt:lpstr>
      <vt:lpstr>Century Gothic</vt:lpstr>
      <vt:lpstr>Luxe</vt:lpstr>
      <vt:lpstr>TITLE: Security Graphical Password Authentication</vt:lpstr>
      <vt:lpstr>TEAM DETAILS:  Harshit Paneri: Student  Asim Ali: Student</vt:lpstr>
      <vt:lpstr>INTRODUCTION</vt:lpstr>
      <vt:lpstr>ABSTRACT</vt:lpstr>
      <vt:lpstr>TECHNICAL PROBLEM SOLVED</vt:lpstr>
      <vt:lpstr>TECH STACK</vt:lpstr>
      <vt:lpstr>UNIQUENESS OF THE MODEL</vt:lpstr>
      <vt:lpstr>PROTOTYPE</vt:lpstr>
      <vt:lpstr>PROTOTYPE</vt:lpstr>
      <vt:lpstr>PROTOTYPE</vt:lpstr>
      <vt:lpstr>BLOCK DIAGRAMS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Techzos  Car Communication System</dc:title>
  <dc:creator>surae</dc:creator>
  <cp:lastModifiedBy>ASIM ALI</cp:lastModifiedBy>
  <cp:revision>13</cp:revision>
  <dcterms:modified xsi:type="dcterms:W3CDTF">2023-06-21T13:11:17Z</dcterms:modified>
</cp:coreProperties>
</file>