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83" r:id="rId4"/>
    <p:sldId id="281" r:id="rId5"/>
    <p:sldId id="284" r:id="rId6"/>
    <p:sldId id="292" r:id="rId7"/>
    <p:sldId id="293" r:id="rId8"/>
    <p:sldId id="285" r:id="rId9"/>
    <p:sldId id="286" r:id="rId10"/>
    <p:sldId id="289" r:id="rId11"/>
    <p:sldId id="291" r:id="rId12"/>
    <p:sldId id="294" r:id="rId13"/>
    <p:sldId id="295" r:id="rId14"/>
    <p:sldId id="296" r:id="rId15"/>
    <p:sldId id="297" r:id="rId16"/>
    <p:sldId id="298" r:id="rId17"/>
    <p:sldId id="279" r:id="rId18"/>
    <p:sldId id="280"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92" autoAdjust="0"/>
  </p:normalViewPr>
  <p:slideViewPr>
    <p:cSldViewPr>
      <p:cViewPr varScale="1">
        <p:scale>
          <a:sx n="94" d="100"/>
          <a:sy n="94" d="100"/>
        </p:scale>
        <p:origin x="113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D38FCE3-46BA-426E-85BA-51E9E5281625}" type="datetimeFigureOut">
              <a:rPr lang="en-US" smtClean="0"/>
              <a:t>2/9/2023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3D98E11-9763-4D7A-AC9C-B3A13F1B4261}" type="slidenum">
              <a:rPr lang="en-US" smtClean="0"/>
              <a:t>‹#›</a:t>
            </a:fld>
            <a:endParaRPr lang="en-US"/>
          </a:p>
        </p:txBody>
      </p:sp>
    </p:spTree>
    <p:extLst>
      <p:ext uri="{BB962C8B-B14F-4D97-AF65-F5344CB8AC3E}">
        <p14:creationId xmlns:p14="http://schemas.microsoft.com/office/powerpoint/2010/main" val="221310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doing this, we created a pair plot to see the relationship between the independent variables and the dependent variable (Stroke) and as the data was unbalanced, we decided to up sample the data by adding necessary entries to the dataset. Previously the data was not reliable to fit any data as the data was very less to train the models. Once the data was up sampled , we ran the same data cleaning steps again and you can see the before and after pair plots. The dots in blue are independent variables and the dots in orange are dependent variables.</a:t>
            </a:r>
            <a:endParaRPr lang="en-US" sz="1200" dirty="0">
              <a:solidFill>
                <a:schemeClr val="bg1"/>
              </a:solidFill>
              <a:latin typeface="Tahoma"/>
              <a:cs typeface="Tahoma"/>
            </a:endParaRPr>
          </a:p>
          <a:p>
            <a:endParaRPr lang="en-US" dirty="0"/>
          </a:p>
        </p:txBody>
      </p:sp>
      <p:sp>
        <p:nvSpPr>
          <p:cNvPr id="4" name="Slide Number Placeholder 3"/>
          <p:cNvSpPr>
            <a:spLocks noGrp="1"/>
          </p:cNvSpPr>
          <p:nvPr>
            <p:ph type="sldNum" sz="quarter" idx="5"/>
          </p:nvPr>
        </p:nvSpPr>
        <p:spPr/>
        <p:txBody>
          <a:bodyPr/>
          <a:lstStyle/>
          <a:p>
            <a:fld id="{73D98E11-9763-4D7A-AC9C-B3A13F1B4261}" type="slidenum">
              <a:rPr lang="en-US" smtClean="0"/>
              <a:t>7</a:t>
            </a:fld>
            <a:endParaRPr lang="en-US"/>
          </a:p>
        </p:txBody>
      </p:sp>
    </p:spTree>
    <p:extLst>
      <p:ext uri="{BB962C8B-B14F-4D97-AF65-F5344CB8AC3E}">
        <p14:creationId xmlns:p14="http://schemas.microsoft.com/office/powerpoint/2010/main" val="55927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figure shows the spread of stroke disease across certain important parameters.</a:t>
            </a:r>
          </a:p>
          <a:p>
            <a:pPr marL="228600" indent="-228600">
              <a:buAutoNum type="arabicPeriod"/>
            </a:pPr>
            <a:r>
              <a:rPr lang="en-US" dirty="0"/>
              <a:t>Figure 1 shows that the male gender has a higher stroke compared to females.</a:t>
            </a:r>
          </a:p>
          <a:p>
            <a:pPr marL="228600" indent="-228600">
              <a:buAutoNum type="arabicPeriod"/>
            </a:pPr>
            <a:r>
              <a:rPr lang="en-US" dirty="0"/>
              <a:t>Figure 2 shows that people who Formerly smoked have a higher stroke rate when compared to non-smokers and current smokers.</a:t>
            </a:r>
          </a:p>
          <a:p>
            <a:pPr marL="228600" indent="-228600">
              <a:buAutoNum type="arabicPeriod"/>
            </a:pPr>
            <a:r>
              <a:rPr lang="en-US" dirty="0"/>
              <a:t>Figure 3 shows that people who are self-employed have been admitted more with stroke disease compared to other sectors.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3D98E11-9763-4D7A-AC9C-B3A13F1B4261}" type="slidenum">
              <a:rPr lang="en-US" smtClean="0"/>
              <a:t>9</a:t>
            </a:fld>
            <a:endParaRPr lang="en-US"/>
          </a:p>
        </p:txBody>
      </p:sp>
    </p:spTree>
    <p:extLst>
      <p:ext uri="{BB962C8B-B14F-4D97-AF65-F5344CB8AC3E}">
        <p14:creationId xmlns:p14="http://schemas.microsoft.com/office/powerpoint/2010/main" val="178016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above shows the distribution of each parameter with its categories.</a:t>
            </a:r>
          </a:p>
          <a:p>
            <a:pPr marL="171450" indent="-171450">
              <a:buFont typeface="Arial" panose="020B0604020202020204" pitchFamily="34" charset="0"/>
              <a:buChar char="•"/>
            </a:pPr>
            <a:r>
              <a:rPr lang="en-US" dirty="0"/>
              <a:t>We could see that the Female gender population is higher compared to the male population.</a:t>
            </a:r>
          </a:p>
          <a:p>
            <a:pPr marL="171450" indent="-171450">
              <a:buFont typeface="Arial" panose="020B0604020202020204" pitchFamily="34" charset="0"/>
              <a:buChar char="•"/>
            </a:pPr>
            <a:r>
              <a:rPr lang="en-US" dirty="0"/>
              <a:t>Around 20% of the population has hypertension.</a:t>
            </a:r>
          </a:p>
          <a:p>
            <a:pPr marL="171450" indent="-171450">
              <a:buFont typeface="Arial" panose="020B0604020202020204" pitchFamily="34" charset="0"/>
              <a:buChar char="•"/>
            </a:pPr>
            <a:r>
              <a:rPr lang="en-US" dirty="0"/>
              <a:t>Around 13% of the population has heart disease.</a:t>
            </a:r>
          </a:p>
          <a:p>
            <a:pPr marL="171450" indent="-171450">
              <a:buFont typeface="Arial" panose="020B0604020202020204" pitchFamily="34" charset="0"/>
              <a:buChar char="•"/>
            </a:pPr>
            <a:r>
              <a:rPr lang="en-US" dirty="0"/>
              <a:t>Around 82% of the population is married.</a:t>
            </a:r>
          </a:p>
          <a:p>
            <a:pPr marL="171450" indent="-171450">
              <a:buFont typeface="Arial" panose="020B0604020202020204" pitchFamily="34" charset="0"/>
              <a:buChar char="•"/>
            </a:pPr>
            <a:r>
              <a:rPr lang="en-US" dirty="0"/>
              <a:t>Ratio of urban to rural population remains equal.</a:t>
            </a:r>
          </a:p>
          <a:p>
            <a:pPr marL="171450" indent="-171450">
              <a:buFont typeface="Arial" panose="020B0604020202020204" pitchFamily="34" charset="0"/>
              <a:buChar char="•"/>
            </a:pPr>
            <a:r>
              <a:rPr lang="en-US" dirty="0"/>
              <a:t>Around 50% of the population never had a smoking habit.</a:t>
            </a:r>
          </a:p>
          <a:p>
            <a:pPr marL="171450" indent="-171450">
              <a:buFont typeface="Arial" panose="020B0604020202020204" pitchFamily="34" charset="0"/>
              <a:buChar char="•"/>
            </a:pPr>
            <a:r>
              <a:rPr lang="en-US" dirty="0"/>
              <a:t>The up-sampled data has almost 50% of the people with stroke identified.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3D98E11-9763-4D7A-AC9C-B3A13F1B4261}" type="slidenum">
              <a:rPr lang="en-US" smtClean="0"/>
              <a:t>10</a:t>
            </a:fld>
            <a:endParaRPr lang="en-US"/>
          </a:p>
        </p:txBody>
      </p:sp>
    </p:spTree>
    <p:extLst>
      <p:ext uri="{BB962C8B-B14F-4D97-AF65-F5344CB8AC3E}">
        <p14:creationId xmlns:p14="http://schemas.microsoft.com/office/powerpoint/2010/main" val="51312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Correlation between stroke w.r.t other parameters has been plotted in a heat map:</a:t>
            </a:r>
          </a:p>
          <a:p>
            <a:pPr marL="171450" indent="-171450">
              <a:buFont typeface="Arial" panose="020B0604020202020204" pitchFamily="34" charset="0"/>
              <a:buChar char="•"/>
            </a:pPr>
            <a:r>
              <a:rPr lang="en-US" dirty="0"/>
              <a:t>From the above figure we could see that age is the highest correlated parameter followed by blood glucose level, Hypertension, Heart disease, </a:t>
            </a:r>
            <a:r>
              <a:rPr lang="en-US" dirty="0" err="1"/>
              <a:t>etc</a:t>
            </a:r>
            <a:r>
              <a:rPr lang="en-US" dirty="0"/>
              <a:t>…</a:t>
            </a:r>
          </a:p>
          <a:p>
            <a:pPr marL="171450" indent="-171450">
              <a:buFont typeface="Arial" panose="020B0604020202020204" pitchFamily="34" charset="0"/>
              <a:buChar char="•"/>
            </a:pPr>
            <a:r>
              <a:rPr lang="en-US" dirty="0"/>
              <a:t>Whereas Smoking habit, Work type, and Marital status have the weakest correlation to stroke.</a:t>
            </a:r>
          </a:p>
        </p:txBody>
      </p:sp>
      <p:sp>
        <p:nvSpPr>
          <p:cNvPr id="4" name="Slide Number Placeholder 3"/>
          <p:cNvSpPr>
            <a:spLocks noGrp="1"/>
          </p:cNvSpPr>
          <p:nvPr>
            <p:ph type="sldNum" sz="quarter" idx="5"/>
          </p:nvPr>
        </p:nvSpPr>
        <p:spPr/>
        <p:txBody>
          <a:bodyPr/>
          <a:lstStyle/>
          <a:p>
            <a:fld id="{73D98E11-9763-4D7A-AC9C-B3A13F1B4261}" type="slidenum">
              <a:rPr lang="en-US" smtClean="0"/>
              <a:t>11</a:t>
            </a:fld>
            <a:endParaRPr lang="en-US"/>
          </a:p>
        </p:txBody>
      </p:sp>
    </p:spTree>
    <p:extLst>
      <p:ext uri="{BB962C8B-B14F-4D97-AF65-F5344CB8AC3E}">
        <p14:creationId xmlns:p14="http://schemas.microsoft.com/office/powerpoint/2010/main" val="61549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images show the confusion matrix for the models:</a:t>
            </a:r>
          </a:p>
          <a:p>
            <a:pPr marL="171450" indent="-171450">
              <a:buFont typeface="Arial" panose="020B0604020202020204" pitchFamily="34" charset="0"/>
              <a:buChar char="•"/>
            </a:pPr>
            <a:r>
              <a:rPr lang="en-US" dirty="0"/>
              <a:t>K Nearest Neighbor and Decision Tree has an accuracy score of 0.97.</a:t>
            </a:r>
          </a:p>
          <a:p>
            <a:pPr marL="171450" indent="-171450">
              <a:buFont typeface="Arial" panose="020B0604020202020204" pitchFamily="34" charset="0"/>
              <a:buChar char="•"/>
            </a:pPr>
            <a:r>
              <a:rPr lang="en-US" dirty="0"/>
              <a:t>Random forest has the highest accuracy score of 0.98.</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could see that Logistic regression and Naïve Bayes have the lowest accuracy score of around .75.</a:t>
            </a:r>
          </a:p>
        </p:txBody>
      </p:sp>
      <p:sp>
        <p:nvSpPr>
          <p:cNvPr id="4" name="Slide Number Placeholder 3"/>
          <p:cNvSpPr>
            <a:spLocks noGrp="1"/>
          </p:cNvSpPr>
          <p:nvPr>
            <p:ph type="sldNum" sz="quarter" idx="5"/>
          </p:nvPr>
        </p:nvSpPr>
        <p:spPr/>
        <p:txBody>
          <a:bodyPr/>
          <a:lstStyle/>
          <a:p>
            <a:fld id="{73D98E11-9763-4D7A-AC9C-B3A13F1B4261}" type="slidenum">
              <a:rPr lang="en-US" smtClean="0"/>
              <a:t>12</a:t>
            </a:fld>
            <a:endParaRPr lang="en-US"/>
          </a:p>
        </p:txBody>
      </p:sp>
    </p:spTree>
    <p:extLst>
      <p:ext uri="{BB962C8B-B14F-4D97-AF65-F5344CB8AC3E}">
        <p14:creationId xmlns:p14="http://schemas.microsoft.com/office/powerpoint/2010/main" val="95435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431119"/>
            <a:ext cx="1924685" cy="464819"/>
          </a:xfrm>
          <a:prstGeom prst="rect">
            <a:avLst/>
          </a:prstGeom>
        </p:spPr>
        <p:txBody>
          <a:bodyPr wrap="square" lIns="0" tIns="0" rIns="0" bIns="0">
            <a:spAutoFit/>
          </a:bodyPr>
          <a:lstStyle>
            <a:lvl1pPr>
              <a:defRPr sz="2850" b="1" i="0">
                <a:solidFill>
                  <a:srgbClr val="FFD966"/>
                </a:solidFill>
                <a:latin typeface="Palatino Linotype"/>
                <a:cs typeface="Palatino Linotype"/>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1AED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50" b="1" i="0">
                <a:solidFill>
                  <a:srgbClr val="FFD966"/>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rgbClr val="FFD966"/>
                </a:solidFill>
                <a:latin typeface="Palatino Linotype"/>
                <a:cs typeface="Palatino Linotyp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rgbClr val="FFD966"/>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1AED1"/>
          </a:solidFill>
        </p:spPr>
        <p:txBody>
          <a:bodyPr wrap="square" lIns="0" tIns="0" rIns="0" bIns="0" rtlCol="0"/>
          <a:lstStyle/>
          <a:p>
            <a:endParaRPr/>
          </a:p>
        </p:txBody>
      </p:sp>
      <p:sp>
        <p:nvSpPr>
          <p:cNvPr id="17" name="bg object 17"/>
          <p:cNvSpPr/>
          <p:nvPr/>
        </p:nvSpPr>
        <p:spPr>
          <a:xfrm>
            <a:off x="419424" y="1154194"/>
            <a:ext cx="385445" cy="0"/>
          </a:xfrm>
          <a:custGeom>
            <a:avLst/>
            <a:gdLst/>
            <a:ahLst/>
            <a:cxnLst/>
            <a:rect l="l" t="t" r="r" b="b"/>
            <a:pathLst>
              <a:path w="385445">
                <a:moveTo>
                  <a:pt x="0" y="0"/>
                </a:moveTo>
                <a:lnTo>
                  <a:pt x="385199" y="0"/>
                </a:lnTo>
              </a:path>
            </a:pathLst>
          </a:custGeom>
          <a:ln w="28574">
            <a:solidFill>
              <a:srgbClr val="FFFFF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250350" y="465750"/>
            <a:ext cx="5839474" cy="2774250"/>
          </a:xfrm>
          <a:prstGeom prst="rect">
            <a:avLst/>
          </a:prstGeom>
        </p:spPr>
      </p:pic>
      <p:pic>
        <p:nvPicPr>
          <p:cNvPr id="19" name="bg object 19"/>
          <p:cNvPicPr/>
          <p:nvPr/>
        </p:nvPicPr>
        <p:blipFill>
          <a:blip r:embed="rId3" cstate="print"/>
          <a:stretch>
            <a:fillRect/>
          </a:stretch>
        </p:blipFill>
        <p:spPr>
          <a:xfrm>
            <a:off x="5055577" y="3427087"/>
            <a:ext cx="3699149" cy="123686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1AED1"/>
          </a:solidFill>
        </p:spPr>
        <p:txBody>
          <a:bodyPr wrap="square" lIns="0" tIns="0" rIns="0" bIns="0" rtlCol="0"/>
          <a:lstStyle/>
          <a:p>
            <a:endParaRPr/>
          </a:p>
        </p:txBody>
      </p:sp>
      <p:sp>
        <p:nvSpPr>
          <p:cNvPr id="17" name="bg object 17"/>
          <p:cNvSpPr/>
          <p:nvPr/>
        </p:nvSpPr>
        <p:spPr>
          <a:xfrm>
            <a:off x="-12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F7E71B"/>
          </a:solidFill>
        </p:spPr>
        <p:txBody>
          <a:bodyPr wrap="square" lIns="0" tIns="0" rIns="0" bIns="0" rtlCol="0"/>
          <a:lstStyle/>
          <a:p>
            <a:endParaRPr/>
          </a:p>
        </p:txBody>
      </p:sp>
      <p:sp>
        <p:nvSpPr>
          <p:cNvPr id="18" name="bg object 18"/>
          <p:cNvSpPr/>
          <p:nvPr/>
        </p:nvSpPr>
        <p:spPr>
          <a:xfrm>
            <a:off x="419424" y="1154194"/>
            <a:ext cx="385445" cy="0"/>
          </a:xfrm>
          <a:custGeom>
            <a:avLst/>
            <a:gdLst/>
            <a:ahLst/>
            <a:cxnLst/>
            <a:rect l="l" t="t" r="r" b="b"/>
            <a:pathLst>
              <a:path w="385445">
                <a:moveTo>
                  <a:pt x="0" y="0"/>
                </a:moveTo>
                <a:lnTo>
                  <a:pt x="385199" y="0"/>
                </a:lnTo>
              </a:path>
            </a:pathLst>
          </a:custGeom>
          <a:ln w="28574">
            <a:solidFill>
              <a:srgbClr val="FFFFFF"/>
            </a:solidFill>
          </a:ln>
        </p:spPr>
        <p:txBody>
          <a:bodyPr wrap="square" lIns="0" tIns="0" rIns="0" bIns="0" rtlCol="0"/>
          <a:lstStyle/>
          <a:p>
            <a:endParaRPr/>
          </a:p>
        </p:txBody>
      </p:sp>
      <p:sp>
        <p:nvSpPr>
          <p:cNvPr id="2" name="Holder 2"/>
          <p:cNvSpPr>
            <a:spLocks noGrp="1"/>
          </p:cNvSpPr>
          <p:nvPr>
            <p:ph type="title"/>
          </p:nvPr>
        </p:nvSpPr>
        <p:spPr>
          <a:xfrm>
            <a:off x="384725" y="225394"/>
            <a:ext cx="8153400" cy="770890"/>
          </a:xfrm>
          <a:prstGeom prst="rect">
            <a:avLst/>
          </a:prstGeom>
        </p:spPr>
        <p:txBody>
          <a:bodyPr wrap="square" lIns="0" tIns="0" rIns="0" bIns="0">
            <a:spAutoFit/>
          </a:bodyPr>
          <a:lstStyle>
            <a:lvl1pPr>
              <a:defRPr sz="2850" b="1" i="0">
                <a:solidFill>
                  <a:srgbClr val="FFD966"/>
                </a:solidFill>
                <a:latin typeface="Palatino Linotype"/>
                <a:cs typeface="Palatino Linotype"/>
              </a:defRPr>
            </a:lvl1pPr>
          </a:lstStyle>
          <a:p>
            <a:endParaRPr/>
          </a:p>
        </p:txBody>
      </p:sp>
      <p:sp>
        <p:nvSpPr>
          <p:cNvPr id="3" name="Holder 3"/>
          <p:cNvSpPr>
            <a:spLocks noGrp="1"/>
          </p:cNvSpPr>
          <p:nvPr>
            <p:ph type="body" idx="1"/>
          </p:nvPr>
        </p:nvSpPr>
        <p:spPr>
          <a:xfrm>
            <a:off x="359424" y="1407670"/>
            <a:ext cx="8286328" cy="3118485"/>
          </a:xfrm>
          <a:prstGeom prst="rect">
            <a:avLst/>
          </a:prstGeom>
        </p:spPr>
        <p:txBody>
          <a:bodyPr wrap="square" lIns="0" tIns="0" rIns="0" bIns="0">
            <a:spAutoFit/>
          </a:bodyPr>
          <a:lstStyle>
            <a:lvl1pPr>
              <a:defRPr sz="18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home.apache.org/~pwendell/spark-nightly/spark-branch-1.6-docs/spark-2.0.0-SNAPSHOT-2016_06_05_11_01-4e767d0-docs/mllib-evaluation-metrics.html" TargetMode="External"/><Relationship Id="rId3" Type="http://schemas.openxmlformats.org/officeDocument/2006/relationships/hyperlink" Target="https://realpython.com/python-data-cleaning-numpy-pandas/" TargetMode="External"/><Relationship Id="rId7" Type="http://schemas.openxmlformats.org/officeDocument/2006/relationships/hyperlink" Target="https://www.jcchouinard.com/confusion-matrix-in-scikit-learn/" TargetMode="External"/><Relationship Id="rId2" Type="http://schemas.openxmlformats.org/officeDocument/2006/relationships/hyperlink" Target="https://spark.apache.org/docs/latest/ml-guide.html" TargetMode="External"/><Relationship Id="rId1" Type="http://schemas.openxmlformats.org/officeDocument/2006/relationships/slideLayout" Target="../slideLayouts/slideLayout2.xml"/><Relationship Id="rId6" Type="http://schemas.openxmlformats.org/officeDocument/2006/relationships/hyperlink" Target="https://www.geeksforgeeks.org/python-pandas-dataframe/" TargetMode="External"/><Relationship Id="rId5" Type="http://schemas.openxmlformats.org/officeDocument/2006/relationships/hyperlink" Target="https://wellsr.com/python/upsampling-and-downsampling-imbalanced-data-in-python/" TargetMode="External"/><Relationship Id="rId4" Type="http://schemas.openxmlformats.org/officeDocument/2006/relationships/hyperlink" Target="https://spark.apache.org/docs/latest/sql-programming-guid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object 2"/>
          <p:cNvSpPr/>
          <p:nvPr/>
        </p:nvSpPr>
        <p:spPr>
          <a:xfrm>
            <a:off x="586720" y="0"/>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FFFFFF"/>
          </a:solidFill>
        </p:spPr>
        <p:txBody>
          <a:bodyPr wrap="square" lIns="0" tIns="0" rIns="0" bIns="0" rtlCol="0"/>
          <a:lstStyle/>
          <a:p>
            <a:endParaRPr/>
          </a:p>
        </p:txBody>
      </p:sp>
      <p:sp>
        <p:nvSpPr>
          <p:cNvPr id="3" name="object 3"/>
          <p:cNvSpPr/>
          <p:nvPr/>
        </p:nvSpPr>
        <p:spPr>
          <a:xfrm>
            <a:off x="586720" y="5076899"/>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006F85"/>
          </a:solidFill>
        </p:spPr>
        <p:txBody>
          <a:bodyPr wrap="square" lIns="0" tIns="0" rIns="0" bIns="0" rtlCol="0"/>
          <a:lstStyle/>
          <a:p>
            <a:endParaRPr/>
          </a:p>
        </p:txBody>
      </p:sp>
      <p:sp>
        <p:nvSpPr>
          <p:cNvPr id="4" name="object 4"/>
          <p:cNvSpPr/>
          <p:nvPr/>
        </p:nvSpPr>
        <p:spPr>
          <a:xfrm>
            <a:off x="733218" y="2235350"/>
            <a:ext cx="385445" cy="0"/>
          </a:xfrm>
          <a:custGeom>
            <a:avLst/>
            <a:gdLst/>
            <a:ahLst/>
            <a:cxnLst/>
            <a:rect l="l" t="t" r="r" b="b"/>
            <a:pathLst>
              <a:path w="385444">
                <a:moveTo>
                  <a:pt x="0" y="0"/>
                </a:moveTo>
                <a:lnTo>
                  <a:pt x="385199" y="0"/>
                </a:lnTo>
              </a:path>
            </a:pathLst>
          </a:custGeom>
          <a:ln w="28574">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703625" y="1136170"/>
            <a:ext cx="5751830" cy="756920"/>
          </a:xfrm>
          <a:prstGeom prst="rect">
            <a:avLst/>
          </a:prstGeom>
        </p:spPr>
        <p:txBody>
          <a:bodyPr vert="horz" wrap="square" lIns="0" tIns="12700" rIns="0" bIns="0" rtlCol="0">
            <a:spAutoFit/>
          </a:bodyPr>
          <a:lstStyle/>
          <a:p>
            <a:pPr marL="12700">
              <a:lnSpc>
                <a:spcPct val="100000"/>
              </a:lnSpc>
              <a:spcBef>
                <a:spcPts val="100"/>
              </a:spcBef>
            </a:pPr>
            <a:r>
              <a:rPr lang="en-US" sz="4800" spc="-190" dirty="0">
                <a:solidFill>
                  <a:srgbClr val="FFFFFF"/>
                </a:solidFill>
              </a:rPr>
              <a:t>Project</a:t>
            </a:r>
            <a:r>
              <a:rPr sz="4800" spc="-170" dirty="0">
                <a:solidFill>
                  <a:srgbClr val="FFFFFF"/>
                </a:solidFill>
              </a:rPr>
              <a:t> </a:t>
            </a:r>
            <a:r>
              <a:rPr sz="4800" spc="40" dirty="0">
                <a:solidFill>
                  <a:srgbClr val="FFFFFF"/>
                </a:solidFill>
              </a:rPr>
              <a:t>Presentation</a:t>
            </a:r>
            <a:endParaRPr sz="4800" dirty="0"/>
          </a:p>
        </p:txBody>
      </p:sp>
      <p:sp>
        <p:nvSpPr>
          <p:cNvPr id="6" name="object 6"/>
          <p:cNvSpPr txBox="1"/>
          <p:nvPr/>
        </p:nvSpPr>
        <p:spPr>
          <a:xfrm>
            <a:off x="799171" y="3431429"/>
            <a:ext cx="5116275" cy="1633781"/>
          </a:xfrm>
          <a:prstGeom prst="rect">
            <a:avLst/>
          </a:prstGeom>
        </p:spPr>
        <p:txBody>
          <a:bodyPr vert="horz" wrap="square" lIns="0" tIns="139700" rIns="0" bIns="0" rtlCol="0">
            <a:spAutoFit/>
          </a:bodyPr>
          <a:lstStyle/>
          <a:p>
            <a:pPr marL="12700">
              <a:lnSpc>
                <a:spcPct val="100000"/>
              </a:lnSpc>
              <a:spcBef>
                <a:spcPts val="1100"/>
              </a:spcBef>
            </a:pPr>
            <a:r>
              <a:rPr lang="en-US" b="1" spc="-140" dirty="0">
                <a:solidFill>
                  <a:srgbClr val="FFFFFF"/>
                </a:solidFill>
                <a:latin typeface="Tahoma"/>
                <a:cs typeface="Tahoma"/>
              </a:rPr>
              <a:t>Akhil Pratyush Simhambhatla </a:t>
            </a:r>
            <a:endParaRPr b="1" spc="-140" dirty="0">
              <a:solidFill>
                <a:srgbClr val="FFFFFF"/>
              </a:solidFill>
              <a:latin typeface="Tahoma"/>
              <a:cs typeface="Tahoma"/>
            </a:endParaRPr>
          </a:p>
          <a:p>
            <a:pPr marL="12700">
              <a:lnSpc>
                <a:spcPct val="100000"/>
              </a:lnSpc>
              <a:spcBef>
                <a:spcPts val="1000"/>
              </a:spcBef>
            </a:pPr>
            <a:r>
              <a:rPr lang="en-US" b="1" spc="-155" dirty="0">
                <a:solidFill>
                  <a:srgbClr val="FFFFFF"/>
                </a:solidFill>
                <a:latin typeface="Tahoma"/>
                <a:cs typeface="Tahoma"/>
              </a:rPr>
              <a:t>Gokul Ragunandhan Narayanasamy</a:t>
            </a:r>
          </a:p>
          <a:p>
            <a:pPr marL="12700">
              <a:lnSpc>
                <a:spcPct val="100000"/>
              </a:lnSpc>
              <a:spcBef>
                <a:spcPts val="1000"/>
              </a:spcBef>
            </a:pPr>
            <a:r>
              <a:rPr lang="en-US" b="1" spc="-155" dirty="0">
                <a:solidFill>
                  <a:srgbClr val="FFFFFF"/>
                </a:solidFill>
                <a:latin typeface="Tahoma"/>
                <a:cs typeface="Tahoma"/>
              </a:rPr>
              <a:t>Venkata Mani Babu Karri</a:t>
            </a:r>
            <a:endParaRPr lang="en-US" b="1" spc="-135" dirty="0">
              <a:solidFill>
                <a:srgbClr val="FFFFFF"/>
              </a:solidFill>
              <a:latin typeface="Tahoma"/>
              <a:cs typeface="Tahoma"/>
            </a:endParaRPr>
          </a:p>
          <a:p>
            <a:pPr marL="12700">
              <a:lnSpc>
                <a:spcPct val="100000"/>
              </a:lnSpc>
              <a:spcBef>
                <a:spcPts val="1000"/>
              </a:spcBef>
            </a:pPr>
            <a:endParaRPr dirty="0">
              <a:latin typeface="Tahoma"/>
              <a:cs typeface="Tahoma"/>
            </a:endParaRPr>
          </a:p>
        </p:txBody>
      </p:sp>
      <p:sp>
        <p:nvSpPr>
          <p:cNvPr id="7" name="object 6">
            <a:extLst>
              <a:ext uri="{FF2B5EF4-FFF2-40B4-BE49-F238E27FC236}">
                <a16:creationId xmlns:a16="http://schemas.microsoft.com/office/drawing/2014/main" id="{3A1B3383-D300-116D-4B8A-F4D33FD43DBB}"/>
              </a:ext>
            </a:extLst>
          </p:cNvPr>
          <p:cNvSpPr txBox="1"/>
          <p:nvPr/>
        </p:nvSpPr>
        <p:spPr>
          <a:xfrm>
            <a:off x="762000" y="2366154"/>
            <a:ext cx="5248859" cy="510396"/>
          </a:xfrm>
          <a:prstGeom prst="rect">
            <a:avLst/>
          </a:prstGeom>
        </p:spPr>
        <p:txBody>
          <a:bodyPr vert="horz" wrap="square" lIns="0" tIns="139700" rIns="0" bIns="0" rtlCol="0">
            <a:spAutoFit/>
          </a:bodyPr>
          <a:lstStyle/>
          <a:p>
            <a:pPr marL="12700">
              <a:lnSpc>
                <a:spcPct val="100000"/>
              </a:lnSpc>
              <a:spcBef>
                <a:spcPts val="1000"/>
              </a:spcBef>
            </a:pPr>
            <a:r>
              <a:rPr lang="en-US" sz="2400" dirty="0">
                <a:latin typeface="Tahoma"/>
                <a:cs typeface="Tahoma"/>
              </a:rPr>
              <a:t>Brain Stroke Analysis and Prediction</a:t>
            </a:r>
            <a:endParaRPr sz="24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1052763"/>
          </a:xfrm>
          <a:prstGeom prst="rect">
            <a:avLst/>
          </a:prstGeom>
        </p:spPr>
        <p:txBody>
          <a:bodyPr vert="horz" wrap="square" lIns="0" tIns="219622" rIns="0" bIns="0" rtlCol="0">
            <a:spAutoFit/>
          </a:bodyPr>
          <a:lstStyle/>
          <a:p>
            <a:pPr marL="12700">
              <a:spcBef>
                <a:spcPts val="100"/>
              </a:spcBef>
            </a:pPr>
            <a:r>
              <a:rPr lang="en-US" sz="2600" dirty="0">
                <a:latin typeface="Tahoma"/>
                <a:cs typeface="Tahoma"/>
              </a:rPr>
              <a:t>Exploratory</a:t>
            </a:r>
            <a:r>
              <a:rPr lang="en-US" sz="2800" dirty="0"/>
              <a:t> </a:t>
            </a:r>
            <a:r>
              <a:rPr lang="en-US" sz="2600" dirty="0">
                <a:latin typeface="Tahoma"/>
                <a:cs typeface="Tahoma"/>
              </a:rPr>
              <a:t>Data Analysis using python</a:t>
            </a:r>
            <a:br>
              <a:rPr lang="en-US" sz="2800" dirty="0"/>
            </a:b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1123950"/>
            <a:ext cx="8286328" cy="366766"/>
          </a:xfrm>
          <a:prstGeom prst="rect">
            <a:avLst/>
          </a:prstGeom>
        </p:spPr>
        <p:txBody>
          <a:bodyPr vert="horz" wrap="square" lIns="0" tIns="58419" rIns="0" bIns="0" rtlCol="0">
            <a:spAutoFit/>
          </a:bodyPr>
          <a:lstStyle/>
          <a:p>
            <a:pPr marL="494665" indent="-382270">
              <a:lnSpc>
                <a:spcPct val="100000"/>
              </a:lnSpc>
              <a:spcBef>
                <a:spcPts val="459"/>
              </a:spcBef>
              <a:buFont typeface="Arial"/>
              <a:buChar char="●"/>
              <a:tabLst>
                <a:tab pos="494665" algn="l"/>
                <a:tab pos="495300" algn="l"/>
              </a:tabLst>
            </a:pPr>
            <a:r>
              <a:rPr lang="en-US" sz="2000" dirty="0"/>
              <a:t>Distribution of each parameter through Pie Chart:</a:t>
            </a:r>
          </a:p>
        </p:txBody>
      </p:sp>
      <p:pic>
        <p:nvPicPr>
          <p:cNvPr id="6" name="Picture 5" descr="Shape&#10;&#10;Description automatically generated">
            <a:extLst>
              <a:ext uri="{FF2B5EF4-FFF2-40B4-BE49-F238E27FC236}">
                <a16:creationId xmlns:a16="http://schemas.microsoft.com/office/drawing/2014/main" id="{46A9B67F-4686-71C7-5C68-166628C548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424" y="1595589"/>
            <a:ext cx="3048001" cy="3331345"/>
          </a:xfrm>
          <a:prstGeom prst="rect">
            <a:avLst/>
          </a:prstGeom>
          <a:solidFill>
            <a:schemeClr val="bg1"/>
          </a:solidFill>
        </p:spPr>
      </p:pic>
    </p:spTree>
    <p:extLst>
      <p:ext uri="{BB962C8B-B14F-4D97-AF65-F5344CB8AC3E}">
        <p14:creationId xmlns:p14="http://schemas.microsoft.com/office/powerpoint/2010/main" val="403095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1052763"/>
          </a:xfrm>
          <a:prstGeom prst="rect">
            <a:avLst/>
          </a:prstGeom>
        </p:spPr>
        <p:txBody>
          <a:bodyPr vert="horz" wrap="square" lIns="0" tIns="219622" rIns="0" bIns="0" rtlCol="0">
            <a:spAutoFit/>
          </a:bodyPr>
          <a:lstStyle/>
          <a:p>
            <a:pPr marL="12700">
              <a:spcBef>
                <a:spcPts val="100"/>
              </a:spcBef>
            </a:pPr>
            <a:r>
              <a:rPr lang="en-US" sz="2600" dirty="0">
                <a:latin typeface="Tahoma"/>
                <a:cs typeface="Tahoma"/>
              </a:rPr>
              <a:t>Exploratory</a:t>
            </a:r>
            <a:r>
              <a:rPr lang="en-US" sz="2800" dirty="0"/>
              <a:t> </a:t>
            </a:r>
            <a:r>
              <a:rPr lang="en-US" sz="2600" dirty="0">
                <a:latin typeface="Tahoma"/>
                <a:cs typeface="Tahoma"/>
              </a:rPr>
              <a:t>Data Analysis using python</a:t>
            </a:r>
            <a:br>
              <a:rPr lang="en-US" sz="2800" dirty="0"/>
            </a:b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1123950"/>
            <a:ext cx="8286328" cy="366766"/>
          </a:xfrm>
          <a:prstGeom prst="rect">
            <a:avLst/>
          </a:prstGeom>
        </p:spPr>
        <p:txBody>
          <a:bodyPr vert="horz" wrap="square" lIns="0" tIns="58419" rIns="0" bIns="0" rtlCol="0">
            <a:spAutoFit/>
          </a:bodyPr>
          <a:lstStyle/>
          <a:p>
            <a:pPr marL="494665" indent="-382270">
              <a:lnSpc>
                <a:spcPct val="100000"/>
              </a:lnSpc>
              <a:spcBef>
                <a:spcPts val="459"/>
              </a:spcBef>
              <a:buFont typeface="Arial"/>
              <a:buChar char="●"/>
              <a:tabLst>
                <a:tab pos="494665" algn="l"/>
                <a:tab pos="495300" algn="l"/>
              </a:tabLst>
            </a:pPr>
            <a:r>
              <a:rPr lang="en-US" sz="2000" dirty="0"/>
              <a:t>Correlation Between All the Parameters is shown in Heat Map:</a:t>
            </a:r>
          </a:p>
        </p:txBody>
      </p:sp>
      <p:pic>
        <p:nvPicPr>
          <p:cNvPr id="5" name="Picture 4" descr="Chart&#10;&#10;Description automatically generated">
            <a:extLst>
              <a:ext uri="{FF2B5EF4-FFF2-40B4-BE49-F238E27FC236}">
                <a16:creationId xmlns:a16="http://schemas.microsoft.com/office/drawing/2014/main" id="{14B7F2F4-9E8B-49F0-D8C5-28C74C74E1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139" y="1534652"/>
            <a:ext cx="3933324" cy="3608848"/>
          </a:xfrm>
          <a:prstGeom prst="rect">
            <a:avLst/>
          </a:prstGeom>
        </p:spPr>
      </p:pic>
      <p:graphicFrame>
        <p:nvGraphicFramePr>
          <p:cNvPr id="4" name="Table 3">
            <a:extLst>
              <a:ext uri="{FF2B5EF4-FFF2-40B4-BE49-F238E27FC236}">
                <a16:creationId xmlns:a16="http://schemas.microsoft.com/office/drawing/2014/main" id="{FAAEE9E5-F955-A266-B748-7AD7BB9B8C7D}"/>
              </a:ext>
            </a:extLst>
          </p:cNvPr>
          <p:cNvGraphicFramePr>
            <a:graphicFrameLocks noGrp="1"/>
          </p:cNvGraphicFramePr>
          <p:nvPr>
            <p:extLst>
              <p:ext uri="{D42A27DB-BD31-4B8C-83A1-F6EECF244321}">
                <p14:modId xmlns:p14="http://schemas.microsoft.com/office/powerpoint/2010/main" val="1784868630"/>
              </p:ext>
            </p:extLst>
          </p:nvPr>
        </p:nvGraphicFramePr>
        <p:xfrm>
          <a:off x="6172200" y="1657350"/>
          <a:ext cx="2651253" cy="3031636"/>
        </p:xfrm>
        <a:graphic>
          <a:graphicData uri="http://schemas.openxmlformats.org/drawingml/2006/table">
            <a:tbl>
              <a:tblPr/>
              <a:tblGrid>
                <a:gridCol w="1676400">
                  <a:extLst>
                    <a:ext uri="{9D8B030D-6E8A-4147-A177-3AD203B41FA5}">
                      <a16:colId xmlns:a16="http://schemas.microsoft.com/office/drawing/2014/main" val="140175238"/>
                    </a:ext>
                  </a:extLst>
                </a:gridCol>
                <a:gridCol w="974853">
                  <a:extLst>
                    <a:ext uri="{9D8B030D-6E8A-4147-A177-3AD203B41FA5}">
                      <a16:colId xmlns:a16="http://schemas.microsoft.com/office/drawing/2014/main" val="3560488058"/>
                    </a:ext>
                  </a:extLst>
                </a:gridCol>
              </a:tblGrid>
              <a:tr h="144780">
                <a:tc>
                  <a:txBody>
                    <a:bodyPr/>
                    <a:lstStyle/>
                    <a:p>
                      <a:pPr algn="ctr" fontAlgn="ctr"/>
                      <a:r>
                        <a:rPr lang="en-US" sz="900" b="1" i="0" u="none" strike="noStrike">
                          <a:solidFill>
                            <a:srgbClr val="000000"/>
                          </a:solidFill>
                          <a:effectLst/>
                          <a:latin typeface="Calibri" panose="020F0502020204030204" pitchFamily="34" charset="0"/>
                        </a:rPr>
                        <a:t>Parameters w.r.t to Stroke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1" i="0" u="none" strike="noStrike">
                          <a:solidFill>
                            <a:srgbClr val="000000"/>
                          </a:solidFill>
                          <a:effectLst/>
                          <a:latin typeface="Calibri" panose="020F0502020204030204" pitchFamily="34" charset="0"/>
                        </a:rPr>
                        <a:t>Correlation Co.efficient</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88935993"/>
                  </a:ext>
                </a:extLst>
              </a:tr>
              <a:tr h="144780">
                <a:tc>
                  <a:txBody>
                    <a:bodyPr/>
                    <a:lstStyle/>
                    <a:p>
                      <a:pPr algn="ctr" fontAlgn="ctr"/>
                      <a:r>
                        <a:rPr lang="en-US" sz="900" b="0" i="0" u="none" strike="noStrike">
                          <a:solidFill>
                            <a:srgbClr val="000000"/>
                          </a:solidFill>
                          <a:effectLst/>
                          <a:latin typeface="Calibri" panose="020F0502020204030204" pitchFamily="34" charset="0"/>
                        </a:rPr>
                        <a:t>age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0.552833</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30035861"/>
                  </a:ext>
                </a:extLst>
              </a:tr>
              <a:tr h="144780">
                <a:tc>
                  <a:txBody>
                    <a:bodyPr/>
                    <a:lstStyle/>
                    <a:p>
                      <a:pPr algn="ctr" fontAlgn="ctr"/>
                      <a:r>
                        <a:rPr lang="en-US" sz="900" b="0" i="0" u="none" strike="noStrike">
                          <a:solidFill>
                            <a:srgbClr val="000000"/>
                          </a:solidFill>
                          <a:effectLst/>
                          <a:latin typeface="Calibri" panose="020F0502020204030204" pitchFamily="34" charset="0"/>
                        </a:rPr>
                        <a:t>avg_glucose_level</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0.243669</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05536191"/>
                  </a:ext>
                </a:extLst>
              </a:tr>
              <a:tr h="144780">
                <a:tc>
                  <a:txBody>
                    <a:bodyPr/>
                    <a:lstStyle/>
                    <a:p>
                      <a:pPr algn="ctr" fontAlgn="ctr"/>
                      <a:r>
                        <a:rPr lang="en-US" sz="900" b="0" i="0" u="none" strike="noStrike">
                          <a:solidFill>
                            <a:srgbClr val="000000"/>
                          </a:solidFill>
                          <a:effectLst/>
                          <a:latin typeface="Calibri" panose="020F0502020204030204" pitchFamily="34" charset="0"/>
                        </a:rPr>
                        <a:t>hypertension</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0.222758</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81921780"/>
                  </a:ext>
                </a:extLst>
              </a:tr>
              <a:tr h="144780">
                <a:tc>
                  <a:txBody>
                    <a:bodyPr/>
                    <a:lstStyle/>
                    <a:p>
                      <a:pPr algn="ctr" fontAlgn="ctr"/>
                      <a:r>
                        <a:rPr lang="en-US" sz="900" b="0" i="0" u="none" strike="noStrike">
                          <a:solidFill>
                            <a:srgbClr val="000000"/>
                          </a:solidFill>
                          <a:effectLst/>
                          <a:latin typeface="Calibri" panose="020F0502020204030204" pitchFamily="34" charset="0"/>
                        </a:rPr>
                        <a:t>heart_disease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0.20873</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69572930"/>
                  </a:ext>
                </a:extLst>
              </a:tr>
              <a:tr h="144780">
                <a:tc>
                  <a:txBody>
                    <a:bodyPr/>
                    <a:lstStyle/>
                    <a:p>
                      <a:pPr algn="ctr" fontAlgn="ctr"/>
                      <a:r>
                        <a:rPr lang="en-US" sz="900" b="0" i="0" u="none" strike="noStrike">
                          <a:solidFill>
                            <a:srgbClr val="000000"/>
                          </a:solidFill>
                          <a:effectLst/>
                          <a:latin typeface="Calibri" panose="020F0502020204030204" pitchFamily="34" charset="0"/>
                        </a:rPr>
                        <a:t>ever_married_yes</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0.195374</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530432957"/>
                  </a:ext>
                </a:extLst>
              </a:tr>
              <a:tr h="144780">
                <a:tc>
                  <a:txBody>
                    <a:bodyPr/>
                    <a:lstStyle/>
                    <a:p>
                      <a:pPr algn="ctr" fontAlgn="ctr"/>
                      <a:r>
                        <a:rPr lang="en-US" sz="900" b="0" i="0" u="none" strike="noStrike">
                          <a:solidFill>
                            <a:srgbClr val="000000"/>
                          </a:solidFill>
                          <a:effectLst/>
                          <a:latin typeface="Calibri" panose="020F0502020204030204" pitchFamily="34" charset="0"/>
                        </a:rPr>
                        <a:t>work_type_self-employed</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0.123466</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8881182"/>
                  </a:ext>
                </a:extLst>
              </a:tr>
              <a:tr h="144780">
                <a:tc>
                  <a:txBody>
                    <a:bodyPr/>
                    <a:lstStyle/>
                    <a:p>
                      <a:pPr algn="ctr" fontAlgn="ctr"/>
                      <a:r>
                        <a:rPr lang="en-US" sz="900" b="0" i="0" u="none" strike="noStrike">
                          <a:solidFill>
                            <a:srgbClr val="000000"/>
                          </a:solidFill>
                          <a:effectLst/>
                          <a:latin typeface="Calibri" panose="020F0502020204030204" pitchFamily="34" charset="0"/>
                        </a:rPr>
                        <a:t>smoking_status_formerly_smoked</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0.103848</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57709962"/>
                  </a:ext>
                </a:extLst>
              </a:tr>
              <a:tr h="144780">
                <a:tc>
                  <a:txBody>
                    <a:bodyPr/>
                    <a:lstStyle/>
                    <a:p>
                      <a:pPr algn="ctr" fontAlgn="ctr"/>
                      <a:r>
                        <a:rPr lang="en-US" sz="900" b="0" i="0" u="none" strike="noStrike">
                          <a:solidFill>
                            <a:srgbClr val="000000"/>
                          </a:solidFill>
                          <a:effectLst/>
                          <a:latin typeface="Calibri" panose="020F0502020204030204" pitchFamily="34" charset="0"/>
                        </a:rPr>
                        <a:t>gender_male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0.037938</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935582882"/>
                  </a:ext>
                </a:extLst>
              </a:tr>
              <a:tr h="144780">
                <a:tc>
                  <a:txBody>
                    <a:bodyPr/>
                    <a:lstStyle/>
                    <a:p>
                      <a:pPr algn="ctr" fontAlgn="ctr"/>
                      <a:r>
                        <a:rPr lang="en-US" sz="900" b="0" i="0" u="none" strike="noStrike">
                          <a:solidFill>
                            <a:srgbClr val="000000"/>
                          </a:solidFill>
                          <a:effectLst/>
                          <a:latin typeface="Calibri" panose="020F0502020204030204" pitchFamily="34" charset="0"/>
                        </a:rPr>
                        <a:t>bmi</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0.017751</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44534997"/>
                  </a:ext>
                </a:extLst>
              </a:tr>
              <a:tr h="144780">
                <a:tc>
                  <a:txBody>
                    <a:bodyPr/>
                    <a:lstStyle/>
                    <a:p>
                      <a:pPr algn="ctr" fontAlgn="ctr"/>
                      <a:r>
                        <a:rPr lang="en-US" sz="900" b="0" i="0" u="none" strike="noStrike">
                          <a:solidFill>
                            <a:srgbClr val="000000"/>
                          </a:solidFill>
                          <a:effectLst/>
                          <a:latin typeface="Calibri" panose="020F0502020204030204" pitchFamily="34" charset="0"/>
                        </a:rPr>
                        <a:t>Residence_type_urban</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0.0171</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5461860"/>
                  </a:ext>
                </a:extLst>
              </a:tr>
              <a:tr h="144780">
                <a:tc>
                  <a:txBody>
                    <a:bodyPr/>
                    <a:lstStyle/>
                    <a:p>
                      <a:pPr algn="ctr" fontAlgn="ctr"/>
                      <a:r>
                        <a:rPr lang="en-US" sz="900" b="0" i="0" u="none" strike="noStrike">
                          <a:solidFill>
                            <a:srgbClr val="000000"/>
                          </a:solidFill>
                          <a:effectLst/>
                          <a:latin typeface="Calibri" panose="020F0502020204030204" pitchFamily="34" charset="0"/>
                        </a:rPr>
                        <a:t>smoking_status_smokes</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-0.00835</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143034978"/>
                  </a:ext>
                </a:extLst>
              </a:tr>
              <a:tr h="144780">
                <a:tc>
                  <a:txBody>
                    <a:bodyPr/>
                    <a:lstStyle/>
                    <a:p>
                      <a:pPr algn="ctr" fontAlgn="ctr"/>
                      <a:r>
                        <a:rPr lang="en-US" sz="900" b="0" i="0" u="none" strike="noStrike">
                          <a:solidFill>
                            <a:srgbClr val="000000"/>
                          </a:solidFill>
                          <a:effectLst/>
                          <a:latin typeface="Calibri" panose="020F0502020204030204" pitchFamily="34" charset="0"/>
                        </a:rPr>
                        <a:t>Residence_type_rural</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-0.0171</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62669696"/>
                  </a:ext>
                </a:extLst>
              </a:tr>
              <a:tr h="144780">
                <a:tc>
                  <a:txBody>
                    <a:bodyPr/>
                    <a:lstStyle/>
                    <a:p>
                      <a:pPr algn="ctr" fontAlgn="ctr"/>
                      <a:r>
                        <a:rPr lang="en-US" sz="900" b="0" i="0" u="none" strike="noStrike">
                          <a:solidFill>
                            <a:srgbClr val="000000"/>
                          </a:solidFill>
                          <a:effectLst/>
                          <a:latin typeface="Calibri" panose="020F0502020204030204" pitchFamily="34" charset="0"/>
                        </a:rPr>
                        <a:t>gender_female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-0.037938</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14670808"/>
                  </a:ext>
                </a:extLst>
              </a:tr>
              <a:tr h="144780">
                <a:tc>
                  <a:txBody>
                    <a:bodyPr/>
                    <a:lstStyle/>
                    <a:p>
                      <a:pPr algn="ctr" fontAlgn="ctr"/>
                      <a:r>
                        <a:rPr lang="en-US" sz="900" b="0" i="0" u="none" strike="noStrike">
                          <a:solidFill>
                            <a:srgbClr val="000000"/>
                          </a:solidFill>
                          <a:effectLst/>
                          <a:latin typeface="Calibri" panose="020F0502020204030204" pitchFamily="34" charset="0"/>
                        </a:rPr>
                        <a:t>work_type_govt_job</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-0.040167</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31389393"/>
                  </a:ext>
                </a:extLst>
              </a:tr>
              <a:tr h="144780">
                <a:tc>
                  <a:txBody>
                    <a:bodyPr/>
                    <a:lstStyle/>
                    <a:p>
                      <a:pPr algn="ctr" fontAlgn="ctr"/>
                      <a:r>
                        <a:rPr lang="en-US" sz="900" b="0" i="0" u="none" strike="noStrike">
                          <a:solidFill>
                            <a:srgbClr val="000000"/>
                          </a:solidFill>
                          <a:effectLst/>
                          <a:latin typeface="Calibri" panose="020F0502020204030204" pitchFamily="34" charset="0"/>
                        </a:rPr>
                        <a:t>work_type_never_worked</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-0.045674</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968794243"/>
                  </a:ext>
                </a:extLst>
              </a:tr>
              <a:tr h="144780">
                <a:tc>
                  <a:txBody>
                    <a:bodyPr/>
                    <a:lstStyle/>
                    <a:p>
                      <a:pPr algn="ctr" fontAlgn="ctr"/>
                      <a:r>
                        <a:rPr lang="en-US" sz="900" b="0" i="0" u="none" strike="noStrike">
                          <a:solidFill>
                            <a:srgbClr val="000000"/>
                          </a:solidFill>
                          <a:effectLst/>
                          <a:latin typeface="Calibri" panose="020F0502020204030204" pitchFamily="34" charset="0"/>
                        </a:rPr>
                        <a:t>work_type_private</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-0.053411</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16274527"/>
                  </a:ext>
                </a:extLst>
              </a:tr>
              <a:tr h="144780">
                <a:tc>
                  <a:txBody>
                    <a:bodyPr/>
                    <a:lstStyle/>
                    <a:p>
                      <a:pPr algn="ctr" fontAlgn="ctr"/>
                      <a:r>
                        <a:rPr lang="en-US" sz="900" b="0" i="0" u="none" strike="noStrike">
                          <a:solidFill>
                            <a:srgbClr val="000000"/>
                          </a:solidFill>
                          <a:effectLst/>
                          <a:latin typeface="Calibri" panose="020F0502020204030204" pitchFamily="34" charset="0"/>
                        </a:rPr>
                        <a:t>smoking_status_never_smoked</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-0.087269</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06879658"/>
                  </a:ext>
                </a:extLst>
              </a:tr>
              <a:tr h="144780">
                <a:tc>
                  <a:txBody>
                    <a:bodyPr/>
                    <a:lstStyle/>
                    <a:p>
                      <a:pPr algn="ctr" fontAlgn="ctr"/>
                      <a:r>
                        <a:rPr lang="en-US" sz="900" b="0" i="0" u="none" strike="noStrike">
                          <a:solidFill>
                            <a:srgbClr val="000000"/>
                          </a:solidFill>
                          <a:effectLst/>
                          <a:latin typeface="Calibri" panose="020F0502020204030204" pitchFamily="34" charset="0"/>
                        </a:rPr>
                        <a:t>work_type_children</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a:solidFill>
                            <a:srgbClr val="000000"/>
                          </a:solidFill>
                          <a:effectLst/>
                          <a:latin typeface="Calibri" panose="020F0502020204030204" pitchFamily="34" charset="0"/>
                        </a:rPr>
                        <a:t>-0.101816</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06440679"/>
                  </a:ext>
                </a:extLst>
              </a:tr>
              <a:tr h="144780">
                <a:tc>
                  <a:txBody>
                    <a:bodyPr/>
                    <a:lstStyle/>
                    <a:p>
                      <a:pPr algn="ctr" fontAlgn="ctr"/>
                      <a:r>
                        <a:rPr lang="en-US" sz="900" b="0" i="0" u="none" strike="noStrike">
                          <a:solidFill>
                            <a:srgbClr val="000000"/>
                          </a:solidFill>
                          <a:effectLst/>
                          <a:latin typeface="Calibri" panose="020F0502020204030204" pitchFamily="34" charset="0"/>
                        </a:rPr>
                        <a:t>ever_married_no</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900" b="0" i="0" u="none" strike="noStrike" dirty="0">
                          <a:solidFill>
                            <a:srgbClr val="000000"/>
                          </a:solidFill>
                          <a:effectLst/>
                          <a:latin typeface="Calibri" panose="020F0502020204030204" pitchFamily="34" charset="0"/>
                        </a:rPr>
                        <a:t>-0.195374</a:t>
                      </a:r>
                    </a:p>
                  </a:txBody>
                  <a:tcPr marL="6496" marR="6496" marT="64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70433832"/>
                  </a:ext>
                </a:extLst>
              </a:tr>
            </a:tbl>
          </a:graphicData>
        </a:graphic>
      </p:graphicFrame>
    </p:spTree>
    <p:extLst>
      <p:ext uri="{BB962C8B-B14F-4D97-AF65-F5344CB8AC3E}">
        <p14:creationId xmlns:p14="http://schemas.microsoft.com/office/powerpoint/2010/main" val="17947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1052763"/>
          </a:xfrm>
          <a:prstGeom prst="rect">
            <a:avLst/>
          </a:prstGeom>
        </p:spPr>
        <p:txBody>
          <a:bodyPr vert="horz" wrap="square" lIns="0" tIns="219622" rIns="0" bIns="0" rtlCol="0">
            <a:spAutoFit/>
          </a:bodyPr>
          <a:lstStyle/>
          <a:p>
            <a:pPr marL="12700">
              <a:spcBef>
                <a:spcPts val="100"/>
              </a:spcBef>
            </a:pPr>
            <a:r>
              <a:rPr lang="en-US" sz="2600" dirty="0">
                <a:latin typeface="Tahoma"/>
                <a:cs typeface="Tahoma"/>
              </a:rPr>
              <a:t>Confusion Matrix for the predicted Models</a:t>
            </a:r>
            <a:br>
              <a:rPr lang="en-US" sz="2800" dirty="0"/>
            </a:br>
            <a:endParaRPr sz="2600" dirty="0">
              <a:latin typeface="Tahoma"/>
              <a:cs typeface="Tahoma"/>
            </a:endParaRPr>
          </a:p>
        </p:txBody>
      </p:sp>
      <p:pic>
        <p:nvPicPr>
          <p:cNvPr id="17" name="Picture 16" descr="A picture containing application&#10;&#10;Description automatically generated">
            <a:extLst>
              <a:ext uri="{FF2B5EF4-FFF2-40B4-BE49-F238E27FC236}">
                <a16:creationId xmlns:a16="http://schemas.microsoft.com/office/drawing/2014/main" id="{3CE101FC-683D-B4C2-821D-BF8CAD686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895350"/>
            <a:ext cx="2206075" cy="2171364"/>
          </a:xfrm>
          <a:prstGeom prst="rect">
            <a:avLst/>
          </a:prstGeom>
        </p:spPr>
      </p:pic>
      <p:pic>
        <p:nvPicPr>
          <p:cNvPr id="19" name="Picture 18" descr="A picture containing application&#10;&#10;Description automatically generated">
            <a:extLst>
              <a:ext uri="{FF2B5EF4-FFF2-40B4-BE49-F238E27FC236}">
                <a16:creationId xmlns:a16="http://schemas.microsoft.com/office/drawing/2014/main" id="{3CE4B456-ED27-BF1A-4C29-ECC79D47E0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1615" y="895350"/>
            <a:ext cx="2206076" cy="2171364"/>
          </a:xfrm>
          <a:prstGeom prst="rect">
            <a:avLst/>
          </a:prstGeom>
        </p:spPr>
      </p:pic>
      <p:pic>
        <p:nvPicPr>
          <p:cNvPr id="21" name="Picture 20" descr="A picture containing graphical user interface&#10;&#10;Description automatically generated">
            <a:extLst>
              <a:ext uri="{FF2B5EF4-FFF2-40B4-BE49-F238E27FC236}">
                <a16:creationId xmlns:a16="http://schemas.microsoft.com/office/drawing/2014/main" id="{E87017BF-517D-9ECF-8049-3ACB65328F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9200" y="3181350"/>
            <a:ext cx="2206075" cy="1848186"/>
          </a:xfrm>
          <a:prstGeom prst="rect">
            <a:avLst/>
          </a:prstGeom>
        </p:spPr>
      </p:pic>
      <p:pic>
        <p:nvPicPr>
          <p:cNvPr id="23" name="Picture 22" descr="A picture containing application&#10;&#10;Description automatically generated">
            <a:extLst>
              <a:ext uri="{FF2B5EF4-FFF2-40B4-BE49-F238E27FC236}">
                <a16:creationId xmlns:a16="http://schemas.microsoft.com/office/drawing/2014/main" id="{E019E59A-9C24-25A2-D956-3B6ABC0D11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1615" y="3090000"/>
            <a:ext cx="2206076" cy="2053500"/>
          </a:xfrm>
          <a:prstGeom prst="rect">
            <a:avLst/>
          </a:prstGeom>
        </p:spPr>
      </p:pic>
      <p:sp>
        <p:nvSpPr>
          <p:cNvPr id="24" name="TextBox 23">
            <a:extLst>
              <a:ext uri="{FF2B5EF4-FFF2-40B4-BE49-F238E27FC236}">
                <a16:creationId xmlns:a16="http://schemas.microsoft.com/office/drawing/2014/main" id="{214B9861-6422-3162-C7DC-1487DBDB4181}"/>
              </a:ext>
            </a:extLst>
          </p:cNvPr>
          <p:cNvSpPr txBox="1"/>
          <p:nvPr/>
        </p:nvSpPr>
        <p:spPr>
          <a:xfrm>
            <a:off x="152400" y="1278157"/>
            <a:ext cx="914400" cy="246221"/>
          </a:xfrm>
          <a:prstGeom prst="rect">
            <a:avLst/>
          </a:prstGeom>
          <a:noFill/>
        </p:spPr>
        <p:txBody>
          <a:bodyPr wrap="square" rtlCol="0">
            <a:spAutoFit/>
          </a:bodyPr>
          <a:lstStyle/>
          <a:p>
            <a:pPr algn="l"/>
            <a:r>
              <a:rPr lang="en-US" sz="1000" dirty="0">
                <a:solidFill>
                  <a:schemeClr val="tx1">
                    <a:lumMod val="95000"/>
                    <a:lumOff val="5000"/>
                  </a:schemeClr>
                </a:solidFill>
                <a:latin typeface="+mn-lt"/>
                <a:ea typeface="+mn-ea"/>
                <a:cs typeface="+mn-cs"/>
              </a:rPr>
              <a:t>Decision Tree:</a:t>
            </a:r>
          </a:p>
        </p:txBody>
      </p:sp>
      <p:sp>
        <p:nvSpPr>
          <p:cNvPr id="25" name="TextBox 24">
            <a:extLst>
              <a:ext uri="{FF2B5EF4-FFF2-40B4-BE49-F238E27FC236}">
                <a16:creationId xmlns:a16="http://schemas.microsoft.com/office/drawing/2014/main" id="{0A0468FC-AA3F-3605-A6F5-A4CDE23688C2}"/>
              </a:ext>
            </a:extLst>
          </p:cNvPr>
          <p:cNvSpPr txBox="1"/>
          <p:nvPr/>
        </p:nvSpPr>
        <p:spPr>
          <a:xfrm>
            <a:off x="152400" y="3742232"/>
            <a:ext cx="914400" cy="400110"/>
          </a:xfrm>
          <a:prstGeom prst="rect">
            <a:avLst/>
          </a:prstGeom>
          <a:noFill/>
        </p:spPr>
        <p:txBody>
          <a:bodyPr wrap="square" rtlCol="0">
            <a:spAutoFit/>
          </a:bodyPr>
          <a:lstStyle/>
          <a:p>
            <a:pPr algn="l"/>
            <a:r>
              <a:rPr lang="en-US" sz="1000" dirty="0">
                <a:solidFill>
                  <a:schemeClr val="tx1">
                    <a:lumMod val="95000"/>
                    <a:lumOff val="5000"/>
                  </a:schemeClr>
                </a:solidFill>
                <a:latin typeface="+mn-lt"/>
                <a:ea typeface="+mn-ea"/>
                <a:cs typeface="+mn-cs"/>
              </a:rPr>
              <a:t>Logistic Regression:</a:t>
            </a:r>
          </a:p>
        </p:txBody>
      </p:sp>
      <p:sp>
        <p:nvSpPr>
          <p:cNvPr id="26" name="TextBox 25">
            <a:extLst>
              <a:ext uri="{FF2B5EF4-FFF2-40B4-BE49-F238E27FC236}">
                <a16:creationId xmlns:a16="http://schemas.microsoft.com/office/drawing/2014/main" id="{E9FCB1C6-4F00-8E5C-F3EE-D39D8170BB01}"/>
              </a:ext>
            </a:extLst>
          </p:cNvPr>
          <p:cNvSpPr txBox="1"/>
          <p:nvPr/>
        </p:nvSpPr>
        <p:spPr>
          <a:xfrm>
            <a:off x="4804326" y="3738940"/>
            <a:ext cx="986873" cy="400110"/>
          </a:xfrm>
          <a:prstGeom prst="rect">
            <a:avLst/>
          </a:prstGeom>
          <a:noFill/>
        </p:spPr>
        <p:txBody>
          <a:bodyPr wrap="square" rtlCol="0">
            <a:spAutoFit/>
          </a:bodyPr>
          <a:lstStyle/>
          <a:p>
            <a:pPr algn="l"/>
            <a:r>
              <a:rPr lang="en-US" sz="1000" dirty="0">
                <a:solidFill>
                  <a:schemeClr val="tx1">
                    <a:lumMod val="95000"/>
                    <a:lumOff val="5000"/>
                  </a:schemeClr>
                </a:solidFill>
                <a:latin typeface="+mn-lt"/>
                <a:ea typeface="+mn-ea"/>
                <a:cs typeface="+mn-cs"/>
              </a:rPr>
              <a:t>Random Forest:</a:t>
            </a:r>
          </a:p>
        </p:txBody>
      </p:sp>
      <p:sp>
        <p:nvSpPr>
          <p:cNvPr id="27" name="TextBox 26">
            <a:extLst>
              <a:ext uri="{FF2B5EF4-FFF2-40B4-BE49-F238E27FC236}">
                <a16:creationId xmlns:a16="http://schemas.microsoft.com/office/drawing/2014/main" id="{983848E4-18C8-BFE8-4211-7D5624E8FBD6}"/>
              </a:ext>
            </a:extLst>
          </p:cNvPr>
          <p:cNvSpPr txBox="1"/>
          <p:nvPr/>
        </p:nvSpPr>
        <p:spPr>
          <a:xfrm>
            <a:off x="4648199" y="1248506"/>
            <a:ext cx="1293416" cy="246221"/>
          </a:xfrm>
          <a:prstGeom prst="rect">
            <a:avLst/>
          </a:prstGeom>
          <a:noFill/>
        </p:spPr>
        <p:txBody>
          <a:bodyPr wrap="square" rtlCol="0">
            <a:spAutoFit/>
          </a:bodyPr>
          <a:lstStyle/>
          <a:p>
            <a:pPr algn="l"/>
            <a:r>
              <a:rPr lang="en-US" sz="1000" dirty="0">
                <a:solidFill>
                  <a:schemeClr val="tx1">
                    <a:lumMod val="95000"/>
                    <a:lumOff val="5000"/>
                  </a:schemeClr>
                </a:solidFill>
                <a:latin typeface="+mn-lt"/>
                <a:ea typeface="+mn-ea"/>
                <a:cs typeface="+mn-cs"/>
              </a:rPr>
              <a:t>K Nearest Neighbor:</a:t>
            </a:r>
          </a:p>
        </p:txBody>
      </p:sp>
    </p:spTree>
    <p:extLst>
      <p:ext uri="{BB962C8B-B14F-4D97-AF65-F5344CB8AC3E}">
        <p14:creationId xmlns:p14="http://schemas.microsoft.com/office/powerpoint/2010/main" val="348348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395-DBAA-5A42-82BA-3673E5ED68B1}"/>
              </a:ext>
            </a:extLst>
          </p:cNvPr>
          <p:cNvSpPr>
            <a:spLocks noGrp="1"/>
          </p:cNvSpPr>
          <p:nvPr>
            <p:ph type="title"/>
          </p:nvPr>
        </p:nvSpPr>
        <p:spPr>
          <a:xfrm>
            <a:off x="384725" y="225394"/>
            <a:ext cx="8153400" cy="438582"/>
          </a:xfrm>
        </p:spPr>
        <p:txBody>
          <a:bodyPr/>
          <a:lstStyle/>
          <a:p>
            <a:r>
              <a:rPr lang="en-US" dirty="0"/>
              <a:t>Spark MLlib </a:t>
            </a:r>
          </a:p>
        </p:txBody>
      </p:sp>
      <p:sp>
        <p:nvSpPr>
          <p:cNvPr id="3" name="Text Placeholder 2">
            <a:extLst>
              <a:ext uri="{FF2B5EF4-FFF2-40B4-BE49-F238E27FC236}">
                <a16:creationId xmlns:a16="http://schemas.microsoft.com/office/drawing/2014/main" id="{B9CFF0BA-5DDC-B852-691A-C83BE55F9B3F}"/>
              </a:ext>
            </a:extLst>
          </p:cNvPr>
          <p:cNvSpPr>
            <a:spLocks noGrp="1"/>
          </p:cNvSpPr>
          <p:nvPr>
            <p:ph type="body" idx="1"/>
          </p:nvPr>
        </p:nvSpPr>
        <p:spPr>
          <a:xfrm>
            <a:off x="359424" y="1407670"/>
            <a:ext cx="8286328" cy="3323987"/>
          </a:xfrm>
        </p:spPr>
        <p:txBody>
          <a:bodyPr/>
          <a:lstStyle/>
          <a:p>
            <a:pPr marL="285750" indent="-285750">
              <a:buFont typeface="Arial" panose="020B0604020202020204" pitchFamily="34" charset="0"/>
              <a:buChar char="•"/>
            </a:pPr>
            <a:r>
              <a:rPr lang="en-US" sz="2000" dirty="0"/>
              <a:t>MLlib is Apache Spark’s library for machine learning.</a:t>
            </a:r>
          </a:p>
          <a:p>
            <a:pPr marL="285750" indent="-285750">
              <a:buFont typeface="Arial" panose="020B0604020202020204" pitchFamily="34" charset="0"/>
              <a:buChar char="•"/>
            </a:pPr>
            <a:r>
              <a:rPr lang="en-US" sz="2000" dirty="0"/>
              <a:t>It has APIs in Java, Python, Scala and R. For this project we are using Python (PySpark).</a:t>
            </a:r>
          </a:p>
          <a:p>
            <a:pPr marL="285750" indent="-285750">
              <a:buFont typeface="Arial" panose="020B0604020202020204" pitchFamily="34" charset="0"/>
              <a:buChar char="•"/>
            </a:pPr>
            <a:r>
              <a:rPr lang="en-US" sz="2000" dirty="0"/>
              <a:t>It consists of various machine learning algorithms including regression, classification, clustering etc.</a:t>
            </a:r>
          </a:p>
          <a:p>
            <a:pPr marL="285750" indent="-285750">
              <a:buFont typeface="Arial" panose="020B0604020202020204" pitchFamily="34" charset="0"/>
              <a:buChar char="•"/>
            </a:pPr>
            <a:r>
              <a:rPr lang="en-US" sz="2000" dirty="0"/>
              <a:t>It also has other utilities in Statistics, Linear Algebra and ML workflow.</a:t>
            </a:r>
          </a:p>
          <a:p>
            <a:pPr marL="285750" indent="-285750">
              <a:buFont typeface="Arial" panose="020B0604020202020204" pitchFamily="34" charset="0"/>
              <a:buChar char="•"/>
            </a:pPr>
            <a:r>
              <a:rPr lang="en-US" sz="2000" dirty="0"/>
              <a:t>Spark works much faster than MapReduce, which helps in running iterations for quality results.</a:t>
            </a:r>
          </a:p>
          <a:p>
            <a:pPr marL="285750" indent="-285750">
              <a:buFont typeface="Arial" panose="020B0604020202020204" pitchFamily="34" charset="0"/>
              <a:buChar char="•"/>
            </a:pPr>
            <a:r>
              <a:rPr lang="en-US" sz="2000" dirty="0"/>
              <a:t>It also works with various data sources. </a:t>
            </a:r>
          </a:p>
          <a:p>
            <a:endParaRPr lang="en-US" dirty="0"/>
          </a:p>
          <a:p>
            <a:endParaRPr lang="en-US" dirty="0"/>
          </a:p>
        </p:txBody>
      </p:sp>
    </p:spTree>
    <p:extLst>
      <p:ext uri="{BB962C8B-B14F-4D97-AF65-F5344CB8AC3E}">
        <p14:creationId xmlns:p14="http://schemas.microsoft.com/office/powerpoint/2010/main" val="82142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27B8-3F13-E80D-AA6A-52E24DB52FA0}"/>
              </a:ext>
            </a:extLst>
          </p:cNvPr>
          <p:cNvSpPr>
            <a:spLocks noGrp="1"/>
          </p:cNvSpPr>
          <p:nvPr>
            <p:ph type="title"/>
          </p:nvPr>
        </p:nvSpPr>
        <p:spPr>
          <a:xfrm>
            <a:off x="384725" y="225394"/>
            <a:ext cx="8153400" cy="438582"/>
          </a:xfrm>
        </p:spPr>
        <p:txBody>
          <a:bodyPr/>
          <a:lstStyle/>
          <a:p>
            <a:r>
              <a:rPr lang="en-US" dirty="0"/>
              <a:t>Goal</a:t>
            </a:r>
          </a:p>
        </p:txBody>
      </p:sp>
      <p:sp>
        <p:nvSpPr>
          <p:cNvPr id="3" name="Text Placeholder 2">
            <a:extLst>
              <a:ext uri="{FF2B5EF4-FFF2-40B4-BE49-F238E27FC236}">
                <a16:creationId xmlns:a16="http://schemas.microsoft.com/office/drawing/2014/main" id="{BE2D2DD5-948C-FEE6-15D0-B5282076451A}"/>
              </a:ext>
            </a:extLst>
          </p:cNvPr>
          <p:cNvSpPr>
            <a:spLocks noGrp="1"/>
          </p:cNvSpPr>
          <p:nvPr>
            <p:ph type="body" idx="1"/>
          </p:nvPr>
        </p:nvSpPr>
        <p:spPr>
          <a:xfrm>
            <a:off x="359424" y="1407670"/>
            <a:ext cx="8286328" cy="1107996"/>
          </a:xfrm>
        </p:spPr>
        <p:txBody>
          <a:bodyPr/>
          <a:lstStyle/>
          <a:p>
            <a:pPr marL="285750" indent="-285750">
              <a:buFont typeface="Arial" panose="020B0604020202020204" pitchFamily="34" charset="0"/>
              <a:buChar char="•"/>
            </a:pPr>
            <a:r>
              <a:rPr lang="en-US" dirty="0"/>
              <a:t>Goal: </a:t>
            </a:r>
            <a:r>
              <a:rPr lang="en-US" dirty="0">
                <a:solidFill>
                  <a:schemeClr val="tx1"/>
                </a:solidFill>
              </a:rPr>
              <a:t>To predict brain stroke using Spark MLlib Models.</a:t>
            </a:r>
          </a:p>
          <a:p>
            <a:pPr marL="285750" indent="-285750">
              <a:buFont typeface="Arial" panose="020B0604020202020204" pitchFamily="34" charset="0"/>
              <a:buChar char="•"/>
            </a:pPr>
            <a:r>
              <a:rPr lang="en-US" dirty="0"/>
              <a:t>Models Used: </a:t>
            </a:r>
            <a:r>
              <a:rPr lang="en-US" dirty="0">
                <a:solidFill>
                  <a:schemeClr val="tx1"/>
                </a:solidFill>
              </a:rPr>
              <a:t>Logistic Regression, Random Forest, Naïve Bayes, Decision Tree.</a:t>
            </a:r>
          </a:p>
          <a:p>
            <a:pPr marL="285750" indent="-285750">
              <a:buFont typeface="Arial" panose="020B0604020202020204" pitchFamily="34" charset="0"/>
              <a:buChar char="•"/>
            </a:pPr>
            <a:r>
              <a:rPr lang="en-US" dirty="0"/>
              <a:t>Data Split: </a:t>
            </a:r>
            <a:r>
              <a:rPr lang="en-US" dirty="0">
                <a:solidFill>
                  <a:schemeClr val="tx1"/>
                </a:solidFill>
              </a:rPr>
              <a:t>Train-70%, Test-30% </a:t>
            </a:r>
          </a:p>
          <a:p>
            <a:endParaRPr lang="en-US" dirty="0"/>
          </a:p>
        </p:txBody>
      </p:sp>
    </p:spTree>
    <p:extLst>
      <p:ext uri="{BB962C8B-B14F-4D97-AF65-F5344CB8AC3E}">
        <p14:creationId xmlns:p14="http://schemas.microsoft.com/office/powerpoint/2010/main" val="281346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AB4D-11CE-F7CB-B5E0-89B121EF53BA}"/>
              </a:ext>
            </a:extLst>
          </p:cNvPr>
          <p:cNvSpPr>
            <a:spLocks noGrp="1"/>
          </p:cNvSpPr>
          <p:nvPr>
            <p:ph type="title"/>
          </p:nvPr>
        </p:nvSpPr>
        <p:spPr>
          <a:xfrm>
            <a:off x="384725" y="225394"/>
            <a:ext cx="8153400" cy="438582"/>
          </a:xfrm>
        </p:spPr>
        <p:txBody>
          <a:bodyPr/>
          <a:lstStyle/>
          <a:p>
            <a:r>
              <a:rPr lang="en-US" dirty="0"/>
              <a:t>Steps</a:t>
            </a:r>
          </a:p>
        </p:txBody>
      </p:sp>
      <p:sp>
        <p:nvSpPr>
          <p:cNvPr id="3" name="Text Placeholder 2">
            <a:extLst>
              <a:ext uri="{FF2B5EF4-FFF2-40B4-BE49-F238E27FC236}">
                <a16:creationId xmlns:a16="http://schemas.microsoft.com/office/drawing/2014/main" id="{B75A6579-476A-2AF8-D0D0-8990A7732B43}"/>
              </a:ext>
            </a:extLst>
          </p:cNvPr>
          <p:cNvSpPr>
            <a:spLocks noGrp="1"/>
          </p:cNvSpPr>
          <p:nvPr>
            <p:ph type="body" idx="1"/>
          </p:nvPr>
        </p:nvSpPr>
        <p:spPr>
          <a:xfrm>
            <a:off x="384725" y="819150"/>
            <a:ext cx="7692475" cy="4062651"/>
          </a:xfrm>
        </p:spPr>
        <p:txBody>
          <a:bodyPr/>
          <a:lstStyle/>
          <a:p>
            <a:pPr marL="285750" indent="-285750" algn="l">
              <a:buFont typeface="Arial" panose="020B0604020202020204" pitchFamily="34" charset="0"/>
              <a:buChar char="•"/>
            </a:pPr>
            <a:r>
              <a:rPr lang="en-US" sz="1200" dirty="0"/>
              <a:t>Spark Session: </a:t>
            </a:r>
          </a:p>
          <a:p>
            <a:pPr algn="l"/>
            <a:r>
              <a:rPr lang="en-US" sz="1200" dirty="0">
                <a:solidFill>
                  <a:schemeClr val="tx1"/>
                </a:solidFill>
              </a:rPr>
              <a:t>	Creating a Spark Session to start programming with Dataset using Spark</a:t>
            </a:r>
            <a:r>
              <a:rPr lang="en-US" sz="1200" dirty="0"/>
              <a:t>.</a:t>
            </a:r>
          </a:p>
          <a:p>
            <a:pPr marL="285750" indent="-285750" algn="l">
              <a:buFont typeface="Arial" panose="020B0604020202020204" pitchFamily="34" charset="0"/>
              <a:buChar char="•"/>
            </a:pPr>
            <a:r>
              <a:rPr lang="en-US" sz="1200" dirty="0"/>
              <a:t>Spark Dataframe Operations: </a:t>
            </a:r>
          </a:p>
          <a:p>
            <a:pPr lvl="1" algn="l"/>
            <a:r>
              <a:rPr lang="en-US" sz="1200" dirty="0">
                <a:solidFill>
                  <a:schemeClr val="tx1"/>
                </a:solidFill>
              </a:rPr>
              <a:t>	Reading File, Defining Schema, Count.</a:t>
            </a:r>
          </a:p>
          <a:p>
            <a:pPr marL="285750" indent="-285750" algn="l">
              <a:buFont typeface="Arial" panose="020B0604020202020204" pitchFamily="34" charset="0"/>
              <a:buChar char="•"/>
            </a:pPr>
            <a:r>
              <a:rPr lang="en-US" sz="1200" dirty="0"/>
              <a:t>Data Exploration.</a:t>
            </a:r>
          </a:p>
          <a:p>
            <a:pPr marL="285750" indent="-285750" algn="l">
              <a:buFont typeface="Arial" panose="020B0604020202020204" pitchFamily="34" charset="0"/>
              <a:buChar char="•"/>
            </a:pPr>
            <a:r>
              <a:rPr lang="en-US" sz="1200" dirty="0"/>
              <a:t>Encode Categorical Variables: </a:t>
            </a:r>
          </a:p>
          <a:p>
            <a:pPr algn="l"/>
            <a:r>
              <a:rPr lang="en-US" sz="1200" dirty="0"/>
              <a:t>	a. String Indexing: </a:t>
            </a:r>
            <a:r>
              <a:rPr lang="en-US" sz="1200" dirty="0">
                <a:solidFill>
                  <a:schemeClr val="tx1"/>
                </a:solidFill>
              </a:rPr>
              <a:t>Converting Categorical Values into Numerical Values.</a:t>
            </a:r>
          </a:p>
          <a:p>
            <a:pPr algn="l"/>
            <a:r>
              <a:rPr lang="en-US" sz="1200" dirty="0"/>
              <a:t>	b. One Hot Encoding: </a:t>
            </a:r>
            <a:r>
              <a:rPr lang="en-US" sz="1200" dirty="0">
                <a:solidFill>
                  <a:schemeClr val="tx1"/>
                </a:solidFill>
              </a:rPr>
              <a:t>Encoding above generated Numerical Values.</a:t>
            </a:r>
          </a:p>
          <a:p>
            <a:pPr marL="285750" indent="-285750" algn="l">
              <a:buFont typeface="Arial" panose="020B0604020202020204" pitchFamily="34" charset="0"/>
              <a:buChar char="•"/>
            </a:pPr>
            <a:r>
              <a:rPr lang="en-US" sz="1200" dirty="0"/>
              <a:t>Vector Assembler: </a:t>
            </a:r>
          </a:p>
          <a:p>
            <a:pPr algn="l"/>
            <a:r>
              <a:rPr lang="en-US" sz="1200" dirty="0">
                <a:solidFill>
                  <a:schemeClr val="tx1"/>
                </a:solidFill>
              </a:rPr>
              <a:t>	Assembling all updated columns and other columns into a single vector column.</a:t>
            </a:r>
          </a:p>
          <a:p>
            <a:pPr marL="285750" indent="-285750" algn="l">
              <a:buFont typeface="Arial" panose="020B0604020202020204" pitchFamily="34" charset="0"/>
              <a:buChar char="•"/>
            </a:pPr>
            <a:r>
              <a:rPr lang="en-US" sz="1200" dirty="0"/>
              <a:t>Model Selection: </a:t>
            </a:r>
          </a:p>
          <a:p>
            <a:pPr algn="l"/>
            <a:r>
              <a:rPr lang="en-US" sz="1200" dirty="0">
                <a:solidFill>
                  <a:schemeClr val="tx1"/>
                </a:solidFill>
              </a:rPr>
              <a:t>	Selecting model and giving feature column and label column.</a:t>
            </a:r>
          </a:p>
          <a:p>
            <a:pPr marL="285750" indent="-285750" algn="l">
              <a:buFont typeface="Arial" panose="020B0604020202020204" pitchFamily="34" charset="0"/>
              <a:buChar char="•"/>
            </a:pPr>
            <a:r>
              <a:rPr lang="en-US" sz="1200" dirty="0"/>
              <a:t>Building ML Pipelines:  </a:t>
            </a:r>
          </a:p>
          <a:p>
            <a:pPr lvl="1" algn="l"/>
            <a:r>
              <a:rPr lang="en-US" sz="1200" dirty="0">
                <a:solidFill>
                  <a:schemeClr val="tx1"/>
                </a:solidFill>
              </a:rPr>
              <a:t>	Using the pipeline to apply all the above transformations in a single step.</a:t>
            </a:r>
          </a:p>
          <a:p>
            <a:pPr marL="285750" indent="-285750" algn="l">
              <a:buFont typeface="Arial" panose="020B0604020202020204" pitchFamily="34" charset="0"/>
              <a:buChar char="•"/>
            </a:pPr>
            <a:r>
              <a:rPr lang="en-US" sz="1200" dirty="0"/>
              <a:t>Data Splitting: </a:t>
            </a:r>
          </a:p>
          <a:p>
            <a:pPr algn="l"/>
            <a:r>
              <a:rPr lang="en-US" sz="1200" dirty="0">
                <a:solidFill>
                  <a:schemeClr val="tx1"/>
                </a:solidFill>
              </a:rPr>
              <a:t>	Splitting data into Training Data and Testing Data.</a:t>
            </a:r>
          </a:p>
          <a:p>
            <a:pPr marL="285750" indent="-285750" algn="l">
              <a:buFont typeface="Arial" panose="020B0604020202020204" pitchFamily="34" charset="0"/>
              <a:buChar char="•"/>
            </a:pPr>
            <a:r>
              <a:rPr lang="en-US" sz="1200" dirty="0"/>
              <a:t>Model Training</a:t>
            </a:r>
          </a:p>
          <a:p>
            <a:pPr marL="285750" indent="-285750" algn="l">
              <a:buFont typeface="Arial" panose="020B0604020202020204" pitchFamily="34" charset="0"/>
              <a:buChar char="•"/>
            </a:pPr>
            <a:r>
              <a:rPr lang="en-US" sz="1200" dirty="0"/>
              <a:t>Model Testing</a:t>
            </a:r>
          </a:p>
          <a:p>
            <a:pPr marL="285750" indent="-285750" algn="l">
              <a:buFont typeface="Arial" panose="020B0604020202020204" pitchFamily="34" charset="0"/>
              <a:buChar char="•"/>
            </a:pPr>
            <a:r>
              <a:rPr lang="en-US" sz="1200" dirty="0"/>
              <a:t>Results: </a:t>
            </a:r>
            <a:endParaRPr lang="en-US" sz="1200" dirty="0">
              <a:solidFill>
                <a:sysClr val="windowText" lastClr="000000"/>
              </a:solidFill>
            </a:endParaRPr>
          </a:p>
          <a:p>
            <a:pPr lvl="2" algn="l"/>
            <a:r>
              <a:rPr lang="en-US" sz="1200" dirty="0">
                <a:solidFill>
                  <a:schemeClr val="tx1"/>
                </a:solidFill>
              </a:rPr>
              <a:t>Calculating the accuracy.</a:t>
            </a:r>
          </a:p>
          <a:p>
            <a:endParaRPr lang="en-US" sz="1200" dirty="0"/>
          </a:p>
          <a:p>
            <a:endParaRPr lang="en-US" sz="1200" dirty="0"/>
          </a:p>
        </p:txBody>
      </p:sp>
    </p:spTree>
    <p:extLst>
      <p:ext uri="{BB962C8B-B14F-4D97-AF65-F5344CB8AC3E}">
        <p14:creationId xmlns:p14="http://schemas.microsoft.com/office/powerpoint/2010/main" val="282132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EF9-3877-EF48-D1E2-4BC409DEAE9F}"/>
              </a:ext>
            </a:extLst>
          </p:cNvPr>
          <p:cNvSpPr>
            <a:spLocks noGrp="1"/>
          </p:cNvSpPr>
          <p:nvPr>
            <p:ph type="title"/>
          </p:nvPr>
        </p:nvSpPr>
        <p:spPr>
          <a:xfrm>
            <a:off x="384725" y="225394"/>
            <a:ext cx="8153400" cy="438582"/>
          </a:xfrm>
        </p:spPr>
        <p:txBody>
          <a:bodyPr/>
          <a:lstStyle/>
          <a:p>
            <a:r>
              <a:rPr lang="en-US" dirty="0"/>
              <a:t>Results:</a:t>
            </a:r>
          </a:p>
        </p:txBody>
      </p:sp>
      <p:graphicFrame>
        <p:nvGraphicFramePr>
          <p:cNvPr id="4" name="Table 4">
            <a:extLst>
              <a:ext uri="{FF2B5EF4-FFF2-40B4-BE49-F238E27FC236}">
                <a16:creationId xmlns:a16="http://schemas.microsoft.com/office/drawing/2014/main" id="{DEC4477C-316E-E7BF-6358-8FE8F03FA180}"/>
              </a:ext>
            </a:extLst>
          </p:cNvPr>
          <p:cNvGraphicFramePr>
            <a:graphicFrameLocks noGrp="1"/>
          </p:cNvGraphicFramePr>
          <p:nvPr/>
        </p:nvGraphicFramePr>
        <p:xfrm>
          <a:off x="304800" y="1657350"/>
          <a:ext cx="3962400" cy="2133601"/>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998509009"/>
                    </a:ext>
                  </a:extLst>
                </a:gridCol>
                <a:gridCol w="1981200">
                  <a:extLst>
                    <a:ext uri="{9D8B030D-6E8A-4147-A177-3AD203B41FA5}">
                      <a16:colId xmlns:a16="http://schemas.microsoft.com/office/drawing/2014/main" val="503889568"/>
                    </a:ext>
                  </a:extLst>
                </a:gridCol>
              </a:tblGrid>
              <a:tr h="375634">
                <a:tc>
                  <a:txBody>
                    <a:bodyPr/>
                    <a:lstStyle/>
                    <a:p>
                      <a:pPr algn="ctr"/>
                      <a:r>
                        <a:rPr lang="en-US" dirty="0"/>
                        <a:t>Model</a:t>
                      </a:r>
                    </a:p>
                  </a:txBody>
                  <a:tcPr/>
                </a:tc>
                <a:tc>
                  <a:txBody>
                    <a:bodyPr/>
                    <a:lstStyle/>
                    <a:p>
                      <a:pPr algn="ctr"/>
                      <a:r>
                        <a:rPr lang="en-US" dirty="0"/>
                        <a:t>Accuracy(%)</a:t>
                      </a:r>
                    </a:p>
                  </a:txBody>
                  <a:tcPr/>
                </a:tc>
                <a:extLst>
                  <a:ext uri="{0D108BD9-81ED-4DB2-BD59-A6C34878D82A}">
                    <a16:rowId xmlns:a16="http://schemas.microsoft.com/office/drawing/2014/main" val="2116342650"/>
                  </a:ext>
                </a:extLst>
              </a:tr>
              <a:tr h="631065">
                <a:tc>
                  <a:txBody>
                    <a:bodyPr/>
                    <a:lstStyle/>
                    <a:p>
                      <a:pPr algn="ctr"/>
                      <a:r>
                        <a:rPr lang="en-US" dirty="0"/>
                        <a:t>Logistic Regression</a:t>
                      </a:r>
                    </a:p>
                  </a:txBody>
                  <a:tcPr/>
                </a:tc>
                <a:tc>
                  <a:txBody>
                    <a:bodyPr/>
                    <a:lstStyle/>
                    <a:p>
                      <a:pPr algn="ctr"/>
                      <a:r>
                        <a:rPr lang="en-US" dirty="0"/>
                        <a:t>76.99</a:t>
                      </a:r>
                    </a:p>
                  </a:txBody>
                  <a:tcPr/>
                </a:tc>
                <a:extLst>
                  <a:ext uri="{0D108BD9-81ED-4DB2-BD59-A6C34878D82A}">
                    <a16:rowId xmlns:a16="http://schemas.microsoft.com/office/drawing/2014/main" val="4009603581"/>
                  </a:ext>
                </a:extLst>
              </a:tr>
              <a:tr h="375634">
                <a:tc>
                  <a:txBody>
                    <a:bodyPr/>
                    <a:lstStyle/>
                    <a:p>
                      <a:pPr algn="ctr"/>
                      <a:r>
                        <a:rPr lang="en-US" dirty="0"/>
                        <a:t>Random Forest</a:t>
                      </a:r>
                    </a:p>
                  </a:txBody>
                  <a:tcPr/>
                </a:tc>
                <a:tc>
                  <a:txBody>
                    <a:bodyPr/>
                    <a:lstStyle/>
                    <a:p>
                      <a:pPr algn="ctr"/>
                      <a:r>
                        <a:rPr lang="en-US" dirty="0"/>
                        <a:t>77.13</a:t>
                      </a:r>
                    </a:p>
                  </a:txBody>
                  <a:tcPr/>
                </a:tc>
                <a:extLst>
                  <a:ext uri="{0D108BD9-81ED-4DB2-BD59-A6C34878D82A}">
                    <a16:rowId xmlns:a16="http://schemas.microsoft.com/office/drawing/2014/main" val="2286457924"/>
                  </a:ext>
                </a:extLst>
              </a:tr>
              <a:tr h="375634">
                <a:tc>
                  <a:txBody>
                    <a:bodyPr/>
                    <a:lstStyle/>
                    <a:p>
                      <a:pPr algn="ctr"/>
                      <a:r>
                        <a:rPr lang="en-US" dirty="0"/>
                        <a:t>Naïve Bayes</a:t>
                      </a:r>
                    </a:p>
                  </a:txBody>
                  <a:tcPr/>
                </a:tc>
                <a:tc>
                  <a:txBody>
                    <a:bodyPr/>
                    <a:lstStyle/>
                    <a:p>
                      <a:pPr algn="ctr"/>
                      <a:r>
                        <a:rPr lang="en-US" dirty="0"/>
                        <a:t>71.87</a:t>
                      </a:r>
                    </a:p>
                  </a:txBody>
                  <a:tcPr/>
                </a:tc>
                <a:extLst>
                  <a:ext uri="{0D108BD9-81ED-4DB2-BD59-A6C34878D82A}">
                    <a16:rowId xmlns:a16="http://schemas.microsoft.com/office/drawing/2014/main" val="2883792443"/>
                  </a:ext>
                </a:extLst>
              </a:tr>
              <a:tr h="375634">
                <a:tc>
                  <a:txBody>
                    <a:bodyPr/>
                    <a:lstStyle/>
                    <a:p>
                      <a:pPr algn="ctr"/>
                      <a:r>
                        <a:rPr lang="en-US" dirty="0"/>
                        <a:t>Decision Tree</a:t>
                      </a:r>
                    </a:p>
                  </a:txBody>
                  <a:tcPr/>
                </a:tc>
                <a:tc>
                  <a:txBody>
                    <a:bodyPr/>
                    <a:lstStyle/>
                    <a:p>
                      <a:pPr algn="ctr"/>
                      <a:r>
                        <a:rPr lang="en-US" dirty="0"/>
                        <a:t>78.59</a:t>
                      </a:r>
                    </a:p>
                  </a:txBody>
                  <a:tcPr/>
                </a:tc>
                <a:extLst>
                  <a:ext uri="{0D108BD9-81ED-4DB2-BD59-A6C34878D82A}">
                    <a16:rowId xmlns:a16="http://schemas.microsoft.com/office/drawing/2014/main" val="1136061574"/>
                  </a:ext>
                </a:extLst>
              </a:tr>
            </a:tbl>
          </a:graphicData>
        </a:graphic>
      </p:graphicFrame>
      <p:graphicFrame>
        <p:nvGraphicFramePr>
          <p:cNvPr id="7" name="Table 6">
            <a:extLst>
              <a:ext uri="{FF2B5EF4-FFF2-40B4-BE49-F238E27FC236}">
                <a16:creationId xmlns:a16="http://schemas.microsoft.com/office/drawing/2014/main" id="{1935CA35-98DA-4490-4B2E-81E0624F685E}"/>
              </a:ext>
            </a:extLst>
          </p:cNvPr>
          <p:cNvGraphicFramePr>
            <a:graphicFrameLocks noGrp="1"/>
          </p:cNvGraphicFramePr>
          <p:nvPr/>
        </p:nvGraphicFramePr>
        <p:xfrm>
          <a:off x="4572000" y="1648239"/>
          <a:ext cx="4191000" cy="21945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64352914"/>
                    </a:ext>
                  </a:extLst>
                </a:gridCol>
                <a:gridCol w="2095500">
                  <a:extLst>
                    <a:ext uri="{9D8B030D-6E8A-4147-A177-3AD203B41FA5}">
                      <a16:colId xmlns:a16="http://schemas.microsoft.com/office/drawing/2014/main" val="2999693237"/>
                    </a:ext>
                  </a:extLst>
                </a:gridCol>
              </a:tblGrid>
              <a:tr h="364739">
                <a:tc>
                  <a:txBody>
                    <a:bodyPr/>
                    <a:lstStyle/>
                    <a:p>
                      <a:pPr algn="ctr"/>
                      <a:r>
                        <a:rPr lang="en-US" dirty="0"/>
                        <a:t>Model</a:t>
                      </a:r>
                    </a:p>
                  </a:txBody>
                  <a:tcPr/>
                </a:tc>
                <a:tc>
                  <a:txBody>
                    <a:bodyPr/>
                    <a:lstStyle/>
                    <a:p>
                      <a:pPr algn="ctr"/>
                      <a:r>
                        <a:rPr lang="en-US" dirty="0"/>
                        <a:t>Accuracy(%)</a:t>
                      </a:r>
                    </a:p>
                  </a:txBody>
                  <a:tcPr/>
                </a:tc>
                <a:extLst>
                  <a:ext uri="{0D108BD9-81ED-4DB2-BD59-A6C34878D82A}">
                    <a16:rowId xmlns:a16="http://schemas.microsoft.com/office/drawing/2014/main" val="2874694860"/>
                  </a:ext>
                </a:extLst>
              </a:tr>
              <a:tr h="364739">
                <a:tc>
                  <a:txBody>
                    <a:bodyPr/>
                    <a:lstStyle/>
                    <a:p>
                      <a:pPr algn="ctr"/>
                      <a:r>
                        <a:rPr lang="en-US" dirty="0"/>
                        <a:t>Logistic Regression</a:t>
                      </a:r>
                    </a:p>
                  </a:txBody>
                  <a:tcPr/>
                </a:tc>
                <a:tc>
                  <a:txBody>
                    <a:bodyPr/>
                    <a:lstStyle/>
                    <a:p>
                      <a:pPr algn="ctr"/>
                      <a:r>
                        <a:rPr lang="en-US" dirty="0"/>
                        <a:t>74.70</a:t>
                      </a:r>
                    </a:p>
                  </a:txBody>
                  <a:tcPr/>
                </a:tc>
                <a:extLst>
                  <a:ext uri="{0D108BD9-81ED-4DB2-BD59-A6C34878D82A}">
                    <a16:rowId xmlns:a16="http://schemas.microsoft.com/office/drawing/2014/main" val="2449835134"/>
                  </a:ext>
                </a:extLst>
              </a:tr>
              <a:tr h="364739">
                <a:tc>
                  <a:txBody>
                    <a:bodyPr/>
                    <a:lstStyle/>
                    <a:p>
                      <a:pPr algn="ctr"/>
                      <a:r>
                        <a:rPr lang="en-US" dirty="0"/>
                        <a:t>Random Forest</a:t>
                      </a:r>
                    </a:p>
                  </a:txBody>
                  <a:tcPr/>
                </a:tc>
                <a:tc>
                  <a:txBody>
                    <a:bodyPr/>
                    <a:lstStyle/>
                    <a:p>
                      <a:pPr algn="ctr"/>
                      <a:r>
                        <a:rPr lang="en-US" dirty="0"/>
                        <a:t>97.20</a:t>
                      </a:r>
                    </a:p>
                  </a:txBody>
                  <a:tcPr/>
                </a:tc>
                <a:extLst>
                  <a:ext uri="{0D108BD9-81ED-4DB2-BD59-A6C34878D82A}">
                    <a16:rowId xmlns:a16="http://schemas.microsoft.com/office/drawing/2014/main" val="3039149165"/>
                  </a:ext>
                </a:extLst>
              </a:tr>
              <a:tr h="364739">
                <a:tc>
                  <a:txBody>
                    <a:bodyPr/>
                    <a:lstStyle/>
                    <a:p>
                      <a:pPr algn="ctr"/>
                      <a:r>
                        <a:rPr lang="en-US" dirty="0"/>
                        <a:t>Naïve Bayes</a:t>
                      </a:r>
                    </a:p>
                  </a:txBody>
                  <a:tcPr/>
                </a:tc>
                <a:tc>
                  <a:txBody>
                    <a:bodyPr/>
                    <a:lstStyle/>
                    <a:p>
                      <a:pPr algn="ctr"/>
                      <a:r>
                        <a:rPr lang="en-US" dirty="0"/>
                        <a:t>74.78</a:t>
                      </a:r>
                    </a:p>
                  </a:txBody>
                  <a:tcPr/>
                </a:tc>
                <a:extLst>
                  <a:ext uri="{0D108BD9-81ED-4DB2-BD59-A6C34878D82A}">
                    <a16:rowId xmlns:a16="http://schemas.microsoft.com/office/drawing/2014/main" val="2353011957"/>
                  </a:ext>
                </a:extLst>
              </a:tr>
              <a:tr h="364739">
                <a:tc>
                  <a:txBody>
                    <a:bodyPr/>
                    <a:lstStyle/>
                    <a:p>
                      <a:pPr algn="ctr"/>
                      <a:r>
                        <a:rPr lang="en-US" dirty="0"/>
                        <a:t>KNN</a:t>
                      </a:r>
                    </a:p>
                  </a:txBody>
                  <a:tcPr/>
                </a:tc>
                <a:tc>
                  <a:txBody>
                    <a:bodyPr/>
                    <a:lstStyle/>
                    <a:p>
                      <a:pPr algn="ctr"/>
                      <a:r>
                        <a:rPr lang="en-US" dirty="0"/>
                        <a:t>91.2</a:t>
                      </a:r>
                    </a:p>
                  </a:txBody>
                  <a:tcPr/>
                </a:tc>
                <a:extLst>
                  <a:ext uri="{0D108BD9-81ED-4DB2-BD59-A6C34878D82A}">
                    <a16:rowId xmlns:a16="http://schemas.microsoft.com/office/drawing/2014/main" val="1341880661"/>
                  </a:ext>
                </a:extLst>
              </a:tr>
              <a:tr h="364739">
                <a:tc>
                  <a:txBody>
                    <a:bodyPr/>
                    <a:lstStyle/>
                    <a:p>
                      <a:pPr algn="ctr"/>
                      <a:r>
                        <a:rPr lang="en-US" dirty="0"/>
                        <a:t>Decision Tree</a:t>
                      </a:r>
                    </a:p>
                  </a:txBody>
                  <a:tcPr/>
                </a:tc>
                <a:tc>
                  <a:txBody>
                    <a:bodyPr/>
                    <a:lstStyle/>
                    <a:p>
                      <a:pPr algn="ctr"/>
                      <a:r>
                        <a:rPr lang="en-US" dirty="0"/>
                        <a:t>96.5</a:t>
                      </a:r>
                    </a:p>
                  </a:txBody>
                  <a:tcPr/>
                </a:tc>
                <a:extLst>
                  <a:ext uri="{0D108BD9-81ED-4DB2-BD59-A6C34878D82A}">
                    <a16:rowId xmlns:a16="http://schemas.microsoft.com/office/drawing/2014/main" val="3240274345"/>
                  </a:ext>
                </a:extLst>
              </a:tr>
            </a:tbl>
          </a:graphicData>
        </a:graphic>
      </p:graphicFrame>
      <p:sp>
        <p:nvSpPr>
          <p:cNvPr id="8" name="TextBox 7">
            <a:extLst>
              <a:ext uri="{FF2B5EF4-FFF2-40B4-BE49-F238E27FC236}">
                <a16:creationId xmlns:a16="http://schemas.microsoft.com/office/drawing/2014/main" id="{52DC646C-2F7E-D782-BEA9-8E2C0C64ACFD}"/>
              </a:ext>
            </a:extLst>
          </p:cNvPr>
          <p:cNvSpPr txBox="1"/>
          <p:nvPr/>
        </p:nvSpPr>
        <p:spPr>
          <a:xfrm>
            <a:off x="1584526" y="1278907"/>
            <a:ext cx="1402948" cy="369332"/>
          </a:xfrm>
          <a:prstGeom prst="rect">
            <a:avLst/>
          </a:prstGeom>
          <a:noFill/>
        </p:spPr>
        <p:txBody>
          <a:bodyPr wrap="none" rtlCol="0">
            <a:spAutoFit/>
          </a:bodyPr>
          <a:lstStyle/>
          <a:p>
            <a:r>
              <a:rPr lang="en-US" dirty="0"/>
              <a:t>Spark MLlib</a:t>
            </a:r>
          </a:p>
        </p:txBody>
      </p:sp>
      <p:sp>
        <p:nvSpPr>
          <p:cNvPr id="9" name="TextBox 8">
            <a:extLst>
              <a:ext uri="{FF2B5EF4-FFF2-40B4-BE49-F238E27FC236}">
                <a16:creationId xmlns:a16="http://schemas.microsoft.com/office/drawing/2014/main" id="{79A6665F-A3A7-99AB-0C7C-B07F28A68556}"/>
              </a:ext>
            </a:extLst>
          </p:cNvPr>
          <p:cNvSpPr txBox="1"/>
          <p:nvPr/>
        </p:nvSpPr>
        <p:spPr>
          <a:xfrm>
            <a:off x="6004498" y="1278907"/>
            <a:ext cx="1326004" cy="369332"/>
          </a:xfrm>
          <a:prstGeom prst="rect">
            <a:avLst/>
          </a:prstGeom>
          <a:noFill/>
        </p:spPr>
        <p:txBody>
          <a:bodyPr wrap="none" rtlCol="0">
            <a:spAutoFit/>
          </a:bodyPr>
          <a:lstStyle/>
          <a:p>
            <a:r>
              <a:rPr lang="en-US" dirty="0"/>
              <a:t>Scikit-learn</a:t>
            </a:r>
          </a:p>
        </p:txBody>
      </p:sp>
    </p:spTree>
    <p:extLst>
      <p:ext uri="{BB962C8B-B14F-4D97-AF65-F5344CB8AC3E}">
        <p14:creationId xmlns:p14="http://schemas.microsoft.com/office/powerpoint/2010/main" val="270103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1AED1"/>
          </a:solidFill>
        </p:spPr>
        <p:txBody>
          <a:bodyPr wrap="square" lIns="0" tIns="0" rIns="0" bIns="0" rtlCol="0"/>
          <a:lstStyle/>
          <a:p>
            <a:endParaRPr/>
          </a:p>
        </p:txBody>
      </p:sp>
      <p:sp>
        <p:nvSpPr>
          <p:cNvPr id="3" name="object 3"/>
          <p:cNvSpPr/>
          <p:nvPr/>
        </p:nvSpPr>
        <p:spPr>
          <a:xfrm>
            <a:off x="586720" y="0"/>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FFFFFF"/>
          </a:solidFill>
        </p:spPr>
        <p:txBody>
          <a:bodyPr wrap="square" lIns="0" tIns="0" rIns="0" bIns="0" rtlCol="0"/>
          <a:lstStyle/>
          <a:p>
            <a:endParaRPr/>
          </a:p>
        </p:txBody>
      </p:sp>
      <p:sp>
        <p:nvSpPr>
          <p:cNvPr id="4" name="object 4"/>
          <p:cNvSpPr/>
          <p:nvPr/>
        </p:nvSpPr>
        <p:spPr>
          <a:xfrm>
            <a:off x="586720" y="5076899"/>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006F85"/>
          </a:solidFill>
        </p:spPr>
        <p:txBody>
          <a:bodyPr wrap="square" lIns="0" tIns="0" rIns="0" bIns="0" rtlCol="0"/>
          <a:lstStyle/>
          <a:p>
            <a:endParaRPr/>
          </a:p>
        </p:txBody>
      </p:sp>
      <p:sp>
        <p:nvSpPr>
          <p:cNvPr id="5" name="object 5"/>
          <p:cNvSpPr/>
          <p:nvPr/>
        </p:nvSpPr>
        <p:spPr>
          <a:xfrm>
            <a:off x="733218" y="2235350"/>
            <a:ext cx="385445" cy="0"/>
          </a:xfrm>
          <a:custGeom>
            <a:avLst/>
            <a:gdLst/>
            <a:ahLst/>
            <a:cxnLst/>
            <a:rect l="l" t="t" r="r" b="b"/>
            <a:pathLst>
              <a:path w="385444">
                <a:moveTo>
                  <a:pt x="0" y="0"/>
                </a:moveTo>
                <a:lnTo>
                  <a:pt x="385199" y="0"/>
                </a:lnTo>
              </a:path>
            </a:pathLst>
          </a:custGeom>
          <a:ln w="28574">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703625" y="1136170"/>
            <a:ext cx="3676650" cy="756920"/>
          </a:xfrm>
          <a:prstGeom prst="rect">
            <a:avLst/>
          </a:prstGeom>
        </p:spPr>
        <p:txBody>
          <a:bodyPr vert="horz" wrap="square" lIns="0" tIns="12700" rIns="0" bIns="0" rtlCol="0">
            <a:spAutoFit/>
          </a:bodyPr>
          <a:lstStyle/>
          <a:p>
            <a:pPr marL="12700">
              <a:lnSpc>
                <a:spcPct val="100000"/>
              </a:lnSpc>
              <a:spcBef>
                <a:spcPts val="100"/>
              </a:spcBef>
            </a:pPr>
            <a:r>
              <a:rPr sz="4800" spc="-30" dirty="0">
                <a:solidFill>
                  <a:srgbClr val="FFFFFF"/>
                </a:solidFill>
              </a:rPr>
              <a:t>Thank</a:t>
            </a:r>
            <a:r>
              <a:rPr sz="4800" spc="-280" dirty="0">
                <a:solidFill>
                  <a:srgbClr val="FFFFFF"/>
                </a:solidFill>
              </a:rPr>
              <a:t> </a:t>
            </a:r>
            <a:r>
              <a:rPr sz="4800" spc="-200" dirty="0">
                <a:solidFill>
                  <a:srgbClr val="FFFFFF"/>
                </a:solidFill>
              </a:rPr>
              <a:t>You</a:t>
            </a:r>
            <a:r>
              <a:rPr sz="4800" spc="-95" dirty="0">
                <a:solidFill>
                  <a:srgbClr val="FFFFFF"/>
                </a:solidFill>
              </a:rPr>
              <a:t> </a:t>
            </a:r>
            <a:r>
              <a:rPr sz="4800" spc="-25" dirty="0">
                <a:solidFill>
                  <a:srgbClr val="FFFFFF"/>
                </a:solidFill>
              </a:rPr>
              <a:t>!!!</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20" y="0"/>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FFFFFF"/>
          </a:solidFill>
        </p:spPr>
        <p:txBody>
          <a:bodyPr wrap="square" lIns="0" tIns="0" rIns="0" bIns="0" rtlCol="0"/>
          <a:lstStyle/>
          <a:p>
            <a:endParaRPr/>
          </a:p>
        </p:txBody>
      </p:sp>
      <p:sp>
        <p:nvSpPr>
          <p:cNvPr id="3" name="object 3"/>
          <p:cNvSpPr/>
          <p:nvPr/>
        </p:nvSpPr>
        <p:spPr>
          <a:xfrm>
            <a:off x="586720" y="5076899"/>
            <a:ext cx="7971155" cy="66675"/>
          </a:xfrm>
          <a:custGeom>
            <a:avLst/>
            <a:gdLst/>
            <a:ahLst/>
            <a:cxnLst/>
            <a:rect l="l" t="t" r="r" b="b"/>
            <a:pathLst>
              <a:path w="7971155" h="66675">
                <a:moveTo>
                  <a:pt x="7970699" y="66599"/>
                </a:moveTo>
                <a:lnTo>
                  <a:pt x="0" y="66599"/>
                </a:lnTo>
                <a:lnTo>
                  <a:pt x="0" y="0"/>
                </a:lnTo>
                <a:lnTo>
                  <a:pt x="7970699" y="0"/>
                </a:lnTo>
                <a:lnTo>
                  <a:pt x="7970699" y="66599"/>
                </a:lnTo>
                <a:close/>
              </a:path>
            </a:pathLst>
          </a:custGeom>
          <a:solidFill>
            <a:srgbClr val="006F85"/>
          </a:solidFill>
        </p:spPr>
        <p:txBody>
          <a:bodyPr wrap="square" lIns="0" tIns="0" rIns="0" bIns="0" rtlCol="0"/>
          <a:lstStyle/>
          <a:p>
            <a:endParaRPr/>
          </a:p>
        </p:txBody>
      </p:sp>
      <p:sp>
        <p:nvSpPr>
          <p:cNvPr id="4" name="object 4"/>
          <p:cNvSpPr/>
          <p:nvPr/>
        </p:nvSpPr>
        <p:spPr>
          <a:xfrm>
            <a:off x="685800" y="971550"/>
            <a:ext cx="385445" cy="0"/>
          </a:xfrm>
          <a:custGeom>
            <a:avLst/>
            <a:gdLst/>
            <a:ahLst/>
            <a:cxnLst/>
            <a:rect l="l" t="t" r="r" b="b"/>
            <a:pathLst>
              <a:path w="385444">
                <a:moveTo>
                  <a:pt x="0" y="0"/>
                </a:moveTo>
                <a:lnTo>
                  <a:pt x="385199" y="0"/>
                </a:lnTo>
              </a:path>
            </a:pathLst>
          </a:custGeom>
          <a:ln w="28574">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621888" y="209550"/>
            <a:ext cx="3111911" cy="751488"/>
          </a:xfrm>
          <a:prstGeom prst="rect">
            <a:avLst/>
          </a:prstGeom>
        </p:spPr>
        <p:txBody>
          <a:bodyPr vert="horz" wrap="square" lIns="0" tIns="12700" rIns="0" bIns="0" rtlCol="0">
            <a:spAutoFit/>
          </a:bodyPr>
          <a:lstStyle/>
          <a:p>
            <a:pPr marL="12700">
              <a:lnSpc>
                <a:spcPct val="100000"/>
              </a:lnSpc>
              <a:spcBef>
                <a:spcPts val="100"/>
              </a:spcBef>
            </a:pPr>
            <a:r>
              <a:rPr sz="4800" spc="-10" dirty="0"/>
              <a:t>Reference</a:t>
            </a:r>
            <a:r>
              <a:rPr lang="en-US" sz="4800" spc="-10" dirty="0"/>
              <a:t>s</a:t>
            </a:r>
            <a:endParaRPr sz="4800" dirty="0"/>
          </a:p>
        </p:txBody>
      </p:sp>
      <p:sp>
        <p:nvSpPr>
          <p:cNvPr id="6" name="object 6"/>
          <p:cNvSpPr txBox="1"/>
          <p:nvPr/>
        </p:nvSpPr>
        <p:spPr>
          <a:xfrm>
            <a:off x="574402" y="1099705"/>
            <a:ext cx="7823200" cy="5318957"/>
          </a:xfrm>
          <a:prstGeom prst="rect">
            <a:avLst/>
          </a:prstGeom>
        </p:spPr>
        <p:txBody>
          <a:bodyPr vert="horz" wrap="square" lIns="0" tIns="12700" rIns="0" bIns="0" rtlCol="0">
            <a:spAutoFit/>
          </a:bodyPr>
          <a:lstStyle/>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“Machine Learning Library (</a:t>
            </a:r>
            <a:r>
              <a:rPr lang="en-US" sz="1200" dirty="0" err="1">
                <a:latin typeface="Tahoma"/>
                <a:cs typeface="Tahoma"/>
              </a:rPr>
              <a:t>MLlib</a:t>
            </a:r>
            <a:r>
              <a:rPr lang="en-US" sz="1200" dirty="0">
                <a:latin typeface="Tahoma"/>
                <a:cs typeface="Tahoma"/>
              </a:rPr>
              <a:t>) Guide” , </a:t>
            </a:r>
            <a:r>
              <a:rPr lang="en-US" sz="1200" dirty="0">
                <a:latin typeface="Tahoma"/>
                <a:cs typeface="Tahoma"/>
                <a:hlinkClick r:id="rId2"/>
              </a:rPr>
              <a:t>https://spark.apache.org/docs/latest/ml-guide.html</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“Pythonic Data cleaning using </a:t>
            </a:r>
            <a:r>
              <a:rPr lang="en-US" sz="1200" dirty="0" err="1">
                <a:latin typeface="Tahoma"/>
                <a:cs typeface="Tahoma"/>
              </a:rPr>
              <a:t>Numpy</a:t>
            </a:r>
            <a:r>
              <a:rPr lang="en-US" sz="1200" dirty="0">
                <a:latin typeface="Tahoma"/>
                <a:cs typeface="Tahoma"/>
              </a:rPr>
              <a:t> and Pandas”, </a:t>
            </a:r>
            <a:r>
              <a:rPr lang="en-US" sz="1200" dirty="0">
                <a:latin typeface="Tahoma"/>
                <a:cs typeface="Tahoma"/>
                <a:hlinkClick r:id="rId3"/>
              </a:rPr>
              <a:t>https://realpython.com/python-data-cleaning-numpy-pandas/</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“Scikit-Learn ,Machine learning in python”, </a:t>
            </a:r>
            <a:r>
              <a:rPr lang="en-US" sz="1200" dirty="0">
                <a:latin typeface="Tahoma"/>
                <a:cs typeface="Tahoma"/>
                <a:hlinkClick r:id="rId3"/>
              </a:rPr>
              <a:t>https://realpython.com/python-data-cleaning-numpy-pandas/</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“Spark SQL, </a:t>
            </a:r>
            <a:r>
              <a:rPr lang="en-US" sz="1200" dirty="0" err="1">
                <a:latin typeface="Tahoma"/>
                <a:cs typeface="Tahoma"/>
              </a:rPr>
              <a:t>DataFrames</a:t>
            </a:r>
            <a:r>
              <a:rPr lang="en-US" sz="1200" dirty="0">
                <a:latin typeface="Tahoma"/>
                <a:cs typeface="Tahoma"/>
              </a:rPr>
              <a:t> and Datasets Guide”, </a:t>
            </a:r>
            <a:r>
              <a:rPr lang="en-US" sz="1200" dirty="0">
                <a:latin typeface="Tahoma"/>
                <a:cs typeface="Tahoma"/>
                <a:hlinkClick r:id="rId4"/>
              </a:rPr>
              <a:t>https://spark.apache.org/docs/latest/sql-programming-guide.html</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a:t>
            </a:r>
            <a:r>
              <a:rPr lang="en-US" sz="1200" dirty="0" err="1">
                <a:latin typeface="Tahoma"/>
                <a:cs typeface="Tahoma"/>
              </a:rPr>
              <a:t>Upsampling</a:t>
            </a:r>
            <a:r>
              <a:rPr lang="en-US" sz="1200" dirty="0">
                <a:latin typeface="Tahoma"/>
                <a:cs typeface="Tahoma"/>
              </a:rPr>
              <a:t> and </a:t>
            </a:r>
            <a:r>
              <a:rPr lang="en-US" sz="1200" dirty="0" err="1">
                <a:latin typeface="Tahoma"/>
                <a:cs typeface="Tahoma"/>
              </a:rPr>
              <a:t>Downsampling</a:t>
            </a:r>
            <a:r>
              <a:rPr lang="en-US" sz="1200" dirty="0">
                <a:latin typeface="Tahoma"/>
                <a:cs typeface="Tahoma"/>
              </a:rPr>
              <a:t> Imbalanced Data in Python”, </a:t>
            </a:r>
            <a:r>
              <a:rPr lang="en-US" sz="1200" dirty="0">
                <a:latin typeface="Tahoma"/>
                <a:cs typeface="Tahoma"/>
                <a:hlinkClick r:id="rId5"/>
              </a:rPr>
              <a:t>https://wellsr.com/python/upsampling-and-downsampling-imbalanced-data-in-python/</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“Python | Pandas </a:t>
            </a:r>
            <a:r>
              <a:rPr lang="en-US" sz="1200" dirty="0" err="1">
                <a:latin typeface="Tahoma"/>
                <a:cs typeface="Tahoma"/>
              </a:rPr>
              <a:t>DataFrame</a:t>
            </a:r>
            <a:r>
              <a:rPr lang="en-US" sz="1200" dirty="0">
                <a:latin typeface="Tahoma"/>
                <a:cs typeface="Tahoma"/>
              </a:rPr>
              <a:t>”, </a:t>
            </a:r>
            <a:r>
              <a:rPr lang="en-US" sz="1200" dirty="0">
                <a:latin typeface="Tahoma"/>
                <a:cs typeface="Tahoma"/>
                <a:hlinkClick r:id="rId6"/>
              </a:rPr>
              <a:t>https://www.geeksforgeeks.org/python-pandas-dataframe/</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“How to use Confusion Matrix in Scikit-Learn (with Example)”, </a:t>
            </a:r>
            <a:r>
              <a:rPr lang="en-US" sz="1200" dirty="0">
                <a:latin typeface="Tahoma"/>
                <a:cs typeface="Tahoma"/>
                <a:hlinkClick r:id="rId7"/>
              </a:rPr>
              <a:t>https://www.jcchouinard.com/confusion-matrix-in-scikit-learn/</a:t>
            </a: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r>
              <a:rPr lang="en-US" sz="1200" dirty="0">
                <a:latin typeface="Tahoma"/>
                <a:cs typeface="Tahoma"/>
              </a:rPr>
              <a:t>“Evaluation Metrics - </a:t>
            </a:r>
            <a:r>
              <a:rPr lang="en-US" sz="1200" dirty="0" err="1">
                <a:latin typeface="Tahoma"/>
                <a:cs typeface="Tahoma"/>
              </a:rPr>
              <a:t>spark.mllib</a:t>
            </a:r>
            <a:r>
              <a:rPr lang="en-US" sz="1200" dirty="0">
                <a:latin typeface="Tahoma"/>
                <a:cs typeface="Tahoma"/>
              </a:rPr>
              <a:t>”, </a:t>
            </a:r>
            <a:r>
              <a:rPr lang="en-US" sz="1200" dirty="0">
                <a:latin typeface="Tahoma"/>
                <a:cs typeface="Tahoma"/>
                <a:hlinkClick r:id="rId8"/>
              </a:rPr>
              <a:t>https://home.apache.org/~pwendell/spark-nightly/spark-branch-1.6-docs/spark-2.0.0-SNAPSHOT-2016_06_05_11_01-4e767d0-docs/mllib-evaluation-metrics.html</a:t>
            </a:r>
            <a:endParaRPr lang="en-US" sz="1200" dirty="0">
              <a:latin typeface="Tahoma"/>
              <a:cs typeface="Tahoma"/>
            </a:endParaRPr>
          </a:p>
          <a:p>
            <a:pPr marL="12065" marR="90805">
              <a:lnSpc>
                <a:spcPct val="114999"/>
              </a:lnSpc>
              <a:spcBef>
                <a:spcPts val="100"/>
              </a:spcBef>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lang="en-US" sz="1200" dirty="0">
              <a:latin typeface="Tahoma"/>
              <a:cs typeface="Tahoma"/>
            </a:endParaRPr>
          </a:p>
          <a:p>
            <a:pPr marL="183515" marR="90805" indent="-171450">
              <a:lnSpc>
                <a:spcPct val="114999"/>
              </a:lnSpc>
              <a:spcBef>
                <a:spcPts val="100"/>
              </a:spcBef>
              <a:buFont typeface="Arial" panose="020B0604020202020204" pitchFamily="34" charset="0"/>
              <a:buChar char="•"/>
              <a:tabLst>
                <a:tab pos="361315" algn="l"/>
                <a:tab pos="362585" algn="l"/>
              </a:tabLst>
            </a:pPr>
            <a:endParaRPr sz="12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F7E71B"/>
          </a:solidFill>
        </p:spPr>
        <p:txBody>
          <a:bodyPr wrap="square" lIns="0" tIns="0" rIns="0" bIns="0" rtlCol="0"/>
          <a:lstStyle/>
          <a:p>
            <a:endParaRPr/>
          </a:p>
        </p:txBody>
      </p:sp>
      <p:sp>
        <p:nvSpPr>
          <p:cNvPr id="3" name="object 3"/>
          <p:cNvSpPr/>
          <p:nvPr/>
        </p:nvSpPr>
        <p:spPr>
          <a:xfrm>
            <a:off x="419424" y="1154194"/>
            <a:ext cx="385445" cy="0"/>
          </a:xfrm>
          <a:custGeom>
            <a:avLst/>
            <a:gdLst/>
            <a:ahLst/>
            <a:cxnLst/>
            <a:rect l="l" t="t" r="r" b="b"/>
            <a:pathLst>
              <a:path w="385445">
                <a:moveTo>
                  <a:pt x="0" y="0"/>
                </a:moveTo>
                <a:lnTo>
                  <a:pt x="385199" y="0"/>
                </a:lnTo>
              </a:path>
            </a:pathLst>
          </a:custGeom>
          <a:ln w="28574">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384725" y="275242"/>
            <a:ext cx="7547609" cy="412934"/>
          </a:xfrm>
          <a:prstGeom prst="rect">
            <a:avLst/>
          </a:prstGeom>
        </p:spPr>
        <p:txBody>
          <a:bodyPr vert="horz" wrap="square" lIns="0" tIns="12700" rIns="0" bIns="0" rtlCol="0">
            <a:spAutoFit/>
          </a:bodyPr>
          <a:lstStyle/>
          <a:p>
            <a:pPr marL="12700" marR="5080">
              <a:lnSpc>
                <a:spcPct val="100000"/>
              </a:lnSpc>
              <a:spcBef>
                <a:spcPts val="100"/>
              </a:spcBef>
            </a:pPr>
            <a:r>
              <a:rPr lang="en-US" sz="2600" spc="-140" dirty="0">
                <a:latin typeface="Tahoma"/>
                <a:cs typeface="Tahoma"/>
              </a:rPr>
              <a:t>Objective of the project</a:t>
            </a:r>
            <a:endParaRPr sz="2600" dirty="0">
              <a:latin typeface="Tahoma"/>
              <a:cs typeface="Tahoma"/>
            </a:endParaRPr>
          </a:p>
        </p:txBody>
      </p:sp>
      <p:sp>
        <p:nvSpPr>
          <p:cNvPr id="5" name="object 5"/>
          <p:cNvSpPr txBox="1">
            <a:spLocks noGrp="1"/>
          </p:cNvSpPr>
          <p:nvPr>
            <p:ph type="body" idx="1"/>
          </p:nvPr>
        </p:nvSpPr>
        <p:spPr>
          <a:xfrm>
            <a:off x="359424" y="1407670"/>
            <a:ext cx="8286328" cy="1969769"/>
          </a:xfrm>
          <a:prstGeom prst="rect">
            <a:avLst/>
          </a:prstGeom>
        </p:spPr>
        <p:txBody>
          <a:bodyPr vert="horz" wrap="square" lIns="0" tIns="58419" rIns="0" bIns="0" rtlCol="0">
            <a:spAutoFit/>
          </a:bodyPr>
          <a:lstStyle/>
          <a:p>
            <a:pPr marL="494665" indent="-382270" algn="l">
              <a:lnSpc>
                <a:spcPct val="100000"/>
              </a:lnSpc>
              <a:spcBef>
                <a:spcPts val="459"/>
              </a:spcBef>
              <a:buFont typeface="Arial"/>
              <a:buChar char="●"/>
              <a:tabLst>
                <a:tab pos="494665" algn="l"/>
                <a:tab pos="495300" algn="l"/>
              </a:tabLst>
            </a:pPr>
            <a:r>
              <a:rPr lang="en-US" sz="2000" dirty="0"/>
              <a:t>To develop a system that provides insight into the prevalence of Brain stroke amongst different demographics, reviewing and analyzing the primary risk factors associated with the occurrence of the stroke and the factors that cause the stroke in the first place. </a:t>
            </a:r>
          </a:p>
          <a:p>
            <a:pPr marL="494665" indent="-382270">
              <a:lnSpc>
                <a:spcPct val="100000"/>
              </a:lnSpc>
              <a:spcBef>
                <a:spcPts val="459"/>
              </a:spcBef>
              <a:buFont typeface="Arial"/>
              <a:buChar char="●"/>
              <a:tabLst>
                <a:tab pos="494665" algn="l"/>
                <a:tab pos="495300" algn="l"/>
              </a:tabLst>
            </a:pPr>
            <a:r>
              <a:rPr lang="en-US" sz="2000" dirty="0"/>
              <a:t>This system also helps us in developing intuitive Machine learning models that can help us in predicting the occurrence. </a:t>
            </a:r>
          </a:p>
        </p:txBody>
      </p:sp>
      <p:pic>
        <p:nvPicPr>
          <p:cNvPr id="6" name="object 6"/>
          <p:cNvPicPr/>
          <p:nvPr/>
        </p:nvPicPr>
        <p:blipFill>
          <a:blip r:embed="rId2" cstate="print"/>
          <a:stretch>
            <a:fillRect/>
          </a:stretch>
        </p:blipFill>
        <p:spPr>
          <a:xfrm>
            <a:off x="6838875" y="3305575"/>
            <a:ext cx="2076524" cy="1609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F7E71B"/>
          </a:solidFill>
        </p:spPr>
        <p:txBody>
          <a:bodyPr wrap="square" lIns="0" tIns="0" rIns="0" bIns="0" rtlCol="0"/>
          <a:lstStyle/>
          <a:p>
            <a:endParaRPr/>
          </a:p>
        </p:txBody>
      </p:sp>
      <p:sp>
        <p:nvSpPr>
          <p:cNvPr id="3" name="object 3"/>
          <p:cNvSpPr/>
          <p:nvPr/>
        </p:nvSpPr>
        <p:spPr>
          <a:xfrm>
            <a:off x="419424" y="1154194"/>
            <a:ext cx="385445" cy="0"/>
          </a:xfrm>
          <a:custGeom>
            <a:avLst/>
            <a:gdLst/>
            <a:ahLst/>
            <a:cxnLst/>
            <a:rect l="l" t="t" r="r" b="b"/>
            <a:pathLst>
              <a:path w="385445">
                <a:moveTo>
                  <a:pt x="0" y="0"/>
                </a:moveTo>
                <a:lnTo>
                  <a:pt x="385199" y="0"/>
                </a:lnTo>
              </a:path>
            </a:pathLst>
          </a:custGeom>
          <a:ln w="28574">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384725" y="275242"/>
            <a:ext cx="7547609" cy="412934"/>
          </a:xfrm>
          <a:prstGeom prst="rect">
            <a:avLst/>
          </a:prstGeom>
        </p:spPr>
        <p:txBody>
          <a:bodyPr vert="horz" wrap="square" lIns="0" tIns="12700" rIns="0" bIns="0" rtlCol="0">
            <a:spAutoFit/>
          </a:bodyPr>
          <a:lstStyle/>
          <a:p>
            <a:pPr marL="12700" marR="5080">
              <a:lnSpc>
                <a:spcPct val="100000"/>
              </a:lnSpc>
              <a:spcBef>
                <a:spcPts val="100"/>
              </a:spcBef>
            </a:pPr>
            <a:r>
              <a:rPr lang="en-US" sz="2600" dirty="0">
                <a:latin typeface="Tahoma"/>
                <a:cs typeface="Tahoma"/>
              </a:rPr>
              <a:t>Dataset Used</a:t>
            </a:r>
            <a:endParaRPr sz="2600" dirty="0">
              <a:latin typeface="Tahoma"/>
              <a:cs typeface="Tahoma"/>
            </a:endParaRPr>
          </a:p>
        </p:txBody>
      </p:sp>
      <p:sp>
        <p:nvSpPr>
          <p:cNvPr id="5" name="object 5"/>
          <p:cNvSpPr txBox="1">
            <a:spLocks noGrp="1"/>
          </p:cNvSpPr>
          <p:nvPr>
            <p:ph type="body" idx="1"/>
          </p:nvPr>
        </p:nvSpPr>
        <p:spPr>
          <a:xfrm>
            <a:off x="359424" y="1407670"/>
            <a:ext cx="8286328" cy="1354216"/>
          </a:xfrm>
          <a:prstGeom prst="rect">
            <a:avLst/>
          </a:prstGeom>
        </p:spPr>
        <p:txBody>
          <a:bodyPr vert="horz" wrap="square" lIns="0" tIns="58419" rIns="0" bIns="0" rtlCol="0">
            <a:spAutoFit/>
          </a:bodyPr>
          <a:lstStyle/>
          <a:p>
            <a:pPr marL="494665" indent="-382270">
              <a:lnSpc>
                <a:spcPct val="100000"/>
              </a:lnSpc>
              <a:spcBef>
                <a:spcPts val="459"/>
              </a:spcBef>
              <a:buFont typeface="Arial"/>
              <a:buChar char="●"/>
              <a:tabLst>
                <a:tab pos="494665" algn="l"/>
                <a:tab pos="495300" algn="l"/>
              </a:tabLst>
            </a:pPr>
            <a:r>
              <a:rPr lang="en-US" sz="2000" dirty="0"/>
              <a:t>Data includes parameters such as Gender, Age, Hypertension, Heart disease, Marital Status, Nature of Work, Type of Residence, Blood glucose level, BMI, and Smoking Status.</a:t>
            </a:r>
          </a:p>
          <a:p>
            <a:pPr marL="494665" indent="-382270">
              <a:lnSpc>
                <a:spcPct val="100000"/>
              </a:lnSpc>
              <a:spcBef>
                <a:spcPts val="459"/>
              </a:spcBef>
              <a:buFont typeface="Arial"/>
              <a:buChar char="●"/>
              <a:tabLst>
                <a:tab pos="494665" algn="l"/>
                <a:tab pos="495300" algn="l"/>
              </a:tabLst>
            </a:pPr>
            <a:r>
              <a:rPr lang="en-US" sz="2000" dirty="0"/>
              <a:t>Data was taken from the open-source platform Kaggle.</a:t>
            </a:r>
          </a:p>
        </p:txBody>
      </p:sp>
      <p:pic>
        <p:nvPicPr>
          <p:cNvPr id="6" name="object 6"/>
          <p:cNvPicPr/>
          <p:nvPr/>
        </p:nvPicPr>
        <p:blipFill>
          <a:blip r:embed="rId2" cstate="print"/>
          <a:stretch>
            <a:fillRect/>
          </a:stretch>
        </p:blipFill>
        <p:spPr>
          <a:xfrm>
            <a:off x="6838875" y="3305575"/>
            <a:ext cx="2076524" cy="1609323"/>
          </a:xfrm>
          <a:prstGeom prst="rect">
            <a:avLst/>
          </a:prstGeom>
        </p:spPr>
      </p:pic>
    </p:spTree>
    <p:extLst>
      <p:ext uri="{BB962C8B-B14F-4D97-AF65-F5344CB8AC3E}">
        <p14:creationId xmlns:p14="http://schemas.microsoft.com/office/powerpoint/2010/main" val="373570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Models Used</a:t>
            </a:r>
            <a:endParaRPr sz="2600" dirty="0">
              <a:latin typeface="Tahoma"/>
              <a:cs typeface="Tahoma"/>
            </a:endParaRPr>
          </a:p>
        </p:txBody>
      </p:sp>
      <p:sp>
        <p:nvSpPr>
          <p:cNvPr id="5" name="object 5">
            <a:extLst>
              <a:ext uri="{FF2B5EF4-FFF2-40B4-BE49-F238E27FC236}">
                <a16:creationId xmlns:a16="http://schemas.microsoft.com/office/drawing/2014/main" id="{E1A26088-9DA3-6A5D-8337-2A231AE02487}"/>
              </a:ext>
            </a:extLst>
          </p:cNvPr>
          <p:cNvSpPr txBox="1">
            <a:spLocks noGrp="1"/>
          </p:cNvSpPr>
          <p:nvPr>
            <p:ph type="body" idx="1"/>
          </p:nvPr>
        </p:nvSpPr>
        <p:spPr>
          <a:xfrm>
            <a:off x="359424" y="1407670"/>
            <a:ext cx="8286328" cy="2598146"/>
          </a:xfrm>
          <a:prstGeom prst="rect">
            <a:avLst/>
          </a:prstGeom>
        </p:spPr>
        <p:txBody>
          <a:bodyPr vert="horz" wrap="square" lIns="0" tIns="58419" rIns="0" bIns="0" rtlCol="0">
            <a:spAutoFit/>
          </a:bodyPr>
          <a:lstStyle/>
          <a:p>
            <a:pPr marL="494665" indent="-382270">
              <a:lnSpc>
                <a:spcPct val="100000"/>
              </a:lnSpc>
              <a:spcBef>
                <a:spcPts val="459"/>
              </a:spcBef>
              <a:buFont typeface="Arial"/>
              <a:buChar char="●"/>
              <a:tabLst>
                <a:tab pos="494665" algn="l"/>
                <a:tab pos="495300" algn="l"/>
              </a:tabLst>
            </a:pPr>
            <a:r>
              <a:rPr lang="en-US" sz="2000" dirty="0"/>
              <a:t>Logistic Regression.</a:t>
            </a:r>
          </a:p>
          <a:p>
            <a:pPr marL="494665" indent="-382270">
              <a:lnSpc>
                <a:spcPct val="100000"/>
              </a:lnSpc>
              <a:spcBef>
                <a:spcPts val="459"/>
              </a:spcBef>
              <a:buFont typeface="Arial"/>
              <a:buChar char="●"/>
              <a:tabLst>
                <a:tab pos="494665" algn="l"/>
                <a:tab pos="495300" algn="l"/>
              </a:tabLst>
            </a:pPr>
            <a:r>
              <a:rPr lang="en-US" sz="2000" dirty="0"/>
              <a:t>Decision Trees.</a:t>
            </a:r>
          </a:p>
          <a:p>
            <a:pPr marL="494665" indent="-382270">
              <a:lnSpc>
                <a:spcPct val="100000"/>
              </a:lnSpc>
              <a:spcBef>
                <a:spcPts val="459"/>
              </a:spcBef>
              <a:buFont typeface="Arial"/>
              <a:buChar char="●"/>
              <a:tabLst>
                <a:tab pos="494665" algn="l"/>
                <a:tab pos="495300" algn="l"/>
              </a:tabLst>
            </a:pPr>
            <a:r>
              <a:rPr lang="en-US" sz="2000" dirty="0"/>
              <a:t>Random Forest.</a:t>
            </a:r>
          </a:p>
          <a:p>
            <a:pPr marL="494665" indent="-382270">
              <a:lnSpc>
                <a:spcPct val="100000"/>
              </a:lnSpc>
              <a:spcBef>
                <a:spcPts val="459"/>
              </a:spcBef>
              <a:buFont typeface="Arial"/>
              <a:buChar char="●"/>
              <a:tabLst>
                <a:tab pos="494665" algn="l"/>
                <a:tab pos="495300" algn="l"/>
              </a:tabLst>
            </a:pPr>
            <a:r>
              <a:rPr lang="en-US" sz="2000" dirty="0"/>
              <a:t>K Nearest Neighbors.</a:t>
            </a:r>
          </a:p>
          <a:p>
            <a:pPr marL="494665" indent="-382270">
              <a:lnSpc>
                <a:spcPct val="100000"/>
              </a:lnSpc>
              <a:spcBef>
                <a:spcPts val="459"/>
              </a:spcBef>
              <a:buFont typeface="Arial"/>
              <a:buChar char="●"/>
              <a:tabLst>
                <a:tab pos="494665" algn="l"/>
                <a:tab pos="495300" algn="l"/>
              </a:tabLst>
            </a:pPr>
            <a:r>
              <a:rPr lang="en-US" sz="2000" dirty="0"/>
              <a:t>Naive Bayes.</a:t>
            </a:r>
          </a:p>
          <a:p>
            <a:pPr marL="494665" indent="-382270">
              <a:lnSpc>
                <a:spcPct val="100000"/>
              </a:lnSpc>
              <a:spcBef>
                <a:spcPts val="459"/>
              </a:spcBef>
              <a:buFont typeface="Arial"/>
              <a:buChar char="●"/>
              <a:tabLst>
                <a:tab pos="494665" algn="l"/>
                <a:tab pos="495300" algn="l"/>
              </a:tabLst>
            </a:pPr>
            <a:endParaRPr lang="en-US" sz="2000" dirty="0"/>
          </a:p>
          <a:p>
            <a:pPr marL="494665" indent="-382270">
              <a:lnSpc>
                <a:spcPct val="100000"/>
              </a:lnSpc>
              <a:spcBef>
                <a:spcPts val="459"/>
              </a:spcBef>
              <a:buFont typeface="Arial"/>
              <a:buChar char="●"/>
              <a:tabLst>
                <a:tab pos="494665" algn="l"/>
                <a:tab pos="495300" algn="l"/>
              </a:tabLst>
            </a:pPr>
            <a:endParaRPr lang="en-US" sz="2000" dirty="0"/>
          </a:p>
        </p:txBody>
      </p:sp>
    </p:spTree>
    <p:extLst>
      <p:ext uri="{BB962C8B-B14F-4D97-AF65-F5344CB8AC3E}">
        <p14:creationId xmlns:p14="http://schemas.microsoft.com/office/powerpoint/2010/main" val="305735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Steps:</a:t>
            </a: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971550"/>
            <a:ext cx="8286328" cy="2905923"/>
          </a:xfrm>
          <a:prstGeom prst="rect">
            <a:avLst/>
          </a:prstGeom>
        </p:spPr>
        <p:txBody>
          <a:bodyPr vert="horz" wrap="square" lIns="0" tIns="58419" rIns="0" bIns="0" rtlCol="0">
            <a:spAutoFit/>
          </a:bodyPr>
          <a:lstStyle/>
          <a:p>
            <a:pPr marL="494665" indent="-382270">
              <a:lnSpc>
                <a:spcPct val="100000"/>
              </a:lnSpc>
              <a:spcBef>
                <a:spcPts val="459"/>
              </a:spcBef>
              <a:buFont typeface="Arial"/>
              <a:buChar char="●"/>
              <a:tabLst>
                <a:tab pos="494665" algn="l"/>
                <a:tab pos="495300" algn="l"/>
              </a:tabLst>
            </a:pPr>
            <a:r>
              <a:rPr lang="en-US" sz="2000" dirty="0"/>
              <a:t>Data Collection (Choosing Dataset from Kaggle)</a:t>
            </a:r>
          </a:p>
          <a:p>
            <a:pPr marL="494665" indent="-382270">
              <a:lnSpc>
                <a:spcPct val="100000"/>
              </a:lnSpc>
              <a:spcBef>
                <a:spcPts val="459"/>
              </a:spcBef>
              <a:buFont typeface="Arial"/>
              <a:buChar char="●"/>
              <a:tabLst>
                <a:tab pos="494665" algn="l"/>
                <a:tab pos="495300" algn="l"/>
              </a:tabLst>
            </a:pPr>
            <a:r>
              <a:rPr lang="en-US" sz="2000" dirty="0"/>
              <a:t>Data Cleaning</a:t>
            </a:r>
          </a:p>
          <a:p>
            <a:pPr marL="494665" indent="-382270">
              <a:lnSpc>
                <a:spcPct val="100000"/>
              </a:lnSpc>
              <a:spcBef>
                <a:spcPts val="459"/>
              </a:spcBef>
              <a:buFont typeface="Arial"/>
              <a:buChar char="●"/>
              <a:tabLst>
                <a:tab pos="494665" algn="l"/>
                <a:tab pos="495300" algn="l"/>
              </a:tabLst>
            </a:pPr>
            <a:r>
              <a:rPr lang="en-US" sz="2000" dirty="0"/>
              <a:t>Data Analysis using Spark SQL</a:t>
            </a:r>
          </a:p>
          <a:p>
            <a:pPr marL="494665" indent="-382270">
              <a:lnSpc>
                <a:spcPct val="100000"/>
              </a:lnSpc>
              <a:spcBef>
                <a:spcPts val="459"/>
              </a:spcBef>
              <a:buFont typeface="Arial"/>
              <a:buChar char="●"/>
              <a:tabLst>
                <a:tab pos="494665" algn="l"/>
                <a:tab pos="495300" algn="l"/>
              </a:tabLst>
            </a:pPr>
            <a:r>
              <a:rPr lang="en-US" sz="2000" dirty="0"/>
              <a:t>Exploratory Data Analysis using python functions</a:t>
            </a:r>
          </a:p>
          <a:p>
            <a:pPr marL="494665" indent="-382270">
              <a:lnSpc>
                <a:spcPct val="100000"/>
              </a:lnSpc>
              <a:spcBef>
                <a:spcPts val="459"/>
              </a:spcBef>
              <a:buFont typeface="Arial"/>
              <a:buChar char="●"/>
              <a:tabLst>
                <a:tab pos="494665" algn="l"/>
                <a:tab pos="495300" algn="l"/>
              </a:tabLst>
            </a:pPr>
            <a:r>
              <a:rPr lang="en-US" sz="2000" dirty="0"/>
              <a:t>Fitting multiple models for the dataset using python inbuilt functions and Spark </a:t>
            </a:r>
            <a:r>
              <a:rPr lang="en-US" sz="2000" dirty="0" err="1"/>
              <a:t>MLlib</a:t>
            </a:r>
            <a:endParaRPr lang="en-US" sz="2000" dirty="0"/>
          </a:p>
          <a:p>
            <a:pPr marL="494665" indent="-382270">
              <a:lnSpc>
                <a:spcPct val="100000"/>
              </a:lnSpc>
              <a:spcBef>
                <a:spcPts val="459"/>
              </a:spcBef>
              <a:buFont typeface="Arial"/>
              <a:buChar char="●"/>
              <a:tabLst>
                <a:tab pos="494665" algn="l"/>
                <a:tab pos="495300" algn="l"/>
              </a:tabLst>
            </a:pPr>
            <a:r>
              <a:rPr lang="en-US" sz="2000" dirty="0"/>
              <a:t>Testing the models and getting the predictions</a:t>
            </a:r>
          </a:p>
          <a:p>
            <a:pPr marL="494665" indent="-382270">
              <a:lnSpc>
                <a:spcPct val="100000"/>
              </a:lnSpc>
              <a:spcBef>
                <a:spcPts val="459"/>
              </a:spcBef>
              <a:buFont typeface="Arial"/>
              <a:buChar char="●"/>
              <a:tabLst>
                <a:tab pos="494665" algn="l"/>
                <a:tab pos="495300" algn="l"/>
              </a:tabLst>
            </a:pPr>
            <a:endParaRPr lang="en-US" sz="2000" dirty="0"/>
          </a:p>
        </p:txBody>
      </p:sp>
    </p:spTree>
    <p:extLst>
      <p:ext uri="{BB962C8B-B14F-4D97-AF65-F5344CB8AC3E}">
        <p14:creationId xmlns:p14="http://schemas.microsoft.com/office/powerpoint/2010/main" val="402701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Data Cleaning and Analysis</a:t>
            </a: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971550"/>
            <a:ext cx="8286328" cy="3005950"/>
          </a:xfrm>
          <a:prstGeom prst="rect">
            <a:avLst/>
          </a:prstGeom>
        </p:spPr>
        <p:txBody>
          <a:bodyPr vert="horz" wrap="square" lIns="0" tIns="58419" rIns="0" bIns="0" rtlCol="0">
            <a:spAutoFit/>
          </a:bodyPr>
          <a:lstStyle/>
          <a:p>
            <a:pPr marL="455295" indent="-342900">
              <a:lnSpc>
                <a:spcPct val="100000"/>
              </a:lnSpc>
              <a:spcBef>
                <a:spcPts val="459"/>
              </a:spcBef>
              <a:buFont typeface="Arial" panose="020B0604020202020204" pitchFamily="34" charset="0"/>
              <a:buChar char="•"/>
              <a:tabLst>
                <a:tab pos="494665" algn="l"/>
                <a:tab pos="495300" algn="l"/>
              </a:tabLst>
            </a:pPr>
            <a:r>
              <a:rPr lang="en-US" sz="1400" dirty="0"/>
              <a:t>Once the data is collected, we then started working on it. We converted the CSV file to a data frame using pandas and performed multiple data-cleaning operations on it. They include:</a:t>
            </a:r>
          </a:p>
          <a:p>
            <a:pPr marL="112395">
              <a:lnSpc>
                <a:spcPct val="100000"/>
              </a:lnSpc>
              <a:spcBef>
                <a:spcPts val="459"/>
              </a:spcBef>
              <a:tabLst>
                <a:tab pos="494665" algn="l"/>
                <a:tab pos="495300" algn="l"/>
              </a:tabLst>
            </a:pPr>
            <a:endParaRPr lang="en-US" sz="1400" dirty="0"/>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Removal of any negative values</a:t>
            </a:r>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Removal of any unnecessary punctuations and white spaces.</a:t>
            </a:r>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Removal of unnecessary attributes.</a:t>
            </a:r>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Removal of Zero values.</a:t>
            </a:r>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Encoding and indexing descriptive data into numerical data.</a:t>
            </a:r>
          </a:p>
          <a:p>
            <a:pPr marL="912495" lvl="1" indent="-342900">
              <a:spcBef>
                <a:spcPts val="459"/>
              </a:spcBef>
              <a:buFont typeface="Arial" panose="020B0604020202020204" pitchFamily="34" charset="0"/>
              <a:buChar char="•"/>
              <a:tabLst>
                <a:tab pos="494665" algn="l"/>
                <a:tab pos="495300" algn="l"/>
              </a:tabLst>
            </a:pPr>
            <a:r>
              <a:rPr lang="en-US" sz="1400" dirty="0">
                <a:solidFill>
                  <a:schemeClr val="tx1"/>
                </a:solidFill>
                <a:latin typeface="Tahoma"/>
                <a:cs typeface="Tahoma"/>
              </a:rPr>
              <a:t>Dropping any unnecessary columns if any.</a:t>
            </a:r>
          </a:p>
          <a:p>
            <a:pPr marL="912495" lvl="1" indent="-342900">
              <a:spcBef>
                <a:spcPts val="459"/>
              </a:spcBef>
              <a:buFont typeface="Arial" panose="020B0604020202020204" pitchFamily="34" charset="0"/>
              <a:buChar char="•"/>
              <a:tabLst>
                <a:tab pos="494665" algn="l"/>
                <a:tab pos="495300" algn="l"/>
              </a:tabLst>
            </a:pPr>
            <a:endParaRPr lang="en-US" sz="1400" dirty="0"/>
          </a:p>
          <a:p>
            <a:pPr marL="912495" lvl="1" indent="-342900">
              <a:spcBef>
                <a:spcPts val="459"/>
              </a:spcBef>
              <a:buFont typeface="Arial" panose="020B0604020202020204" pitchFamily="34" charset="0"/>
              <a:buChar char="•"/>
              <a:tabLst>
                <a:tab pos="494665" algn="l"/>
                <a:tab pos="495300" algn="l"/>
              </a:tabLst>
            </a:pPr>
            <a:endParaRPr lang="en-US" sz="1400" dirty="0"/>
          </a:p>
        </p:txBody>
      </p:sp>
    </p:spTree>
    <p:extLst>
      <p:ext uri="{BB962C8B-B14F-4D97-AF65-F5344CB8AC3E}">
        <p14:creationId xmlns:p14="http://schemas.microsoft.com/office/powerpoint/2010/main" val="240462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Up Sampling the Data</a:t>
            </a: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20515" y="692200"/>
            <a:ext cx="8286328" cy="1049004"/>
          </a:xfrm>
          <a:prstGeom prst="rect">
            <a:avLst/>
          </a:prstGeom>
        </p:spPr>
        <p:txBody>
          <a:bodyPr vert="horz" wrap="square" lIns="0" tIns="58419" rIns="0" bIns="0" rtlCol="0">
            <a:spAutoFit/>
          </a:bodyPr>
          <a:lstStyle/>
          <a:p>
            <a:pPr marL="569595" lvl="1">
              <a:spcBef>
                <a:spcPts val="459"/>
              </a:spcBef>
              <a:tabLst>
                <a:tab pos="494665" algn="l"/>
                <a:tab pos="495300" algn="l"/>
              </a:tabLst>
            </a:pPr>
            <a:endParaRPr lang="en-US" sz="1400" dirty="0"/>
          </a:p>
          <a:p>
            <a:pPr marL="912495" lvl="1" indent="-342900">
              <a:spcBef>
                <a:spcPts val="459"/>
              </a:spcBef>
              <a:buFont typeface="Arial" panose="020B0604020202020204" pitchFamily="34" charset="0"/>
              <a:buChar char="•"/>
              <a:tabLst>
                <a:tab pos="494665" algn="l"/>
                <a:tab pos="495300" algn="l"/>
              </a:tabLst>
            </a:pPr>
            <a:r>
              <a:rPr lang="en-US" sz="1400" dirty="0">
                <a:solidFill>
                  <a:schemeClr val="bg1"/>
                </a:solidFill>
                <a:latin typeface="Tahoma"/>
                <a:cs typeface="Tahoma"/>
              </a:rPr>
              <a:t>Pair Plots that show the relationship between independent and dependent variable (stroke) between normal and Up Sampled Data.</a:t>
            </a:r>
          </a:p>
          <a:p>
            <a:pPr marL="912495" lvl="1" indent="-342900">
              <a:spcBef>
                <a:spcPts val="459"/>
              </a:spcBef>
              <a:buFont typeface="Arial" panose="020B0604020202020204" pitchFamily="34" charset="0"/>
              <a:buChar char="•"/>
              <a:tabLst>
                <a:tab pos="494665" algn="l"/>
                <a:tab pos="495300" algn="l"/>
              </a:tabLst>
            </a:pPr>
            <a:endParaRPr lang="en-US" sz="1400" dirty="0">
              <a:solidFill>
                <a:schemeClr val="bg1"/>
              </a:solidFill>
              <a:latin typeface="Tahoma"/>
              <a:cs typeface="Tahoma"/>
            </a:endParaRPr>
          </a:p>
        </p:txBody>
      </p:sp>
      <p:pic>
        <p:nvPicPr>
          <p:cNvPr id="6" name="Picture 5" descr="A picture containing shoji, building, crossword puzzle&#10;&#10;Description automatically generated">
            <a:extLst>
              <a:ext uri="{FF2B5EF4-FFF2-40B4-BE49-F238E27FC236}">
                <a16:creationId xmlns:a16="http://schemas.microsoft.com/office/drawing/2014/main" id="{693452FB-08BE-A50D-1EEB-39CB4342F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452" y="1736808"/>
            <a:ext cx="3648020" cy="2816142"/>
          </a:xfrm>
          <a:prstGeom prst="rect">
            <a:avLst/>
          </a:prstGeom>
        </p:spPr>
      </p:pic>
      <p:pic>
        <p:nvPicPr>
          <p:cNvPr id="7" name="Picture 6" descr="A picture containing shoji, building, window&#10;&#10;Description automatically generated">
            <a:extLst>
              <a:ext uri="{FF2B5EF4-FFF2-40B4-BE49-F238E27FC236}">
                <a16:creationId xmlns:a16="http://schemas.microsoft.com/office/drawing/2014/main" id="{AF4002AC-1ABB-D2B2-ADB8-88AA8E34CB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5" t="2733" r="7195" b="2544"/>
          <a:stretch/>
        </p:blipFill>
        <p:spPr>
          <a:xfrm>
            <a:off x="4783878" y="1760504"/>
            <a:ext cx="2819400" cy="2716246"/>
          </a:xfrm>
          <a:prstGeom prst="rect">
            <a:avLst/>
          </a:prstGeom>
        </p:spPr>
      </p:pic>
      <p:pic>
        <p:nvPicPr>
          <p:cNvPr id="1026" name="Picture 2">
            <a:extLst>
              <a:ext uri="{FF2B5EF4-FFF2-40B4-BE49-F238E27FC236}">
                <a16:creationId xmlns:a16="http://schemas.microsoft.com/office/drawing/2014/main" id="{24F381C1-7DB5-5582-C5F6-BFA96EDA86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1327" y="1741454"/>
            <a:ext cx="1506398" cy="1245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8D6694-642C-8BA5-7357-9121E2D06819}"/>
              </a:ext>
            </a:extLst>
          </p:cNvPr>
          <p:cNvSpPr txBox="1"/>
          <p:nvPr/>
        </p:nvSpPr>
        <p:spPr>
          <a:xfrm>
            <a:off x="7641327" y="2964025"/>
            <a:ext cx="1587674" cy="707886"/>
          </a:xfrm>
          <a:prstGeom prst="rect">
            <a:avLst/>
          </a:prstGeom>
          <a:noFill/>
        </p:spPr>
        <p:txBody>
          <a:bodyPr wrap="square" rtlCol="0">
            <a:spAutoFit/>
          </a:bodyPr>
          <a:lstStyle/>
          <a:p>
            <a:pPr algn="l"/>
            <a:r>
              <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The above view shows the increase in stroke patient count after up-sampling.</a:t>
            </a:r>
          </a:p>
        </p:txBody>
      </p:sp>
    </p:spTree>
    <p:extLst>
      <p:ext uri="{BB962C8B-B14F-4D97-AF65-F5344CB8AC3E}">
        <p14:creationId xmlns:p14="http://schemas.microsoft.com/office/powerpoint/2010/main" val="368588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Preliminary Analysis using Spark SQL</a:t>
            </a: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971550"/>
            <a:ext cx="8286328" cy="5834930"/>
          </a:xfrm>
          <a:prstGeom prst="rect">
            <a:avLst/>
          </a:prstGeom>
        </p:spPr>
        <p:txBody>
          <a:bodyPr vert="horz" wrap="square" lIns="0" tIns="58419" rIns="0" bIns="0" rtlCol="0">
            <a:spAutoFit/>
          </a:bodyPr>
          <a:lstStyle/>
          <a:p>
            <a:pPr marL="283845" indent="-171450">
              <a:lnSpc>
                <a:spcPct val="100000"/>
              </a:lnSpc>
              <a:spcBef>
                <a:spcPts val="459"/>
              </a:spcBef>
              <a:buFont typeface="Arial" panose="020B0604020202020204" pitchFamily="34" charset="0"/>
              <a:buChar char="•"/>
              <a:tabLst>
                <a:tab pos="494665" algn="l"/>
                <a:tab pos="495300" algn="l"/>
              </a:tabLst>
            </a:pPr>
            <a:r>
              <a:rPr lang="en-US" sz="1200" dirty="0"/>
              <a:t>After cleaning the data, we used Spark SQL to do a preliminary analysis of the data we ended up with. This analysis gave us a rudimentary insight into how the data is behaving and what factors are impacting the stroke victims majorly. </a:t>
            </a:r>
          </a:p>
          <a:p>
            <a:pPr marL="283845" indent="-171450">
              <a:lnSpc>
                <a:spcPct val="100000"/>
              </a:lnSpc>
              <a:spcBef>
                <a:spcPts val="459"/>
              </a:spcBef>
              <a:buFont typeface="Arial" panose="020B0604020202020204" pitchFamily="34" charset="0"/>
              <a:buChar char="•"/>
              <a:tabLst>
                <a:tab pos="494665" algn="l"/>
                <a:tab pos="495300" algn="l"/>
              </a:tabLst>
            </a:pPr>
            <a:r>
              <a:rPr lang="en-US" sz="1200" dirty="0"/>
              <a:t>Some findings are: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Female Population is suffering more from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having heart stroke are more susceptible to getting brain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getting brain stroke have more BMI than normal people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with more Hypertension are also falling into the stroke category.</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with high blood sugar are also victims of brain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in their ages ranging from 50-80 are more affected by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Smoking also has an important role in  causing the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who are married are more susceptible to stroke.</a:t>
            </a:r>
          </a:p>
          <a:p>
            <a:pPr marL="741045" lvl="1" indent="-171450">
              <a:spcBef>
                <a:spcPts val="459"/>
              </a:spcBef>
              <a:buFont typeface="Arial" panose="020B0604020202020204" pitchFamily="34" charset="0"/>
              <a:buChar char="•"/>
              <a:tabLst>
                <a:tab pos="494665" algn="l"/>
                <a:tab pos="495300" algn="l"/>
              </a:tabLst>
            </a:pPr>
            <a:r>
              <a:rPr lang="en-US" sz="1200" dirty="0">
                <a:solidFill>
                  <a:schemeClr val="tx1">
                    <a:lumMod val="95000"/>
                    <a:lumOff val="5000"/>
                  </a:schemeClr>
                </a:solidFill>
                <a:latin typeface="Tahoma"/>
                <a:cs typeface="Tahoma"/>
              </a:rPr>
              <a:t>People who are working in Private firms tend to get strokes more than people </a:t>
            </a:r>
          </a:p>
          <a:p>
            <a:pPr marL="569595" lvl="1">
              <a:spcBef>
                <a:spcPts val="459"/>
              </a:spcBef>
              <a:tabLst>
                <a:tab pos="494665" algn="l"/>
                <a:tab pos="495300" algn="l"/>
              </a:tabLst>
            </a:pPr>
            <a:r>
              <a:rPr lang="en-US" sz="1200" dirty="0">
                <a:solidFill>
                  <a:schemeClr val="tx1">
                    <a:lumMod val="95000"/>
                    <a:lumOff val="5000"/>
                  </a:schemeClr>
                </a:solidFill>
                <a:latin typeface="Tahoma"/>
                <a:cs typeface="Tahoma"/>
              </a:rPr>
              <a:t>    working for government firms.</a:t>
            </a:r>
          </a:p>
          <a:p>
            <a:pPr marL="283845" indent="-171450">
              <a:lnSpc>
                <a:spcPct val="100000"/>
              </a:lnSpc>
              <a:spcBef>
                <a:spcPts val="459"/>
              </a:spcBef>
              <a:buFont typeface="Arial" panose="020B0604020202020204" pitchFamily="34" charset="0"/>
              <a:buChar char="•"/>
              <a:tabLst>
                <a:tab pos="494665" algn="l"/>
                <a:tab pos="495300" algn="l"/>
              </a:tabLst>
            </a:pPr>
            <a:r>
              <a:rPr lang="en-US" sz="1200" dirty="0"/>
              <a:t>All this can be seen with numerical proofs in the code. We have drawn multiple graphs to explain the same.</a:t>
            </a:r>
          </a:p>
          <a:p>
            <a:pPr marL="283845" indent="-171450">
              <a:lnSpc>
                <a:spcPct val="100000"/>
              </a:lnSpc>
              <a:spcBef>
                <a:spcPts val="459"/>
              </a:spcBef>
              <a:buFont typeface="Arial" panose="020B0604020202020204" pitchFamily="34" charset="0"/>
              <a:buChar char="•"/>
              <a:tabLst>
                <a:tab pos="494665" algn="l"/>
                <a:tab pos="495300" algn="l"/>
              </a:tabLst>
            </a:pPr>
            <a:r>
              <a:rPr lang="en-US" sz="1200" dirty="0"/>
              <a:t>A small snippet of the SQL output is provided.</a:t>
            </a:r>
          </a:p>
          <a:p>
            <a:pPr marL="112395">
              <a:lnSpc>
                <a:spcPct val="100000"/>
              </a:lnSpc>
              <a:spcBef>
                <a:spcPts val="459"/>
              </a:spcBef>
              <a:tabLst>
                <a:tab pos="494665" algn="l"/>
                <a:tab pos="495300" algn="l"/>
              </a:tabLst>
            </a:pPr>
            <a:endParaRPr lang="en-US" sz="1200" dirty="0"/>
          </a:p>
          <a:p>
            <a:pPr marL="283845" indent="-171450">
              <a:lnSpc>
                <a:spcPct val="100000"/>
              </a:lnSpc>
              <a:spcBef>
                <a:spcPts val="459"/>
              </a:spcBef>
              <a:buFont typeface="Arial" panose="020B0604020202020204" pitchFamily="34" charset="0"/>
              <a:buChar char="•"/>
              <a:tabLst>
                <a:tab pos="494665" algn="l"/>
                <a:tab pos="495300" algn="l"/>
              </a:tabLst>
            </a:pPr>
            <a:endParaRPr lang="en-US" sz="1200" dirty="0"/>
          </a:p>
          <a:p>
            <a:pPr marL="112395">
              <a:lnSpc>
                <a:spcPct val="100000"/>
              </a:lnSpc>
              <a:spcBef>
                <a:spcPts val="459"/>
              </a:spcBef>
              <a:tabLst>
                <a:tab pos="494665" algn="l"/>
                <a:tab pos="495300" algn="l"/>
              </a:tabLst>
            </a:pPr>
            <a:endParaRPr lang="en-US" sz="1200" dirty="0"/>
          </a:p>
          <a:p>
            <a:pPr marL="112395">
              <a:lnSpc>
                <a:spcPct val="100000"/>
              </a:lnSpc>
              <a:spcBef>
                <a:spcPts val="459"/>
              </a:spcBef>
              <a:tabLst>
                <a:tab pos="494665" algn="l"/>
                <a:tab pos="495300" algn="l"/>
              </a:tabLst>
            </a:pPr>
            <a:endParaRPr lang="en-US" sz="1200" dirty="0"/>
          </a:p>
          <a:p>
            <a:pPr marL="494665" indent="-382270">
              <a:lnSpc>
                <a:spcPct val="100000"/>
              </a:lnSpc>
              <a:spcBef>
                <a:spcPts val="459"/>
              </a:spcBef>
              <a:buFont typeface="Arial"/>
              <a:buChar char="●"/>
              <a:tabLst>
                <a:tab pos="494665" algn="l"/>
                <a:tab pos="495300" algn="l"/>
              </a:tabLst>
            </a:pPr>
            <a:endParaRPr lang="en-US" sz="1200" dirty="0"/>
          </a:p>
          <a:p>
            <a:pPr marL="494665" indent="-382270">
              <a:lnSpc>
                <a:spcPct val="100000"/>
              </a:lnSpc>
              <a:spcBef>
                <a:spcPts val="459"/>
              </a:spcBef>
              <a:buFont typeface="Arial"/>
              <a:buChar char="●"/>
              <a:tabLst>
                <a:tab pos="494665" algn="l"/>
                <a:tab pos="495300" algn="l"/>
              </a:tabLst>
            </a:pPr>
            <a:endParaRPr lang="en-US" sz="2000" dirty="0"/>
          </a:p>
          <a:p>
            <a:pPr marL="494665" indent="-382270">
              <a:lnSpc>
                <a:spcPct val="100000"/>
              </a:lnSpc>
              <a:spcBef>
                <a:spcPts val="459"/>
              </a:spcBef>
              <a:buFont typeface="Arial"/>
              <a:buChar char="●"/>
              <a:tabLst>
                <a:tab pos="494665" algn="l"/>
                <a:tab pos="495300" algn="l"/>
              </a:tabLst>
            </a:pPr>
            <a:endParaRPr lang="en-US" sz="2000" dirty="0"/>
          </a:p>
        </p:txBody>
      </p:sp>
      <p:graphicFrame>
        <p:nvGraphicFramePr>
          <p:cNvPr id="6" name="Table 5">
            <a:extLst>
              <a:ext uri="{FF2B5EF4-FFF2-40B4-BE49-F238E27FC236}">
                <a16:creationId xmlns:a16="http://schemas.microsoft.com/office/drawing/2014/main" id="{65B2D060-9105-8B1A-9020-90D7AF0AD624}"/>
              </a:ext>
            </a:extLst>
          </p:cNvPr>
          <p:cNvGraphicFramePr>
            <a:graphicFrameLocks noGrp="1"/>
          </p:cNvGraphicFramePr>
          <p:nvPr>
            <p:extLst>
              <p:ext uri="{D42A27DB-BD31-4B8C-83A1-F6EECF244321}">
                <p14:modId xmlns:p14="http://schemas.microsoft.com/office/powerpoint/2010/main" val="492046004"/>
              </p:ext>
            </p:extLst>
          </p:nvPr>
        </p:nvGraphicFramePr>
        <p:xfrm>
          <a:off x="6400800" y="1428750"/>
          <a:ext cx="2667000" cy="2843538"/>
        </p:xfrm>
        <a:graphic>
          <a:graphicData uri="http://schemas.openxmlformats.org/drawingml/2006/table">
            <a:tbl>
              <a:tblPr/>
              <a:tblGrid>
                <a:gridCol w="1916906">
                  <a:extLst>
                    <a:ext uri="{9D8B030D-6E8A-4147-A177-3AD203B41FA5}">
                      <a16:colId xmlns:a16="http://schemas.microsoft.com/office/drawing/2014/main" val="2885759405"/>
                    </a:ext>
                  </a:extLst>
                </a:gridCol>
                <a:gridCol w="750094">
                  <a:extLst>
                    <a:ext uri="{9D8B030D-6E8A-4147-A177-3AD203B41FA5}">
                      <a16:colId xmlns:a16="http://schemas.microsoft.com/office/drawing/2014/main" val="2476900"/>
                    </a:ext>
                  </a:extLst>
                </a:gridCol>
              </a:tblGrid>
              <a:tr h="180856">
                <a:tc>
                  <a:txBody>
                    <a:bodyPr/>
                    <a:lstStyle/>
                    <a:p>
                      <a:pPr algn="ctr" fontAlgn="ctr"/>
                      <a:r>
                        <a:rPr lang="en-US" sz="1000" b="0" i="0" u="none" strike="noStrike">
                          <a:solidFill>
                            <a:srgbClr val="000000"/>
                          </a:solidFill>
                          <a:effectLst/>
                          <a:latin typeface="Calibri" panose="020F0502020204030204" pitchFamily="34" charset="0"/>
                        </a:rPr>
                        <a:t>Effect_of_marriage</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a:solidFill>
                            <a:srgbClr val="000000"/>
                          </a:solidFill>
                          <a:effectLst/>
                          <a:latin typeface="Calibri" panose="020F0502020204030204" pitchFamily="34" charset="0"/>
                        </a:rPr>
                        <a:t>Stroke_victims</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8987695"/>
                  </a:ext>
                </a:extLst>
              </a:tr>
              <a:tr h="152601">
                <a:tc>
                  <a:txBody>
                    <a:bodyPr/>
                    <a:lstStyle/>
                    <a:p>
                      <a:pPr algn="ctr" fontAlgn="ctr"/>
                      <a:r>
                        <a:rPr lang="en-US" sz="1000" b="0" i="0" u="none" strike="noStrike">
                          <a:solidFill>
                            <a:srgbClr val="000000"/>
                          </a:solidFill>
                          <a:effectLst/>
                          <a:latin typeface="Calibri" panose="020F0502020204030204" pitchFamily="34" charset="0"/>
                        </a:rPr>
                        <a:t>No</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336</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105516585"/>
                  </a:ext>
                </a:extLst>
              </a:tr>
              <a:tr h="152601">
                <a:tc>
                  <a:txBody>
                    <a:bodyPr/>
                    <a:lstStyle/>
                    <a:p>
                      <a:pPr algn="ctr" fontAlgn="ctr"/>
                      <a:r>
                        <a:rPr lang="en-US" sz="1000" b="0" i="0" u="none" strike="noStrike">
                          <a:solidFill>
                            <a:srgbClr val="000000"/>
                          </a:solidFill>
                          <a:effectLst/>
                          <a:latin typeface="Calibri" panose="020F0502020204030204" pitchFamily="34" charset="0"/>
                        </a:rPr>
                        <a:t>Yes</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3028</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940551796"/>
                  </a:ext>
                </a:extLst>
              </a:tr>
              <a:tr h="152601">
                <a:tc>
                  <a:txBody>
                    <a:bodyPr/>
                    <a:lstStyle/>
                    <a:p>
                      <a:pPr algn="ctr" fontAlgn="ctr"/>
                      <a:endParaRPr lang="en-US" sz="1000" b="0" i="0" u="none" strike="noStrike" dirty="0">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289967"/>
                  </a:ext>
                </a:extLst>
              </a:tr>
              <a:tr h="298348">
                <a:tc>
                  <a:txBody>
                    <a:bodyPr/>
                    <a:lstStyle/>
                    <a:p>
                      <a:pPr algn="ctr" fontAlgn="ctr"/>
                      <a:r>
                        <a:rPr lang="en-US" sz="1000" b="0" i="0" u="none" strike="noStrike">
                          <a:solidFill>
                            <a:srgbClr val="000000"/>
                          </a:solidFill>
                          <a:effectLst/>
                          <a:latin typeface="Calibri" panose="020F0502020204030204" pitchFamily="34" charset="0"/>
                        </a:rPr>
                        <a:t>Effect_of_marriage</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a:solidFill>
                            <a:srgbClr val="000000"/>
                          </a:solidFill>
                          <a:effectLst/>
                          <a:latin typeface="Calibri" panose="020F0502020204030204" pitchFamily="34" charset="0"/>
                        </a:rPr>
                        <a:t>Heart_stroke_victims</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23213840"/>
                  </a:ext>
                </a:extLst>
              </a:tr>
              <a:tr h="152601">
                <a:tc>
                  <a:txBody>
                    <a:bodyPr/>
                    <a:lstStyle/>
                    <a:p>
                      <a:pPr algn="ctr" fontAlgn="ctr"/>
                      <a:r>
                        <a:rPr lang="en-US" sz="1000" b="0" i="0" u="none" strike="noStrike">
                          <a:solidFill>
                            <a:srgbClr val="000000"/>
                          </a:solidFill>
                          <a:effectLst/>
                          <a:latin typeface="Calibri" panose="020F0502020204030204" pitchFamily="34" charset="0"/>
                        </a:rPr>
                        <a:t>No</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110</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79652302"/>
                  </a:ext>
                </a:extLst>
              </a:tr>
              <a:tr h="152601">
                <a:tc>
                  <a:txBody>
                    <a:bodyPr/>
                    <a:lstStyle/>
                    <a:p>
                      <a:pPr algn="ctr" fontAlgn="ctr"/>
                      <a:r>
                        <a:rPr lang="en-US" sz="1000" b="0" i="0" u="none" strike="noStrike">
                          <a:solidFill>
                            <a:srgbClr val="000000"/>
                          </a:solidFill>
                          <a:effectLst/>
                          <a:latin typeface="Calibri" panose="020F0502020204030204" pitchFamily="34" charset="0"/>
                        </a:rPr>
                        <a:t>Yes</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733</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151785673"/>
                  </a:ext>
                </a:extLst>
              </a:tr>
              <a:tr h="152601">
                <a:tc>
                  <a:txBody>
                    <a:bodyPr/>
                    <a:lstStyle/>
                    <a:p>
                      <a:pPr algn="ctr" fontAlgn="ctr"/>
                      <a:endParaRPr lang="en-US" sz="1000" b="0" i="0" u="none" strike="noStrike">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8247257"/>
                  </a:ext>
                </a:extLst>
              </a:tr>
              <a:tr h="298348">
                <a:tc>
                  <a:txBody>
                    <a:bodyPr/>
                    <a:lstStyle/>
                    <a:p>
                      <a:pPr algn="ctr" fontAlgn="ctr"/>
                      <a:r>
                        <a:rPr lang="en-US" sz="1000" b="0" i="0" u="none" strike="noStrike">
                          <a:solidFill>
                            <a:srgbClr val="000000"/>
                          </a:solidFill>
                          <a:effectLst/>
                          <a:latin typeface="Calibri" panose="020F0502020204030204" pitchFamily="34" charset="0"/>
                        </a:rPr>
                        <a:t>Type_of_work</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a:solidFill>
                            <a:srgbClr val="000000"/>
                          </a:solidFill>
                          <a:effectLst/>
                          <a:latin typeface="Calibri" panose="020F0502020204030204" pitchFamily="34" charset="0"/>
                        </a:rPr>
                        <a:t>Heart_stroke_victims</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62973689"/>
                  </a:ext>
                </a:extLst>
              </a:tr>
              <a:tr h="152601">
                <a:tc>
                  <a:txBody>
                    <a:bodyPr/>
                    <a:lstStyle/>
                    <a:p>
                      <a:pPr algn="ctr" fontAlgn="ctr"/>
                      <a:r>
                        <a:rPr lang="en-US" sz="1000" b="0" i="0" u="none" strike="noStrike">
                          <a:solidFill>
                            <a:srgbClr val="000000"/>
                          </a:solidFill>
                          <a:effectLst/>
                          <a:latin typeface="Calibri" panose="020F0502020204030204" pitchFamily="34" charset="0"/>
                        </a:rPr>
                        <a:t>Self-employed</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173</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30193693"/>
                  </a:ext>
                </a:extLst>
              </a:tr>
              <a:tr h="152601">
                <a:tc>
                  <a:txBody>
                    <a:bodyPr/>
                    <a:lstStyle/>
                    <a:p>
                      <a:pPr algn="ctr" fontAlgn="ctr"/>
                      <a:r>
                        <a:rPr lang="en-US" sz="1000" b="0" i="0" u="none" strike="noStrike">
                          <a:solidFill>
                            <a:srgbClr val="000000"/>
                          </a:solidFill>
                          <a:effectLst/>
                          <a:latin typeface="Calibri" panose="020F0502020204030204" pitchFamily="34" charset="0"/>
                        </a:rPr>
                        <a:t>govt_job</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114</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009750804"/>
                  </a:ext>
                </a:extLst>
              </a:tr>
              <a:tr h="152601">
                <a:tc>
                  <a:txBody>
                    <a:bodyPr/>
                    <a:lstStyle/>
                    <a:p>
                      <a:pPr algn="ctr" fontAlgn="ctr"/>
                      <a:r>
                        <a:rPr lang="en-US" sz="1000" b="0" i="0" u="none" strike="noStrike">
                          <a:solidFill>
                            <a:srgbClr val="000000"/>
                          </a:solidFill>
                          <a:effectLst/>
                          <a:latin typeface="Calibri" panose="020F0502020204030204" pitchFamily="34" charset="0"/>
                        </a:rPr>
                        <a:t>private</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000" b="0" i="0" u="none" strike="noStrike">
                          <a:solidFill>
                            <a:srgbClr val="000000"/>
                          </a:solidFill>
                          <a:effectLst/>
                          <a:latin typeface="Calibri" panose="020F0502020204030204" pitchFamily="34" charset="0"/>
                        </a:rPr>
                        <a:t>556</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93811223"/>
                  </a:ext>
                </a:extLst>
              </a:tr>
              <a:tr h="152601">
                <a:tc>
                  <a:txBody>
                    <a:bodyPr/>
                    <a:lstStyle/>
                    <a:p>
                      <a:pPr algn="ctr" fontAlgn="ctr"/>
                      <a:endParaRPr lang="en-US" sz="1000" b="0" i="0" u="none" strike="noStrike">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7167" marR="7167" marT="71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89791"/>
                  </a:ext>
                </a:extLst>
              </a:tr>
              <a:tr h="298348">
                <a:tc>
                  <a:txBody>
                    <a:bodyPr/>
                    <a:lstStyle/>
                    <a:p>
                      <a:pPr algn="ctr" fontAlgn="ctr"/>
                      <a:r>
                        <a:rPr lang="en-US" sz="1000" b="0" i="0" u="none" strike="noStrike">
                          <a:solidFill>
                            <a:srgbClr val="000000"/>
                          </a:solidFill>
                          <a:effectLst/>
                          <a:latin typeface="Calibri" panose="020F0502020204030204" pitchFamily="34" charset="0"/>
                        </a:rPr>
                        <a:t>People_with_heart_disease_and_stroke</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dirty="0">
                          <a:solidFill>
                            <a:srgbClr val="000000"/>
                          </a:solidFill>
                          <a:effectLst/>
                          <a:latin typeface="Calibri" panose="020F0502020204030204" pitchFamily="34" charset="0"/>
                        </a:rPr>
                        <a:t>654</a:t>
                      </a:r>
                    </a:p>
                  </a:txBody>
                  <a:tcPr marL="7167" marR="7167" marT="7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150096096"/>
                  </a:ext>
                </a:extLst>
              </a:tr>
            </a:tbl>
          </a:graphicData>
        </a:graphic>
      </p:graphicFrame>
    </p:spTree>
    <p:extLst>
      <p:ext uri="{BB962C8B-B14F-4D97-AF65-F5344CB8AC3E}">
        <p14:creationId xmlns:p14="http://schemas.microsoft.com/office/powerpoint/2010/main" val="409369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25394"/>
            <a:ext cx="8153400" cy="621876"/>
          </a:xfrm>
          <a:prstGeom prst="rect">
            <a:avLst/>
          </a:prstGeom>
        </p:spPr>
        <p:txBody>
          <a:bodyPr vert="horz" wrap="square" lIns="0" tIns="219622" rIns="0" bIns="0" rtlCol="0">
            <a:spAutoFit/>
          </a:bodyPr>
          <a:lstStyle/>
          <a:p>
            <a:pPr marL="12700">
              <a:lnSpc>
                <a:spcPct val="100000"/>
              </a:lnSpc>
              <a:spcBef>
                <a:spcPts val="100"/>
              </a:spcBef>
            </a:pPr>
            <a:r>
              <a:rPr lang="en-US" sz="2600" dirty="0">
                <a:latin typeface="Tahoma"/>
                <a:cs typeface="Tahoma"/>
              </a:rPr>
              <a:t>Further Analysis and supporting graphs </a:t>
            </a:r>
            <a:endParaRPr sz="2600" dirty="0">
              <a:latin typeface="Tahoma"/>
              <a:cs typeface="Tahoma"/>
            </a:endParaRPr>
          </a:p>
        </p:txBody>
      </p:sp>
      <p:sp>
        <p:nvSpPr>
          <p:cNvPr id="3" name="object 5">
            <a:extLst>
              <a:ext uri="{FF2B5EF4-FFF2-40B4-BE49-F238E27FC236}">
                <a16:creationId xmlns:a16="http://schemas.microsoft.com/office/drawing/2014/main" id="{7EB7D8AB-645E-A742-8A8B-D63EB6E5EB20}"/>
              </a:ext>
            </a:extLst>
          </p:cNvPr>
          <p:cNvSpPr txBox="1">
            <a:spLocks noGrp="1"/>
          </p:cNvSpPr>
          <p:nvPr>
            <p:ph type="body" idx="1"/>
          </p:nvPr>
        </p:nvSpPr>
        <p:spPr>
          <a:xfrm>
            <a:off x="384725" y="971551"/>
            <a:ext cx="7844875" cy="1733807"/>
          </a:xfrm>
          <a:prstGeom prst="rect">
            <a:avLst/>
          </a:prstGeom>
        </p:spPr>
        <p:txBody>
          <a:bodyPr vert="horz" wrap="square" lIns="0" tIns="58419" rIns="0" bIns="0" rtlCol="0">
            <a:spAutoFit/>
          </a:bodyPr>
          <a:lstStyle/>
          <a:p>
            <a:pPr marL="283845" indent="-171450">
              <a:lnSpc>
                <a:spcPct val="100000"/>
              </a:lnSpc>
              <a:spcBef>
                <a:spcPts val="459"/>
              </a:spcBef>
              <a:buFont typeface="Arial" panose="020B0604020202020204" pitchFamily="34" charset="0"/>
              <a:buChar char="•"/>
              <a:tabLst>
                <a:tab pos="494665" algn="l"/>
                <a:tab pos="495300" algn="l"/>
              </a:tabLst>
            </a:pPr>
            <a:r>
              <a:rPr lang="en-US" sz="1200" dirty="0"/>
              <a:t>These supporting graphs are drawn using matplotlib to further enhance our findings done through Spark SQL.</a:t>
            </a:r>
          </a:p>
          <a:p>
            <a:pPr marL="112395">
              <a:lnSpc>
                <a:spcPct val="100000"/>
              </a:lnSpc>
              <a:spcBef>
                <a:spcPts val="459"/>
              </a:spcBef>
              <a:tabLst>
                <a:tab pos="494665" algn="l"/>
                <a:tab pos="495300" algn="l"/>
              </a:tabLst>
            </a:pPr>
            <a:endParaRPr lang="en-US" sz="1200" dirty="0"/>
          </a:p>
          <a:p>
            <a:pPr marL="112395">
              <a:lnSpc>
                <a:spcPct val="100000"/>
              </a:lnSpc>
              <a:spcBef>
                <a:spcPts val="459"/>
              </a:spcBef>
              <a:tabLst>
                <a:tab pos="494665" algn="l"/>
                <a:tab pos="495300" algn="l"/>
              </a:tabLst>
            </a:pPr>
            <a:endParaRPr lang="en-US" sz="1200" dirty="0"/>
          </a:p>
          <a:p>
            <a:pPr marL="494665" indent="-382270">
              <a:lnSpc>
                <a:spcPct val="100000"/>
              </a:lnSpc>
              <a:spcBef>
                <a:spcPts val="459"/>
              </a:spcBef>
              <a:buFont typeface="Arial"/>
              <a:buChar char="●"/>
              <a:tabLst>
                <a:tab pos="494665" algn="l"/>
                <a:tab pos="495300" algn="l"/>
              </a:tabLst>
            </a:pPr>
            <a:endParaRPr lang="en-US" sz="1200" dirty="0"/>
          </a:p>
          <a:p>
            <a:pPr marL="494665" indent="-382270">
              <a:lnSpc>
                <a:spcPct val="100000"/>
              </a:lnSpc>
              <a:spcBef>
                <a:spcPts val="459"/>
              </a:spcBef>
              <a:buFont typeface="Arial"/>
              <a:buChar char="●"/>
              <a:tabLst>
                <a:tab pos="494665" algn="l"/>
                <a:tab pos="495300" algn="l"/>
              </a:tabLst>
            </a:pPr>
            <a:endParaRPr lang="en-US" sz="2000" dirty="0"/>
          </a:p>
          <a:p>
            <a:pPr marL="494665" indent="-382270">
              <a:lnSpc>
                <a:spcPct val="100000"/>
              </a:lnSpc>
              <a:spcBef>
                <a:spcPts val="459"/>
              </a:spcBef>
              <a:buFont typeface="Arial"/>
              <a:buChar char="●"/>
              <a:tabLst>
                <a:tab pos="494665" algn="l"/>
                <a:tab pos="495300" algn="l"/>
              </a:tabLst>
            </a:pPr>
            <a:endParaRPr lang="en-US" sz="2000" dirty="0"/>
          </a:p>
        </p:txBody>
      </p:sp>
      <p:pic>
        <p:nvPicPr>
          <p:cNvPr id="6" name="Picture 5">
            <a:extLst>
              <a:ext uri="{FF2B5EF4-FFF2-40B4-BE49-F238E27FC236}">
                <a16:creationId xmlns:a16="http://schemas.microsoft.com/office/drawing/2014/main" id="{EBA3E490-7890-AD92-4DCF-10068E818D26}"/>
              </a:ext>
            </a:extLst>
          </p:cNvPr>
          <p:cNvPicPr>
            <a:picLocks noChangeAspect="1"/>
          </p:cNvPicPr>
          <p:nvPr/>
        </p:nvPicPr>
        <p:blipFill>
          <a:blip r:embed="rId3"/>
          <a:stretch>
            <a:fillRect/>
          </a:stretch>
        </p:blipFill>
        <p:spPr>
          <a:xfrm>
            <a:off x="256709" y="2002356"/>
            <a:ext cx="2799950" cy="2133600"/>
          </a:xfrm>
          <a:prstGeom prst="rect">
            <a:avLst/>
          </a:prstGeom>
        </p:spPr>
      </p:pic>
      <p:pic>
        <p:nvPicPr>
          <p:cNvPr id="7" name="Picture 6">
            <a:extLst>
              <a:ext uri="{FF2B5EF4-FFF2-40B4-BE49-F238E27FC236}">
                <a16:creationId xmlns:a16="http://schemas.microsoft.com/office/drawing/2014/main" id="{C9A0DCB6-1FAB-3640-9461-842765174B3F}"/>
              </a:ext>
            </a:extLst>
          </p:cNvPr>
          <p:cNvPicPr>
            <a:picLocks noChangeAspect="1"/>
          </p:cNvPicPr>
          <p:nvPr/>
        </p:nvPicPr>
        <p:blipFill>
          <a:blip r:embed="rId4"/>
          <a:stretch>
            <a:fillRect/>
          </a:stretch>
        </p:blipFill>
        <p:spPr>
          <a:xfrm>
            <a:off x="3056659" y="2002125"/>
            <a:ext cx="2798257" cy="2133831"/>
          </a:xfrm>
          <a:prstGeom prst="rect">
            <a:avLst/>
          </a:prstGeom>
        </p:spPr>
      </p:pic>
      <p:pic>
        <p:nvPicPr>
          <p:cNvPr id="5" name="Picture 4" descr="Chart, bar chart&#10;&#10;Description automatically generated">
            <a:extLst>
              <a:ext uri="{FF2B5EF4-FFF2-40B4-BE49-F238E27FC236}">
                <a16:creationId xmlns:a16="http://schemas.microsoft.com/office/drawing/2014/main" id="{47F26F7F-4E28-3FA4-D638-AC7C2D7F3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1960282"/>
            <a:ext cx="3006277" cy="2211667"/>
          </a:xfrm>
          <a:prstGeom prst="rect">
            <a:avLst/>
          </a:prstGeom>
        </p:spPr>
      </p:pic>
    </p:spTree>
    <p:extLst>
      <p:ext uri="{BB962C8B-B14F-4D97-AF65-F5344CB8AC3E}">
        <p14:creationId xmlns:p14="http://schemas.microsoft.com/office/powerpoint/2010/main" val="2377171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233</TotalTime>
  <Words>1607</Words>
  <Application>Microsoft Office PowerPoint</Application>
  <PresentationFormat>On-screen Show (16:9)</PresentationFormat>
  <Paragraphs>235</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Palatino Linotype</vt:lpstr>
      <vt:lpstr>Tahoma</vt:lpstr>
      <vt:lpstr>Office Theme</vt:lpstr>
      <vt:lpstr>Project Presentation</vt:lpstr>
      <vt:lpstr>Objective of the project</vt:lpstr>
      <vt:lpstr>Dataset Used</vt:lpstr>
      <vt:lpstr>Models Used</vt:lpstr>
      <vt:lpstr>Steps:</vt:lpstr>
      <vt:lpstr>Data Cleaning and Analysis</vt:lpstr>
      <vt:lpstr>Up Sampling the Data</vt:lpstr>
      <vt:lpstr>Preliminary Analysis using Spark SQL</vt:lpstr>
      <vt:lpstr>Further Analysis and supporting graphs </vt:lpstr>
      <vt:lpstr>Exploratory Data Analysis using python </vt:lpstr>
      <vt:lpstr>Exploratory Data Analysis using python </vt:lpstr>
      <vt:lpstr>Confusion Matrix for the predicted Models </vt:lpstr>
      <vt:lpstr>Spark MLlib </vt:lpstr>
      <vt:lpstr>Goal</vt:lpstr>
      <vt:lpstr>Steps</vt:lpstr>
      <vt:lpstr>Results:</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PPT</dc:title>
  <dc:creator>Gokul Ragunandhan</dc:creator>
  <cp:lastModifiedBy>akhil pratyush</cp:lastModifiedBy>
  <cp:revision>8</cp:revision>
  <dcterms:created xsi:type="dcterms:W3CDTF">2022-11-29T23:23:35Z</dcterms:created>
  <dcterms:modified xsi:type="dcterms:W3CDTF">2023-02-10T02:16:52Z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