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2" r:id="rId7"/>
    <p:sldId id="258"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4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www.google.com/search?sca_esv=8b61c674efe3fcac&amp;rlz=1C1GCEB_enPK1002PK1002&amp;sxsrf=ADLYWIK_XwvfajRc1amIgYsu9bYKIa8Q7g:1719593953260&amp;q=P.+J.+Hyett&amp;si=ACC90nwLLwns5sISZcdzuISy7t-NHozt8Cbt6G3WNQfC9ekAgGAXpHpoCFWELznt4Rh_2bQcROEYSwryinsUEVJjSXwTbEQwLz6W7r17-n5XUQVLWWiGjEEH1Ca3wBmdSWIVx8Q5BdQhFBx-5BqaCujuyB8PryN_0C6dvwTjV9UgpNn-5VMRdoN7e-5FzE91-AoPiFAQLlP1O4ptcfTdVE9KtcvAkQn0XGWHC4Zl0mcTaTIpdCrllhJllWvosApkmR5Tim9057n_kMrgoygoPJ_mqy3Y_gjPvQ%3D%3D&amp;sa=X&amp;ved=2ahUKEwiivffV4v6GAxUmcPEDHeAZAm8QmxMoBHoECCcQBg" TargetMode="External"/><Relationship Id="rId3" Type="http://schemas.openxmlformats.org/officeDocument/2006/relationships/hyperlink" Target="https://en.wikipedia.org/wiki/GitHub" TargetMode="External"/><Relationship Id="rId7" Type="http://schemas.openxmlformats.org/officeDocument/2006/relationships/hyperlink" Target="https://www.google.com/search?sca_esv=8b61c674efe3fcac&amp;rlz=1C1GCEB_enPK1002PK1002&amp;sxsrf=ADLYWIK_XwvfajRc1amIgYsu9bYKIa8Q7g:1719593953260&amp;q=Tom+Preston-Werner&amp;si=ACC90ny8E30vD16OoPAAI4cStfcliGy35W8UAhb0TsHNc_ISQSB3QaPpZ-IiSFlS_AdbjU_yotIYEECXw7hI_sfqlFa5Og1lFB0bi0bGuCaa2oywtSAQXgnWXpurnPIteiFw7i7WacfLLUjtNddHdHZnSjS5BS_ZYIEgiUINwkUhU50f608VNJKBUZDe_mF4M4EOKA-7VsQ-TxlcDxvc3tx1F3RHHTnqDrVeAZdooR7kZm9G_u4aHyq79qnnIV9RdUO7SqWPDngRjS2IFwSFfT6vc4ijmkLpvQ%3D%3D&amp;sa=X&amp;ved=2ahUKEwiivffV4v6GAxUmcPEDHeAZAm8QmxMoA3oECCcQBQ"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www.google.com/search?sca_esv=8b61c674efe3fcac&amp;rlz=1C1GCEB_enPK1002PK1002&amp;sxsrf=ADLYWIK_XwvfajRc1amIgYsu9bYKIa8Q7g:1719593953260&amp;q=Scott+Chacon&amp;si=ACC90nwLLwns5sISZcdzuISy7t-NHozt8Cbt6G3WNQfC9ekAgKHnqFUdy-XPPeNiNC9cruXlqLlZj0j0n_9emTziaEh9_hfs4dOzR4oSbjKY3SaH80iY8aZmdusML0vnT5CGTvRC95rKkCfDoNtMPA9XJufgRrR6xs9nLUp0xoUMVgY4vhWriyM7KEv8RISXRw3KvQnQ1zy94zFbF5XMVOxmeb16ZHPUAgyEEC6LzBurW56KTLeq7IQ27IBdWuLXSsA0B06fbk1pJneLX1qUbDMDjBagF_-WMg%3D%3D&amp;sa=X&amp;ved=2ahUKEwiivffV4v6GAxUmcPEDHeAZAm8QmxMoAnoECCcQBA" TargetMode="External"/><Relationship Id="rId11" Type="http://schemas.openxmlformats.org/officeDocument/2006/relationships/image" Target="../media/image8.jpg"/><Relationship Id="rId5" Type="http://schemas.openxmlformats.org/officeDocument/2006/relationships/hyperlink" Target="https://www.google.com/search?sca_esv=8b61c674efe3fcac&amp;rlz=1C1GCEB_enPK1002PK1002&amp;sxsrf=ADLYWIK_XwvfajRc1amIgYsu9bYKIa8Q7g:1719593953260&amp;q=Chris+Wanstrath&amp;si=ACC90nyByJNAHfkzzi7l4JA4fcQKXOYDCI7plJH6uVksGWg6XoSVQWfTDb78_tuIDp-5SR7mT5wb26gp1Sl67hIDmRqbDE_tQFMCcdUQcnvn603l0WgvGwXJD1MGD2LQQCZ7VrOvWakursXsu-4WW4ClqH4UeJ4WSrAd-EglDs0fvcboV9OFl_POogYe82m7FNNo0kYvTQna4YUIvlIMGbgIwHD8FmiX52AlzM0ce5ybD1HKUqAVKzzYWfvFenjNuXVVkvaN2co42wwk4kAWTSj4EPR6spSp_A%3D%3D&amp;sa=X&amp;ved=2ahUKEwiivffV4v6GAxUmcPEDHeAZAm8QmxMoAXoECCcQAw" TargetMode="External"/><Relationship Id="rId10" Type="http://schemas.openxmlformats.org/officeDocument/2006/relationships/hyperlink" Target="https://www.google.com/search?sca_esv=8b61c674efe3fcac&amp;rlz=1C1GCEB_enPK1002PK1002&amp;sxsrf=ADLYWIK_XwvfajRc1amIgYsu9bYKIa8Q7g:1719593953260&amp;q=San+Francisco&amp;si=ACC90nyvvWro6QmnyY1IfSdgk5wwjB1r8BGd_IWRjXqmKPQqm793oBHfPnEzdfWpKZy7dmiXEMbqEpHJV28YNnf9CTg3ifEww1hoZkbjdR6H4t7uahF5LCKLqBl30Y2MUwkYXGBS1mnwSbYt7LXLDRAtYgE6Nv1FhpWCPaICmZUhfYNWxtvMzXECbZn0bG7MPSm5UxixWp6I&amp;sa=X&amp;ved=2ahUKEwiivffV4v6GAxUmcPEDHeAZAm8QmxMoAXoECCkQAw" TargetMode="External"/><Relationship Id="rId4" Type="http://schemas.openxmlformats.org/officeDocument/2006/relationships/hyperlink" Target="https://www.google.com/search?sca_esv=8b61c674efe3fcac&amp;rlz=1C1GCEB_enPK1002PK1002&amp;sxsrf=ADLYWIK_XwvfajRc1amIgYsu9bYKIa8Q7g:1719593953260&amp;q=github+founders&amp;stick=H4sIAAAAAAAAAOPgE-LSz9U3KKosKMhN11LPTrbSTyotzsxLLS6GM-LzC1KLEksy8_Os0vJL81JSixax8qdnlmSUJilABYoB_UlpzUkAAAA&amp;sa=X&amp;ved=2ahUKEwiivffV4v6GAxUmcPEDHeAZAm8Q6BMoAHoECCcQAg" TargetMode="External"/><Relationship Id="rId9" Type="http://schemas.openxmlformats.org/officeDocument/2006/relationships/hyperlink" Target="https://www.google.com/search?sca_esv=8b61c674efe3fcac&amp;rlz=1C1GCEB_enPK1002PK1002&amp;sxsrf=ADLYWIK_XwvfajRc1amIgYsu9bYKIa8Q7g:1719593953260&amp;q=github+founded&amp;stick=H4sIAAAAAAAAAOPgE-LSz9U3KKosKMhN11LNTrbSzy9KT8zLrEosyczPQ-FYpeWX5qWkpixi5UvPLMkoTVKACgAAci5vA0YAAAA&amp;sa=X&amp;ved=2ahUKEwiivffV4v6GAxUmcPEDHeAZAm8Q6BMoAHoECCkQA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4637" y="240037"/>
            <a:ext cx="2435026" cy="1107996"/>
          </a:xfrm>
          <a:prstGeom prst="rect">
            <a:avLst/>
          </a:prstGeom>
          <a:noFill/>
        </p:spPr>
        <p:txBody>
          <a:bodyPr wrap="none" lIns="91440" tIns="45720" rIns="91440" bIns="45720">
            <a:spAutoFit/>
          </a:bodyPr>
          <a:lstStyle/>
          <a:p>
            <a:pPr algn="ctr"/>
            <a:r>
              <a:rPr lang="en-US" sz="6600" b="1" cap="none" spc="0" dirty="0" smtClean="0">
                <a:ln w="0"/>
                <a:solidFill>
                  <a:srgbClr val="C00000"/>
                </a:solidFill>
                <a:effectLst>
                  <a:outerShdw blurRad="38100" dist="25400" dir="5400000" algn="ctr" rotWithShape="0">
                    <a:srgbClr val="6E747A">
                      <a:alpha val="43000"/>
                    </a:srgbClr>
                  </a:outerShdw>
                  <a:reflection blurRad="6350" stA="60000" endA="900" endPos="58000" dir="5400000" sy="-100000" algn="bl" rotWithShape="0"/>
                </a:effectLst>
              </a:rPr>
              <a:t>Recap</a:t>
            </a:r>
            <a:endParaRPr lang="en-US" sz="6600" b="1" cap="none" spc="0" dirty="0">
              <a:ln w="0"/>
              <a:solidFill>
                <a:srgbClr val="C00000"/>
              </a:solidFill>
              <a:effectLst>
                <a:outerShdw blurRad="38100" dist="25400" dir="5400000" algn="ctr" rotWithShape="0">
                  <a:srgbClr val="6E747A">
                    <a:alpha val="43000"/>
                  </a:srgbClr>
                </a:outerShdw>
                <a:reflection blurRad="6350" stA="60000" endA="900" endPos="58000" dir="5400000" sy="-100000" algn="bl" rotWithShape="0"/>
              </a:effectLst>
            </a:endParaRPr>
          </a:p>
        </p:txBody>
      </p:sp>
      <p:sp>
        <p:nvSpPr>
          <p:cNvPr id="5" name="Oval 4"/>
          <p:cNvSpPr/>
          <p:nvPr/>
        </p:nvSpPr>
        <p:spPr>
          <a:xfrm>
            <a:off x="10853529" y="400445"/>
            <a:ext cx="878995" cy="78717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86317" y="1572875"/>
            <a:ext cx="2413033" cy="400110"/>
          </a:xfrm>
          <a:prstGeom prst="rect">
            <a:avLst/>
          </a:prstGeom>
          <a:noFill/>
        </p:spPr>
        <p:txBody>
          <a:bodyPr wrap="none" lIns="91440" tIns="45720" rIns="91440" bIns="45720">
            <a:spAutoFit/>
          </a:bodyPr>
          <a:lstStyle/>
          <a:p>
            <a:pPr algn="ctr"/>
            <a:r>
              <a:rPr lang="en-US" sz="2000" b="0" cap="none" spc="0" dirty="0" smtClean="0">
                <a:ln w="0"/>
                <a:solidFill>
                  <a:srgbClr val="002060"/>
                </a:solidFill>
                <a:effectLst>
                  <a:outerShdw blurRad="38100" dist="25400" dir="5400000" algn="ctr" rotWithShape="0">
                    <a:srgbClr val="6E747A">
                      <a:alpha val="43000"/>
                    </a:srgbClr>
                  </a:outerShdw>
                </a:effectLst>
              </a:rPr>
              <a:t>1 : importance of data</a:t>
            </a:r>
            <a:endParaRPr lang="en-US" sz="2000" b="0" cap="none" spc="0" dirty="0">
              <a:ln w="0"/>
              <a:solidFill>
                <a:srgbClr val="002060"/>
              </a:solidFill>
              <a:effectLst>
                <a:outerShdw blurRad="38100" dist="25400" dir="5400000" algn="ctr" rotWithShape="0">
                  <a:srgbClr val="6E747A">
                    <a:alpha val="43000"/>
                  </a:srgbClr>
                </a:outerShdw>
              </a:effectLst>
            </a:endParaRPr>
          </a:p>
        </p:txBody>
      </p:sp>
      <p:sp>
        <p:nvSpPr>
          <p:cNvPr id="7" name="Rectangle 6"/>
          <p:cNvSpPr/>
          <p:nvPr/>
        </p:nvSpPr>
        <p:spPr>
          <a:xfrm>
            <a:off x="2401364" y="1904345"/>
            <a:ext cx="1337226" cy="400110"/>
          </a:xfrm>
          <a:prstGeom prst="rect">
            <a:avLst/>
          </a:prstGeom>
          <a:noFill/>
        </p:spPr>
        <p:txBody>
          <a:bodyPr wrap="none" lIns="91440" tIns="45720" rIns="91440" bIns="45720">
            <a:spAutoFit/>
          </a:bodyPr>
          <a:lstStyle/>
          <a:p>
            <a:pPr algn="ctr"/>
            <a:r>
              <a:rPr lang="en-US" sz="2000" b="0" cap="none" spc="0" dirty="0" smtClean="0">
                <a:ln w="0"/>
                <a:solidFill>
                  <a:srgbClr val="002060"/>
                </a:solidFill>
                <a:effectLst>
                  <a:outerShdw blurRad="38100" dist="25400" dir="5400000" algn="ctr" rotWithShape="0">
                    <a:srgbClr val="6E747A">
                      <a:alpha val="43000"/>
                    </a:srgbClr>
                  </a:outerShdw>
                </a:effectLst>
              </a:rPr>
              <a:t>2 : our path</a:t>
            </a:r>
            <a:endParaRPr lang="en-US" sz="2000" b="0" cap="none" spc="0" dirty="0">
              <a:ln w="0"/>
              <a:solidFill>
                <a:srgbClr val="002060"/>
              </a:solidFill>
              <a:effectLst>
                <a:outerShdw blurRad="38100" dist="25400" dir="5400000" algn="ctr" rotWithShape="0">
                  <a:srgbClr val="6E747A">
                    <a:alpha val="43000"/>
                  </a:srgbClr>
                </a:outerShdw>
              </a:effectLst>
            </a:endParaRPr>
          </a:p>
        </p:txBody>
      </p:sp>
      <p:sp>
        <p:nvSpPr>
          <p:cNvPr id="8" name="Rectangle 7"/>
          <p:cNvSpPr/>
          <p:nvPr/>
        </p:nvSpPr>
        <p:spPr>
          <a:xfrm>
            <a:off x="2391013" y="2304395"/>
            <a:ext cx="2380780" cy="400110"/>
          </a:xfrm>
          <a:prstGeom prst="rect">
            <a:avLst/>
          </a:prstGeom>
          <a:noFill/>
        </p:spPr>
        <p:txBody>
          <a:bodyPr wrap="none" lIns="91440" tIns="45720" rIns="91440" bIns="45720">
            <a:spAutoFit/>
          </a:bodyPr>
          <a:lstStyle/>
          <a:p>
            <a:pPr algn="ctr"/>
            <a:r>
              <a:rPr lang="en-US" sz="2000" b="0" cap="none" spc="0" dirty="0" smtClean="0">
                <a:ln w="0"/>
                <a:solidFill>
                  <a:srgbClr val="002060"/>
                </a:solidFill>
                <a:effectLst>
                  <a:outerShdw blurRad="38100" dist="25400" dir="5400000" algn="ctr" rotWithShape="0">
                    <a:srgbClr val="6E747A">
                      <a:alpha val="43000"/>
                    </a:srgbClr>
                  </a:outerShdw>
                </a:effectLst>
              </a:rPr>
              <a:t>3 : data understanding</a:t>
            </a:r>
            <a:endParaRPr lang="en-US" sz="2000" b="0" cap="none" spc="0" dirty="0">
              <a:ln w="0"/>
              <a:solidFill>
                <a:srgbClr val="002060"/>
              </a:solidFill>
              <a:effectLst>
                <a:outerShdw blurRad="38100" dist="25400" dir="5400000" algn="ctr" rotWithShape="0">
                  <a:srgbClr val="6E747A">
                    <a:alpha val="43000"/>
                  </a:srgbClr>
                </a:outerShdw>
              </a:effectLst>
            </a:endParaRPr>
          </a:p>
        </p:txBody>
      </p:sp>
      <p:sp>
        <p:nvSpPr>
          <p:cNvPr id="9" name="Rectangle 8"/>
          <p:cNvSpPr/>
          <p:nvPr/>
        </p:nvSpPr>
        <p:spPr>
          <a:xfrm>
            <a:off x="4691728" y="2327255"/>
            <a:ext cx="5136214" cy="400110"/>
          </a:xfrm>
          <a:prstGeom prst="rect">
            <a:avLst/>
          </a:prstGeom>
          <a:noFill/>
        </p:spPr>
        <p:txBody>
          <a:bodyPr wrap="none" lIns="91440" tIns="45720" rIns="91440" bIns="45720">
            <a:spAutoFit/>
          </a:bodyPr>
          <a:lstStyle/>
          <a:p>
            <a:pPr algn="ctr"/>
            <a:r>
              <a:rPr lang="en-US" sz="2000" dirty="0" smtClean="0">
                <a:ln w="0"/>
                <a:solidFill>
                  <a:srgbClr val="002060"/>
                </a:solidFill>
                <a:effectLst>
                  <a:outerShdw blurRad="38100" dist="25400" dir="5400000" algn="ctr" rotWithShape="0">
                    <a:srgbClr val="6E747A">
                      <a:alpha val="43000"/>
                    </a:srgbClr>
                  </a:outerShdw>
                </a:effectLst>
              </a:rPr>
              <a:t>( Data types, txt , img , speech ,organize &amp; Raw )</a:t>
            </a:r>
            <a:endParaRPr lang="en-US" sz="2000" b="0" cap="none" spc="0" dirty="0">
              <a:ln w="0"/>
              <a:solidFill>
                <a:srgbClr val="002060"/>
              </a:solidFill>
              <a:effectLst>
                <a:outerShdw blurRad="38100" dist="25400" dir="5400000" algn="ctr" rotWithShape="0">
                  <a:srgbClr val="6E747A">
                    <a:alpha val="43000"/>
                  </a:srgbClr>
                </a:outerShdw>
              </a:effectLst>
            </a:endParaRPr>
          </a:p>
        </p:txBody>
      </p:sp>
      <p:sp>
        <p:nvSpPr>
          <p:cNvPr id="10" name="Rectangle 9"/>
          <p:cNvSpPr/>
          <p:nvPr/>
        </p:nvSpPr>
        <p:spPr>
          <a:xfrm>
            <a:off x="2373545" y="2681585"/>
            <a:ext cx="6027612" cy="400110"/>
          </a:xfrm>
          <a:prstGeom prst="rect">
            <a:avLst/>
          </a:prstGeom>
          <a:noFill/>
        </p:spPr>
        <p:txBody>
          <a:bodyPr wrap="none" lIns="91440" tIns="45720" rIns="91440" bIns="45720">
            <a:spAutoFit/>
          </a:bodyPr>
          <a:lstStyle/>
          <a:p>
            <a:pPr algn="ctr"/>
            <a:r>
              <a:rPr lang="en-US" sz="2000" b="0" cap="none" spc="0" dirty="0" smtClean="0">
                <a:ln w="0"/>
                <a:solidFill>
                  <a:srgbClr val="002060"/>
                </a:solidFill>
                <a:effectLst>
                  <a:outerShdw blurRad="38100" dist="25400" dir="5400000" algn="ctr" rotWithShape="0">
                    <a:srgbClr val="6E747A">
                      <a:alpha val="43000"/>
                    </a:srgbClr>
                  </a:outerShdw>
                </a:effectLst>
              </a:rPr>
              <a:t>4 : Data annotation ( Colum , feature , Dimension , Label </a:t>
            </a:r>
            <a:r>
              <a:rPr lang="en-US" sz="2000" dirty="0" smtClean="0">
                <a:ln w="0"/>
                <a:solidFill>
                  <a:srgbClr val="002060"/>
                </a:solidFill>
                <a:effectLst>
                  <a:outerShdw blurRad="38100" dist="25400" dir="5400000" algn="ctr" rotWithShape="0">
                    <a:srgbClr val="6E747A">
                      <a:alpha val="43000"/>
                    </a:srgbClr>
                  </a:outerShdw>
                </a:effectLst>
              </a:rPr>
              <a:t>)</a:t>
            </a:r>
          </a:p>
        </p:txBody>
      </p:sp>
      <p:sp>
        <p:nvSpPr>
          <p:cNvPr id="11" name="Rectangle 10"/>
          <p:cNvSpPr/>
          <p:nvPr/>
        </p:nvSpPr>
        <p:spPr>
          <a:xfrm>
            <a:off x="2405179" y="3013055"/>
            <a:ext cx="6261522" cy="400110"/>
          </a:xfrm>
          <a:prstGeom prst="rect">
            <a:avLst/>
          </a:prstGeom>
          <a:noFill/>
        </p:spPr>
        <p:txBody>
          <a:bodyPr wrap="none" lIns="91440" tIns="45720" rIns="91440" bIns="45720">
            <a:spAutoFit/>
          </a:bodyPr>
          <a:lstStyle/>
          <a:p>
            <a:pPr algn="ctr"/>
            <a:r>
              <a:rPr lang="en-US" sz="2000" b="0" cap="none" spc="0" dirty="0" smtClean="0">
                <a:ln w="0"/>
                <a:solidFill>
                  <a:srgbClr val="002060"/>
                </a:solidFill>
                <a:effectLst>
                  <a:outerShdw blurRad="38100" dist="25400" dir="5400000" algn="ctr" rotWithShape="0">
                    <a:srgbClr val="6E747A">
                      <a:alpha val="43000"/>
                    </a:srgbClr>
                  </a:outerShdw>
                </a:effectLst>
              </a:rPr>
              <a:t>5 : How a computer see to any data( RGB , Pixel , Channels )</a:t>
            </a:r>
            <a:endParaRPr lang="en-US" sz="2000" b="0" cap="none" spc="0" dirty="0">
              <a:ln w="0"/>
              <a:solidFill>
                <a:srgbClr val="002060"/>
              </a:solidFill>
              <a:effectLst>
                <a:outerShdw blurRad="38100" dist="25400" dir="5400000" algn="ctr" rotWithShape="0">
                  <a:srgbClr val="6E747A">
                    <a:alpha val="43000"/>
                  </a:srgbClr>
                </a:outerShdw>
              </a:effectLst>
            </a:endParaRPr>
          </a:p>
        </p:txBody>
      </p:sp>
      <p:sp>
        <p:nvSpPr>
          <p:cNvPr id="13" name="Rectangle 12"/>
          <p:cNvSpPr/>
          <p:nvPr/>
        </p:nvSpPr>
        <p:spPr>
          <a:xfrm>
            <a:off x="4336930" y="3496568"/>
            <a:ext cx="3875228" cy="461665"/>
          </a:xfrm>
          <a:prstGeom prst="rect">
            <a:avLst/>
          </a:prstGeom>
        </p:spPr>
        <p:txBody>
          <a:bodyPr wrap="none">
            <a:spAutoFit/>
          </a:bodyPr>
          <a:lstStyle/>
          <a:p>
            <a:pPr algn="ctr"/>
            <a:r>
              <a:rPr lang="en-US" dirty="0">
                <a:ln w="0"/>
                <a:solidFill>
                  <a:srgbClr val="002060"/>
                </a:solidFill>
                <a:effectLst>
                  <a:outerShdw blurRad="38100" dist="25400" dir="5400000" algn="ctr" rotWithShape="0">
                    <a:srgbClr val="6E747A">
                      <a:alpha val="43000"/>
                    </a:srgbClr>
                  </a:outerShdw>
                </a:effectLst>
              </a:rPr>
              <a:t>6 :</a:t>
            </a:r>
            <a:r>
              <a:rPr lang="en-US" sz="2400" dirty="0">
                <a:ln w="0"/>
                <a:solidFill>
                  <a:srgbClr val="FF0000"/>
                </a:solidFill>
                <a:effectLst>
                  <a:outerShdw blurRad="38100" dist="25400" dir="5400000" algn="ctr" rotWithShape="0">
                    <a:srgbClr val="6E747A">
                      <a:alpha val="43000"/>
                    </a:srgbClr>
                  </a:outerShdw>
                </a:effectLst>
              </a:rPr>
              <a:t>Playgrounds for data labeling</a:t>
            </a:r>
          </a:p>
        </p:txBody>
      </p:sp>
      <p:sp>
        <p:nvSpPr>
          <p:cNvPr id="14" name="Rectangle 13"/>
          <p:cNvSpPr/>
          <p:nvPr/>
        </p:nvSpPr>
        <p:spPr>
          <a:xfrm>
            <a:off x="2639081" y="3938885"/>
            <a:ext cx="1518877" cy="461665"/>
          </a:xfrm>
          <a:prstGeom prst="rect">
            <a:avLst/>
          </a:prstGeom>
          <a:noFill/>
        </p:spPr>
        <p:txBody>
          <a:bodyPr wrap="none" lIns="91440" tIns="45720" rIns="91440" bIns="45720">
            <a:spAutoFit/>
          </a:bodyPr>
          <a:lstStyle/>
          <a:p>
            <a:pPr algn="ctr"/>
            <a:r>
              <a:rPr lang="en-US" sz="2400" dirty="0" smtClean="0">
                <a:ln w="0"/>
                <a:solidFill>
                  <a:srgbClr val="00B050"/>
                </a:solidFill>
                <a:effectLst>
                  <a:outerShdw blurRad="38100" dist="25400" dir="5400000" algn="ctr" rotWithShape="0">
                    <a:srgbClr val="6E747A">
                      <a:alpha val="43000"/>
                    </a:srgbClr>
                  </a:outerShdw>
                </a:effectLst>
              </a:rPr>
              <a:t>Roboflow :</a:t>
            </a:r>
            <a:endParaRPr lang="en-US" sz="2400" b="0" cap="none" spc="0" dirty="0">
              <a:ln w="0"/>
              <a:solidFill>
                <a:srgbClr val="00B050"/>
              </a:solidFill>
              <a:effectLst>
                <a:outerShdw blurRad="38100" dist="25400" dir="5400000" algn="ctr" rotWithShape="0">
                  <a:srgbClr val="6E747A">
                    <a:alpha val="43000"/>
                  </a:srgbClr>
                </a:outerShdw>
              </a:effectLst>
            </a:endParaRPr>
          </a:p>
        </p:txBody>
      </p:sp>
      <p:sp>
        <p:nvSpPr>
          <p:cNvPr id="15" name="Rectangle 14"/>
          <p:cNvSpPr/>
          <p:nvPr/>
        </p:nvSpPr>
        <p:spPr>
          <a:xfrm>
            <a:off x="4099222" y="4361795"/>
            <a:ext cx="2119042" cy="461665"/>
          </a:xfrm>
          <a:prstGeom prst="rect">
            <a:avLst/>
          </a:prstGeom>
          <a:noFill/>
        </p:spPr>
        <p:txBody>
          <a:bodyPr wrap="none" lIns="91440" tIns="45720" rIns="91440" bIns="45720">
            <a:spAutoFit/>
          </a:bodyPr>
          <a:lstStyle/>
          <a:p>
            <a:pPr algn="ctr"/>
            <a:r>
              <a:rPr lang="en-US" sz="2400" b="0" cap="none" spc="0" dirty="0" smtClean="0">
                <a:ln w="0"/>
                <a:solidFill>
                  <a:srgbClr val="00B0F0"/>
                </a:solidFill>
                <a:effectLst>
                  <a:outerShdw blurRad="38100" dist="25400" dir="5400000" algn="ctr" rotWithShape="0">
                    <a:srgbClr val="6E747A">
                      <a:alpha val="43000"/>
                    </a:srgbClr>
                  </a:outerShdw>
                </a:effectLst>
              </a:rPr>
              <a:t>Bounding boxes</a:t>
            </a:r>
            <a:endParaRPr lang="en-US" sz="2400" b="0" cap="none" spc="0" dirty="0">
              <a:ln w="0"/>
              <a:solidFill>
                <a:srgbClr val="00B0F0"/>
              </a:solidFill>
              <a:effectLst>
                <a:outerShdw blurRad="38100" dist="25400" dir="5400000" algn="ctr" rotWithShape="0">
                  <a:srgbClr val="6E747A">
                    <a:alpha val="43000"/>
                  </a:srgbClr>
                </a:outerShdw>
              </a:effectLst>
            </a:endParaRPr>
          </a:p>
        </p:txBody>
      </p:sp>
      <p:sp>
        <p:nvSpPr>
          <p:cNvPr id="16" name="Rectangle 15"/>
          <p:cNvSpPr/>
          <p:nvPr/>
        </p:nvSpPr>
        <p:spPr>
          <a:xfrm>
            <a:off x="4132138" y="4784705"/>
            <a:ext cx="1161665" cy="461665"/>
          </a:xfrm>
          <a:prstGeom prst="rect">
            <a:avLst/>
          </a:prstGeom>
          <a:noFill/>
        </p:spPr>
        <p:txBody>
          <a:bodyPr wrap="none" lIns="91440" tIns="45720" rIns="91440" bIns="45720">
            <a:spAutoFit/>
          </a:bodyPr>
          <a:lstStyle/>
          <a:p>
            <a:pPr algn="ctr"/>
            <a:r>
              <a:rPr lang="en-US" sz="2400" b="0" cap="none" spc="0" dirty="0" smtClean="0">
                <a:ln w="0"/>
                <a:solidFill>
                  <a:srgbClr val="00B0F0"/>
                </a:solidFill>
                <a:effectLst>
                  <a:outerShdw blurRad="38100" dist="25400" dir="5400000" algn="ctr" rotWithShape="0">
                    <a:srgbClr val="6E747A">
                      <a:alpha val="43000"/>
                    </a:srgbClr>
                  </a:outerShdw>
                </a:effectLst>
              </a:rPr>
              <a:t>Polygon</a:t>
            </a:r>
            <a:endParaRPr lang="en-US" sz="2400" b="0" cap="none" spc="0" dirty="0">
              <a:ln w="0"/>
              <a:solidFill>
                <a:srgbClr val="00B0F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0759058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607040" y="718498"/>
            <a:ext cx="878995" cy="78717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255946" y="635615"/>
            <a:ext cx="3680110" cy="923330"/>
          </a:xfrm>
          <a:prstGeom prst="rect">
            <a:avLst/>
          </a:prstGeom>
          <a:noFill/>
        </p:spPr>
        <p:txBody>
          <a:bodyPr wrap="none" lIns="91440" tIns="45720" rIns="91440" bIns="45720">
            <a:spAutoFit/>
          </a:bodyPr>
          <a:lstStyle/>
          <a:p>
            <a:pPr algn="ctr"/>
            <a:r>
              <a:rPr lang="en-US" sz="5400" b="1" cap="none" spc="0" dirty="0" smtClean="0">
                <a:ln w="0"/>
                <a:solidFill>
                  <a:srgbClr val="C00000"/>
                </a:solidFill>
                <a:effectLst>
                  <a:glow rad="101600">
                    <a:schemeClr val="accent2">
                      <a:satMod val="175000"/>
                      <a:alpha val="40000"/>
                    </a:schemeClr>
                  </a:glow>
                  <a:outerShdw blurRad="38100" dist="25400" dir="5400000" algn="ctr" rotWithShape="0">
                    <a:srgbClr val="6E747A">
                      <a:alpha val="43000"/>
                    </a:srgbClr>
                  </a:outerShdw>
                </a:effectLst>
              </a:rPr>
              <a:t>Home work</a:t>
            </a:r>
            <a:endParaRPr lang="en-US" sz="5400" b="1" cap="none" spc="0" dirty="0">
              <a:ln w="0"/>
              <a:solidFill>
                <a:srgbClr val="C00000"/>
              </a:solidFill>
              <a:effectLst>
                <a:glow rad="101600">
                  <a:schemeClr val="accent2">
                    <a:satMod val="175000"/>
                    <a:alpha val="40000"/>
                  </a:schemeClr>
                </a:glow>
                <a:outerShdw blurRad="38100" dist="25400" dir="5400000" algn="ctr" rotWithShape="0">
                  <a:srgbClr val="6E747A">
                    <a:alpha val="43000"/>
                  </a:srgbClr>
                </a:outerShdw>
              </a:effectLst>
            </a:endParaRPr>
          </a:p>
        </p:txBody>
      </p:sp>
      <p:sp>
        <p:nvSpPr>
          <p:cNvPr id="4" name="Rectangle 3"/>
          <p:cNvSpPr/>
          <p:nvPr/>
        </p:nvSpPr>
        <p:spPr>
          <a:xfrm>
            <a:off x="850442" y="1632311"/>
            <a:ext cx="9649886" cy="707886"/>
          </a:xfrm>
          <a:prstGeom prst="rect">
            <a:avLst/>
          </a:prstGeom>
          <a:noFill/>
        </p:spPr>
        <p:txBody>
          <a:bodyPr wrap="none" lIns="91440" tIns="45720" rIns="91440" bIns="45720">
            <a:spAutoFit/>
          </a:bodyPr>
          <a:lstStyle/>
          <a:p>
            <a:pPr algn="ctr"/>
            <a:r>
              <a:rPr lang="en-US" sz="4000" b="0" cap="none" spc="0" dirty="0" smtClean="0">
                <a:ln w="0"/>
                <a:solidFill>
                  <a:srgbClr val="00B050"/>
                </a:solidFill>
                <a:effectLst>
                  <a:outerShdw blurRad="38100" dist="19050" dir="2700000" algn="tl" rotWithShape="0">
                    <a:schemeClr val="dk1">
                      <a:alpha val="40000"/>
                    </a:schemeClr>
                  </a:outerShdw>
                </a:effectLst>
              </a:rPr>
              <a:t>1 : </a:t>
            </a:r>
            <a:r>
              <a:rPr lang="en-US" sz="4000" b="0" cap="none" spc="0" dirty="0" smtClean="0">
                <a:ln w="0"/>
                <a:solidFill>
                  <a:srgbClr val="FF0000"/>
                </a:solidFill>
                <a:effectLst>
                  <a:outerShdw blurRad="38100" dist="19050" dir="2700000" algn="tl" rotWithShape="0">
                    <a:schemeClr val="dk1">
                      <a:alpha val="40000"/>
                    </a:schemeClr>
                  </a:outerShdw>
                </a:effectLst>
              </a:rPr>
              <a:t>50 </a:t>
            </a:r>
            <a:r>
              <a:rPr lang="en-US" sz="4000" b="0" cap="none" spc="0" dirty="0" smtClean="0">
                <a:ln w="0"/>
                <a:solidFill>
                  <a:srgbClr val="00B050"/>
                </a:solidFill>
                <a:effectLst>
                  <a:outerShdw blurRad="38100" dist="19050" dir="2700000" algn="tl" rotWithShape="0">
                    <a:schemeClr val="dk1">
                      <a:alpha val="40000"/>
                    </a:schemeClr>
                  </a:outerShdw>
                </a:effectLst>
              </a:rPr>
              <a:t>img bounding box &amp; polygon(10 per day)</a:t>
            </a:r>
            <a:endParaRPr lang="en-US" sz="4000" b="0" cap="none" spc="0" dirty="0">
              <a:ln w="0"/>
              <a:solidFill>
                <a:srgbClr val="00B050"/>
              </a:solidFill>
              <a:effectLst>
                <a:outerShdw blurRad="38100" dist="19050" dir="2700000" algn="tl" rotWithShape="0">
                  <a:schemeClr val="dk1">
                    <a:alpha val="40000"/>
                  </a:schemeClr>
                </a:outerShdw>
              </a:effectLst>
            </a:endParaRPr>
          </a:p>
        </p:txBody>
      </p:sp>
      <p:sp>
        <p:nvSpPr>
          <p:cNvPr id="5" name="Rectangle 4"/>
          <p:cNvSpPr/>
          <p:nvPr/>
        </p:nvSpPr>
        <p:spPr>
          <a:xfrm>
            <a:off x="862210" y="2345543"/>
            <a:ext cx="9809224" cy="707886"/>
          </a:xfrm>
          <a:prstGeom prst="rect">
            <a:avLst/>
          </a:prstGeom>
          <a:noFill/>
        </p:spPr>
        <p:txBody>
          <a:bodyPr wrap="none" lIns="91440" tIns="45720" rIns="91440" bIns="45720">
            <a:spAutoFit/>
          </a:bodyPr>
          <a:lstStyle/>
          <a:p>
            <a:pPr algn="ctr"/>
            <a:r>
              <a:rPr lang="en-US" sz="4000" dirty="0" smtClean="0">
                <a:ln w="0"/>
                <a:solidFill>
                  <a:srgbClr val="00B050"/>
                </a:solidFill>
                <a:effectLst>
                  <a:outerShdw blurRad="38100" dist="25400" dir="5400000" algn="ctr" rotWithShape="0">
                    <a:srgbClr val="6E747A">
                      <a:alpha val="43000"/>
                    </a:srgbClr>
                  </a:outerShdw>
                </a:effectLst>
              </a:rPr>
              <a:t>2 : write down your </a:t>
            </a:r>
            <a:r>
              <a:rPr lang="en-US" sz="4000" dirty="0" smtClean="0">
                <a:ln w="0"/>
                <a:solidFill>
                  <a:srgbClr val="00B0F0"/>
                </a:solidFill>
                <a:effectLst>
                  <a:outerShdw blurRad="38100" dist="25400" dir="5400000" algn="ctr" rotWithShape="0">
                    <a:srgbClr val="6E747A">
                      <a:alpha val="43000"/>
                    </a:srgbClr>
                  </a:outerShdw>
                </a:effectLst>
              </a:rPr>
              <a:t>fav</a:t>
            </a:r>
            <a:r>
              <a:rPr lang="en-US" sz="4000" dirty="0" smtClean="0">
                <a:ln w="0"/>
                <a:solidFill>
                  <a:srgbClr val="00B050"/>
                </a:solidFill>
                <a:effectLst>
                  <a:outerShdw blurRad="38100" dist="25400" dir="5400000" algn="ctr" rotWithShape="0">
                    <a:srgbClr val="6E747A">
                      <a:alpha val="43000"/>
                    </a:srgbClr>
                  </a:outerShdw>
                </a:effectLst>
              </a:rPr>
              <a:t> skills for fiverr &amp; others </a:t>
            </a:r>
            <a:endParaRPr lang="en-US" sz="4000" b="0" cap="none" spc="0" dirty="0">
              <a:ln w="0"/>
              <a:solidFill>
                <a:srgbClr val="00B050"/>
              </a:solidFill>
              <a:effectLst>
                <a:outerShdw blurRad="38100" dist="25400" dir="5400000" algn="ctr" rotWithShape="0">
                  <a:srgbClr val="6E747A">
                    <a:alpha val="43000"/>
                  </a:srgbClr>
                </a:outerShdw>
              </a:effectLst>
            </a:endParaRPr>
          </a:p>
        </p:txBody>
      </p:sp>
      <p:sp>
        <p:nvSpPr>
          <p:cNvPr id="6" name="Rectangle 5"/>
          <p:cNvSpPr/>
          <p:nvPr/>
        </p:nvSpPr>
        <p:spPr>
          <a:xfrm>
            <a:off x="893635" y="3177647"/>
            <a:ext cx="10185288" cy="646331"/>
          </a:xfrm>
          <a:prstGeom prst="rect">
            <a:avLst/>
          </a:prstGeom>
          <a:noFill/>
        </p:spPr>
        <p:txBody>
          <a:bodyPr wrap="none" lIns="91440" tIns="45720" rIns="91440" bIns="45720">
            <a:spAutoFit/>
          </a:bodyPr>
          <a:lstStyle/>
          <a:p>
            <a:pPr algn="ctr"/>
            <a:r>
              <a:rPr lang="en-US" sz="3600" dirty="0" smtClean="0">
                <a:ln w="0"/>
                <a:solidFill>
                  <a:srgbClr val="00B050"/>
                </a:solidFill>
                <a:effectLst>
                  <a:outerShdw blurRad="38100" dist="25400" dir="5400000" algn="ctr" rotWithShape="0">
                    <a:srgbClr val="6E747A">
                      <a:alpha val="43000"/>
                    </a:srgbClr>
                  </a:outerShdw>
                </a:effectLst>
              </a:rPr>
              <a:t>3 : create account on GitHub &amp; put any stuff for public</a:t>
            </a:r>
            <a:endParaRPr lang="en-US" sz="3600" b="0" cap="none" spc="0" dirty="0">
              <a:ln w="0"/>
              <a:solidFill>
                <a:srgbClr val="00B050"/>
              </a:solidFill>
              <a:effectLst>
                <a:outerShdw blurRad="38100" dist="25400" dir="5400000" algn="ctr" rotWithShape="0">
                  <a:srgbClr val="6E747A">
                    <a:alpha val="43000"/>
                  </a:srgbClr>
                </a:outerShdw>
              </a:effectLst>
            </a:endParaRPr>
          </a:p>
        </p:txBody>
      </p:sp>
      <p:sp>
        <p:nvSpPr>
          <p:cNvPr id="7" name="Rectangle 6"/>
          <p:cNvSpPr/>
          <p:nvPr/>
        </p:nvSpPr>
        <p:spPr>
          <a:xfrm>
            <a:off x="907970" y="3945743"/>
            <a:ext cx="8474115" cy="646331"/>
          </a:xfrm>
          <a:prstGeom prst="rect">
            <a:avLst/>
          </a:prstGeom>
          <a:noFill/>
        </p:spPr>
        <p:txBody>
          <a:bodyPr wrap="none" lIns="91440" tIns="45720" rIns="91440" bIns="45720">
            <a:spAutoFit/>
          </a:bodyPr>
          <a:lstStyle/>
          <a:p>
            <a:pPr algn="ctr"/>
            <a:r>
              <a:rPr lang="en-US" sz="3600" dirty="0" smtClean="0">
                <a:ln w="0"/>
                <a:solidFill>
                  <a:srgbClr val="00B050"/>
                </a:solidFill>
                <a:effectLst>
                  <a:outerShdw blurRad="38100" dist="25400" dir="5400000" algn="ctr" rotWithShape="0">
                    <a:srgbClr val="6E747A">
                      <a:alpha val="43000"/>
                    </a:srgbClr>
                  </a:outerShdw>
                </a:effectLst>
              </a:rPr>
              <a:t>4 : put your work on google doc and create url</a:t>
            </a:r>
            <a:endParaRPr lang="en-US" sz="3600" b="0" cap="none" spc="0" dirty="0">
              <a:ln w="0"/>
              <a:solidFill>
                <a:srgbClr val="00B05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897703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599090" y="710549"/>
            <a:ext cx="878995" cy="78717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486795" y="645556"/>
            <a:ext cx="5218416" cy="923330"/>
          </a:xfrm>
          <a:prstGeom prst="rect">
            <a:avLst/>
          </a:prstGeom>
          <a:noFill/>
        </p:spPr>
        <p:txBody>
          <a:bodyPr wrap="none" lIns="91440" tIns="45720" rIns="91440" bIns="45720">
            <a:spAutoFit/>
          </a:bodyPr>
          <a:lstStyle/>
          <a:p>
            <a:pPr algn="ctr"/>
            <a:r>
              <a:rPr lang="en-US" sz="5400" b="1" cap="none" spc="0" dirty="0" smtClean="0">
                <a:ln w="0"/>
                <a:solidFill>
                  <a:srgbClr val="C00000"/>
                </a:solidFill>
                <a:effectLst>
                  <a:glow rad="101600">
                    <a:schemeClr val="accent2">
                      <a:satMod val="175000"/>
                      <a:alpha val="40000"/>
                    </a:schemeClr>
                  </a:glow>
                  <a:outerShdw blurRad="38100" dist="25400" dir="5400000" algn="ctr" rotWithShape="0">
                    <a:srgbClr val="6E747A">
                      <a:alpha val="43000"/>
                    </a:srgbClr>
                  </a:outerShdw>
                </a:effectLst>
              </a:rPr>
              <a:t>Agenda for today</a:t>
            </a:r>
            <a:endParaRPr lang="en-US" sz="5400" b="1" cap="none" spc="0" dirty="0">
              <a:ln w="0"/>
              <a:solidFill>
                <a:srgbClr val="C00000"/>
              </a:solidFill>
              <a:effectLst>
                <a:glow rad="101600">
                  <a:schemeClr val="accent2">
                    <a:satMod val="175000"/>
                    <a:alpha val="40000"/>
                  </a:schemeClr>
                </a:glow>
                <a:outerShdw blurRad="38100" dist="25400" dir="5400000" algn="ctr" rotWithShape="0">
                  <a:srgbClr val="6E747A">
                    <a:alpha val="43000"/>
                  </a:srgbClr>
                </a:outerShdw>
              </a:effectLst>
            </a:endParaRPr>
          </a:p>
        </p:txBody>
      </p:sp>
      <p:sp>
        <p:nvSpPr>
          <p:cNvPr id="4" name="Rectangle 3"/>
          <p:cNvSpPr/>
          <p:nvPr/>
        </p:nvSpPr>
        <p:spPr>
          <a:xfrm>
            <a:off x="1109518" y="1623565"/>
            <a:ext cx="4089003" cy="584775"/>
          </a:xfrm>
          <a:prstGeom prst="rect">
            <a:avLst/>
          </a:prstGeom>
          <a:noFill/>
        </p:spPr>
        <p:txBody>
          <a:bodyPr wrap="none" lIns="91440" tIns="45720" rIns="91440" bIns="45720">
            <a:spAutoFit/>
          </a:bodyPr>
          <a:lstStyle/>
          <a:p>
            <a:pPr algn="ctr"/>
            <a:r>
              <a:rPr lang="en-US" sz="3200" dirty="0" smtClean="0">
                <a:ln w="0"/>
                <a:solidFill>
                  <a:srgbClr val="00B050"/>
                </a:solidFill>
                <a:effectLst>
                  <a:outerShdw blurRad="38100" dist="25400" dir="5400000" algn="ctr" rotWithShape="0">
                    <a:srgbClr val="6E747A">
                      <a:alpha val="43000"/>
                    </a:srgbClr>
                  </a:outerShdw>
                </a:effectLst>
              </a:rPr>
              <a:t>1 : platforms for earning</a:t>
            </a:r>
            <a:endParaRPr lang="en-US" sz="3200" b="0" cap="none" spc="0" dirty="0">
              <a:ln w="0"/>
              <a:solidFill>
                <a:srgbClr val="00B050"/>
              </a:solidFill>
              <a:effectLst>
                <a:outerShdw blurRad="38100" dist="25400" dir="5400000" algn="ctr" rotWithShape="0">
                  <a:srgbClr val="6E747A">
                    <a:alpha val="43000"/>
                  </a:srgbClr>
                </a:outerShdw>
              </a:effectLst>
            </a:endParaRPr>
          </a:p>
        </p:txBody>
      </p:sp>
      <p:sp>
        <p:nvSpPr>
          <p:cNvPr id="5" name="Rectangle 4"/>
          <p:cNvSpPr/>
          <p:nvPr/>
        </p:nvSpPr>
        <p:spPr>
          <a:xfrm>
            <a:off x="1130880" y="2275573"/>
            <a:ext cx="4443845" cy="584775"/>
          </a:xfrm>
          <a:prstGeom prst="rect">
            <a:avLst/>
          </a:prstGeom>
          <a:noFill/>
        </p:spPr>
        <p:txBody>
          <a:bodyPr wrap="none" lIns="91440" tIns="45720" rIns="91440" bIns="45720">
            <a:spAutoFit/>
          </a:bodyPr>
          <a:lstStyle/>
          <a:p>
            <a:pPr algn="ctr"/>
            <a:r>
              <a:rPr lang="en-US" sz="3200" dirty="0" smtClean="0">
                <a:ln w="0"/>
                <a:solidFill>
                  <a:srgbClr val="00B050"/>
                </a:solidFill>
                <a:effectLst>
                  <a:outerShdw blurRad="38100" dist="25400" dir="5400000" algn="ctr" rotWithShape="0">
                    <a:srgbClr val="6E747A">
                      <a:alpha val="43000"/>
                    </a:srgbClr>
                  </a:outerShdw>
                </a:effectLst>
              </a:rPr>
              <a:t>2 : introduction to GitHub</a:t>
            </a:r>
            <a:endParaRPr lang="en-US" sz="3200" b="0" cap="none" spc="0" dirty="0">
              <a:ln w="0"/>
              <a:solidFill>
                <a:srgbClr val="00B050"/>
              </a:solidFill>
              <a:effectLst>
                <a:outerShdw blurRad="38100" dist="25400" dir="5400000" algn="ctr" rotWithShape="0">
                  <a:srgbClr val="6E747A">
                    <a:alpha val="43000"/>
                  </a:srgbClr>
                </a:outerShdw>
              </a:effectLst>
            </a:endParaRPr>
          </a:p>
        </p:txBody>
      </p:sp>
      <p:sp>
        <p:nvSpPr>
          <p:cNvPr id="6" name="Rectangle 5"/>
          <p:cNvSpPr/>
          <p:nvPr/>
        </p:nvSpPr>
        <p:spPr>
          <a:xfrm>
            <a:off x="1162194" y="2967335"/>
            <a:ext cx="5144550" cy="584775"/>
          </a:xfrm>
          <a:prstGeom prst="rect">
            <a:avLst/>
          </a:prstGeom>
          <a:noFill/>
        </p:spPr>
        <p:txBody>
          <a:bodyPr wrap="none" lIns="91440" tIns="45720" rIns="91440" bIns="45720">
            <a:spAutoFit/>
          </a:bodyPr>
          <a:lstStyle/>
          <a:p>
            <a:pPr algn="ctr"/>
            <a:r>
              <a:rPr lang="en-US" sz="3200" dirty="0" smtClean="0">
                <a:ln w="0"/>
                <a:solidFill>
                  <a:srgbClr val="00B050"/>
                </a:solidFill>
                <a:effectLst>
                  <a:outerShdw blurRad="38100" dist="25400" dir="5400000" algn="ctr" rotWithShape="0">
                    <a:srgbClr val="6E747A">
                      <a:alpha val="43000"/>
                    </a:srgbClr>
                  </a:outerShdw>
                </a:effectLst>
              </a:rPr>
              <a:t>3 : introduction to google drive</a:t>
            </a:r>
            <a:endParaRPr lang="en-US" sz="3200" b="0" cap="none" spc="0" dirty="0">
              <a:ln w="0"/>
              <a:solidFill>
                <a:srgbClr val="00B050"/>
              </a:solidFill>
              <a:effectLst>
                <a:outerShdw blurRad="38100" dist="25400" dir="5400000" algn="ctr" rotWithShape="0">
                  <a:srgbClr val="6E747A">
                    <a:alpha val="43000"/>
                  </a:srgbClr>
                </a:outerShdw>
              </a:effectLst>
            </a:endParaRPr>
          </a:p>
        </p:txBody>
      </p:sp>
      <p:sp>
        <p:nvSpPr>
          <p:cNvPr id="7" name="Rectangle 6"/>
          <p:cNvSpPr/>
          <p:nvPr/>
        </p:nvSpPr>
        <p:spPr>
          <a:xfrm>
            <a:off x="1216304" y="3698856"/>
            <a:ext cx="2555508" cy="584775"/>
          </a:xfrm>
          <a:prstGeom prst="rect">
            <a:avLst/>
          </a:prstGeom>
          <a:noFill/>
        </p:spPr>
        <p:txBody>
          <a:bodyPr wrap="none" lIns="91440" tIns="45720" rIns="91440" bIns="45720">
            <a:spAutoFit/>
          </a:bodyPr>
          <a:lstStyle/>
          <a:p>
            <a:pPr algn="ctr"/>
            <a:r>
              <a:rPr lang="en-US" sz="3200" dirty="0" smtClean="0">
                <a:ln w="0"/>
                <a:solidFill>
                  <a:srgbClr val="00B050"/>
                </a:solidFill>
                <a:effectLst>
                  <a:outerShdw blurRad="38100" dist="25400" dir="5400000" algn="ctr" rotWithShape="0">
                    <a:srgbClr val="6E747A">
                      <a:alpha val="43000"/>
                    </a:srgbClr>
                  </a:outerShdw>
                </a:effectLst>
              </a:rPr>
              <a:t>4 : intro to ML</a:t>
            </a:r>
            <a:endParaRPr lang="en-US" sz="3200" b="0" cap="none" spc="0" dirty="0">
              <a:ln w="0"/>
              <a:solidFill>
                <a:srgbClr val="00B05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381115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599088" y="702594"/>
            <a:ext cx="878995" cy="78717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94733" y="629655"/>
            <a:ext cx="6002541" cy="923330"/>
          </a:xfrm>
          <a:prstGeom prst="rect">
            <a:avLst/>
          </a:prstGeom>
          <a:noFill/>
        </p:spPr>
        <p:txBody>
          <a:bodyPr wrap="none" lIns="91440" tIns="45720" rIns="91440" bIns="45720">
            <a:spAutoFit/>
          </a:bodyPr>
          <a:lstStyle/>
          <a:p>
            <a:pPr algn="ctr"/>
            <a:r>
              <a:rPr lang="en-US" sz="5400" b="1" cap="none" spc="0" dirty="0" smtClean="0">
                <a:ln w="12700">
                  <a:solidFill>
                    <a:srgbClr val="00B050"/>
                  </a:solidFill>
                </a:ln>
                <a:solidFill>
                  <a:srgbClr val="C00000"/>
                </a:solidFill>
                <a:effectLst>
                  <a:outerShdw blurRad="38100" dist="25400" dir="5400000" algn="ctr" rotWithShape="0">
                    <a:srgbClr val="6E747A">
                      <a:alpha val="43000"/>
                    </a:srgbClr>
                  </a:outerShdw>
                </a:effectLst>
              </a:rPr>
              <a:t>A look on platforms</a:t>
            </a:r>
            <a:endParaRPr lang="en-US" sz="5400" b="1" cap="none" spc="0" dirty="0">
              <a:ln w="12700">
                <a:solidFill>
                  <a:srgbClr val="00B050"/>
                </a:solidFill>
              </a:ln>
              <a:solidFill>
                <a:srgbClr val="C00000"/>
              </a:solidFill>
              <a:effectLst>
                <a:outerShdw blurRad="38100" dist="25400" dir="5400000" algn="ctr" rotWithShape="0">
                  <a:srgbClr val="6E747A">
                    <a:alpha val="43000"/>
                  </a:srgbClr>
                </a:outerShdw>
              </a:effectLst>
            </a:endParaRPr>
          </a:p>
        </p:txBody>
      </p:sp>
      <p:sp>
        <p:nvSpPr>
          <p:cNvPr id="4" name="Rectangle 3"/>
          <p:cNvSpPr/>
          <p:nvPr/>
        </p:nvSpPr>
        <p:spPr>
          <a:xfrm>
            <a:off x="875209" y="1567905"/>
            <a:ext cx="3969228" cy="707886"/>
          </a:xfrm>
          <a:prstGeom prst="rect">
            <a:avLst/>
          </a:prstGeom>
          <a:noFill/>
        </p:spPr>
        <p:txBody>
          <a:bodyPr wrap="none" lIns="91440" tIns="45720" rIns="91440" bIns="45720">
            <a:spAutoFit/>
          </a:bodyPr>
          <a:lstStyle/>
          <a:p>
            <a:pPr algn="ctr"/>
            <a:r>
              <a:rPr lang="en-US" sz="4000" b="1" cap="none" spc="0" dirty="0" smtClean="0">
                <a:ln w="0"/>
                <a:solidFill>
                  <a:srgbClr val="00B050"/>
                </a:solidFill>
                <a:effectLst>
                  <a:outerShdw blurRad="38100" dist="25400" dir="5400000" algn="ctr" rotWithShape="0">
                    <a:srgbClr val="6E747A">
                      <a:alpha val="43000"/>
                    </a:srgbClr>
                  </a:outerShdw>
                </a:effectLst>
              </a:rPr>
              <a:t>1 : AUDIO BEE ;</a:t>
            </a:r>
            <a:endParaRPr lang="en-US" sz="4000" b="1" cap="none" spc="0" dirty="0">
              <a:ln w="0"/>
              <a:solidFill>
                <a:srgbClr val="00B050"/>
              </a:solidFill>
              <a:effectLst>
                <a:outerShdw blurRad="38100" dist="25400" dir="5400000" algn="ctr" rotWithShape="0">
                  <a:srgbClr val="6E747A">
                    <a:alpha val="43000"/>
                  </a:srgbClr>
                </a:outerShdw>
              </a:effectLst>
            </a:endParaRPr>
          </a:p>
        </p:txBody>
      </p:sp>
      <p:sp>
        <p:nvSpPr>
          <p:cNvPr id="5" name="Rectangle 4"/>
          <p:cNvSpPr/>
          <p:nvPr/>
        </p:nvSpPr>
        <p:spPr>
          <a:xfrm>
            <a:off x="4742571" y="1703075"/>
            <a:ext cx="6889258" cy="584775"/>
          </a:xfrm>
          <a:prstGeom prst="rect">
            <a:avLst/>
          </a:prstGeom>
          <a:noFill/>
        </p:spPr>
        <p:txBody>
          <a:bodyPr wrap="none" lIns="91440" tIns="45720" rIns="91440" bIns="45720">
            <a:spAutoFit/>
          </a:bodyPr>
          <a:lstStyle/>
          <a:p>
            <a:pPr algn="ctr"/>
            <a:r>
              <a:rPr lang="en-US" sz="3200" dirty="0" smtClean="0">
                <a:ln w="0"/>
                <a:solidFill>
                  <a:srgbClr val="0070C0"/>
                </a:solidFill>
                <a:effectLst>
                  <a:outerShdw blurRad="38100" dist="25400" dir="5400000" algn="ctr" rotWithShape="0">
                    <a:srgbClr val="6E747A">
                      <a:alpha val="43000"/>
                    </a:srgbClr>
                  </a:outerShdw>
                </a:effectLst>
              </a:rPr>
              <a:t>Segmentation platform(for audio labeling)</a:t>
            </a:r>
            <a:endParaRPr lang="en-US" sz="3200" b="0" cap="none" spc="0" dirty="0">
              <a:ln w="0"/>
              <a:solidFill>
                <a:srgbClr val="0070C0"/>
              </a:solidFill>
              <a:effectLst>
                <a:outerShdw blurRad="38100" dist="25400" dir="5400000" algn="ctr" rotWithShape="0">
                  <a:srgbClr val="6E747A">
                    <a:alpha val="43000"/>
                  </a:srgbClr>
                </a:outerShdw>
              </a:effectLst>
            </a:endParaRPr>
          </a:p>
        </p:txBody>
      </p:sp>
      <p:sp>
        <p:nvSpPr>
          <p:cNvPr id="6" name="Rectangle 5"/>
          <p:cNvSpPr/>
          <p:nvPr/>
        </p:nvSpPr>
        <p:spPr>
          <a:xfrm>
            <a:off x="843451" y="2116549"/>
            <a:ext cx="2203938" cy="707886"/>
          </a:xfrm>
          <a:prstGeom prst="rect">
            <a:avLst/>
          </a:prstGeom>
          <a:noFill/>
        </p:spPr>
        <p:txBody>
          <a:bodyPr wrap="none" lIns="91440" tIns="45720" rIns="91440" bIns="45720">
            <a:spAutoFit/>
          </a:bodyPr>
          <a:lstStyle/>
          <a:p>
            <a:pPr algn="ctr"/>
            <a:r>
              <a:rPr lang="en-US" sz="4000" b="1" cap="none" spc="0" dirty="0" smtClean="0">
                <a:ln w="0"/>
                <a:solidFill>
                  <a:srgbClr val="00B050"/>
                </a:solidFill>
                <a:effectLst>
                  <a:outerShdw blurRad="38100" dist="25400" dir="5400000" algn="ctr" rotWithShape="0">
                    <a:srgbClr val="6E747A">
                      <a:alpha val="43000"/>
                    </a:srgbClr>
                  </a:outerShdw>
                </a:effectLst>
              </a:rPr>
              <a:t>2 : fiverr ;</a:t>
            </a:r>
            <a:endParaRPr lang="en-US" sz="4000" b="1" cap="none" spc="0" dirty="0">
              <a:ln w="0"/>
              <a:solidFill>
                <a:srgbClr val="00B050"/>
              </a:solidFill>
              <a:effectLst>
                <a:outerShdw blurRad="38100" dist="25400" dir="5400000" algn="ctr" rotWithShape="0">
                  <a:srgbClr val="6E747A">
                    <a:alpha val="43000"/>
                  </a:srgbClr>
                </a:outerShdw>
              </a:effectLst>
            </a:endParaRPr>
          </a:p>
        </p:txBody>
      </p:sp>
      <p:sp>
        <p:nvSpPr>
          <p:cNvPr id="7" name="Rectangle 6"/>
          <p:cNvSpPr/>
          <p:nvPr/>
        </p:nvSpPr>
        <p:spPr>
          <a:xfrm>
            <a:off x="3051771" y="2259669"/>
            <a:ext cx="4848058" cy="584775"/>
          </a:xfrm>
          <a:prstGeom prst="rect">
            <a:avLst/>
          </a:prstGeom>
          <a:noFill/>
        </p:spPr>
        <p:txBody>
          <a:bodyPr wrap="none" lIns="91440" tIns="45720" rIns="91440" bIns="45720">
            <a:spAutoFit/>
          </a:bodyPr>
          <a:lstStyle/>
          <a:p>
            <a:pPr algn="ctr"/>
            <a:r>
              <a:rPr lang="en-US" sz="3200" dirty="0" smtClean="0">
                <a:ln w="0"/>
                <a:solidFill>
                  <a:srgbClr val="0070C0"/>
                </a:solidFill>
                <a:effectLst>
                  <a:outerShdw blurRad="38100" dist="25400" dir="5400000" algn="ctr" rotWithShape="0">
                    <a:srgbClr val="6E747A">
                      <a:alpha val="43000"/>
                    </a:srgbClr>
                  </a:outerShdw>
                </a:effectLst>
              </a:rPr>
              <a:t>Best platform for your skills .</a:t>
            </a:r>
            <a:endParaRPr lang="en-US" sz="3200" b="0" cap="none" spc="0" dirty="0">
              <a:ln w="0"/>
              <a:solidFill>
                <a:srgbClr val="0070C0"/>
              </a:solidFill>
              <a:effectLst>
                <a:outerShdw blurRad="38100" dist="25400" dir="5400000" algn="ctr" rotWithShape="0">
                  <a:srgbClr val="6E747A">
                    <a:alpha val="43000"/>
                  </a:srgbClr>
                </a:outerShdw>
              </a:effectLst>
            </a:endParaRPr>
          </a:p>
        </p:txBody>
      </p:sp>
      <p:sp>
        <p:nvSpPr>
          <p:cNvPr id="8" name="Rectangle 7"/>
          <p:cNvSpPr/>
          <p:nvPr/>
        </p:nvSpPr>
        <p:spPr>
          <a:xfrm>
            <a:off x="840219" y="2681090"/>
            <a:ext cx="3450816" cy="707886"/>
          </a:xfrm>
          <a:prstGeom prst="rect">
            <a:avLst/>
          </a:prstGeom>
          <a:noFill/>
        </p:spPr>
        <p:txBody>
          <a:bodyPr wrap="none" lIns="91440" tIns="45720" rIns="91440" bIns="45720">
            <a:spAutoFit/>
          </a:bodyPr>
          <a:lstStyle/>
          <a:p>
            <a:pPr algn="ctr"/>
            <a:r>
              <a:rPr lang="en-US" sz="4000" b="1" dirty="0" smtClean="0">
                <a:ln w="0"/>
                <a:solidFill>
                  <a:srgbClr val="00B050"/>
                </a:solidFill>
                <a:effectLst>
                  <a:outerShdw blurRad="38100" dist="25400" dir="5400000" algn="ctr" rotWithShape="0">
                    <a:srgbClr val="6E747A">
                      <a:alpha val="43000"/>
                    </a:srgbClr>
                  </a:outerShdw>
                </a:effectLst>
              </a:rPr>
              <a:t>3 : OneForma ;</a:t>
            </a:r>
            <a:endParaRPr lang="en-US" sz="4000" b="1" cap="none" spc="0" dirty="0">
              <a:ln w="0"/>
              <a:solidFill>
                <a:srgbClr val="00B050"/>
              </a:solidFill>
              <a:effectLst>
                <a:outerShdw blurRad="38100" dist="25400" dir="5400000" algn="ctr" rotWithShape="0">
                  <a:srgbClr val="6E747A">
                    <a:alpha val="43000"/>
                  </a:srgbClr>
                </a:outerShdw>
              </a:effectLst>
            </a:endParaRPr>
          </a:p>
        </p:txBody>
      </p:sp>
      <p:sp>
        <p:nvSpPr>
          <p:cNvPr id="9" name="Rectangle 8"/>
          <p:cNvSpPr/>
          <p:nvPr/>
        </p:nvSpPr>
        <p:spPr>
          <a:xfrm>
            <a:off x="4183537" y="2800358"/>
            <a:ext cx="6830524" cy="584775"/>
          </a:xfrm>
          <a:prstGeom prst="rect">
            <a:avLst/>
          </a:prstGeom>
          <a:noFill/>
        </p:spPr>
        <p:txBody>
          <a:bodyPr wrap="none" lIns="91440" tIns="45720" rIns="91440" bIns="45720">
            <a:spAutoFit/>
          </a:bodyPr>
          <a:lstStyle/>
          <a:p>
            <a:pPr algn="ctr"/>
            <a:r>
              <a:rPr lang="en-US" sz="3200" b="0" cap="none" spc="0" dirty="0" smtClean="0">
                <a:ln w="0"/>
                <a:solidFill>
                  <a:srgbClr val="0070C0"/>
                </a:solidFill>
                <a:effectLst>
                  <a:outerShdw blurRad="38100" dist="25400" dir="5400000" algn="ctr" rotWithShape="0">
                    <a:srgbClr val="6E747A">
                      <a:alpha val="43000"/>
                    </a:srgbClr>
                  </a:outerShdw>
                </a:effectLst>
              </a:rPr>
              <a:t>You can join this platform as a Annotator</a:t>
            </a:r>
            <a:endParaRPr lang="en-US" sz="3200" b="0" cap="none" spc="0" dirty="0">
              <a:ln w="0"/>
              <a:solidFill>
                <a:srgbClr val="0070C0"/>
              </a:solidFill>
              <a:effectLst>
                <a:outerShdw blurRad="38100" dist="25400" dir="5400000" algn="ctr" rotWithShape="0">
                  <a:srgbClr val="6E747A">
                    <a:alpha val="43000"/>
                  </a:srgbClr>
                </a:outerShdw>
              </a:effectLst>
            </a:endParaRPr>
          </a:p>
        </p:txBody>
      </p:sp>
      <p:sp>
        <p:nvSpPr>
          <p:cNvPr id="10" name="Rectangle 9"/>
          <p:cNvSpPr/>
          <p:nvPr/>
        </p:nvSpPr>
        <p:spPr>
          <a:xfrm>
            <a:off x="855797" y="3309245"/>
            <a:ext cx="3260637" cy="707886"/>
          </a:xfrm>
          <a:prstGeom prst="rect">
            <a:avLst/>
          </a:prstGeom>
          <a:noFill/>
        </p:spPr>
        <p:txBody>
          <a:bodyPr wrap="none" lIns="91440" tIns="45720" rIns="91440" bIns="45720">
            <a:spAutoFit/>
          </a:bodyPr>
          <a:lstStyle/>
          <a:p>
            <a:pPr algn="ctr"/>
            <a:r>
              <a:rPr lang="en-US" sz="4000" b="1" cap="none" spc="0" dirty="0" smtClean="0">
                <a:ln w="0"/>
                <a:solidFill>
                  <a:srgbClr val="00B050"/>
                </a:solidFill>
                <a:effectLst>
                  <a:outerShdw blurRad="38100" dist="25400" dir="5400000" algn="ctr" rotWithShape="0">
                    <a:srgbClr val="6E747A">
                      <a:alpha val="43000"/>
                    </a:srgbClr>
                  </a:outerShdw>
                </a:effectLst>
              </a:rPr>
              <a:t>4 : Remotask ;</a:t>
            </a:r>
            <a:endParaRPr lang="en-US" sz="4000" b="1" cap="none" spc="0" dirty="0">
              <a:ln w="0"/>
              <a:solidFill>
                <a:srgbClr val="00B050"/>
              </a:solidFill>
              <a:effectLst>
                <a:outerShdw blurRad="38100" dist="25400" dir="5400000" algn="ctr" rotWithShape="0">
                  <a:srgbClr val="6E747A">
                    <a:alpha val="43000"/>
                  </a:srgbClr>
                </a:outerShdw>
              </a:effectLst>
            </a:endParaRPr>
          </a:p>
        </p:txBody>
      </p:sp>
      <p:sp>
        <p:nvSpPr>
          <p:cNvPr id="11" name="Rectangle 10"/>
          <p:cNvSpPr/>
          <p:nvPr/>
        </p:nvSpPr>
        <p:spPr>
          <a:xfrm>
            <a:off x="848306" y="3905588"/>
            <a:ext cx="2766719" cy="707886"/>
          </a:xfrm>
          <a:prstGeom prst="rect">
            <a:avLst/>
          </a:prstGeom>
          <a:noFill/>
        </p:spPr>
        <p:txBody>
          <a:bodyPr wrap="none" lIns="91440" tIns="45720" rIns="91440" bIns="45720">
            <a:spAutoFit/>
          </a:bodyPr>
          <a:lstStyle/>
          <a:p>
            <a:pPr algn="ctr"/>
            <a:r>
              <a:rPr lang="en-US" sz="4000" b="1" dirty="0" smtClean="0">
                <a:ln w="0"/>
                <a:solidFill>
                  <a:srgbClr val="00B050"/>
                </a:solidFill>
                <a:effectLst>
                  <a:outerShdw blurRad="38100" dist="25400" dir="5400000" algn="ctr" rotWithShape="0">
                    <a:srgbClr val="6E747A">
                      <a:alpha val="43000"/>
                    </a:srgbClr>
                  </a:outerShdw>
                </a:effectLst>
              </a:rPr>
              <a:t>5 : prupoly ;</a:t>
            </a:r>
            <a:endParaRPr lang="en-US" sz="4000" b="1" cap="none" spc="0" dirty="0">
              <a:ln w="0"/>
              <a:solidFill>
                <a:srgbClr val="00B050"/>
              </a:solidFill>
              <a:effectLst>
                <a:outerShdw blurRad="38100" dist="25400" dir="5400000" algn="ctr" rotWithShape="0">
                  <a:srgbClr val="6E747A">
                    <a:alpha val="43000"/>
                  </a:srgbClr>
                </a:outerShdw>
              </a:effectLst>
            </a:endParaRPr>
          </a:p>
        </p:txBody>
      </p:sp>
      <p:sp>
        <p:nvSpPr>
          <p:cNvPr id="12" name="Rectangle 11"/>
          <p:cNvSpPr/>
          <p:nvPr/>
        </p:nvSpPr>
        <p:spPr>
          <a:xfrm>
            <a:off x="840760" y="4573500"/>
            <a:ext cx="3592843" cy="707886"/>
          </a:xfrm>
          <a:prstGeom prst="rect">
            <a:avLst/>
          </a:prstGeom>
          <a:noFill/>
        </p:spPr>
        <p:txBody>
          <a:bodyPr wrap="none" lIns="91440" tIns="45720" rIns="91440" bIns="45720">
            <a:spAutoFit/>
          </a:bodyPr>
          <a:lstStyle/>
          <a:p>
            <a:pPr algn="ctr"/>
            <a:r>
              <a:rPr lang="en-US" sz="4000" b="1" dirty="0" smtClean="0">
                <a:ln w="0"/>
                <a:solidFill>
                  <a:srgbClr val="00B050"/>
                </a:solidFill>
                <a:effectLst>
                  <a:outerShdw blurRad="38100" dist="25400" dir="5400000" algn="ctr" rotWithShape="0">
                    <a:srgbClr val="6E747A">
                      <a:alpha val="43000"/>
                    </a:srgbClr>
                  </a:outerShdw>
                </a:effectLst>
              </a:rPr>
              <a:t>6 : figure eight ;</a:t>
            </a:r>
            <a:endParaRPr lang="en-US" sz="4000" b="1" cap="none" spc="0" dirty="0">
              <a:ln w="0"/>
              <a:solidFill>
                <a:srgbClr val="00B050"/>
              </a:solidFill>
              <a:effectLst>
                <a:outerShdw blurRad="38100" dist="25400" dir="5400000" algn="ctr" rotWithShape="0">
                  <a:srgbClr val="6E747A">
                    <a:alpha val="43000"/>
                  </a:srgbClr>
                </a:outerShdw>
              </a:effectLst>
            </a:endParaRPr>
          </a:p>
        </p:txBody>
      </p:sp>
      <p:sp>
        <p:nvSpPr>
          <p:cNvPr id="13" name="Rectangle 12"/>
          <p:cNvSpPr/>
          <p:nvPr/>
        </p:nvSpPr>
        <p:spPr>
          <a:xfrm>
            <a:off x="755389" y="5098283"/>
            <a:ext cx="3779497" cy="923330"/>
          </a:xfrm>
          <a:prstGeom prst="rect">
            <a:avLst/>
          </a:prstGeom>
          <a:noFill/>
        </p:spPr>
        <p:txBody>
          <a:bodyPr wrap="none" lIns="91440" tIns="45720" rIns="91440" bIns="45720">
            <a:spAutoFit/>
          </a:bodyPr>
          <a:lstStyle/>
          <a:p>
            <a:pPr algn="ctr"/>
            <a:r>
              <a:rPr lang="en-US" sz="5400" b="1" cap="none" spc="0" dirty="0" smtClean="0">
                <a:ln w="0"/>
                <a:solidFill>
                  <a:srgbClr val="C00000"/>
                </a:solidFill>
                <a:effectLst>
                  <a:outerShdw blurRad="38100" dist="25400" dir="5400000" algn="ctr" rotWithShape="0">
                    <a:srgbClr val="6E747A">
                      <a:alpha val="43000"/>
                    </a:srgbClr>
                  </a:outerShdw>
                </a:effectLst>
              </a:rPr>
              <a:t>7 : up work ;</a:t>
            </a:r>
            <a:endParaRPr lang="en-US" sz="5400" b="1" cap="none" spc="0" dirty="0">
              <a:ln w="0"/>
              <a:solidFill>
                <a:srgbClr val="C0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7090624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583184" y="702592"/>
            <a:ext cx="878995" cy="78717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660720" y="653506"/>
            <a:ext cx="4870565" cy="1278662"/>
          </a:xfrm>
          <a:prstGeom prst="rect">
            <a:avLst/>
          </a:prstGeom>
          <a:noFill/>
        </p:spPr>
        <p:txBody>
          <a:bodyPr wrap="none" lIns="91440" tIns="45720" rIns="91440" bIns="45720">
            <a:prstTxWarp prst="textChevron">
              <a:avLst/>
            </a:prstTxWarp>
            <a:spAutoFit/>
          </a:bodyPr>
          <a:lstStyle/>
          <a:p>
            <a:pPr algn="ctr"/>
            <a:r>
              <a:rPr lang="en-US" sz="5400" b="1" cap="none" spc="0" dirty="0" smtClean="0">
                <a:ln w="0"/>
                <a:solidFill>
                  <a:srgbClr val="C00000"/>
                </a:solidFill>
                <a:effectLst>
                  <a:outerShdw blurRad="38100" dist="25400" dir="5400000" algn="ctr" rotWithShape="0">
                    <a:srgbClr val="6E747A">
                      <a:alpha val="43000"/>
                    </a:srgbClr>
                  </a:outerShdw>
                </a:effectLst>
              </a:rPr>
              <a:t>Intro to GitHub</a:t>
            </a:r>
            <a:endParaRPr lang="en-US" sz="5400" b="1" cap="none" spc="0" dirty="0">
              <a:ln w="0"/>
              <a:solidFill>
                <a:srgbClr val="C00000"/>
              </a:solidFill>
              <a:effectLst>
                <a:outerShdw blurRad="38100" dist="25400" dir="5400000" algn="ctr" rotWithShape="0">
                  <a:srgbClr val="6E747A">
                    <a:alpha val="43000"/>
                  </a:srgbClr>
                </a:outerShdw>
              </a:effectLst>
            </a:endParaRPr>
          </a:p>
        </p:txBody>
      </p:sp>
      <p:sp>
        <p:nvSpPr>
          <p:cNvPr id="4" name="Rectangle 3"/>
          <p:cNvSpPr/>
          <p:nvPr/>
        </p:nvSpPr>
        <p:spPr>
          <a:xfrm>
            <a:off x="2035537" y="2136339"/>
            <a:ext cx="8285259" cy="1754326"/>
          </a:xfrm>
          <a:prstGeom prst="rect">
            <a:avLst/>
          </a:prstGeom>
          <a:ln w="12700">
            <a:solidFill>
              <a:srgbClr val="00B0F0"/>
            </a:solidFill>
          </a:ln>
        </p:spPr>
        <p:txBody>
          <a:bodyPr wrap="square">
            <a:spAutoFit/>
          </a:bodyPr>
          <a:lstStyle/>
          <a:p>
            <a:r>
              <a:rPr lang="en-US" dirty="0">
                <a:solidFill>
                  <a:srgbClr val="4D5156"/>
                </a:solidFill>
                <a:latin typeface="arial" panose="020B0604020202020204" pitchFamily="34" charset="0"/>
              </a:rPr>
              <a:t>GitHub is a developer platform that allows developers to create, store, manage and share their code. It uses Git software, providing the distributed version control of Git plus access control, bug tracking, software feature requests, task management, continuous integration, and wikis for every project. </a:t>
            </a:r>
            <a:r>
              <a:rPr lang="en-US" dirty="0">
                <a:solidFill>
                  <a:srgbClr val="4D5156"/>
                </a:solidFill>
                <a:latin typeface="arial" panose="020B0604020202020204" pitchFamily="34" charset="0"/>
                <a:hlinkClick r:id="rId3"/>
              </a:rPr>
              <a:t>Wikipedia</a:t>
            </a:r>
            <a:endParaRPr lang="en-US" dirty="0">
              <a:solidFill>
                <a:srgbClr val="4D5156"/>
              </a:solidFill>
              <a:latin typeface="arial" panose="020B0604020202020204" pitchFamily="34" charset="0"/>
            </a:endParaRPr>
          </a:p>
          <a:p>
            <a:r>
              <a:rPr lang="en-US" b="1" dirty="0">
                <a:solidFill>
                  <a:srgbClr val="202124"/>
                </a:solidFill>
                <a:latin typeface="arial" panose="020B0604020202020204" pitchFamily="34" charset="0"/>
                <a:hlinkClick r:id="rId4"/>
              </a:rPr>
              <a:t>Founders</a:t>
            </a:r>
            <a:r>
              <a:rPr lang="en-US" b="1" dirty="0">
                <a:solidFill>
                  <a:srgbClr val="202124"/>
                </a:solidFill>
                <a:latin typeface="arial" panose="020B0604020202020204" pitchFamily="34" charset="0"/>
              </a:rPr>
              <a:t>: </a:t>
            </a:r>
            <a:r>
              <a:rPr lang="en-US" dirty="0">
                <a:solidFill>
                  <a:srgbClr val="202124"/>
                </a:solidFill>
                <a:latin typeface="arial" panose="020B0604020202020204" pitchFamily="34" charset="0"/>
                <a:hlinkClick r:id="rId5"/>
              </a:rPr>
              <a:t>Chris </a:t>
            </a:r>
            <a:r>
              <a:rPr lang="en-US" dirty="0" err="1">
                <a:solidFill>
                  <a:srgbClr val="202124"/>
                </a:solidFill>
                <a:latin typeface="arial" panose="020B0604020202020204" pitchFamily="34" charset="0"/>
                <a:hlinkClick r:id="rId5"/>
              </a:rPr>
              <a:t>Wanstrath</a:t>
            </a:r>
            <a:r>
              <a:rPr lang="en-US" dirty="0">
                <a:solidFill>
                  <a:srgbClr val="202124"/>
                </a:solidFill>
                <a:latin typeface="arial" panose="020B0604020202020204" pitchFamily="34" charset="0"/>
              </a:rPr>
              <a:t>, </a:t>
            </a:r>
            <a:r>
              <a:rPr lang="en-US" dirty="0">
                <a:solidFill>
                  <a:srgbClr val="202124"/>
                </a:solidFill>
                <a:latin typeface="arial" panose="020B0604020202020204" pitchFamily="34" charset="0"/>
                <a:hlinkClick r:id="rId6"/>
              </a:rPr>
              <a:t>Scott Chacon</a:t>
            </a:r>
            <a:r>
              <a:rPr lang="en-US" dirty="0">
                <a:solidFill>
                  <a:srgbClr val="202124"/>
                </a:solidFill>
                <a:latin typeface="arial" panose="020B0604020202020204" pitchFamily="34" charset="0"/>
              </a:rPr>
              <a:t>, </a:t>
            </a:r>
            <a:r>
              <a:rPr lang="en-US" dirty="0">
                <a:solidFill>
                  <a:srgbClr val="202124"/>
                </a:solidFill>
                <a:latin typeface="arial" panose="020B0604020202020204" pitchFamily="34" charset="0"/>
                <a:hlinkClick r:id="rId7"/>
              </a:rPr>
              <a:t>Tom Preston-Werner</a:t>
            </a:r>
            <a:r>
              <a:rPr lang="en-US" dirty="0">
                <a:solidFill>
                  <a:srgbClr val="202124"/>
                </a:solidFill>
                <a:latin typeface="arial" panose="020B0604020202020204" pitchFamily="34" charset="0"/>
              </a:rPr>
              <a:t>, </a:t>
            </a:r>
            <a:r>
              <a:rPr lang="en-US" dirty="0">
                <a:solidFill>
                  <a:srgbClr val="202124"/>
                </a:solidFill>
                <a:latin typeface="arial" panose="020B0604020202020204" pitchFamily="34" charset="0"/>
                <a:hlinkClick r:id="rId8"/>
              </a:rPr>
              <a:t>P. J. </a:t>
            </a:r>
            <a:r>
              <a:rPr lang="en-US" dirty="0" err="1">
                <a:solidFill>
                  <a:srgbClr val="202124"/>
                </a:solidFill>
                <a:latin typeface="arial" panose="020B0604020202020204" pitchFamily="34" charset="0"/>
                <a:hlinkClick r:id="rId8"/>
              </a:rPr>
              <a:t>Hyett</a:t>
            </a:r>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hlinkClick r:id="rId9"/>
              </a:rPr>
              <a:t>Founded</a:t>
            </a:r>
            <a:r>
              <a:rPr lang="en-US" b="1" dirty="0">
                <a:solidFill>
                  <a:srgbClr val="202124"/>
                </a:solidFill>
                <a:latin typeface="arial" panose="020B0604020202020204" pitchFamily="34" charset="0"/>
              </a:rPr>
              <a:t>: </a:t>
            </a:r>
            <a:r>
              <a:rPr lang="en-US" dirty="0">
                <a:solidFill>
                  <a:srgbClr val="202124"/>
                </a:solidFill>
                <a:latin typeface="arial" panose="020B0604020202020204" pitchFamily="34" charset="0"/>
              </a:rPr>
              <a:t>February 2008, </a:t>
            </a:r>
            <a:r>
              <a:rPr lang="en-US" dirty="0">
                <a:solidFill>
                  <a:srgbClr val="202124"/>
                </a:solidFill>
                <a:latin typeface="arial" panose="020B0604020202020204" pitchFamily="34" charset="0"/>
                <a:hlinkClick r:id="rId10"/>
              </a:rPr>
              <a:t>San Francisco, California,</a:t>
            </a:r>
            <a:endParaRPr lang="en-US" b="0" i="0" dirty="0">
              <a:solidFill>
                <a:srgbClr val="202124"/>
              </a:solidFill>
              <a:effectLst/>
              <a:latin typeface="arial" panose="020B0604020202020204" pitchFamily="34" charset="0"/>
            </a:endParaRPr>
          </a:p>
        </p:txBody>
      </p:sp>
      <p:sp>
        <p:nvSpPr>
          <p:cNvPr id="5" name="Rounded Rectangle 4"/>
          <p:cNvSpPr/>
          <p:nvPr/>
        </p:nvSpPr>
        <p:spPr>
          <a:xfrm>
            <a:off x="3411110" y="3930421"/>
            <a:ext cx="5414838" cy="2343158"/>
          </a:xfrm>
          <a:prstGeom prst="roundRect">
            <a:avLst/>
          </a:prstGeom>
          <a:blipFill dpi="0" rotWithShape="1">
            <a:blip r:embed="rId11">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02528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599089" y="726451"/>
            <a:ext cx="878995" cy="78717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122592" y="637606"/>
            <a:ext cx="5946821" cy="923330"/>
          </a:xfrm>
          <a:prstGeom prst="rect">
            <a:avLst/>
          </a:prstGeom>
          <a:noFill/>
        </p:spPr>
        <p:txBody>
          <a:bodyPr wrap="none" lIns="91440" tIns="45720" rIns="91440" bIns="45720">
            <a:spAutoFit/>
          </a:bodyPr>
          <a:lstStyle/>
          <a:p>
            <a:pPr algn="ctr"/>
            <a:r>
              <a:rPr lang="en-US" sz="5400" b="1" cap="none" spc="0" dirty="0" smtClean="0">
                <a:ln w="12700">
                  <a:solidFill>
                    <a:srgbClr val="FF0000"/>
                  </a:solidFill>
                </a:ln>
                <a:solidFill>
                  <a:srgbClr val="00B050"/>
                </a:solidFill>
                <a:effectLst>
                  <a:outerShdw blurRad="38100" dist="25400" dir="5400000" algn="ctr" rotWithShape="0">
                    <a:srgbClr val="6E747A">
                      <a:alpha val="43000"/>
                    </a:srgbClr>
                  </a:outerShdw>
                </a:effectLst>
              </a:rPr>
              <a:t>Intro to google Doc</a:t>
            </a:r>
            <a:endParaRPr lang="en-US" sz="5400" b="1" cap="none" spc="0" dirty="0">
              <a:ln w="12700">
                <a:solidFill>
                  <a:srgbClr val="FF0000"/>
                </a:solidFill>
              </a:ln>
              <a:solidFill>
                <a:srgbClr val="00B050"/>
              </a:solidFill>
              <a:effectLst>
                <a:outerShdw blurRad="38100" dist="25400" dir="5400000" algn="ctr" rotWithShape="0">
                  <a:srgbClr val="6E747A">
                    <a:alpha val="43000"/>
                  </a:srgbClr>
                </a:outerShdw>
              </a:effectLst>
            </a:endParaRPr>
          </a:p>
        </p:txBody>
      </p:sp>
      <p:sp>
        <p:nvSpPr>
          <p:cNvPr id="4" name="Rectangle 3"/>
          <p:cNvSpPr/>
          <p:nvPr/>
        </p:nvSpPr>
        <p:spPr>
          <a:xfrm>
            <a:off x="1864648" y="1726931"/>
            <a:ext cx="8144667" cy="707886"/>
          </a:xfrm>
          <a:prstGeom prst="rect">
            <a:avLst/>
          </a:prstGeom>
          <a:noFill/>
        </p:spPr>
        <p:txBody>
          <a:bodyPr wrap="none" lIns="91440" tIns="45720" rIns="91440" bIns="45720">
            <a:spAutoFit/>
          </a:bodyPr>
          <a:lstStyle/>
          <a:p>
            <a:pPr algn="ctr"/>
            <a:r>
              <a:rPr lang="en-US" sz="4000" b="0" cap="none" spc="0" dirty="0" smtClean="0">
                <a:ln w="0"/>
                <a:solidFill>
                  <a:srgbClr val="0070C0"/>
                </a:solidFill>
                <a:effectLst>
                  <a:outerShdw blurRad="38100" dist="25400" dir="5400000" algn="ctr" rotWithShape="0">
                    <a:srgbClr val="6E747A">
                      <a:alpha val="43000"/>
                    </a:srgbClr>
                  </a:outerShdw>
                </a:effectLst>
              </a:rPr>
              <a:t>Google doc , spread sheet , google drive</a:t>
            </a:r>
            <a:endParaRPr lang="en-US" sz="4000" b="0" cap="none" spc="0" dirty="0">
              <a:ln w="0"/>
              <a:solidFill>
                <a:srgbClr val="0070C0"/>
              </a:solidFill>
              <a:effectLst>
                <a:outerShdw blurRad="38100" dist="25400" dir="5400000" algn="ctr" rotWithShape="0">
                  <a:srgbClr val="6E747A">
                    <a:alpha val="43000"/>
                  </a:srgbClr>
                </a:outerShdw>
              </a:effectLst>
            </a:endParaRPr>
          </a:p>
        </p:txBody>
      </p:sp>
      <p:sp>
        <p:nvSpPr>
          <p:cNvPr id="5" name="Rectangle 4"/>
          <p:cNvSpPr/>
          <p:nvPr/>
        </p:nvSpPr>
        <p:spPr>
          <a:xfrm>
            <a:off x="946005" y="2545916"/>
            <a:ext cx="4145687" cy="707886"/>
          </a:xfrm>
          <a:prstGeom prst="rect">
            <a:avLst/>
          </a:prstGeom>
          <a:noFill/>
        </p:spPr>
        <p:txBody>
          <a:bodyPr wrap="none" lIns="91440" tIns="45720" rIns="91440" bIns="45720">
            <a:spAutoFit/>
          </a:bodyPr>
          <a:lstStyle/>
          <a:p>
            <a:pPr algn="ctr"/>
            <a:r>
              <a:rPr lang="en-US" sz="4000" b="1" cap="none" spc="0" dirty="0" smtClean="0">
                <a:ln w="0"/>
                <a:solidFill>
                  <a:srgbClr val="00B050"/>
                </a:solidFill>
                <a:effectLst>
                  <a:outerShdw blurRad="38100" dist="25400" dir="5400000" algn="ctr" rotWithShape="0">
                    <a:srgbClr val="6E747A">
                      <a:alpha val="43000"/>
                    </a:srgbClr>
                  </a:outerShdw>
                </a:effectLst>
              </a:rPr>
              <a:t>Annotation types :</a:t>
            </a:r>
            <a:endParaRPr lang="en-US" sz="4000" b="1" cap="none" spc="0" dirty="0">
              <a:ln w="0"/>
              <a:solidFill>
                <a:srgbClr val="00B050"/>
              </a:solidFill>
              <a:effectLst>
                <a:outerShdw blurRad="38100" dist="25400" dir="5400000" algn="ctr" rotWithShape="0">
                  <a:srgbClr val="6E747A">
                    <a:alpha val="43000"/>
                  </a:srgbClr>
                </a:outerShdw>
              </a:effectLst>
            </a:endParaRPr>
          </a:p>
        </p:txBody>
      </p:sp>
      <p:sp>
        <p:nvSpPr>
          <p:cNvPr id="6" name="Rectangle 5"/>
          <p:cNvSpPr/>
          <p:nvPr/>
        </p:nvSpPr>
        <p:spPr>
          <a:xfrm>
            <a:off x="1561300" y="3333096"/>
            <a:ext cx="9375772" cy="707886"/>
          </a:xfrm>
          <a:prstGeom prst="rect">
            <a:avLst/>
          </a:prstGeom>
          <a:noFill/>
        </p:spPr>
        <p:txBody>
          <a:bodyPr wrap="none" lIns="91440" tIns="45720" rIns="91440" bIns="45720">
            <a:spAutoFit/>
          </a:bodyPr>
          <a:lstStyle/>
          <a:p>
            <a:pPr algn="ctr"/>
            <a:r>
              <a:rPr lang="en-US" sz="4000" dirty="0" smtClean="0">
                <a:ln w="0"/>
                <a:solidFill>
                  <a:srgbClr val="0070C0"/>
                </a:solidFill>
                <a:effectLst>
                  <a:outerShdw blurRad="38100" dist="25400" dir="5400000" algn="ctr" rotWithShape="0">
                    <a:srgbClr val="6E747A">
                      <a:alpha val="43000"/>
                    </a:srgbClr>
                  </a:outerShdw>
                </a:effectLst>
              </a:rPr>
              <a:t>Bounding box , Polygon , </a:t>
            </a:r>
            <a:r>
              <a:rPr lang="en-US" sz="2400" dirty="0" smtClean="0">
                <a:ln w="0"/>
                <a:solidFill>
                  <a:srgbClr val="00B050"/>
                </a:solidFill>
                <a:effectLst>
                  <a:outerShdw blurRad="38100" dist="25400" dir="5400000" algn="ctr" rotWithShape="0">
                    <a:srgbClr val="6E747A">
                      <a:alpha val="43000"/>
                    </a:srgbClr>
                  </a:outerShdw>
                </a:effectLst>
              </a:rPr>
              <a:t>( upper annotation , body , footer</a:t>
            </a:r>
            <a:endParaRPr lang="en-US" sz="2400" b="0" cap="none" spc="0" dirty="0">
              <a:ln w="0"/>
              <a:solidFill>
                <a:srgbClr val="00B050"/>
              </a:solidFill>
              <a:effectLst>
                <a:outerShdw blurRad="38100" dist="25400" dir="5400000" algn="ctr" rotWithShape="0">
                  <a:srgbClr val="6E747A">
                    <a:alpha val="43000"/>
                  </a:srgbClr>
                </a:outerShdw>
              </a:effectLst>
            </a:endParaRPr>
          </a:p>
        </p:txBody>
      </p:sp>
      <p:sp>
        <p:nvSpPr>
          <p:cNvPr id="7" name="Rectangle 6"/>
          <p:cNvSpPr/>
          <p:nvPr/>
        </p:nvSpPr>
        <p:spPr>
          <a:xfrm>
            <a:off x="1728082" y="4376011"/>
            <a:ext cx="9475306" cy="1938992"/>
          </a:xfrm>
          <a:prstGeom prst="rect">
            <a:avLst/>
          </a:prstGeom>
        </p:spPr>
        <p:txBody>
          <a:bodyPr wrap="square">
            <a:spAutoFit/>
          </a:bodyPr>
          <a:lstStyle/>
          <a:p>
            <a:r>
              <a:rPr lang="en-US" sz="2400" dirty="0">
                <a:solidFill>
                  <a:srgbClr val="C00000"/>
                </a:solidFill>
              </a:rPr>
              <a:t>Segmentation is the process of dividing a company's target market into groups of potential customers</a:t>
            </a:r>
          </a:p>
          <a:p>
            <a:r>
              <a:rPr lang="en-US" sz="2400" dirty="0">
                <a:solidFill>
                  <a:srgbClr val="C00000"/>
                </a:solidFill>
              </a:rPr>
              <a:t> with similar needs and </a:t>
            </a:r>
            <a:r>
              <a:rPr lang="en-US" sz="2400" dirty="0" err="1">
                <a:solidFill>
                  <a:srgbClr val="C00000"/>
                </a:solidFill>
              </a:rPr>
              <a:t>behaviours</a:t>
            </a:r>
            <a:r>
              <a:rPr lang="en-US" sz="2400" dirty="0">
                <a:solidFill>
                  <a:srgbClr val="C00000"/>
                </a:solidFill>
              </a:rPr>
              <a:t>. Doing so helps the company sell to each customer group using distinct</a:t>
            </a:r>
          </a:p>
          <a:p>
            <a:r>
              <a:rPr lang="en-US" sz="2400" dirty="0">
                <a:solidFill>
                  <a:srgbClr val="C00000"/>
                </a:solidFill>
              </a:rPr>
              <a:t> strategies tailored to their needs.</a:t>
            </a:r>
          </a:p>
        </p:txBody>
      </p:sp>
      <p:sp>
        <p:nvSpPr>
          <p:cNvPr id="8" name="Rectangle 7"/>
          <p:cNvSpPr/>
          <p:nvPr/>
        </p:nvSpPr>
        <p:spPr>
          <a:xfrm>
            <a:off x="559263" y="3815985"/>
            <a:ext cx="3118161" cy="646331"/>
          </a:xfrm>
          <a:prstGeom prst="rect">
            <a:avLst/>
          </a:prstGeom>
          <a:noFill/>
        </p:spPr>
        <p:txBody>
          <a:bodyPr wrap="none" lIns="91440" tIns="45720" rIns="91440" bIns="45720">
            <a:spAutoFit/>
          </a:bodyPr>
          <a:lstStyle/>
          <a:p>
            <a:pPr algn="ctr"/>
            <a:r>
              <a:rPr lang="en-US" sz="3600" b="1" cap="none" spc="0" dirty="0" smtClean="0">
                <a:ln w="0"/>
                <a:solidFill>
                  <a:srgbClr val="00B050"/>
                </a:solidFill>
                <a:effectLst>
                  <a:outerShdw blurRad="38100" dist="25400" dir="5400000" algn="ctr" rotWithShape="0">
                    <a:srgbClr val="6E747A">
                      <a:alpha val="43000"/>
                    </a:srgbClr>
                  </a:outerShdw>
                </a:effectLst>
              </a:rPr>
              <a:t>Segmentation :</a:t>
            </a:r>
            <a:endParaRPr lang="en-US" sz="3600" b="1" cap="none" spc="0" dirty="0">
              <a:ln w="0"/>
              <a:solidFill>
                <a:srgbClr val="00B05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857899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607041" y="710549"/>
            <a:ext cx="878995" cy="78717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230269" y="629654"/>
            <a:ext cx="7731475" cy="923330"/>
          </a:xfrm>
          <a:prstGeom prst="rect">
            <a:avLst/>
          </a:prstGeom>
          <a:noFill/>
        </p:spPr>
        <p:txBody>
          <a:bodyPr wrap="none" lIns="91440" tIns="45720" rIns="91440" bIns="45720">
            <a:spAutoFit/>
          </a:bodyPr>
          <a:lstStyle/>
          <a:p>
            <a:pPr algn="ctr"/>
            <a:r>
              <a:rPr lang="en-US" sz="5400" b="1" cap="none" spc="0" dirty="0" smtClean="0">
                <a:ln w="0">
                  <a:solidFill>
                    <a:srgbClr val="00B050"/>
                  </a:solidFill>
                </a:ln>
                <a:solidFill>
                  <a:srgbClr val="C00000"/>
                </a:solidFill>
                <a:effectLst>
                  <a:glow rad="101600">
                    <a:schemeClr val="accent2">
                      <a:satMod val="175000"/>
                      <a:alpha val="40000"/>
                    </a:schemeClr>
                  </a:glow>
                  <a:outerShdw blurRad="38100" dist="25400" dir="5400000" algn="ctr" rotWithShape="0">
                    <a:srgbClr val="6E747A">
                      <a:alpha val="43000"/>
                    </a:srgbClr>
                  </a:outerShdw>
                </a:effectLst>
              </a:rPr>
              <a:t>Intro to machine learning</a:t>
            </a:r>
            <a:endParaRPr lang="en-US" sz="5400" b="1" cap="none" spc="0" dirty="0">
              <a:ln w="0">
                <a:solidFill>
                  <a:srgbClr val="00B050"/>
                </a:solidFill>
              </a:ln>
              <a:solidFill>
                <a:srgbClr val="C00000"/>
              </a:solidFill>
              <a:effectLst>
                <a:glow rad="101600">
                  <a:schemeClr val="accent2">
                    <a:satMod val="175000"/>
                    <a:alpha val="40000"/>
                  </a:schemeClr>
                </a:glow>
                <a:outerShdw blurRad="38100" dist="25400" dir="5400000" algn="ctr" rotWithShape="0">
                  <a:srgbClr val="6E747A">
                    <a:alpha val="43000"/>
                  </a:srgbClr>
                </a:outerShdw>
              </a:effectLst>
            </a:endParaRPr>
          </a:p>
        </p:txBody>
      </p:sp>
      <p:sp>
        <p:nvSpPr>
          <p:cNvPr id="5" name="Rectangle 4"/>
          <p:cNvSpPr/>
          <p:nvPr/>
        </p:nvSpPr>
        <p:spPr>
          <a:xfrm>
            <a:off x="763325" y="1505251"/>
            <a:ext cx="10722711" cy="4370427"/>
          </a:xfrm>
          <a:prstGeom prst="rect">
            <a:avLst/>
          </a:prstGeom>
        </p:spPr>
        <p:txBody>
          <a:bodyPr wrap="square">
            <a:spAutoFit/>
          </a:bodyPr>
          <a:lstStyle/>
          <a:p>
            <a:endParaRPr lang="en-US" dirty="0"/>
          </a:p>
          <a:p>
            <a:r>
              <a:rPr lang="en-US" sz="2000" b="1" dirty="0">
                <a:solidFill>
                  <a:srgbClr val="0070C0"/>
                </a:solidFill>
              </a:rPr>
              <a:t>Machine Learning (ML) </a:t>
            </a:r>
            <a:r>
              <a:rPr lang="en-US" dirty="0"/>
              <a:t>encompasses various branches, each focusing on different aspects of data analysis </a:t>
            </a:r>
          </a:p>
          <a:p>
            <a:r>
              <a:rPr lang="en-US" dirty="0"/>
              <a:t>and predictive modeling. Here are some of the most important branches of ML</a:t>
            </a:r>
            <a:r>
              <a:rPr lang="en-US" dirty="0" smtClean="0"/>
              <a:t>:</a:t>
            </a:r>
            <a:endParaRPr lang="en-US" dirty="0"/>
          </a:p>
          <a:p>
            <a:r>
              <a:rPr lang="en-US" b="1" dirty="0">
                <a:solidFill>
                  <a:srgbClr val="C00000"/>
                </a:solidFill>
              </a:rPr>
              <a:t>Supervised Learning</a:t>
            </a:r>
            <a:r>
              <a:rPr lang="en-US" b="1" dirty="0" smtClean="0">
                <a:solidFill>
                  <a:srgbClr val="C00000"/>
                </a:solidFill>
              </a:rPr>
              <a:t>:</a:t>
            </a:r>
            <a:endParaRPr lang="en-US" b="1" dirty="0">
              <a:solidFill>
                <a:srgbClr val="C00000"/>
              </a:solidFill>
            </a:endParaRPr>
          </a:p>
          <a:p>
            <a:r>
              <a:rPr lang="en-US" sz="2000" dirty="0">
                <a:solidFill>
                  <a:srgbClr val="00B050"/>
                </a:solidFill>
              </a:rPr>
              <a:t>Classification: </a:t>
            </a:r>
            <a:r>
              <a:rPr lang="en-US" dirty="0"/>
              <a:t>Predicting discrete labels or categories (e.g., spam detection).</a:t>
            </a:r>
          </a:p>
          <a:p>
            <a:r>
              <a:rPr lang="en-US" dirty="0">
                <a:solidFill>
                  <a:srgbClr val="00B050"/>
                </a:solidFill>
              </a:rPr>
              <a:t>Regression: </a:t>
            </a:r>
            <a:r>
              <a:rPr lang="en-US" dirty="0"/>
              <a:t>Predicting continuous values (e.g., house price </a:t>
            </a:r>
            <a:r>
              <a:rPr lang="en-US" dirty="0" smtClean="0"/>
              <a:t>prediction ,weather </a:t>
            </a:r>
            <a:r>
              <a:rPr lang="en-US" dirty="0" err="1" smtClean="0"/>
              <a:t>predicetion</a:t>
            </a:r>
            <a:r>
              <a:rPr lang="en-US" dirty="0" smtClean="0"/>
              <a:t>).</a:t>
            </a:r>
            <a:endParaRPr lang="en-US" dirty="0"/>
          </a:p>
          <a:p>
            <a:r>
              <a:rPr lang="en-US" b="1" dirty="0">
                <a:solidFill>
                  <a:srgbClr val="C00000"/>
                </a:solidFill>
              </a:rPr>
              <a:t>Unsupervised Learning</a:t>
            </a:r>
            <a:r>
              <a:rPr lang="en-US" b="1" dirty="0" smtClean="0">
                <a:solidFill>
                  <a:srgbClr val="C00000"/>
                </a:solidFill>
              </a:rPr>
              <a:t>:</a:t>
            </a:r>
            <a:endParaRPr lang="en-US" b="1" dirty="0">
              <a:solidFill>
                <a:srgbClr val="C00000"/>
              </a:solidFill>
            </a:endParaRPr>
          </a:p>
          <a:p>
            <a:r>
              <a:rPr lang="en-US" sz="2000" dirty="0">
                <a:solidFill>
                  <a:srgbClr val="00B050"/>
                </a:solidFill>
              </a:rPr>
              <a:t>Clustering: </a:t>
            </a:r>
            <a:r>
              <a:rPr lang="en-US" dirty="0"/>
              <a:t>Grouping similar data points together (e.g., customer segmentation).</a:t>
            </a:r>
          </a:p>
          <a:p>
            <a:r>
              <a:rPr lang="en-US" sz="2000" dirty="0">
                <a:solidFill>
                  <a:srgbClr val="00B050"/>
                </a:solidFill>
              </a:rPr>
              <a:t>Dimensionality Reduction: </a:t>
            </a:r>
            <a:r>
              <a:rPr lang="en-US" dirty="0"/>
              <a:t>Reducing the number of features while preserving important information (e.g., PCA, t-SNE).</a:t>
            </a:r>
          </a:p>
          <a:p>
            <a:r>
              <a:rPr lang="en-US" b="1" dirty="0">
                <a:solidFill>
                  <a:srgbClr val="C00000"/>
                </a:solidFill>
              </a:rPr>
              <a:t>Semi-Supervised Learning</a:t>
            </a:r>
            <a:r>
              <a:rPr lang="en-US" dirty="0" smtClean="0"/>
              <a:t>:</a:t>
            </a:r>
            <a:endParaRPr lang="en-US" dirty="0"/>
          </a:p>
          <a:p>
            <a:r>
              <a:rPr lang="en-US" dirty="0"/>
              <a:t>Combines a small amount of labeled data with a large amount of unlabeled data during training</a:t>
            </a:r>
          </a:p>
          <a:p>
            <a:r>
              <a:rPr lang="en-US" dirty="0"/>
              <a:t> (e.g., image recognition with limited labeled examples</a:t>
            </a:r>
            <a:r>
              <a:rPr lang="en-US" dirty="0" smtClean="0"/>
              <a:t>).</a:t>
            </a:r>
            <a:endParaRPr lang="en-US" dirty="0"/>
          </a:p>
          <a:p>
            <a:r>
              <a:rPr lang="en-US" b="1" dirty="0">
                <a:solidFill>
                  <a:srgbClr val="C00000"/>
                </a:solidFill>
              </a:rPr>
              <a:t>Reinforcement Learning</a:t>
            </a:r>
            <a:r>
              <a:rPr lang="en-US" b="1" dirty="0" smtClean="0">
                <a:solidFill>
                  <a:srgbClr val="C00000"/>
                </a:solidFill>
              </a:rPr>
              <a:t>:</a:t>
            </a:r>
            <a:endParaRPr lang="en-US" b="1" dirty="0">
              <a:solidFill>
                <a:srgbClr val="C00000"/>
              </a:solidFill>
            </a:endParaRPr>
          </a:p>
          <a:p>
            <a:r>
              <a:rPr lang="en-US" dirty="0"/>
              <a:t>Learning by interacting with an environment to maximize cumulative reward (e.g., game playing, robotic control).</a:t>
            </a:r>
          </a:p>
        </p:txBody>
      </p:sp>
    </p:spTree>
    <p:extLst>
      <p:ext uri="{BB962C8B-B14F-4D97-AF65-F5344CB8AC3E}">
        <p14:creationId xmlns:p14="http://schemas.microsoft.com/office/powerpoint/2010/main" val="23726028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607040" y="718498"/>
            <a:ext cx="878995" cy="78717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081376" y="2965837"/>
            <a:ext cx="4269851" cy="301354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710654" y="571607"/>
            <a:ext cx="6770700" cy="923330"/>
          </a:xfrm>
          <a:prstGeom prst="rect">
            <a:avLst/>
          </a:prstGeom>
          <a:noFill/>
        </p:spPr>
        <p:txBody>
          <a:bodyPr wrap="none" lIns="91440" tIns="45720" rIns="91440" bIns="45720">
            <a:spAutoFit/>
          </a:bodyPr>
          <a:lstStyle/>
          <a:p>
            <a:pPr algn="ctr"/>
            <a:r>
              <a:rPr lang="en-US" sz="5400" b="1" cap="none" spc="0" dirty="0" smtClean="0">
                <a:ln w="0">
                  <a:solidFill>
                    <a:srgbClr val="00B0F0"/>
                  </a:solidFill>
                </a:ln>
                <a:solidFill>
                  <a:srgbClr val="C00000"/>
                </a:solidFill>
                <a:effectLst>
                  <a:outerShdw blurRad="38100" dist="25400" dir="5400000" algn="ctr" rotWithShape="0">
                    <a:srgbClr val="6E747A">
                      <a:alpha val="43000"/>
                    </a:srgbClr>
                  </a:outerShdw>
                </a:effectLst>
              </a:rPr>
              <a:t>Simple neural network</a:t>
            </a:r>
            <a:endParaRPr lang="en-US" sz="5400" b="1" cap="none" spc="0" dirty="0">
              <a:ln w="0">
                <a:solidFill>
                  <a:srgbClr val="00B0F0"/>
                </a:solidFill>
              </a:ln>
              <a:solidFill>
                <a:srgbClr val="C00000"/>
              </a:solidFill>
              <a:effectLst>
                <a:outerShdw blurRad="38100" dist="25400" dir="5400000" algn="ctr" rotWithShape="0">
                  <a:srgbClr val="6E747A">
                    <a:alpha val="43000"/>
                  </a:srgbClr>
                </a:outerShdw>
              </a:effectLst>
            </a:endParaRPr>
          </a:p>
        </p:txBody>
      </p:sp>
      <p:sp>
        <p:nvSpPr>
          <p:cNvPr id="5" name="Rectangle 4"/>
          <p:cNvSpPr/>
          <p:nvPr/>
        </p:nvSpPr>
        <p:spPr>
          <a:xfrm>
            <a:off x="5572457" y="1348847"/>
            <a:ext cx="1047083" cy="461665"/>
          </a:xfrm>
          <a:prstGeom prst="rect">
            <a:avLst/>
          </a:prstGeom>
          <a:noFill/>
        </p:spPr>
        <p:txBody>
          <a:bodyPr wrap="none" lIns="91440" tIns="45720" rIns="91440" bIns="45720">
            <a:spAutoFit/>
          </a:bodyPr>
          <a:lstStyle/>
          <a:p>
            <a:pPr algn="ctr"/>
            <a:r>
              <a:rPr lang="en-US" sz="2400" dirty="0" smtClean="0">
                <a:ln w="0"/>
                <a:solidFill>
                  <a:srgbClr val="00B050"/>
                </a:solidFill>
                <a:effectLst>
                  <a:outerShdw blurRad="38100" dist="19050" dir="2700000" algn="tl" rotWithShape="0">
                    <a:schemeClr val="dk1">
                      <a:alpha val="40000"/>
                    </a:schemeClr>
                  </a:outerShdw>
                </a:effectLst>
              </a:rPr>
              <a:t>(ANN)</a:t>
            </a:r>
            <a:endParaRPr lang="en-US" sz="2400" b="0" cap="none" spc="0" dirty="0">
              <a:ln w="0"/>
              <a:solidFill>
                <a:srgbClr val="00B050"/>
              </a:solidFill>
              <a:effectLst>
                <a:outerShdw blurRad="38100" dist="19050" dir="2700000" algn="tl" rotWithShape="0">
                  <a:schemeClr val="dk1">
                    <a:alpha val="40000"/>
                  </a:schemeClr>
                </a:outerShdw>
              </a:effectLst>
            </a:endParaRPr>
          </a:p>
        </p:txBody>
      </p:sp>
      <p:sp>
        <p:nvSpPr>
          <p:cNvPr id="6" name="Rounded Rectangle 5"/>
          <p:cNvSpPr/>
          <p:nvPr/>
        </p:nvSpPr>
        <p:spPr>
          <a:xfrm>
            <a:off x="6409944" y="3099816"/>
            <a:ext cx="4855464" cy="2879565"/>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553724" y="2107799"/>
            <a:ext cx="2662396" cy="707886"/>
          </a:xfrm>
          <a:prstGeom prst="rect">
            <a:avLst/>
          </a:prstGeom>
          <a:noFill/>
        </p:spPr>
        <p:txBody>
          <a:bodyPr wrap="none" lIns="91440" tIns="45720" rIns="91440" bIns="45720">
            <a:spAutoFit/>
          </a:bodyPr>
          <a:lstStyle/>
          <a:p>
            <a:pPr algn="ctr"/>
            <a:r>
              <a:rPr lang="en-US" sz="4000" b="1" cap="none" spc="0" dirty="0" smtClean="0">
                <a:ln w="0"/>
                <a:solidFill>
                  <a:srgbClr val="00B050"/>
                </a:solidFill>
                <a:effectLst>
                  <a:outerShdw blurRad="38100" dist="19050" dir="2700000" algn="tl" rotWithShape="0">
                    <a:schemeClr val="dk1">
                      <a:alpha val="40000"/>
                    </a:schemeClr>
                  </a:outerShdw>
                </a:effectLst>
              </a:rPr>
              <a:t>Regression</a:t>
            </a:r>
            <a:endParaRPr lang="en-US" sz="4000" b="1" cap="none" spc="0" dirty="0">
              <a:ln w="0"/>
              <a:solidFill>
                <a:srgbClr val="00B050"/>
              </a:solidFill>
              <a:effectLst>
                <a:outerShdw blurRad="38100" dist="19050" dir="2700000" algn="tl" rotWithShape="0">
                  <a:schemeClr val="dk1">
                    <a:alpha val="40000"/>
                  </a:schemeClr>
                </a:outerShdw>
              </a:effectLst>
            </a:endParaRPr>
          </a:p>
        </p:txBody>
      </p:sp>
      <p:sp>
        <p:nvSpPr>
          <p:cNvPr id="8" name="Rectangle 7"/>
          <p:cNvSpPr/>
          <p:nvPr/>
        </p:nvSpPr>
        <p:spPr>
          <a:xfrm>
            <a:off x="1476901" y="2244959"/>
            <a:ext cx="3404330" cy="584775"/>
          </a:xfrm>
          <a:prstGeom prst="rect">
            <a:avLst/>
          </a:prstGeom>
          <a:noFill/>
        </p:spPr>
        <p:txBody>
          <a:bodyPr wrap="none" lIns="91440" tIns="45720" rIns="91440" bIns="45720">
            <a:spAutoFit/>
          </a:bodyPr>
          <a:lstStyle/>
          <a:p>
            <a:pPr algn="ctr"/>
            <a:r>
              <a:rPr lang="en-US" sz="3200" b="1" cap="none" spc="0" dirty="0" smtClean="0">
                <a:ln w="0"/>
                <a:solidFill>
                  <a:srgbClr val="00B050"/>
                </a:solidFill>
                <a:effectLst>
                  <a:outerShdw blurRad="38100" dist="19050" dir="2700000" algn="tl" rotWithShape="0">
                    <a:schemeClr val="dk1">
                      <a:alpha val="40000"/>
                    </a:schemeClr>
                  </a:outerShdw>
                </a:effectLst>
              </a:rPr>
              <a:t>Prediction module</a:t>
            </a:r>
            <a:endParaRPr lang="en-US" sz="3200" b="1" cap="none" spc="0" dirty="0">
              <a:ln w="0"/>
              <a:solidFill>
                <a:srgbClr val="00B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6390969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4672" y="1636508"/>
            <a:ext cx="11064240" cy="4524315"/>
          </a:xfrm>
          <a:prstGeom prst="rect">
            <a:avLst/>
          </a:prstGeom>
        </p:spPr>
        <p:txBody>
          <a:bodyPr wrap="square">
            <a:spAutoFit/>
          </a:bodyPr>
          <a:lstStyle/>
          <a:p>
            <a:r>
              <a:rPr lang="en-US" sz="2000" b="1" dirty="0">
                <a:solidFill>
                  <a:srgbClr val="C00000"/>
                </a:solidFill>
              </a:rPr>
              <a:t>Deep Learning:</a:t>
            </a:r>
          </a:p>
          <a:p>
            <a:endParaRPr lang="en-US" dirty="0"/>
          </a:p>
          <a:p>
            <a:r>
              <a:rPr lang="en-US" dirty="0">
                <a:solidFill>
                  <a:srgbClr val="FF0000"/>
                </a:solidFill>
              </a:rPr>
              <a:t>Convolutional Neural Networks (CNNs): </a:t>
            </a:r>
            <a:r>
              <a:rPr lang="en-US" dirty="0"/>
              <a:t>Specialized for processing grid-like data, such as images.</a:t>
            </a:r>
          </a:p>
          <a:p>
            <a:r>
              <a:rPr lang="en-US" dirty="0">
                <a:solidFill>
                  <a:srgbClr val="FF0000"/>
                </a:solidFill>
              </a:rPr>
              <a:t>Recurrent Neural Networks (RNNs): </a:t>
            </a:r>
            <a:r>
              <a:rPr lang="en-US" dirty="0"/>
              <a:t>Specialized for sequential data, such as time series or natural language.</a:t>
            </a:r>
          </a:p>
          <a:p>
            <a:r>
              <a:rPr lang="en-US" dirty="0">
                <a:solidFill>
                  <a:srgbClr val="FF0000"/>
                </a:solidFill>
              </a:rPr>
              <a:t>Generative Adversarial Networks (GANs): </a:t>
            </a:r>
            <a:r>
              <a:rPr lang="en-US" dirty="0"/>
              <a:t>Consisting of generator and discriminator networks</a:t>
            </a:r>
          </a:p>
          <a:p>
            <a:r>
              <a:rPr lang="en-US" dirty="0"/>
              <a:t> for generating realistic data (e.g., image generation</a:t>
            </a:r>
            <a:r>
              <a:rPr lang="en-US" dirty="0" smtClean="0"/>
              <a:t>).</a:t>
            </a:r>
            <a:endParaRPr lang="en-US" dirty="0"/>
          </a:p>
          <a:p>
            <a:r>
              <a:rPr lang="en-US" b="1" dirty="0">
                <a:solidFill>
                  <a:srgbClr val="FF0000"/>
                </a:solidFill>
              </a:rPr>
              <a:t>Transfer Learning</a:t>
            </a:r>
            <a:r>
              <a:rPr lang="en-US" b="1" dirty="0" smtClean="0">
                <a:solidFill>
                  <a:srgbClr val="FF0000"/>
                </a:solidFill>
              </a:rPr>
              <a:t>:</a:t>
            </a:r>
            <a:endParaRPr lang="en-US" b="1" dirty="0">
              <a:solidFill>
                <a:srgbClr val="FF0000"/>
              </a:solidFill>
            </a:endParaRPr>
          </a:p>
          <a:p>
            <a:r>
              <a:rPr lang="en-US" dirty="0"/>
              <a:t>Using pre-trained models on new, but related tasks (e.g., using a model trained on ImageNet for a medical imaging task</a:t>
            </a:r>
            <a:r>
              <a:rPr lang="en-US" dirty="0" smtClean="0"/>
              <a:t>).</a:t>
            </a:r>
            <a:endParaRPr lang="en-US" dirty="0"/>
          </a:p>
          <a:p>
            <a:r>
              <a:rPr lang="en-US" dirty="0">
                <a:solidFill>
                  <a:srgbClr val="FF0000"/>
                </a:solidFill>
              </a:rPr>
              <a:t>Natural Language Processing (NLP</a:t>
            </a:r>
            <a:r>
              <a:rPr lang="en-US" dirty="0" smtClean="0">
                <a:solidFill>
                  <a:srgbClr val="FF0000"/>
                </a:solidFill>
              </a:rPr>
              <a:t>):</a:t>
            </a:r>
            <a:endParaRPr lang="en-US" dirty="0">
              <a:solidFill>
                <a:srgbClr val="FF0000"/>
              </a:solidFill>
            </a:endParaRPr>
          </a:p>
          <a:p>
            <a:r>
              <a:rPr lang="en-US" dirty="0"/>
              <a:t>Techniques for processing and analyzing human language (e.g., sentiment analysis, machine translation</a:t>
            </a:r>
            <a:r>
              <a:rPr lang="en-US" dirty="0" smtClean="0"/>
              <a:t>).</a:t>
            </a:r>
            <a:endParaRPr lang="en-US" dirty="0"/>
          </a:p>
          <a:p>
            <a:r>
              <a:rPr lang="en-US" dirty="0">
                <a:solidFill>
                  <a:srgbClr val="FF0000"/>
                </a:solidFill>
              </a:rPr>
              <a:t>Computer Vision</a:t>
            </a:r>
            <a:r>
              <a:rPr lang="en-US" dirty="0" smtClean="0">
                <a:solidFill>
                  <a:srgbClr val="FF0000"/>
                </a:solidFill>
              </a:rPr>
              <a:t>:</a:t>
            </a:r>
            <a:endParaRPr lang="en-US" dirty="0">
              <a:solidFill>
                <a:srgbClr val="FF0000"/>
              </a:solidFill>
            </a:endParaRPr>
          </a:p>
          <a:p>
            <a:r>
              <a:rPr lang="en-US" dirty="0"/>
              <a:t>Techniques for analyzing and interpreting visual data (e.g., object detection, facial recognition</a:t>
            </a:r>
            <a:r>
              <a:rPr lang="en-US" dirty="0" smtClean="0"/>
              <a:t>).</a:t>
            </a:r>
            <a:endParaRPr lang="en-US" dirty="0"/>
          </a:p>
          <a:p>
            <a:r>
              <a:rPr lang="en-US" dirty="0">
                <a:solidFill>
                  <a:srgbClr val="FF0000"/>
                </a:solidFill>
              </a:rPr>
              <a:t>Anomaly Detection</a:t>
            </a:r>
            <a:r>
              <a:rPr lang="en-US" dirty="0" smtClean="0">
                <a:solidFill>
                  <a:srgbClr val="FF0000"/>
                </a:solidFill>
              </a:rPr>
              <a:t>:</a:t>
            </a:r>
            <a:endParaRPr lang="en-US" dirty="0">
              <a:solidFill>
                <a:srgbClr val="FF0000"/>
              </a:solidFill>
            </a:endParaRPr>
          </a:p>
          <a:p>
            <a:r>
              <a:rPr lang="en-US" dirty="0"/>
              <a:t>Identifying rare or unusual patterns in data (e.g., fraud detection, network security</a:t>
            </a:r>
            <a:r>
              <a:rPr lang="en-US" dirty="0" smtClean="0"/>
              <a:t>).</a:t>
            </a:r>
            <a:endParaRPr lang="en-US" dirty="0"/>
          </a:p>
          <a:p>
            <a:r>
              <a:rPr lang="en-US" dirty="0">
                <a:solidFill>
                  <a:srgbClr val="FF0000"/>
                </a:solidFill>
              </a:rPr>
              <a:t>Time Series Analysis</a:t>
            </a:r>
            <a:r>
              <a:rPr lang="en-US" dirty="0" smtClean="0">
                <a:solidFill>
                  <a:srgbClr val="FF0000"/>
                </a:solidFill>
              </a:rPr>
              <a:t>:</a:t>
            </a:r>
            <a:endParaRPr lang="en-US" dirty="0">
              <a:solidFill>
                <a:srgbClr val="FF0000"/>
              </a:solidFill>
            </a:endParaRPr>
          </a:p>
          <a:p>
            <a:r>
              <a:rPr lang="en-US" dirty="0"/>
              <a:t>Analyzing data points collected or recorded at specific time intervals (e.g., stock price prediction, weather forecasting).</a:t>
            </a:r>
          </a:p>
        </p:txBody>
      </p:sp>
      <p:sp>
        <p:nvSpPr>
          <p:cNvPr id="4" name="Rectangle 3"/>
          <p:cNvSpPr/>
          <p:nvPr/>
        </p:nvSpPr>
        <p:spPr>
          <a:xfrm>
            <a:off x="3789547" y="620006"/>
            <a:ext cx="4813690" cy="923330"/>
          </a:xfrm>
          <a:prstGeom prst="rect">
            <a:avLst/>
          </a:prstGeom>
        </p:spPr>
        <p:txBody>
          <a:bodyPr wrap="none">
            <a:spAutoFit/>
          </a:bodyPr>
          <a:lstStyle/>
          <a:p>
            <a:r>
              <a:rPr lang="en-US" sz="5400" b="1" dirty="0">
                <a:ln w="19050">
                  <a:solidFill>
                    <a:srgbClr val="0070C0"/>
                  </a:solidFill>
                </a:ln>
                <a:solidFill>
                  <a:srgbClr val="C00000"/>
                </a:solidFill>
              </a:rPr>
              <a:t>Deep Learning:</a:t>
            </a:r>
          </a:p>
        </p:txBody>
      </p:sp>
      <p:sp>
        <p:nvSpPr>
          <p:cNvPr id="5" name="Oval 4"/>
          <p:cNvSpPr/>
          <p:nvPr/>
        </p:nvSpPr>
        <p:spPr>
          <a:xfrm>
            <a:off x="10607040" y="718498"/>
            <a:ext cx="878995" cy="78717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7488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59536" y="2999232"/>
            <a:ext cx="5184648" cy="314553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339947" y="2034647"/>
            <a:ext cx="1824538" cy="923330"/>
          </a:xfrm>
          <a:prstGeom prst="rect">
            <a:avLst/>
          </a:prstGeom>
          <a:noFill/>
        </p:spPr>
        <p:txBody>
          <a:bodyPr wrap="none" lIns="91440" tIns="45720" rIns="91440" bIns="45720">
            <a:spAutoFit/>
          </a:bodyPr>
          <a:lstStyle/>
          <a:p>
            <a:pPr algn="ctr"/>
            <a:r>
              <a:rPr lang="en-US" sz="5400" b="1" dirty="0" smtClean="0">
                <a:ln w="0"/>
                <a:solidFill>
                  <a:srgbClr val="00B050"/>
                </a:solidFill>
                <a:effectLst>
                  <a:outerShdw blurRad="38100" dist="19050" dir="2700000" algn="tl" rotWithShape="0">
                    <a:schemeClr val="dk1">
                      <a:alpha val="40000"/>
                    </a:schemeClr>
                  </a:outerShdw>
                </a:effectLst>
              </a:rPr>
              <a:t>CNN</a:t>
            </a:r>
            <a:endParaRPr lang="en-US" sz="5400" b="1" cap="none" spc="0" dirty="0">
              <a:ln w="0"/>
              <a:solidFill>
                <a:srgbClr val="00B050"/>
              </a:solidFill>
              <a:effectLst>
                <a:outerShdw blurRad="38100" dist="19050" dir="2700000" algn="tl" rotWithShape="0">
                  <a:schemeClr val="dk1">
                    <a:alpha val="40000"/>
                  </a:schemeClr>
                </a:outerShdw>
              </a:effectLst>
            </a:endParaRPr>
          </a:p>
        </p:txBody>
      </p:sp>
      <p:sp>
        <p:nvSpPr>
          <p:cNvPr id="4" name="Rectangle 3"/>
          <p:cNvSpPr/>
          <p:nvPr/>
        </p:nvSpPr>
        <p:spPr>
          <a:xfrm>
            <a:off x="2569464" y="626471"/>
            <a:ext cx="7053086" cy="923330"/>
          </a:xfrm>
          <a:prstGeom prst="rect">
            <a:avLst/>
          </a:prstGeom>
          <a:noFill/>
        </p:spPr>
        <p:txBody>
          <a:bodyPr wrap="none" lIns="91440" tIns="45720" rIns="91440" bIns="45720">
            <a:spAutoFit/>
          </a:bodyPr>
          <a:lstStyle/>
          <a:p>
            <a:pPr algn="ctr"/>
            <a:r>
              <a:rPr lang="en-US" sz="5400" b="1" cap="none" spc="0" dirty="0" smtClean="0">
                <a:ln w="0"/>
                <a:solidFill>
                  <a:srgbClr val="C00000"/>
                </a:solidFill>
                <a:effectLst>
                  <a:glow rad="101600">
                    <a:schemeClr val="accent2">
                      <a:satMod val="175000"/>
                      <a:alpha val="40000"/>
                    </a:schemeClr>
                  </a:glow>
                  <a:outerShdw blurRad="38100" dist="19050" dir="2700000" algn="tl" rotWithShape="0">
                    <a:schemeClr val="dk1">
                      <a:alpha val="40000"/>
                    </a:schemeClr>
                  </a:outerShdw>
                </a:effectLst>
              </a:rPr>
              <a:t>Deep learning modules</a:t>
            </a:r>
            <a:endParaRPr lang="en-US" sz="5400" b="1" cap="none" spc="0" dirty="0">
              <a:ln w="0"/>
              <a:solidFill>
                <a:srgbClr val="C00000"/>
              </a:solidFill>
              <a:effectLst>
                <a:glow rad="101600">
                  <a:schemeClr val="accent2">
                    <a:satMod val="175000"/>
                    <a:alpha val="40000"/>
                  </a:schemeClr>
                </a:glow>
                <a:outerShdw blurRad="38100" dist="19050" dir="2700000" algn="tl" rotWithShape="0">
                  <a:schemeClr val="dk1">
                    <a:alpha val="40000"/>
                  </a:schemeClr>
                </a:outerShdw>
              </a:effectLst>
            </a:endParaRPr>
          </a:p>
        </p:txBody>
      </p:sp>
      <p:sp>
        <p:nvSpPr>
          <p:cNvPr id="5" name="Rectangle 4"/>
          <p:cNvSpPr/>
          <p:nvPr/>
        </p:nvSpPr>
        <p:spPr>
          <a:xfrm>
            <a:off x="3594875" y="1458575"/>
            <a:ext cx="5002267" cy="584775"/>
          </a:xfrm>
          <a:prstGeom prst="rect">
            <a:avLst/>
          </a:prstGeom>
          <a:noFill/>
        </p:spPr>
        <p:txBody>
          <a:bodyPr wrap="none" lIns="91440" tIns="45720" rIns="91440" bIns="45720">
            <a:spAutoFit/>
          </a:bodyPr>
          <a:lstStyle/>
          <a:p>
            <a:pPr algn="ctr"/>
            <a:r>
              <a:rPr lang="en-US" sz="3200" b="0" cap="none" spc="0" dirty="0" smtClean="0">
                <a:ln w="0"/>
                <a:solidFill>
                  <a:srgbClr val="0070C0"/>
                </a:solidFill>
                <a:effectLst>
                  <a:outerShdw blurRad="38100" dist="19050" dir="2700000" algn="tl" rotWithShape="0">
                    <a:schemeClr val="dk1">
                      <a:alpha val="40000"/>
                    </a:schemeClr>
                  </a:outerShdw>
                </a:effectLst>
              </a:rPr>
              <a:t>Training – testing - validations</a:t>
            </a:r>
            <a:endParaRPr lang="en-US" sz="3200" b="0" cap="none" spc="0" dirty="0">
              <a:ln w="0"/>
              <a:solidFill>
                <a:srgbClr val="0070C0"/>
              </a:solidFill>
              <a:effectLst>
                <a:outerShdw blurRad="38100" dist="19050" dir="2700000" algn="tl" rotWithShape="0">
                  <a:schemeClr val="dk1">
                    <a:alpha val="40000"/>
                  </a:schemeClr>
                </a:outerShdw>
              </a:effectLst>
            </a:endParaRPr>
          </a:p>
        </p:txBody>
      </p:sp>
      <p:sp>
        <p:nvSpPr>
          <p:cNvPr id="6" name="Rounded Rectangle 5"/>
          <p:cNvSpPr/>
          <p:nvPr/>
        </p:nvSpPr>
        <p:spPr>
          <a:xfrm>
            <a:off x="6227064" y="3090672"/>
            <a:ext cx="5257800" cy="3054096"/>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069813" y="2190095"/>
            <a:ext cx="1685078" cy="923330"/>
          </a:xfrm>
          <a:prstGeom prst="rect">
            <a:avLst/>
          </a:prstGeom>
          <a:noFill/>
        </p:spPr>
        <p:txBody>
          <a:bodyPr wrap="none" lIns="91440" tIns="45720" rIns="91440" bIns="45720">
            <a:spAutoFit/>
          </a:bodyPr>
          <a:lstStyle/>
          <a:p>
            <a:pPr algn="ctr"/>
            <a:r>
              <a:rPr lang="en-US" sz="5400" b="0" cap="none" spc="0" dirty="0" smtClean="0">
                <a:ln w="0"/>
                <a:solidFill>
                  <a:srgbClr val="00B050"/>
                </a:solidFill>
                <a:effectLst>
                  <a:outerShdw blurRad="38100" dist="19050" dir="2700000" algn="tl" rotWithShape="0">
                    <a:schemeClr val="dk1">
                      <a:alpha val="40000"/>
                    </a:schemeClr>
                  </a:outerShdw>
                </a:effectLst>
              </a:rPr>
              <a:t>RNN</a:t>
            </a:r>
            <a:endParaRPr lang="en-US" sz="5400" b="0" cap="none" spc="0" dirty="0">
              <a:ln w="0"/>
              <a:solidFill>
                <a:srgbClr val="00B050"/>
              </a:solidFill>
              <a:effectLst>
                <a:outerShdw blurRad="38100" dist="19050" dir="2700000" algn="tl" rotWithShape="0">
                  <a:schemeClr val="dk1">
                    <a:alpha val="40000"/>
                  </a:schemeClr>
                </a:outerShdw>
              </a:effectLst>
            </a:endParaRPr>
          </a:p>
        </p:txBody>
      </p:sp>
      <p:sp>
        <p:nvSpPr>
          <p:cNvPr id="8" name="Oval 7"/>
          <p:cNvSpPr/>
          <p:nvPr/>
        </p:nvSpPr>
        <p:spPr>
          <a:xfrm>
            <a:off x="10607040" y="718498"/>
            <a:ext cx="878995" cy="787179"/>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42038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315</TotalTime>
  <Words>668</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28</cp:revision>
  <dcterms:created xsi:type="dcterms:W3CDTF">2024-06-28T12:11:56Z</dcterms:created>
  <dcterms:modified xsi:type="dcterms:W3CDTF">2024-06-29T06:58:44Z</dcterms:modified>
</cp:coreProperties>
</file>